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4" r:id="rId18"/>
  </p:sldIdLst>
  <p:sldSz cx="9144000" cy="6858000" type="screen4x3"/>
  <p:notesSz cx="9317038" cy="6877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6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581" autoAdjust="0"/>
  </p:normalViewPr>
  <p:slideViewPr>
    <p:cSldViewPr>
      <p:cViewPr>
        <p:scale>
          <a:sx n="94" d="100"/>
          <a:sy n="94" d="100"/>
        </p:scale>
        <p:origin x="-71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5890" cy="34385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8162" y="0"/>
            <a:ext cx="4037383" cy="34385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9CD7DE-4CA6-47BF-8F8F-DB8D53432D74}" type="datetimeFigureOut">
              <a:rPr lang="en-US" altLang="zh-HK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3198"/>
            <a:ext cx="4035890" cy="342246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8162" y="6533198"/>
            <a:ext cx="4037383" cy="342246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48A7E1-CD60-4B65-8E96-AD8EB966EFB3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361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6668" y="0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3A65BD3-C78D-4A6E-86B4-5815DD5DED05}" type="datetimeFigureOut">
              <a:rPr lang="en-US" altLang="zh-HK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1638" y="515938"/>
            <a:ext cx="3435350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197" y="3266600"/>
            <a:ext cx="7452137" cy="30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1591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6668" y="6531591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B7D6CCF-41F7-44FD-BB7A-04B44A0BDF6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42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0379-86AC-48CB-933E-64D9A5DE0A4B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B6C017B-32DE-4AE3-B9AE-857BD603B6E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102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69EC-2B4D-4C6E-B942-4C501B9E5C3F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2373F-74BA-44D2-9A14-49611B0237A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85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F2B38-061E-4FE9-B304-B21A94D0B734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E1364-9CEB-46A8-9B3F-FC709E78009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16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E591-1BED-476A-8A7C-6E167429D964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FE1CC-371D-4A6C-8AE3-D5FE8E91B842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054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7DC8-3009-44D1-B56F-2713150624B7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B775234-7B86-4339-BE08-388E0EAD143E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35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A9B84-9DD2-4077-BCF2-D724D55436C9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0D8A-4F51-48A7-ACBD-20CF90F4CAB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276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6FC3-4550-49BA-B381-2A14754D1E68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DB7FE-4253-4BDD-A299-DD3CC592C0CF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922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C9EF-82F5-4000-8A3B-E9E2CF216607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2803-5CBA-49E6-8497-CD2E4596CDD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436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2436-48FB-47BC-AB13-D6FF1053AA59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31A58-9A42-4D04-978F-CFD94624ECAA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4071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3C4EA-66EB-4B4A-9CA6-9173DF1B15C8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2F596-4AF1-4E4F-83F9-90484A1B290C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39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2209-7F2C-4A24-9681-8D257D87160A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93B96-8EDA-423B-BF07-ECBF1B76F0DC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449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fld id="{35EBAF48-8D10-4309-BC38-89351346C440}" type="datetime1">
              <a:rPr lang="en-US" altLang="zh-HK" smtClean="0"/>
              <a:pPr>
                <a:defRPr/>
              </a:pPr>
              <a:t>11/11/2017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fld id="{C04DDF48-1EA1-40E7-96B6-8A0F8580D88A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8" r:id="rId2"/>
    <p:sldLayoutId id="2147484056" r:id="rId3"/>
    <p:sldLayoutId id="2147484049" r:id="rId4"/>
    <p:sldLayoutId id="2147484050" r:id="rId5"/>
    <p:sldLayoutId id="2147484051" r:id="rId6"/>
    <p:sldLayoutId id="2147484052" r:id="rId7"/>
    <p:sldLayoutId id="2147484057" r:id="rId8"/>
    <p:sldLayoutId id="2147484058" r:id="rId9"/>
    <p:sldLayoutId id="2147484053" r:id="rId10"/>
    <p:sldLayoutId id="21474840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6294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HK" cap="none" dirty="0"/>
              <a:t>WORKSHOP 8 ~ </a:t>
            </a:r>
            <a:br>
              <a:rPr lang="en-US" altLang="zh-HK" cap="none" dirty="0"/>
            </a:br>
            <a:r>
              <a:rPr lang="en-US" altLang="zh-HK" cap="none" dirty="0" smtClean="0"/>
              <a:t>Strings &amp; Struct</a:t>
            </a:r>
            <a:endParaRPr lang="en-US" altLang="zh-HK" cap="none" dirty="0"/>
          </a:p>
        </p:txBody>
      </p:sp>
      <p:sp>
        <p:nvSpPr>
          <p:cNvPr id="614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E82B6-EB6E-4018-9519-E9D649982C4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>
                <a:ea typeface="新細明體" pitchFamily="18" charset="-120"/>
              </a:rPr>
              <a:t>Selection Sort (con't)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void swap(</a:t>
            </a: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&amp; x, </a:t>
            </a: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&amp; y)</a:t>
            </a:r>
          </a:p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{ </a:t>
            </a:r>
          </a:p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t;  </a:t>
            </a:r>
          </a:p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t = x; </a:t>
            </a:r>
          </a:p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x = y; </a:t>
            </a:r>
          </a:p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y = t; </a:t>
            </a:r>
          </a:p>
          <a:p>
            <a:pPr eaLnBrk="1" hangingPunct="1"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0" y="1600200"/>
            <a:ext cx="4724400" cy="45720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a[1000],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, j, m, n;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&lt;&lt; “The size of array:”; 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for (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&lt; n;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++) 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  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&gt;&gt; a[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 eaLnBrk="1" hangingPunct="1">
              <a:buNone/>
            </a:pPr>
            <a:endParaRPr lang="en-US" altLang="zh-TW" sz="14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None/>
            </a:pPr>
            <a:r>
              <a:rPr lang="en-US" altLang="zh-TW" sz="14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= n-1;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&gt; 0;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--)</a:t>
            </a:r>
          </a:p>
          <a:p>
            <a:pPr eaLnBrk="1" hangingPunct="1"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  {  </a:t>
            </a:r>
          </a:p>
          <a:p>
            <a:pPr eaLnBrk="1" hangingPunct="1"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      find the max-index m of a[0..i];  </a:t>
            </a:r>
          </a:p>
          <a:p>
            <a:pPr eaLnBrk="1" hangingPunct="1"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      swap(a[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], a[m]);</a:t>
            </a:r>
          </a:p>
          <a:p>
            <a:pPr eaLnBrk="1" hangingPunct="1"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None/>
            </a:pPr>
            <a:endParaRPr lang="en-US" altLang="zh-TW" sz="140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for (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&lt; n;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++) 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  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&lt;&lt; a[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] &lt;&lt;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return 0;</a:t>
            </a:r>
          </a:p>
          <a:p>
            <a:pPr eaLnBrk="1" hangingPunct="1"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None/>
            </a:pPr>
            <a:endParaRPr lang="en-US" altLang="zh-TW" sz="1400" dirty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1400" dirty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1400" dirty="0">
              <a:latin typeface="Courier New" pitchFamily="49" charset="0"/>
              <a:ea typeface="新細明體" pitchFamily="18" charset="-12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F8FF-96D4-43C2-B385-B592D62ADC0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1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Input array (n = 5):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11</a:t>
            </a:fld>
            <a:endParaRPr lang="en-US" altLang="zh-HK"/>
          </a:p>
        </p:txBody>
      </p:sp>
      <p:sp>
        <p:nvSpPr>
          <p:cNvPr id="8" name="Rectangle 7"/>
          <p:cNvSpPr/>
          <p:nvPr/>
        </p:nvSpPr>
        <p:spPr>
          <a:xfrm>
            <a:off x="914400" y="2667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667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667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667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2667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2743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2743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2743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743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2743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38862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38862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42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45720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47800" y="4572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81200" y="45720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0" y="4572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4572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0600" y="4648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0" y="4648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7400" y="4648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4648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4200" y="4648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4400" y="52578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4780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20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14600" y="52578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9060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740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420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95884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447800" y="595884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1200" y="595884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14600" y="595884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48000" y="595884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90600" y="603504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24000" y="603504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57400" y="603504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90800" y="603504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24200" y="603504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958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292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0" y="3886200"/>
            <a:ext cx="533400" cy="5334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0" y="3886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5720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054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388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722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05600" y="3962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4" name="Elbow Connector 73"/>
          <p:cNvCxnSpPr>
            <a:stCxn id="61" idx="0"/>
            <a:endCxn id="62" idx="0"/>
          </p:cNvCxnSpPr>
          <p:nvPr/>
        </p:nvCxnSpPr>
        <p:spPr>
          <a:xfrm rot="5400000" flipH="1" flipV="1">
            <a:off x="6629400" y="3619500"/>
            <a:ext cx="12700" cy="533400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495800" y="4648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29200" y="4648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562600" y="4648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96000" y="4648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629400" y="4648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72000" y="4724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05400" y="4724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38800" y="4724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72200" y="4724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600" y="4724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532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5524"/>
            <a:ext cx="7467600" cy="4873752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12</a:t>
            </a:fld>
            <a:endParaRPr lang="en-US" altLang="zh-HK"/>
          </a:p>
        </p:txBody>
      </p:sp>
      <p:sp>
        <p:nvSpPr>
          <p:cNvPr id="8" name="Rectangle 7"/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28194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28194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42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35052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47800" y="3505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81200" y="35052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0" y="3505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3505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06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74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42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4400" y="41910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47800" y="4191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200" y="4191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14600" y="41910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41910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90600" y="4267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0" y="4267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7400" y="4267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4267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4200" y="4267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14400" y="5105400"/>
            <a:ext cx="533400" cy="5334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47800" y="5105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5105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14600" y="5105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5105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906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74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908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242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74" name="Elbow Connector 73"/>
          <p:cNvCxnSpPr>
            <a:stCxn id="61" idx="0"/>
            <a:endCxn id="58" idx="0"/>
          </p:cNvCxnSpPr>
          <p:nvPr/>
        </p:nvCxnSpPr>
        <p:spPr>
          <a:xfrm rot="16200000" flipV="1">
            <a:off x="1981200" y="4305300"/>
            <a:ext cx="12700" cy="1600200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20750" y="6019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4150" y="6019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87550" y="6019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0950" y="6019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054350" y="6019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6950" y="6096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30350" y="6096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63750" y="6096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7150" y="6096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30550" y="6096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133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5524"/>
            <a:ext cx="7467600" cy="4873752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13</a:t>
            </a:fld>
            <a:endParaRPr lang="en-US" altLang="zh-HK"/>
          </a:p>
        </p:txBody>
      </p:sp>
      <p:sp>
        <p:nvSpPr>
          <p:cNvPr id="8" name="Rectangle 7"/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28194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28194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42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3505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47800" y="35052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81200" y="35052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0" y="3505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48000" y="35052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06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74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4200" y="3581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14400" y="45021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47800" y="45021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4502150"/>
            <a:ext cx="533400" cy="5334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14600" y="45021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5021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90600" y="45783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45783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7400" y="45783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90800" y="45783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24200" y="45783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20750" y="54165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4150" y="54165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87550" y="54165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0950" y="54165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054350" y="541655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6950" y="54927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30350" y="54927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63750" y="54927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7150" y="54927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30550" y="54927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2371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5524"/>
            <a:ext cx="7467600" cy="4873752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Sorted array: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14</a:t>
            </a:fld>
            <a:endParaRPr lang="en-US" altLang="zh-HK"/>
          </a:p>
        </p:txBody>
      </p:sp>
      <p:sp>
        <p:nvSpPr>
          <p:cNvPr id="8" name="Rectangle 7"/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2133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2209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" y="28194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7800" y="2819400"/>
            <a:ext cx="533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2819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42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14400" y="3962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47800" y="3962400"/>
            <a:ext cx="533400" cy="533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3962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14600" y="3962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39624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906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74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908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242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2075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415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98755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095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054350" y="52578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695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3035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6375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715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30550" y="5334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00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Repeat Workshop 5 Exercise 2 (café.cpp)</a:t>
            </a:r>
          </a:p>
          <a:p>
            <a:endParaRPr lang="en-US" dirty="0"/>
          </a:p>
          <a:p>
            <a:r>
              <a:rPr lang="en-US" dirty="0"/>
              <a:t>Sort the product array according to the product name by selection sort</a:t>
            </a:r>
          </a:p>
          <a:p>
            <a:endParaRPr lang="en-US" dirty="0"/>
          </a:p>
          <a:p>
            <a:r>
              <a:rPr lang="en-US" dirty="0"/>
              <a:t>Remember to swap the price accordingly when you are swapping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3392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With sorting: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16</a:t>
            </a:fld>
            <a:endParaRPr lang="en-US" altLang="zh-HK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98"/>
          <a:stretch/>
        </p:blipFill>
        <p:spPr>
          <a:xfrm>
            <a:off x="507863" y="2106135"/>
            <a:ext cx="3151092" cy="3944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06" y="2106135"/>
            <a:ext cx="3832982" cy="44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Thanks!</a:t>
            </a:r>
          </a:p>
        </p:txBody>
      </p:sp>
      <p:sp>
        <p:nvSpPr>
          <p:cNvPr id="46084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HK" altLang="zh-HK" dirty="0"/>
          </a:p>
        </p:txBody>
      </p:sp>
      <p:sp>
        <p:nvSpPr>
          <p:cNvPr id="46082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17122-B1F5-4F2A-894F-1CAB9C9EA0D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17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01BAE2-4208-4F5F-B1DC-6E65814D81F5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2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/>
              <a:t>Outline</a:t>
            </a:r>
            <a:endParaRPr lang="en-US" cap="none" dirty="0"/>
          </a:p>
        </p:txBody>
      </p:sp>
      <p:sp>
        <p:nvSpPr>
          <p:cNvPr id="819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873625"/>
          </a:xfrm>
        </p:spPr>
        <p:txBody>
          <a:bodyPr/>
          <a:lstStyle/>
          <a:p>
            <a:pPr eaLnBrk="1" hangingPunct="1"/>
            <a:r>
              <a:rPr lang="en-US" altLang="zh-HK" dirty="0" smtClean="0"/>
              <a:t>Strings</a:t>
            </a:r>
          </a:p>
          <a:p>
            <a:pPr eaLnBrk="1" hangingPunct="1"/>
            <a:endParaRPr lang="en-US" altLang="zh-HK" dirty="0"/>
          </a:p>
          <a:p>
            <a:pPr eaLnBrk="1" hangingPunct="1"/>
            <a:r>
              <a:rPr lang="en-US" altLang="zh-HK" dirty="0" smtClean="0"/>
              <a:t>Struct</a:t>
            </a:r>
          </a:p>
          <a:p>
            <a:pPr eaLnBrk="1" hangingPunct="1">
              <a:buNone/>
            </a:pPr>
            <a:endParaRPr lang="en-US" altLang="zh-HK" dirty="0"/>
          </a:p>
          <a:p>
            <a:pPr eaLnBrk="1" hangingPunct="1"/>
            <a:r>
              <a:rPr lang="en-US" altLang="zh-HK" dirty="0"/>
              <a:t>Exercises</a:t>
            </a:r>
          </a:p>
          <a:p>
            <a:pPr marL="0" indent="0" eaLnBrk="1" hangingPunct="1">
              <a:buNone/>
            </a:pPr>
            <a:endParaRPr lang="en-US" altLang="zh-HK" dirty="0"/>
          </a:p>
          <a:p>
            <a:pPr marL="0" indent="0" eaLnBrk="1" hangingPunct="1">
              <a:buNone/>
            </a:pPr>
            <a:endParaRPr lang="en-US" altLang="zh-HK" dirty="0"/>
          </a:p>
          <a:p>
            <a:pPr eaLnBrk="1" hangingPunct="1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690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“month.cpp” to ask the user to input a string.  In this string, it contains a date in the format day/month/year.  Print out the month of this date.  </a:t>
            </a:r>
          </a:p>
          <a:p>
            <a:endParaRPr lang="en-US" dirty="0"/>
          </a:p>
          <a:p>
            <a:r>
              <a:rPr lang="en-US" dirty="0"/>
              <a:t>Hints: Search for the first and second ‘/’ symbols.  Print the contents in between these two symbols.  You may also need to use the substring function.</a:t>
            </a:r>
          </a:p>
          <a:p>
            <a:endParaRPr lang="en-US" dirty="0"/>
          </a:p>
          <a:p>
            <a:r>
              <a:rPr lang="en-US" dirty="0"/>
              <a:t>Sample Run: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3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35591"/>
            <a:ext cx="1400371" cy="419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20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find()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“/”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4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0" y="2743200"/>
            <a:ext cx="2638793" cy="1810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50164"/>
            <a:ext cx="3543795" cy="27626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3886200"/>
            <a:ext cx="359142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struct </a:t>
            </a:r>
            <a:r>
              <a:rPr lang="en-US" dirty="0" err="1" smtClean="0"/>
              <a:t>Num</a:t>
            </a:r>
            <a:r>
              <a:rPr lang="en-US" dirty="0" smtClean="0"/>
              <a:t> as follows:</a:t>
            </a:r>
          </a:p>
          <a:p>
            <a:pPr marL="0" indent="0">
              <a:buNone/>
            </a:pPr>
            <a:r>
              <a:rPr lang="en-US" dirty="0" smtClean="0"/>
              <a:t>	struct </a:t>
            </a:r>
            <a:r>
              <a:rPr lang="en-US" dirty="0" err="1" smtClean="0"/>
              <a:t>Num</a:t>
            </a:r>
            <a:r>
              <a:rPr lang="en-US" dirty="0" smtClean="0"/>
              <a:t> { </a:t>
            </a:r>
            <a:r>
              <a:rPr lang="en-US" dirty="0" err="1" smtClean="0"/>
              <a:t>int</a:t>
            </a:r>
            <a:r>
              <a:rPr lang="en-US" dirty="0" smtClean="0"/>
              <a:t> value; </a:t>
            </a:r>
            <a:r>
              <a:rPr lang="en-US" dirty="0" err="1" smtClean="0"/>
              <a:t>int</a:t>
            </a:r>
            <a:r>
              <a:rPr lang="en-US" dirty="0" smtClean="0"/>
              <a:t> count; };</a:t>
            </a:r>
          </a:p>
          <a:p>
            <a:endParaRPr lang="en-US" dirty="0" smtClean="0"/>
          </a:p>
          <a:p>
            <a:r>
              <a:rPr lang="en-US" dirty="0" smtClean="0"/>
              <a:t>Write a program to ask the user to input 10 numbers and use this structure array to store the distinct number and the corresponding frequency of occurrence.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538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6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2791215" cy="2333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4343400"/>
            <a:ext cx="2781688" cy="1486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54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DD8C-607F-4186-B4EB-7BC7524B5CB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>
                <a:ea typeface="新細明體" pitchFamily="18" charset="-120"/>
              </a:rPr>
              <a:t>Sorting an array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latin typeface="Garamond" pitchFamily="18" charset="0"/>
                <a:ea typeface="新細明體" pitchFamily="18" charset="-120"/>
              </a:rPr>
              <a:t>Sorting (e.g. in ascending order)</a:t>
            </a:r>
          </a:p>
          <a:p>
            <a:pPr lvl="1" eaLnBrk="1" hangingPunct="1"/>
            <a:r>
              <a:rPr lang="en-US" altLang="zh-TW" sz="2400" dirty="0">
                <a:latin typeface="Garamond" pitchFamily="18" charset="0"/>
                <a:ea typeface="新細明體" pitchFamily="18" charset="-120"/>
              </a:rPr>
              <a:t>Given an array a of n numbers, rearrange the numbers in the array such that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>
                <a:latin typeface="Garamond" pitchFamily="18" charset="0"/>
                <a:ea typeface="新細明體" pitchFamily="18" charset="-120"/>
              </a:rPr>
              <a:t>		   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a[0] ≤ a[1] ≤ a[2] ≤ … ≤ a[n-1].</a:t>
            </a:r>
          </a:p>
          <a:p>
            <a:pPr eaLnBrk="1" hangingPunct="1"/>
            <a:endParaRPr lang="en-US" altLang="zh-TW" sz="2800" dirty="0">
              <a:latin typeface="Garamond" pitchFamily="18" charset="0"/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latin typeface="Garamond" pitchFamily="18" charset="0"/>
                <a:ea typeface="新細明體" pitchFamily="18" charset="-120"/>
              </a:rPr>
              <a:t>Many different sorting algorithms</a:t>
            </a:r>
          </a:p>
          <a:p>
            <a:pPr eaLnBrk="1" hangingPunct="1"/>
            <a:endParaRPr lang="en-US" altLang="zh-TW" sz="2800" dirty="0">
              <a:latin typeface="Garamond" pitchFamily="18" charset="0"/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latin typeface="Garamond" pitchFamily="18" charset="0"/>
                <a:ea typeface="新細明體" pitchFamily="18" charset="-120"/>
              </a:rPr>
              <a:t>Selection sort </a:t>
            </a:r>
          </a:p>
          <a:p>
            <a:pPr eaLnBrk="1" hangingPunct="1"/>
            <a:endParaRPr lang="en-US" altLang="zh-TW" sz="2800" dirty="0"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688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115616" y="5445224"/>
            <a:ext cx="6192688" cy="64807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87624" y="4365104"/>
            <a:ext cx="6120680" cy="648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87624" y="3573016"/>
            <a:ext cx="6120680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7624" y="2852936"/>
            <a:ext cx="61206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334-1D71-4037-B3A4-FAFC8B356D6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>
                <a:ea typeface="新細明體" pitchFamily="18" charset="-120"/>
              </a:rPr>
              <a:t>Selection Sort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Let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 a[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..j] denote the "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subarray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" a[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], a[i+1], a[i+2],…,a[j].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	For example, a[2..5] is the 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subarray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 a[2], a[3], a[4], a[5].</a:t>
            </a:r>
            <a:endParaRPr lang="en-US" altLang="zh-TW" sz="2200" dirty="0">
              <a:solidFill>
                <a:schemeClr val="accent2"/>
              </a:solidFill>
              <a:latin typeface="Garamond" pitchFamily="18" charset="0"/>
              <a:ea typeface="新細明體" pitchFamily="18" charset="-120"/>
            </a:endParaRPr>
          </a:p>
          <a:p>
            <a:pPr eaLnBrk="1" hangingPunct="1"/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Sort array a[0..n-1] as follows:</a:t>
            </a:r>
          </a:p>
          <a:p>
            <a:pPr lvl="1" eaLnBrk="1" hangingPunct="1"/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a[0..n-1] to find the max-index m of a[0..n-1].  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and a[n-1]. </a:t>
            </a:r>
          </a:p>
          <a:p>
            <a:pPr lvl="1" eaLnBrk="1" hangingPunct="1"/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a[0..n-2] to find the max-index m of a[0..n-2].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and a[n-2].</a:t>
            </a:r>
          </a:p>
          <a:p>
            <a:pPr lvl="1" eaLnBrk="1" hangingPunct="1"/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a[0..n-3] to find the max-index m of a[0..n-3].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and a[n-3].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    …</a:t>
            </a:r>
          </a:p>
          <a:p>
            <a:pPr lvl="1" eaLnBrk="1" hangingPunct="1"/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a[0..1] to find the max-index m of a[0..1]. 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with a[1].</a:t>
            </a:r>
          </a:p>
        </p:txBody>
      </p:sp>
    </p:spTree>
    <p:extLst>
      <p:ext uri="{BB962C8B-B14F-4D97-AF65-F5344CB8AC3E}">
        <p14:creationId xmlns:p14="http://schemas.microsoft.com/office/powerpoint/2010/main" val="242744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115616" y="5445224"/>
            <a:ext cx="6192688" cy="64807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87624" y="4365104"/>
            <a:ext cx="6120680" cy="648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87624" y="3573016"/>
            <a:ext cx="6120680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7624" y="2852936"/>
            <a:ext cx="61206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334-1D71-4037-B3A4-FAFC8B356D6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>
                <a:ea typeface="新細明體" pitchFamily="18" charset="-120"/>
              </a:rPr>
              <a:t>Selection Sort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Let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 a[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..j] denote the "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subarray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" a[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], a[i+1], a[i+2],…,a[j].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	For example, a[2..5] is the </a:t>
            </a:r>
            <a:r>
              <a:rPr lang="en-US" altLang="zh-TW" sz="2200" dirty="0" err="1">
                <a:latin typeface="Garamond" pitchFamily="18" charset="0"/>
                <a:ea typeface="新細明體" pitchFamily="18" charset="-120"/>
              </a:rPr>
              <a:t>subarray</a:t>
            </a:r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 a[2], a[3], a[4], a[5].</a:t>
            </a:r>
            <a:endParaRPr lang="en-US" altLang="zh-TW" sz="2200" dirty="0">
              <a:solidFill>
                <a:schemeClr val="accent2"/>
              </a:solidFill>
              <a:latin typeface="Garamond" pitchFamily="18" charset="0"/>
              <a:ea typeface="新細明體" pitchFamily="18" charset="-120"/>
            </a:endParaRPr>
          </a:p>
          <a:p>
            <a:pPr eaLnBrk="1" hangingPunct="1"/>
            <a:r>
              <a:rPr lang="en-US" altLang="zh-TW" sz="2200" dirty="0">
                <a:latin typeface="Garamond" pitchFamily="18" charset="0"/>
                <a:ea typeface="新細明體" pitchFamily="18" charset="-120"/>
              </a:rPr>
              <a:t>Sort array a[0..n-1] as follows:</a:t>
            </a:r>
          </a:p>
          <a:p>
            <a:pPr lvl="1" eaLnBrk="1" hangingPunct="1"/>
            <a:r>
              <a:rPr lang="en-US" altLang="zh-TW" sz="2000" dirty="0" err="1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=n-1; 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a[0..i] to find the max-index m of a[0..i].  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      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and a[</a:t>
            </a:r>
            <a:r>
              <a:rPr lang="en-US" altLang="zh-TW" sz="20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]. </a:t>
            </a:r>
          </a:p>
          <a:p>
            <a:pPr lvl="1" eaLnBrk="1" hangingPunct="1"/>
            <a:r>
              <a:rPr lang="en-US" altLang="zh-TW" sz="2000" dirty="0" err="1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=n-2; 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a[0..i] to find the max-index m of a[0..i].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      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and a[</a:t>
            </a:r>
            <a:r>
              <a:rPr lang="en-US" altLang="zh-TW" sz="20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].</a:t>
            </a:r>
          </a:p>
          <a:p>
            <a:pPr lvl="1" eaLnBrk="1" hangingPunct="1"/>
            <a:r>
              <a:rPr lang="en-US" altLang="zh-TW" sz="2000" dirty="0" err="1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=n-3; 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a[0..i] to find the max-index m of a[0..i].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      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and a[</a:t>
            </a:r>
            <a:r>
              <a:rPr lang="en-US" altLang="zh-TW" sz="20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].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    …</a:t>
            </a:r>
          </a:p>
          <a:p>
            <a:pPr lvl="1" eaLnBrk="1" hangingPunct="1"/>
            <a:r>
              <a:rPr lang="en-US" altLang="zh-TW" sz="2000" dirty="0" err="1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=1;    Scan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a[0..i] to find the max-index m of a[0..i]. </a:t>
            </a:r>
          </a:p>
          <a:p>
            <a:pPr marL="344487" lvl="1" indent="0" eaLnBrk="1" hangingPunct="1"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Garamond" pitchFamily="18" charset="0"/>
                <a:ea typeface="新細明體" pitchFamily="18" charset="-120"/>
              </a:rPr>
              <a:t>                Swap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 a[m] with a[</a:t>
            </a:r>
            <a:r>
              <a:rPr lang="en-US" altLang="zh-TW" sz="2000" dirty="0" err="1">
                <a:latin typeface="Garamond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Garamond" pitchFamily="18" charset="0"/>
                <a:ea typeface="新細明體" pitchFamily="18" charset="-12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68687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2">
      <a:dk1>
        <a:sysClr val="windowText" lastClr="000000"/>
      </a:dk1>
      <a:lt1>
        <a:sysClr val="window" lastClr="FFFFFF"/>
      </a:lt1>
      <a:dk2>
        <a:srgbClr val="3E3D2D"/>
      </a:dk2>
      <a:lt2>
        <a:srgbClr val="FFFF99"/>
      </a:lt2>
      <a:accent1>
        <a:srgbClr val="FCF97F"/>
      </a:accent1>
      <a:accent2>
        <a:srgbClr val="71685A"/>
      </a:accent2>
      <a:accent3>
        <a:srgbClr val="FF6700"/>
      </a:accent3>
      <a:accent4>
        <a:srgbClr val="FFFF00"/>
      </a:accent4>
      <a:accent5>
        <a:srgbClr val="956B43"/>
      </a:accent5>
      <a:accent6>
        <a:srgbClr val="FBF62A"/>
      </a:accent6>
      <a:hlink>
        <a:srgbClr val="CC99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13721</TotalTime>
  <Words>449</Words>
  <Application>Microsoft Office PowerPoint</Application>
  <PresentationFormat>On-screen Show (4:3)</PresentationFormat>
  <Paragraphs>244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WORKSHOP 8 ~  Strings &amp; Struct</vt:lpstr>
      <vt:lpstr>Outline</vt:lpstr>
      <vt:lpstr>Exercise 1</vt:lpstr>
      <vt:lpstr>substring</vt:lpstr>
      <vt:lpstr>Exercise 2</vt:lpstr>
      <vt:lpstr>Sample runs</vt:lpstr>
      <vt:lpstr>Sorting an array</vt:lpstr>
      <vt:lpstr>Selection Sort</vt:lpstr>
      <vt:lpstr>Selection Sort</vt:lpstr>
      <vt:lpstr>Selection Sort (con't)</vt:lpstr>
      <vt:lpstr>Selection Sort</vt:lpstr>
      <vt:lpstr>Selection Sort</vt:lpstr>
      <vt:lpstr>Selection Sort</vt:lpstr>
      <vt:lpstr>Selection Sort</vt:lpstr>
      <vt:lpstr>Exercise 3</vt:lpstr>
      <vt:lpstr>Sample run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 ~ Dev C++</dc:title>
  <dc:creator>Jolly</dc:creator>
  <cp:lastModifiedBy>Jolly Cheng</cp:lastModifiedBy>
  <cp:revision>366</cp:revision>
  <cp:lastPrinted>2015-02-15T02:30:58Z</cp:lastPrinted>
  <dcterms:created xsi:type="dcterms:W3CDTF">2009-09-06T18:12:28Z</dcterms:created>
  <dcterms:modified xsi:type="dcterms:W3CDTF">2017-11-11T11:31:03Z</dcterms:modified>
</cp:coreProperties>
</file>