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7" r:id="rId24"/>
    <p:sldId id="368" r:id="rId25"/>
    <p:sldId id="369" r:id="rId26"/>
    <p:sldId id="366" r:id="rId27"/>
    <p:sldId id="274" r:id="rId28"/>
  </p:sldIdLst>
  <p:sldSz cx="9144000" cy="6858000" type="screen4x3"/>
  <p:notesSz cx="9317038" cy="6877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6C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581" autoAdjust="0"/>
  </p:normalViewPr>
  <p:slideViewPr>
    <p:cSldViewPr>
      <p:cViewPr varScale="1">
        <p:scale>
          <a:sx n="106" d="100"/>
          <a:sy n="106" d="100"/>
        </p:scale>
        <p:origin x="72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5890" cy="343853"/>
          </a:xfrm>
          <a:prstGeom prst="rect">
            <a:avLst/>
          </a:prstGeom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8162" y="0"/>
            <a:ext cx="4037383" cy="343853"/>
          </a:xfrm>
          <a:prstGeom prst="rect">
            <a:avLst/>
          </a:prstGeom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99CD7DE-4CA6-47BF-8F8F-DB8D53432D74}" type="datetimeFigureOut">
              <a:rPr lang="en-US" altLang="zh-HK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3198"/>
            <a:ext cx="4035890" cy="342246"/>
          </a:xfrm>
          <a:prstGeom prst="rect">
            <a:avLst/>
          </a:prstGeom>
        </p:spPr>
        <p:txBody>
          <a:bodyPr vert="horz" wrap="square" lIns="92510" tIns="46255" rIns="92510" bIns="4625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8162" y="6533198"/>
            <a:ext cx="4037383" cy="342246"/>
          </a:xfrm>
          <a:prstGeom prst="rect">
            <a:avLst/>
          </a:prstGeom>
        </p:spPr>
        <p:txBody>
          <a:bodyPr vert="horz" wrap="square" lIns="92510" tIns="46255" rIns="92510" bIns="4625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48A7E1-CD60-4B65-8E96-AD8EB966EFB3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36135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877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6668" y="0"/>
            <a:ext cx="4038877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3A65BD3-C78D-4A6E-86B4-5815DD5DED05}" type="datetimeFigureOut">
              <a:rPr lang="en-US" altLang="zh-HK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1638" y="515938"/>
            <a:ext cx="3435350" cy="257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197" y="3266600"/>
            <a:ext cx="7452137" cy="309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1591"/>
            <a:ext cx="4038877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6668" y="6531591"/>
            <a:ext cx="4038877" cy="34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B7D6CCF-41F7-44FD-BB7A-04B44A0BDF6C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42637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Oval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Oval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Oval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Oval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60379-86AC-48CB-933E-64D9A5DE0A4B}" type="datetime1">
              <a:rPr lang="en-US" altLang="zh-HK" smtClean="0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B6C017B-32DE-4AE3-B9AE-857BD603B6E4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81020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69EC-2B4D-4C6E-B942-4C501B9E5C3F}" type="datetime1">
              <a:rPr lang="en-US" altLang="zh-HK" smtClean="0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2373F-74BA-44D2-9A14-49611B0237AC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9852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F2B38-061E-4FE9-B304-B21A94D0B734}" type="datetime1">
              <a:rPr lang="en-US" altLang="zh-HK" smtClean="0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E1364-9CEB-46A8-9B3F-FC709E780095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4162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E591-1BED-476A-8A7C-6E167429D964}" type="datetime1">
              <a:rPr lang="en-US" altLang="zh-HK" smtClean="0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FE1CC-371D-4A6C-8AE3-D5FE8E91B842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40547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Straight Connector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Oval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Oval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Oval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Straight Connector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7DC8-3009-44D1-B56F-2713150624B7}" type="datetime1">
              <a:rPr lang="en-US" altLang="zh-HK" smtClean="0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8B775234-7B86-4339-BE08-388E0EAD143E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11356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A9B84-9DD2-4077-BCF2-D724D55436C9}" type="datetime1">
              <a:rPr lang="en-US" altLang="zh-HK" smtClean="0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10D8A-4F51-48A7-ACBD-20CF90F4CAB5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2767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36FC3-4550-49BA-B381-2A14754D1E68}" type="datetime1">
              <a:rPr lang="en-US" altLang="zh-HK" smtClean="0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DB7FE-4253-4BDD-A299-DD3CC592C0CF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922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8C9EF-82F5-4000-8A3B-E9E2CF216607}" type="datetime1">
              <a:rPr lang="en-US" altLang="zh-HK" smtClean="0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B2803-5CBA-49E6-8497-CD2E4596CDD4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4367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E2436-48FB-47BC-AB13-D6FF1053AA59}" type="datetime1">
              <a:rPr lang="en-US" altLang="zh-HK" smtClean="0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31A58-9A42-4D04-978F-CFD94624ECAA}" type="slidenum">
              <a:rPr lang="en-US" altLang="zh-HK"/>
              <a:pPr/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4071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3C4EA-66EB-4B4A-9CA6-9173DF1B15C8}" type="datetime1">
              <a:rPr lang="en-US" altLang="zh-HK" smtClean="0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02F596-4AF1-4E4F-83F9-90484A1B290C}" type="slidenum">
              <a:rPr lang="en-US" altLang="zh-HK"/>
              <a:pPr/>
              <a:t>‹#›</a:t>
            </a:fld>
            <a:endParaRPr lang="en-US" altLang="zh-HK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1139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72209-7F2C-4A24-9681-8D257D87160A}" type="datetime1">
              <a:rPr lang="en-US" altLang="zh-HK" smtClean="0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993B96-8EDA-423B-BF07-ECBF1B76F0DC}" type="slidenum">
              <a:rPr lang="en-US" altLang="zh-HK"/>
              <a:pPr/>
              <a:t>‹#›</a:t>
            </a:fld>
            <a:endParaRPr lang="en-US" altLang="zh-HK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449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Century Schoolbook" pitchFamily="18" charset="0"/>
                <a:cs typeface="Arial" charset="0"/>
              </a:defRPr>
            </a:lvl1pPr>
          </a:lstStyle>
          <a:p>
            <a:pPr>
              <a:defRPr/>
            </a:pPr>
            <a:fld id="{35EBAF48-8D10-4309-BC38-89351346C440}" type="datetime1">
              <a:rPr lang="en-US" altLang="zh-HK" smtClean="0"/>
              <a:pPr>
                <a:defRPr/>
              </a:pPr>
              <a:t>11/17/2017</a:t>
            </a:fld>
            <a:endParaRPr lang="en-US" altLang="zh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Century Schoolbook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itchFamily="18" charset="0"/>
              </a:defRPr>
            </a:lvl1pPr>
          </a:lstStyle>
          <a:p>
            <a:fld id="{C04DDF48-1EA1-40E7-96B6-8A0F8580D88A}" type="slidenum">
              <a:rPr lang="en-US" altLang="zh-HK"/>
              <a:pPr/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48" r:id="rId2"/>
    <p:sldLayoutId id="2147484056" r:id="rId3"/>
    <p:sldLayoutId id="2147484049" r:id="rId4"/>
    <p:sldLayoutId id="2147484050" r:id="rId5"/>
    <p:sldLayoutId id="2147484051" r:id="rId6"/>
    <p:sldLayoutId id="2147484052" r:id="rId7"/>
    <p:sldLayoutId id="2147484057" r:id="rId8"/>
    <p:sldLayoutId id="2147484058" r:id="rId9"/>
    <p:sldLayoutId id="2147484053" r:id="rId10"/>
    <p:sldLayoutId id="21474840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 bwMode="auto">
          <a:xfrm>
            <a:off x="2286000" y="3124200"/>
            <a:ext cx="6629400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HK" cap="none" dirty="0"/>
              <a:t>WORKSHOP 9 ~ </a:t>
            </a:r>
            <a:br>
              <a:rPr lang="en-US" altLang="zh-HK" cap="none" dirty="0"/>
            </a:br>
            <a:r>
              <a:rPr lang="en-US" altLang="zh-HK" cap="none" dirty="0"/>
              <a:t>Class</a:t>
            </a:r>
          </a:p>
        </p:txBody>
      </p:sp>
      <p:sp>
        <p:nvSpPr>
          <p:cNvPr id="614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0E82B6-EB6E-4018-9519-E9D649982C41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1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#</a:t>
            </a:r>
            <a:r>
              <a:rPr lang="en-US" altLang="zh-CN" sz="1200" dirty="0" err="1">
                <a:latin typeface="Times New Roman" pitchFamily="18" charset="0"/>
                <a:ea typeface="SimSun" pitchFamily="2" charset="-122"/>
              </a:rPr>
              <a:t>ifndef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COUNTER_H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#define COUNTER_H</a:t>
            </a:r>
          </a:p>
          <a:p>
            <a:pPr eaLnBrk="1" hangingPunct="1">
              <a:buNone/>
            </a:pPr>
            <a:endParaRPr lang="en-US" altLang="zh-CN" sz="1200" dirty="0">
              <a:latin typeface="Times New Roman" pitchFamily="18" charset="0"/>
              <a:ea typeface="SimSun" pitchFamily="2" charset="-122"/>
            </a:endParaRPr>
          </a:p>
          <a:p>
            <a:pPr eaLnBrk="1" hangingPunct="1">
              <a:buNone/>
            </a:pPr>
            <a:endParaRPr lang="en-US" altLang="zh-CN" sz="1200" dirty="0">
              <a:latin typeface="Times New Roman" pitchFamily="18" charset="0"/>
              <a:ea typeface="SimSun" pitchFamily="2" charset="-122"/>
            </a:endParaRP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class counter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{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public: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   //Member functions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   counter();          //constructor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   void increment();   //increment counter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   void decrement();   //decrement counter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   </a:t>
            </a:r>
            <a:r>
              <a:rPr lang="en-US" altLang="zh-CN" sz="1200" dirty="0" err="1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value();        //return current value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private: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   //Data Members (attributes)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   </a:t>
            </a:r>
            <a:r>
              <a:rPr lang="en-US" altLang="zh-CN" sz="1200" dirty="0" err="1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1200" dirty="0" err="1">
                <a:latin typeface="Times New Roman" pitchFamily="18" charset="0"/>
                <a:ea typeface="SimSun" pitchFamily="2" charset="-122"/>
              </a:rPr>
              <a:t>counter_value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;</a:t>
            </a:r>
          </a:p>
          <a:p>
            <a:pPr eaLnBrk="1" hangingPunct="1">
              <a:buNone/>
            </a:pPr>
            <a:endParaRPr lang="en-US" altLang="zh-CN" sz="1200" dirty="0">
              <a:latin typeface="Times New Roman" pitchFamily="18" charset="0"/>
              <a:ea typeface="SimSun" pitchFamily="2" charset="-122"/>
            </a:endParaRP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};</a:t>
            </a:r>
          </a:p>
          <a:p>
            <a:pPr eaLnBrk="1" hangingPunct="1">
              <a:buNone/>
            </a:pPr>
            <a:endParaRPr lang="en-US" altLang="zh-CN" sz="1200" dirty="0">
              <a:latin typeface="Times New Roman" pitchFamily="18" charset="0"/>
              <a:ea typeface="SimSun" pitchFamily="2" charset="-122"/>
            </a:endParaRP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#</a:t>
            </a:r>
            <a:r>
              <a:rPr lang="en-US" altLang="zh-CN" sz="1200" dirty="0" err="1">
                <a:latin typeface="Times New Roman" pitchFamily="18" charset="0"/>
                <a:ea typeface="SimSun" pitchFamily="2" charset="-122"/>
              </a:rPr>
              <a:t>endif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// COUNTER_H</a:t>
            </a:r>
          </a:p>
        </p:txBody>
      </p:sp>
      <p:sp>
        <p:nvSpPr>
          <p:cNvPr id="29700" name="Cloud Callout 6"/>
          <p:cNvSpPr>
            <a:spLocks noChangeArrowheads="1"/>
          </p:cNvSpPr>
          <p:nvPr/>
        </p:nvSpPr>
        <p:spPr bwMode="auto">
          <a:xfrm>
            <a:off x="5029200" y="4038600"/>
            <a:ext cx="3810000" cy="2057400"/>
          </a:xfrm>
          <a:prstGeom prst="cloudCallout">
            <a:avLst>
              <a:gd name="adj1" fmla="val -130620"/>
              <a:gd name="adj2" fmla="val 13903"/>
            </a:avLst>
          </a:prstGeom>
          <a:solidFill>
            <a:srgbClr val="DECD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none" lIns="90000" tIns="46800" rIns="90000" bIns="46800"/>
          <a:lstStyle/>
          <a:p>
            <a:pPr algn="ctr"/>
            <a:endParaRPr lang="en-US" altLang="zh-CN" sz="1600" i="1">
              <a:ea typeface="SimSun" pitchFamily="2" charset="-122"/>
            </a:endParaRPr>
          </a:p>
          <a:p>
            <a:pPr algn="ctr"/>
            <a:r>
              <a:rPr lang="en-US" altLang="zh-CN" sz="1600" i="1">
                <a:ea typeface="SimSun" pitchFamily="2" charset="-122"/>
              </a:rPr>
              <a:t>It is a private member and can </a:t>
            </a:r>
          </a:p>
          <a:p>
            <a:pPr algn="ctr"/>
            <a:r>
              <a:rPr lang="en-US" altLang="zh-CN" sz="1600" i="1">
                <a:ea typeface="SimSun" pitchFamily="2" charset="-122"/>
              </a:rPr>
              <a:t>only be accessed by</a:t>
            </a:r>
          </a:p>
          <a:p>
            <a:pPr algn="ctr"/>
            <a:r>
              <a:rPr lang="en-US" altLang="zh-CN" sz="1600" i="1">
                <a:ea typeface="SimSun" pitchFamily="2" charset="-122"/>
              </a:rPr>
              <a:t> the public member functions above.</a:t>
            </a:r>
          </a:p>
        </p:txBody>
      </p:sp>
      <p:sp>
        <p:nvSpPr>
          <p:cNvPr id="29701" name="Slide Number Placeholder 1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47BFD1D6-8191-4863-92F9-D7CBC2C1613B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10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  <p:sp>
        <p:nvSpPr>
          <p:cNvPr id="29702" name="Title 1"/>
          <p:cNvSpPr>
            <a:spLocks noGrp="1"/>
          </p:cNvSpPr>
          <p:nvPr>
            <p:ph type="title" idx="4294967295"/>
          </p:nvPr>
        </p:nvSpPr>
        <p:spPr>
          <a:xfrm>
            <a:off x="501650" y="152400"/>
            <a:ext cx="7467600" cy="1143000"/>
          </a:xfrm>
        </p:spPr>
        <p:txBody>
          <a:bodyPr/>
          <a:lstStyle/>
          <a:p>
            <a:r>
              <a:rPr lang="en-US" altLang="zh-CN" dirty="0" err="1">
                <a:ea typeface="SimSun" pitchFamily="2" charset="-122"/>
              </a:rPr>
              <a:t>Counter.h</a:t>
            </a:r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30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Counter.cpp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#include "</a:t>
            </a:r>
            <a:r>
              <a:rPr lang="en-US" altLang="zh-CN" sz="1200" dirty="0" err="1">
                <a:latin typeface="Times New Roman" pitchFamily="18" charset="0"/>
                <a:ea typeface="SimSun" pitchFamily="2" charset="-122"/>
              </a:rPr>
              <a:t>counter.h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"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#include &lt;</a:t>
            </a:r>
            <a:r>
              <a:rPr lang="en-US" altLang="zh-CN" sz="1200" dirty="0" err="1">
                <a:latin typeface="Times New Roman" pitchFamily="18" charset="0"/>
                <a:ea typeface="SimSun" pitchFamily="2" charset="-122"/>
              </a:rPr>
              <a:t>iostream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&gt;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using namespace std;</a:t>
            </a:r>
          </a:p>
          <a:p>
            <a:pPr eaLnBrk="1" hangingPunct="1">
              <a:buNone/>
            </a:pPr>
            <a:endParaRPr lang="en-US" altLang="zh-CN" sz="1200" dirty="0">
              <a:latin typeface="Times New Roman" pitchFamily="18" charset="0"/>
              <a:ea typeface="SimSun" pitchFamily="2" charset="-122"/>
            </a:endParaRP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counter::counter() {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   </a:t>
            </a:r>
            <a:r>
              <a:rPr lang="en-US" altLang="zh-CN" sz="1200" dirty="0" err="1">
                <a:latin typeface="Times New Roman" pitchFamily="18" charset="0"/>
                <a:ea typeface="SimSun" pitchFamily="2" charset="-122"/>
              </a:rPr>
              <a:t>counter_value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= 0;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}</a:t>
            </a:r>
          </a:p>
          <a:p>
            <a:pPr eaLnBrk="1" hangingPunct="1">
              <a:buNone/>
            </a:pPr>
            <a:endParaRPr lang="en-US" altLang="zh-CN" sz="1200" dirty="0">
              <a:latin typeface="Times New Roman" pitchFamily="18" charset="0"/>
              <a:ea typeface="SimSun" pitchFamily="2" charset="-122"/>
            </a:endParaRP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void counter::increment() {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   if (</a:t>
            </a:r>
            <a:r>
              <a:rPr lang="en-US" altLang="zh-CN" sz="1200" dirty="0" err="1">
                <a:latin typeface="Times New Roman" pitchFamily="18" charset="0"/>
                <a:ea typeface="SimSun" pitchFamily="2" charset="-122"/>
              </a:rPr>
              <a:t>counter_value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&lt; 10000)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1200" dirty="0" err="1">
                <a:latin typeface="Times New Roman" pitchFamily="18" charset="0"/>
                <a:ea typeface="SimSun" pitchFamily="2" charset="-122"/>
              </a:rPr>
              <a:t>counter_value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++;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   else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1200" dirty="0" err="1">
                <a:latin typeface="Times New Roman" pitchFamily="18" charset="0"/>
                <a:ea typeface="SimSun" pitchFamily="2" charset="-122"/>
              </a:rPr>
              <a:t>cout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 &lt;&lt; "Counter overflow.\n";</a:t>
            </a:r>
          </a:p>
          <a:p>
            <a:pPr eaLnBrk="1" hangingPunct="1">
              <a:buNone/>
            </a:pPr>
            <a:r>
              <a:rPr lang="en-US" altLang="zh-CN" sz="1200" dirty="0">
                <a:latin typeface="Times New Roman" pitchFamily="18" charset="0"/>
                <a:ea typeface="SimSun" pitchFamily="2" charset="-122"/>
              </a:rPr>
              <a:t>}</a:t>
            </a:r>
            <a:endParaRPr lang="zh-CN" altLang="zh-CN" sz="12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657600" cy="4572000"/>
          </a:xfrm>
        </p:spPr>
        <p:txBody>
          <a:bodyPr/>
          <a:lstStyle/>
          <a:p>
            <a:pPr>
              <a:buNone/>
            </a:pPr>
            <a:r>
              <a:rPr lang="en-US" sz="1200" dirty="0"/>
              <a:t>void counter::decrement() {</a:t>
            </a:r>
          </a:p>
          <a:p>
            <a:pPr>
              <a:buNone/>
            </a:pPr>
            <a:r>
              <a:rPr lang="en-US" sz="1200" dirty="0"/>
              <a:t>    if (</a:t>
            </a:r>
            <a:r>
              <a:rPr lang="en-US" sz="1200" dirty="0" err="1"/>
              <a:t>counter_value</a:t>
            </a:r>
            <a:r>
              <a:rPr lang="en-US" sz="1200" dirty="0"/>
              <a:t> &gt; -10000)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counter_value</a:t>
            </a:r>
            <a:r>
              <a:rPr lang="en-US" sz="1200" dirty="0"/>
              <a:t>--;</a:t>
            </a:r>
          </a:p>
          <a:p>
            <a:pPr>
              <a:buNone/>
            </a:pPr>
            <a:r>
              <a:rPr lang="en-US" sz="1200" dirty="0"/>
              <a:t>    else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"Counter underflow.\n";</a:t>
            </a:r>
          </a:p>
          <a:p>
            <a:pPr>
              <a:buNone/>
            </a:pPr>
            <a:r>
              <a:rPr lang="en-US" sz="1200" dirty="0"/>
              <a:t>}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 err="1"/>
              <a:t>int</a:t>
            </a:r>
            <a:r>
              <a:rPr lang="en-US" sz="1200" dirty="0"/>
              <a:t> counter::value(){</a:t>
            </a:r>
          </a:p>
          <a:p>
            <a:pPr>
              <a:buNone/>
            </a:pPr>
            <a:r>
              <a:rPr lang="en-US" sz="1200" dirty="0"/>
              <a:t>    return </a:t>
            </a:r>
            <a:r>
              <a:rPr lang="en-US" sz="1200" dirty="0" err="1"/>
              <a:t>counter_value</a:t>
            </a:r>
            <a:r>
              <a:rPr lang="en-US" sz="1200" dirty="0"/>
              <a:t>;</a:t>
            </a:r>
          </a:p>
          <a:p>
            <a:pPr>
              <a:buNone/>
            </a:pPr>
            <a:r>
              <a:rPr lang="en-US" sz="1200" dirty="0"/>
              <a:t>}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30724" name="Cloud Callout 6"/>
          <p:cNvSpPr>
            <a:spLocks noChangeArrowheads="1"/>
          </p:cNvSpPr>
          <p:nvPr/>
        </p:nvSpPr>
        <p:spPr bwMode="auto">
          <a:xfrm>
            <a:off x="2590800" y="1676400"/>
            <a:ext cx="1600200" cy="457200"/>
          </a:xfrm>
          <a:prstGeom prst="cloudCallout">
            <a:avLst>
              <a:gd name="adj1" fmla="val -96317"/>
              <a:gd name="adj2" fmla="val 193145"/>
            </a:avLst>
          </a:prstGeom>
          <a:solidFill>
            <a:srgbClr val="DECD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none" lIns="90000" tIns="46800" rIns="90000" bIns="46800"/>
          <a:lstStyle/>
          <a:p>
            <a:pPr algn="ctr"/>
            <a:r>
              <a:rPr lang="en-US" altLang="zh-CN" sz="1600" i="1" dirty="0">
                <a:ea typeface="SimSun" pitchFamily="2" charset="-122"/>
              </a:rPr>
              <a:t>Constructor</a:t>
            </a:r>
          </a:p>
        </p:txBody>
      </p:sp>
      <p:sp>
        <p:nvSpPr>
          <p:cNvPr id="30725" name="Slide Number Placeholder 1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7A3CCF85-D75B-45AA-897E-306142A3C84C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11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337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  <a:sym typeface="Arial" pitchFamily="34" charset="0"/>
              </a:rPr>
              <a:t>Main.cpp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#include &lt;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iostream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&gt;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#include "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counter.h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"</a:t>
            </a:r>
          </a:p>
          <a:p>
            <a:pPr eaLnBrk="1" hangingPunct="1">
              <a:buNone/>
            </a:pPr>
            <a:endParaRPr lang="en-US" altLang="zh-CN" sz="1100" dirty="0">
              <a:latin typeface="Times New Roman" pitchFamily="18" charset="0"/>
              <a:ea typeface="SimSun" pitchFamily="2" charset="-122"/>
            </a:endParaRP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using namespace std;</a:t>
            </a:r>
          </a:p>
          <a:p>
            <a:pPr eaLnBrk="1" hangingPunct="1">
              <a:buNone/>
            </a:pPr>
            <a:endParaRPr lang="en-US" altLang="zh-CN" sz="1100" dirty="0">
              <a:latin typeface="Times New Roman" pitchFamily="18" charset="0"/>
              <a:ea typeface="SimSun" pitchFamily="2" charset="-122"/>
            </a:endParaRPr>
          </a:p>
          <a:p>
            <a:pPr eaLnBrk="1" hangingPunct="1">
              <a:buNone/>
            </a:pP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main()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{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//Local data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counter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Acounter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Bcounter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;</a:t>
            </a:r>
          </a:p>
          <a:p>
            <a:pPr eaLnBrk="1" hangingPunct="1">
              <a:buNone/>
            </a:pPr>
            <a:endParaRPr lang="en-US" altLang="zh-CN" sz="1100" dirty="0">
              <a:latin typeface="Times New Roman" pitchFamily="18" charset="0"/>
              <a:ea typeface="SimSun" pitchFamily="2" charset="-122"/>
            </a:endParaRP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//Test various functions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for (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= 0;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&lt; 10;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++)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{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Acounter.increment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();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cout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&lt;&lt; "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Acounter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= " &lt;&lt;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Acounter.value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() &lt;&lt;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endl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;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}</a:t>
            </a:r>
          </a:p>
          <a:p>
            <a:pPr eaLnBrk="1" hangingPunct="1">
              <a:buNone/>
            </a:pPr>
            <a:endParaRPr lang="en-US" altLang="zh-CN" sz="11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1749" name="Slide Number Placeholder 1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C8677D47-A431-4D12-8E24-3699AEA230E6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12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for (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= 5;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&gt; 0;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i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--)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{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Bcounter.decrement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();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   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cout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&lt;&lt; "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Bcounter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= " &lt;&lt;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Bcounter.value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() &lt;&lt;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endl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;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}</a:t>
            </a:r>
          </a:p>
          <a:p>
            <a:pPr eaLnBrk="1" hangingPunct="1">
              <a:buNone/>
            </a:pPr>
            <a:endParaRPr lang="en-US" altLang="zh-CN" sz="1100" dirty="0">
              <a:latin typeface="Times New Roman" pitchFamily="18" charset="0"/>
              <a:ea typeface="SimSun" pitchFamily="2" charset="-122"/>
            </a:endParaRP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// Print result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cout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&lt;&lt; "The final value of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Acounter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= " &lt;&lt;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Acounter.value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() &lt;&lt;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endl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;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cout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&lt;&lt; "The final value of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Bcounter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= " &lt;&lt;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Bcounter.value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() &lt;&lt; </a:t>
            </a:r>
            <a:r>
              <a:rPr lang="en-US" altLang="zh-CN" sz="1100" dirty="0" err="1">
                <a:latin typeface="Times New Roman" pitchFamily="18" charset="0"/>
                <a:ea typeface="SimSun" pitchFamily="2" charset="-122"/>
              </a:rPr>
              <a:t>endl</a:t>
            </a: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;</a:t>
            </a:r>
          </a:p>
          <a:p>
            <a:pPr eaLnBrk="1" hangingPunct="1">
              <a:buNone/>
            </a:pPr>
            <a:endParaRPr lang="en-US" altLang="zh-CN" sz="1100" dirty="0">
              <a:latin typeface="Times New Roman" pitchFamily="18" charset="0"/>
              <a:ea typeface="SimSun" pitchFamily="2" charset="-122"/>
            </a:endParaRP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    return 0;</a:t>
            </a:r>
          </a:p>
          <a:p>
            <a:pPr eaLnBrk="1" hangingPunct="1">
              <a:buNone/>
            </a:pPr>
            <a:r>
              <a:rPr lang="en-US" altLang="zh-CN" sz="1100" dirty="0">
                <a:latin typeface="Times New Roman" pitchFamily="18" charset="0"/>
                <a:ea typeface="SimSun" pitchFamily="2" charset="-122"/>
              </a:rPr>
              <a:t>}</a:t>
            </a:r>
          </a:p>
        </p:txBody>
      </p:sp>
      <p:sp>
        <p:nvSpPr>
          <p:cNvPr id="8" name="Cloud Callout 6"/>
          <p:cNvSpPr>
            <a:spLocks noChangeArrowheads="1"/>
          </p:cNvSpPr>
          <p:nvPr/>
        </p:nvSpPr>
        <p:spPr bwMode="auto">
          <a:xfrm>
            <a:off x="2590800" y="1676400"/>
            <a:ext cx="1600200" cy="457200"/>
          </a:xfrm>
          <a:prstGeom prst="cloudCallout">
            <a:avLst>
              <a:gd name="adj1" fmla="val -96317"/>
              <a:gd name="adj2" fmla="val 3562"/>
            </a:avLst>
          </a:prstGeom>
          <a:solidFill>
            <a:srgbClr val="DECD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none" lIns="90000" tIns="46800" rIns="90000" bIns="46800"/>
          <a:lstStyle/>
          <a:p>
            <a:pPr algn="ctr"/>
            <a:r>
              <a:rPr lang="en-US" altLang="zh-CN" sz="1600" i="1" dirty="0">
                <a:ea typeface="SimSun" pitchFamily="2" charset="-122"/>
              </a:rPr>
              <a:t>COUNTER.H</a:t>
            </a:r>
          </a:p>
        </p:txBody>
      </p:sp>
    </p:spTree>
    <p:extLst>
      <p:ext uri="{BB962C8B-B14F-4D97-AF65-F5344CB8AC3E}">
        <p14:creationId xmlns:p14="http://schemas.microsoft.com/office/powerpoint/2010/main" val="51620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An example: </a:t>
            </a:r>
            <a:r>
              <a:rPr lang="en-US" altLang="zh-CN">
                <a:ea typeface="SimSun" pitchFamily="2" charset="-122"/>
                <a:sym typeface="Arial" pitchFamily="34" charset="0"/>
              </a:rPr>
              <a:t>Counter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5557838" cy="47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Cloud Callout 5"/>
          <p:cNvSpPr>
            <a:spLocks noChangeArrowheads="1"/>
          </p:cNvSpPr>
          <p:nvPr/>
        </p:nvSpPr>
        <p:spPr bwMode="auto">
          <a:xfrm>
            <a:off x="5867400" y="1700213"/>
            <a:ext cx="2667000" cy="685800"/>
          </a:xfrm>
          <a:prstGeom prst="cloudCallout">
            <a:avLst>
              <a:gd name="adj1" fmla="val -92343"/>
              <a:gd name="adj2" fmla="val 41500"/>
            </a:avLst>
          </a:prstGeom>
          <a:solidFill>
            <a:srgbClr val="DECDFF"/>
          </a:solidFill>
          <a:ln w="9525">
            <a:solidFill>
              <a:schemeClr val="tx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none" lIns="90000" tIns="46800" rIns="90000" bIns="46800"/>
          <a:lstStyle/>
          <a:p>
            <a:pPr algn="ctr"/>
            <a:r>
              <a:rPr lang="en-US" altLang="zh-CN" sz="1600" i="1">
                <a:ea typeface="SimSun" pitchFamily="2" charset="-122"/>
              </a:rPr>
              <a:t>Outputs</a:t>
            </a:r>
          </a:p>
        </p:txBody>
      </p:sp>
      <p:sp>
        <p:nvSpPr>
          <p:cNvPr id="32774" name="Slide Number Placeholder 1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FCBF3854-01E4-42A0-9682-B9E230AD673F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13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882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Modify this counter  class to add three more functions: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one more constructor for the user to initialize the counter value with a specific number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b="1" dirty="0"/>
              <a:t>member function</a:t>
            </a:r>
            <a:r>
              <a:rPr lang="en-US" dirty="0"/>
              <a:t> “</a:t>
            </a:r>
            <a:r>
              <a:rPr lang="en-US" i="1" dirty="0"/>
              <a:t>equal</a:t>
            </a:r>
            <a:r>
              <a:rPr lang="en-US" dirty="0"/>
              <a:t>” to compare two counters’ values</a:t>
            </a:r>
          </a:p>
          <a:p>
            <a:pPr lvl="1"/>
            <a:r>
              <a:rPr lang="en-US" dirty="0" err="1"/>
              <a:t>bool</a:t>
            </a:r>
            <a:r>
              <a:rPr lang="en-US" dirty="0"/>
              <a:t> equal (counter);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another </a:t>
            </a:r>
            <a:r>
              <a:rPr lang="en-US" b="1" dirty="0"/>
              <a:t>member function</a:t>
            </a:r>
            <a:r>
              <a:rPr lang="en-US" dirty="0"/>
              <a:t> called “</a:t>
            </a:r>
            <a:r>
              <a:rPr lang="en-US" i="1" dirty="0"/>
              <a:t>add</a:t>
            </a:r>
            <a:r>
              <a:rPr lang="en-US" dirty="0"/>
              <a:t>” to add two counters’ values</a:t>
            </a:r>
          </a:p>
          <a:p>
            <a:pPr lvl="1"/>
            <a:r>
              <a:rPr lang="en-US" dirty="0"/>
              <a:t>counter add (counter);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A58-9A42-4D04-978F-CFD94624ECAA}" type="slidenum">
              <a:rPr lang="en-US" altLang="zh-HK" smtClean="0"/>
              <a:pPr/>
              <a:t>14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62788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/>
              <a:t>Main.cpp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534400" cy="4873752"/>
          </a:xfrm>
        </p:spPr>
        <p:txBody>
          <a:bodyPr/>
          <a:lstStyle/>
          <a:p>
            <a:pPr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pPr>
              <a:buNone/>
            </a:pPr>
            <a:r>
              <a:rPr lang="en-US" sz="1200" dirty="0"/>
              <a:t>#include "</a:t>
            </a:r>
            <a:r>
              <a:rPr lang="en-US" sz="1200" dirty="0" err="1"/>
              <a:t>counter.h</a:t>
            </a:r>
            <a:r>
              <a:rPr lang="en-US" sz="1200" dirty="0"/>
              <a:t>"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using namespace std;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>
              <a:buNone/>
            </a:pPr>
            <a:r>
              <a:rPr lang="en-US" sz="1200" dirty="0"/>
              <a:t>{</a:t>
            </a:r>
          </a:p>
          <a:p>
            <a:pPr>
              <a:buNone/>
            </a:pPr>
            <a:r>
              <a:rPr lang="en-US" sz="1200" dirty="0"/>
              <a:t>    //Local data</a:t>
            </a:r>
          </a:p>
          <a:p>
            <a:pPr>
              <a:buNone/>
            </a:pPr>
            <a:r>
              <a:rPr lang="en-US" sz="1200" dirty="0"/>
              <a:t>    counter </a:t>
            </a:r>
            <a:r>
              <a:rPr lang="en-US" sz="1200" dirty="0" err="1"/>
              <a:t>Acounter</a:t>
            </a:r>
            <a:r>
              <a:rPr lang="en-US" sz="1200" dirty="0"/>
              <a:t>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    //Test various functions</a:t>
            </a:r>
          </a:p>
          <a:p>
            <a:pPr>
              <a:buNone/>
            </a:pPr>
            <a:r>
              <a:rPr lang="en-US" sz="1200" dirty="0"/>
              <a:t>    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10;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pPr>
              <a:buNone/>
            </a:pPr>
            <a:r>
              <a:rPr lang="en-US" sz="1200" dirty="0"/>
              <a:t>    {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Acounter.increment</a:t>
            </a:r>
            <a:r>
              <a:rPr lang="en-US" sz="1200" dirty="0"/>
              <a:t>();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en-US" sz="1200" dirty="0" err="1"/>
              <a:t>Acounter</a:t>
            </a:r>
            <a:r>
              <a:rPr lang="en-US" sz="1200" dirty="0"/>
              <a:t> = " &lt;&lt; </a:t>
            </a:r>
            <a:r>
              <a:rPr lang="en-US" sz="1200" dirty="0" err="1"/>
              <a:t>Acounter.value</a:t>
            </a:r>
            <a:r>
              <a:rPr lang="en-US" sz="1200" dirty="0"/>
              <a:t>()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>
              <a:buNone/>
            </a:pPr>
            <a:r>
              <a:rPr lang="en-US" sz="1200" dirty="0"/>
              <a:t>    }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    counter </a:t>
            </a:r>
            <a:r>
              <a:rPr lang="en-US" sz="1200" dirty="0" err="1"/>
              <a:t>Bcounter</a:t>
            </a:r>
            <a:r>
              <a:rPr lang="en-US" sz="1200"/>
              <a:t>(10);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    if (</a:t>
            </a:r>
            <a:r>
              <a:rPr lang="en-US" sz="1200" dirty="0" err="1"/>
              <a:t>Bcounter.equal</a:t>
            </a:r>
            <a:r>
              <a:rPr lang="en-US" sz="1200" dirty="0"/>
              <a:t>(</a:t>
            </a:r>
            <a:r>
              <a:rPr lang="en-US" sz="1200" dirty="0" err="1"/>
              <a:t>Acounter</a:t>
            </a:r>
            <a:r>
              <a:rPr lang="en-US" sz="1200" dirty="0"/>
              <a:t>))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en-US" sz="1200" dirty="0" err="1"/>
              <a:t>Bcounter's</a:t>
            </a:r>
            <a:r>
              <a:rPr lang="en-US" sz="1200" dirty="0"/>
              <a:t> value is equal to </a:t>
            </a:r>
            <a:r>
              <a:rPr lang="en-US" sz="1200" dirty="0" err="1"/>
              <a:t>Acounter's</a:t>
            </a:r>
            <a:r>
              <a:rPr lang="en-US" sz="1200" dirty="0"/>
              <a:t> value.\n";</a:t>
            </a:r>
          </a:p>
          <a:p>
            <a:pPr>
              <a:buNone/>
            </a:pPr>
            <a:r>
              <a:rPr lang="en-US" sz="1200" dirty="0"/>
              <a:t>    else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en-US" sz="1200" dirty="0" err="1"/>
              <a:t>Bcounter's</a:t>
            </a:r>
            <a:r>
              <a:rPr lang="en-US" sz="1200" dirty="0"/>
              <a:t> value is not equal to </a:t>
            </a:r>
            <a:r>
              <a:rPr lang="en-US" sz="1200" dirty="0" err="1"/>
              <a:t>Acounter's</a:t>
            </a:r>
            <a:r>
              <a:rPr lang="en-US" sz="1200" dirty="0"/>
              <a:t> value.\n";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15</a:t>
            </a:fld>
            <a:endParaRPr lang="en-US" altLang="zh-HK"/>
          </a:p>
        </p:txBody>
      </p:sp>
      <p:sp>
        <p:nvSpPr>
          <p:cNvPr id="5" name="Oval 4"/>
          <p:cNvSpPr/>
          <p:nvPr/>
        </p:nvSpPr>
        <p:spPr>
          <a:xfrm>
            <a:off x="-152400" y="5029200"/>
            <a:ext cx="6705600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/>
              <a:t> for 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5; </a:t>
            </a:r>
            <a:r>
              <a:rPr lang="en-US" sz="1200" dirty="0" err="1"/>
              <a:t>i</a:t>
            </a:r>
            <a:r>
              <a:rPr lang="en-US" sz="1200" dirty="0"/>
              <a:t> &gt; 0; </a:t>
            </a:r>
            <a:r>
              <a:rPr lang="en-US" sz="1200" dirty="0" err="1"/>
              <a:t>i</a:t>
            </a:r>
            <a:r>
              <a:rPr lang="en-US" sz="1200" dirty="0"/>
              <a:t>--)</a:t>
            </a:r>
          </a:p>
          <a:p>
            <a:pPr>
              <a:buNone/>
            </a:pPr>
            <a:r>
              <a:rPr lang="en-US" sz="1200" dirty="0"/>
              <a:t>    {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Bcounter.decrement</a:t>
            </a:r>
            <a:r>
              <a:rPr lang="en-US" sz="1200" dirty="0"/>
              <a:t>();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en-US" sz="1200" dirty="0" err="1"/>
              <a:t>Bcounter</a:t>
            </a:r>
            <a:r>
              <a:rPr lang="en-US" sz="1200" dirty="0"/>
              <a:t> = " &lt;&lt; </a:t>
            </a:r>
            <a:r>
              <a:rPr lang="en-US" sz="1200" dirty="0" err="1"/>
              <a:t>Bcounter.value</a:t>
            </a:r>
            <a:r>
              <a:rPr lang="en-US" sz="1200" dirty="0"/>
              <a:t>()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>
              <a:buNone/>
            </a:pPr>
            <a:r>
              <a:rPr lang="en-US" sz="1200" dirty="0"/>
              <a:t>    }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    if (</a:t>
            </a:r>
            <a:r>
              <a:rPr lang="en-US" sz="1200" dirty="0" err="1"/>
              <a:t>Bcounter.equal</a:t>
            </a:r>
            <a:r>
              <a:rPr lang="en-US" sz="1200" dirty="0"/>
              <a:t>(</a:t>
            </a:r>
            <a:r>
              <a:rPr lang="en-US" sz="1200" dirty="0" err="1"/>
              <a:t>Acounter</a:t>
            </a:r>
            <a:r>
              <a:rPr lang="en-US" sz="1200" dirty="0"/>
              <a:t>))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en-US" sz="1200" dirty="0" err="1"/>
              <a:t>Bcounter's</a:t>
            </a:r>
            <a:r>
              <a:rPr lang="en-US" sz="1200" dirty="0"/>
              <a:t> value is equal to </a:t>
            </a:r>
            <a:r>
              <a:rPr lang="en-US" sz="1200" dirty="0" err="1"/>
              <a:t>Acounter's</a:t>
            </a:r>
            <a:r>
              <a:rPr lang="en-US" sz="1200" dirty="0"/>
              <a:t> value.\n";</a:t>
            </a:r>
          </a:p>
          <a:p>
            <a:pPr>
              <a:buNone/>
            </a:pPr>
            <a:r>
              <a:rPr lang="en-US" sz="1200" dirty="0"/>
              <a:t>    else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</a:t>
            </a:r>
            <a:r>
              <a:rPr lang="en-US" sz="1200" dirty="0" err="1"/>
              <a:t>Bcounter's</a:t>
            </a:r>
            <a:r>
              <a:rPr lang="en-US" sz="1200" dirty="0"/>
              <a:t> value is not equal to </a:t>
            </a:r>
            <a:r>
              <a:rPr lang="en-US" sz="1200" dirty="0" err="1"/>
              <a:t>Acounter's</a:t>
            </a:r>
            <a:r>
              <a:rPr lang="en-US" sz="1200" dirty="0"/>
              <a:t> value.\n";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     counter </a:t>
            </a:r>
            <a:r>
              <a:rPr lang="en-US" sz="1200" dirty="0" err="1"/>
              <a:t>Ccounter</a:t>
            </a:r>
            <a:r>
              <a:rPr lang="en-US" sz="1200" dirty="0"/>
              <a:t> = </a:t>
            </a:r>
            <a:r>
              <a:rPr lang="en-US" sz="1200" dirty="0" err="1"/>
              <a:t>Acounter.add</a:t>
            </a:r>
            <a:r>
              <a:rPr lang="en-US" sz="1200" dirty="0"/>
              <a:t>(</a:t>
            </a:r>
            <a:r>
              <a:rPr lang="en-US" sz="1200" dirty="0" err="1"/>
              <a:t>Bcounter</a:t>
            </a:r>
            <a:r>
              <a:rPr lang="en-US" sz="1200" dirty="0"/>
              <a:t>);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    // Print result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"The final value of </a:t>
            </a:r>
            <a:r>
              <a:rPr lang="en-US" sz="1200" dirty="0" err="1"/>
              <a:t>Acounter</a:t>
            </a:r>
            <a:r>
              <a:rPr lang="en-US" sz="1200" dirty="0"/>
              <a:t> = " &lt;&lt; </a:t>
            </a:r>
            <a:r>
              <a:rPr lang="en-US" sz="1200" dirty="0" err="1"/>
              <a:t>Acounter.value</a:t>
            </a:r>
            <a:r>
              <a:rPr lang="en-US" sz="1200" dirty="0"/>
              <a:t>()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"The final value of </a:t>
            </a:r>
            <a:r>
              <a:rPr lang="en-US" sz="1200" dirty="0" err="1"/>
              <a:t>Bcounter</a:t>
            </a:r>
            <a:r>
              <a:rPr lang="en-US" sz="1200" dirty="0"/>
              <a:t> = " &lt;&lt; </a:t>
            </a:r>
            <a:r>
              <a:rPr lang="en-US" sz="1200" dirty="0" err="1"/>
              <a:t>Bcounter.value</a:t>
            </a:r>
            <a:r>
              <a:rPr lang="en-US" sz="1200" dirty="0"/>
              <a:t>()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"The final value of </a:t>
            </a:r>
            <a:r>
              <a:rPr lang="en-US" sz="1200" dirty="0" err="1"/>
              <a:t>Ccounter</a:t>
            </a:r>
            <a:r>
              <a:rPr lang="en-US" sz="1200" dirty="0"/>
              <a:t> = " &lt;&lt; </a:t>
            </a:r>
            <a:r>
              <a:rPr lang="en-US" sz="1200" dirty="0" err="1"/>
              <a:t>Ccounter.value</a:t>
            </a:r>
            <a:r>
              <a:rPr lang="en-US" sz="1200" dirty="0"/>
              <a:t>()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    return 0;</a:t>
            </a:r>
          </a:p>
          <a:p>
            <a:pPr>
              <a:buNone/>
            </a:pPr>
            <a:r>
              <a:rPr lang="en-US" sz="12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16</a:t>
            </a:fld>
            <a:endParaRPr lang="en-US" altLang="zh-HK"/>
          </a:p>
        </p:txBody>
      </p:sp>
      <p:sp>
        <p:nvSpPr>
          <p:cNvPr id="5" name="Oval 4"/>
          <p:cNvSpPr/>
          <p:nvPr/>
        </p:nvSpPr>
        <p:spPr>
          <a:xfrm>
            <a:off x="-152400" y="2819400"/>
            <a:ext cx="6629400" cy="1676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5791200"/>
            <a:ext cx="6019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17</a:t>
            </a:fld>
            <a:endParaRPr lang="en-US" altLang="zh-H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41910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080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EXERCISE 2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Write </a:t>
            </a:r>
            <a:r>
              <a:rPr lang="en-US" altLang="zh-CN" dirty="0">
                <a:ea typeface="SimSun" pitchFamily="2" charset="-122"/>
              </a:rPr>
              <a:t>a program employee_records.cpp to store the employees’ information.   Create Employee class as follows:</a:t>
            </a:r>
          </a:p>
          <a:p>
            <a:pPr>
              <a:buNone/>
            </a:pPr>
            <a:endParaRPr lang="en-US" altLang="zh-CN" dirty="0">
              <a:ea typeface="SimSun" pitchFamily="2" charset="-122"/>
            </a:endParaRPr>
          </a:p>
          <a:p>
            <a:pPr>
              <a:buNone/>
            </a:pPr>
            <a:r>
              <a:rPr lang="en-US" altLang="zh-CN" sz="1400" dirty="0">
                <a:ea typeface="SimSun" pitchFamily="2" charset="-122"/>
              </a:rPr>
              <a:t>class Employee</a:t>
            </a:r>
          </a:p>
          <a:p>
            <a:pPr>
              <a:buNone/>
            </a:pPr>
            <a:r>
              <a:rPr lang="en-US" altLang="zh-CN" sz="1400" dirty="0">
                <a:ea typeface="SimSun" pitchFamily="2" charset="-122"/>
              </a:rPr>
              <a:t>{</a:t>
            </a:r>
          </a:p>
          <a:p>
            <a:pPr>
              <a:buNone/>
            </a:pPr>
            <a:r>
              <a:rPr lang="en-US" altLang="zh-CN" sz="1400" dirty="0">
                <a:ea typeface="SimSun" pitchFamily="2" charset="-122"/>
              </a:rPr>
              <a:t>    public:</a:t>
            </a:r>
          </a:p>
          <a:p>
            <a:pPr>
              <a:buNone/>
            </a:pPr>
            <a:r>
              <a:rPr lang="en-US" altLang="zh-CN" sz="1400" dirty="0">
                <a:ea typeface="SimSun" pitchFamily="2" charset="-122"/>
              </a:rPr>
              <a:t>        void </a:t>
            </a:r>
            <a:r>
              <a:rPr lang="en-US" altLang="zh-CN" sz="1400" dirty="0" err="1">
                <a:ea typeface="SimSun" pitchFamily="2" charset="-122"/>
              </a:rPr>
              <a:t>setName</a:t>
            </a:r>
            <a:r>
              <a:rPr lang="en-US" altLang="zh-CN" sz="1400" dirty="0">
                <a:ea typeface="SimSun" pitchFamily="2" charset="-122"/>
              </a:rPr>
              <a:t> (string n);</a:t>
            </a:r>
          </a:p>
          <a:p>
            <a:pPr>
              <a:buNone/>
            </a:pPr>
            <a:r>
              <a:rPr lang="en-US" altLang="zh-CN" sz="1400" dirty="0">
                <a:ea typeface="SimSun" pitchFamily="2" charset="-122"/>
              </a:rPr>
              <a:t>        void </a:t>
            </a:r>
            <a:r>
              <a:rPr lang="en-US" altLang="zh-CN" sz="1400" dirty="0" err="1">
                <a:ea typeface="SimSun" pitchFamily="2" charset="-122"/>
              </a:rPr>
              <a:t>setPosition</a:t>
            </a:r>
            <a:r>
              <a:rPr lang="en-US" altLang="zh-CN" sz="1400" dirty="0">
                <a:ea typeface="SimSun" pitchFamily="2" charset="-122"/>
              </a:rPr>
              <a:t> (string p);</a:t>
            </a:r>
          </a:p>
          <a:p>
            <a:pPr>
              <a:buNone/>
            </a:pPr>
            <a:r>
              <a:rPr lang="en-US" altLang="zh-CN" sz="1400" dirty="0">
                <a:ea typeface="SimSun" pitchFamily="2" charset="-122"/>
              </a:rPr>
              <a:t>        void </a:t>
            </a:r>
            <a:r>
              <a:rPr lang="en-US" altLang="zh-CN" sz="1400" dirty="0" err="1">
                <a:ea typeface="SimSun" pitchFamily="2" charset="-122"/>
              </a:rPr>
              <a:t>setBasicSalary</a:t>
            </a:r>
            <a:r>
              <a:rPr lang="en-US" altLang="zh-CN" sz="1400" dirty="0">
                <a:ea typeface="SimSun" pitchFamily="2" charset="-122"/>
              </a:rPr>
              <a:t> (double s);</a:t>
            </a:r>
          </a:p>
          <a:p>
            <a:pPr>
              <a:buNone/>
            </a:pPr>
            <a:r>
              <a:rPr lang="en-US" altLang="zh-CN" sz="1400" dirty="0">
                <a:ea typeface="SimSun" pitchFamily="2" charset="-122"/>
              </a:rPr>
              <a:t>        void </a:t>
            </a:r>
            <a:r>
              <a:rPr lang="en-US" altLang="zh-CN" sz="1400" dirty="0" err="1">
                <a:ea typeface="SimSun" pitchFamily="2" charset="-122"/>
              </a:rPr>
              <a:t>showInfo</a:t>
            </a:r>
            <a:r>
              <a:rPr lang="en-US" altLang="zh-CN" sz="1400" dirty="0">
                <a:ea typeface="SimSun" pitchFamily="2" charset="-122"/>
              </a:rPr>
              <a:t>();</a:t>
            </a:r>
          </a:p>
          <a:p>
            <a:pPr>
              <a:buNone/>
            </a:pPr>
            <a:r>
              <a:rPr lang="en-US" altLang="zh-CN" sz="1400" dirty="0">
                <a:ea typeface="SimSun" pitchFamily="2" charset="-122"/>
              </a:rPr>
              <a:t>    private:</a:t>
            </a:r>
          </a:p>
          <a:p>
            <a:pPr>
              <a:buNone/>
            </a:pPr>
            <a:r>
              <a:rPr lang="en-US" altLang="zh-CN" sz="1400" dirty="0">
                <a:ea typeface="SimSun" pitchFamily="2" charset="-122"/>
              </a:rPr>
              <a:t>        string Name;</a:t>
            </a:r>
          </a:p>
          <a:p>
            <a:pPr>
              <a:buNone/>
            </a:pPr>
            <a:r>
              <a:rPr lang="en-US" altLang="zh-CN" sz="1400" dirty="0">
                <a:ea typeface="SimSun" pitchFamily="2" charset="-122"/>
              </a:rPr>
              <a:t>        string Position;</a:t>
            </a:r>
          </a:p>
          <a:p>
            <a:pPr>
              <a:buNone/>
            </a:pPr>
            <a:r>
              <a:rPr lang="en-US" altLang="zh-CN" sz="1400" dirty="0">
                <a:ea typeface="SimSun" pitchFamily="2" charset="-122"/>
              </a:rPr>
              <a:t>        double </a:t>
            </a:r>
            <a:r>
              <a:rPr lang="en-US" altLang="zh-CN" sz="1400" dirty="0" err="1">
                <a:ea typeface="SimSun" pitchFamily="2" charset="-122"/>
              </a:rPr>
              <a:t>BasicSalary</a:t>
            </a:r>
            <a:r>
              <a:rPr lang="en-US" altLang="zh-CN" sz="1400" dirty="0">
                <a:ea typeface="SimSun" pitchFamily="2" charset="-122"/>
              </a:rPr>
              <a:t>;</a:t>
            </a:r>
          </a:p>
          <a:p>
            <a:pPr>
              <a:buNone/>
            </a:pPr>
            <a:r>
              <a:rPr lang="en-US" altLang="zh-CN" sz="1400" dirty="0">
                <a:ea typeface="SimSun" pitchFamily="2" charset="-122"/>
              </a:rPr>
              <a:t>};</a:t>
            </a:r>
          </a:p>
        </p:txBody>
      </p:sp>
      <p:sp>
        <p:nvSpPr>
          <p:cNvPr id="33797" name="Slide Number Placeholder 2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D2C1BA32-C2EC-4E7B-8987-68768CEB97AB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18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06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EXERCISE 2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Step 1:  In the main program, try to use the Employee class.  Let’s input the following records:</a:t>
            </a: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77898"/>
              </p:ext>
            </p:extLst>
          </p:nvPr>
        </p:nvGraphicFramePr>
        <p:xfrm>
          <a:off x="838200" y="2928936"/>
          <a:ext cx="6096000" cy="1108076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Name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Position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BasicSalary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Raymond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Manager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60000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C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Tiffy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Schoolbook" pitchFamily="18" charset="0"/>
                        <a:ea typeface="宋体" charset="-122"/>
                      </a:endParaRP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Waiter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itchFamily="18" charset="0"/>
                          <a:ea typeface="宋体" charset="-122"/>
                        </a:rPr>
                        <a:t>10000</a:t>
                      </a:r>
                    </a:p>
                  </a:txBody>
                  <a:tcPr marT="45746" marB="4574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62" name="Slide Number Placeholder 2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9F44C063-EF00-4DFC-B3F4-3CDD7918F762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19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117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01BAE2-4208-4F5F-B1DC-6E65814D81F5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2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/>
              <a:t>Outline</a:t>
            </a:r>
            <a:endParaRPr lang="en-US" cap="none" dirty="0"/>
          </a:p>
        </p:txBody>
      </p:sp>
      <p:sp>
        <p:nvSpPr>
          <p:cNvPr id="819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34400" cy="4873625"/>
          </a:xfrm>
        </p:spPr>
        <p:txBody>
          <a:bodyPr/>
          <a:lstStyle/>
          <a:p>
            <a:pPr eaLnBrk="1" hangingPunct="1"/>
            <a:r>
              <a:rPr lang="en-US" altLang="zh-HK" dirty="0"/>
              <a:t>Class</a:t>
            </a:r>
          </a:p>
          <a:p>
            <a:pPr eaLnBrk="1" hangingPunct="1">
              <a:buNone/>
            </a:pPr>
            <a:endParaRPr lang="en-US" altLang="zh-HK" dirty="0"/>
          </a:p>
          <a:p>
            <a:pPr eaLnBrk="1" hangingPunct="1"/>
            <a:r>
              <a:rPr lang="en-US" altLang="zh-HK" dirty="0"/>
              <a:t>Exercises</a:t>
            </a:r>
          </a:p>
          <a:p>
            <a:pPr marL="0" indent="0" eaLnBrk="1" hangingPunct="1">
              <a:buNone/>
            </a:pPr>
            <a:endParaRPr lang="en-US" altLang="zh-HK" dirty="0"/>
          </a:p>
          <a:p>
            <a:pPr marL="0" indent="0" eaLnBrk="1" hangingPunct="1">
              <a:buNone/>
            </a:pPr>
            <a:endParaRPr lang="en-US" altLang="zh-HK" dirty="0"/>
          </a:p>
          <a:p>
            <a:pPr eaLnBrk="1" hangingPunct="1"/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46906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SAMPLE RUN</a:t>
            </a:r>
          </a:p>
        </p:txBody>
      </p:sp>
      <p:sp>
        <p:nvSpPr>
          <p:cNvPr id="36867" name="Slide Number Placeholder 3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53F756CD-E985-4BAC-8D21-7AC3FB8D4F4D}" type="slidenum">
              <a:rPr lang="zh-TW" altLang="en-US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20</a:t>
            </a:fld>
            <a:endParaRPr lang="zh-TW" altLang="en-US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799"/>
            <a:ext cx="3352800" cy="249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957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EXERCISE 2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Step 2: Let’s input 6 employees’ information and then sort the data according to the salary in descending order.</a:t>
            </a: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Hints: You may need to add a member function</a:t>
            </a:r>
          </a:p>
          <a:p>
            <a:pPr>
              <a:buNone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33797" name="Slide Number Placeholder 2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D2C1BA32-C2EC-4E7B-8987-68768CEB97AB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21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82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run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8025"/>
            <a:ext cx="3772426" cy="429637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A58-9A42-4D04-978F-CFD94624ECAA}" type="slidenum">
              <a:rPr lang="en-US" altLang="zh-HK" smtClean="0"/>
              <a:pPr/>
              <a:t>22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4212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Textbook Page 657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23</a:t>
            </a:fld>
            <a:endParaRPr lang="en-US" altLang="zh-HK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4848902" cy="42106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292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+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24</a:t>
            </a:fld>
            <a:endParaRPr lang="en-US" altLang="zh-HK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435434"/>
            <a:ext cx="2781688" cy="1867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7" b="-1614"/>
          <a:stretch/>
        </p:blipFill>
        <p:spPr>
          <a:xfrm>
            <a:off x="581552" y="4114800"/>
            <a:ext cx="4877481" cy="17334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73316"/>
            <a:ext cx="4772691" cy="2286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" y="2905286"/>
            <a:ext cx="3781953" cy="714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37644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Subtraction?</a:t>
            </a:r>
          </a:p>
          <a:p>
            <a:endParaRPr lang="en-US" dirty="0"/>
          </a:p>
          <a:p>
            <a:r>
              <a:rPr lang="en-US" dirty="0" err="1"/>
              <a:t>EmployeeA</a:t>
            </a:r>
            <a:r>
              <a:rPr lang="en-US" dirty="0"/>
              <a:t> – </a:t>
            </a:r>
            <a:r>
              <a:rPr lang="en-US" dirty="0" err="1"/>
              <a:t>EmployeeB</a:t>
            </a:r>
            <a:r>
              <a:rPr lang="en-US" dirty="0"/>
              <a:t> = the basic salary of employee A – the basic salary of employee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25</a:t>
            </a:fld>
            <a:endParaRPr lang="en-US" altLang="zh-HK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3800"/>
            <a:ext cx="4544060" cy="20005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191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4AAF-86CD-4875-9E17-3EC588BD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0427-CE75-4608-8687-C9D1782662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Modify Exercise 2, and add the addition and subtraction operators.  Ask the user to input two Employees’ information and then output their information.  Besides, output the results of your + and – operators.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2514E-79B5-462A-B8AC-AA345AA5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E1CC-371D-4A6C-8AE3-D5FE8E91B842}" type="slidenum">
              <a:rPr lang="en-US" altLang="zh-HK" smtClean="0"/>
              <a:pPr/>
              <a:t>26</a:t>
            </a:fld>
            <a:endParaRPr lang="en-US" altLang="zh-HK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34235755-5AA4-40B9-9F34-79FD611B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18" y="3733800"/>
            <a:ext cx="4464279" cy="2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33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Thanks!</a:t>
            </a:r>
          </a:p>
        </p:txBody>
      </p:sp>
      <p:sp>
        <p:nvSpPr>
          <p:cNvPr id="46084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HK" altLang="zh-HK" dirty="0"/>
          </a:p>
        </p:txBody>
      </p:sp>
      <p:sp>
        <p:nvSpPr>
          <p:cNvPr id="46082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217122-B1F5-4F2A-894F-1CAB9C9EA0D1}" type="slidenum">
              <a:rPr lang="en-US" altLang="zh-HK">
                <a:solidFill>
                  <a:srgbClr val="FFFFFF"/>
                </a:solidFill>
                <a:latin typeface="Century Schoolbook" pitchFamily="18" charset="0"/>
              </a:rPr>
              <a:pPr eaLnBrk="1" hangingPunct="1"/>
              <a:t>27</a:t>
            </a:fld>
            <a:endParaRPr lang="en-US" altLang="zh-HK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A class is data type whose variables are objects.</a:t>
            </a:r>
          </a:p>
          <a:p>
            <a:pPr eaLnBrk="1" hangingPunct="1"/>
            <a:endParaRPr lang="en-US" altLang="zh-CN">
              <a:latin typeface="Times New Roman" pitchFamily="18" charset="0"/>
              <a:ea typeface="SimSun" pitchFamily="2" charset="-122"/>
            </a:endParaRPr>
          </a:p>
          <a:p>
            <a:pPr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It can be considered as an expanded concept of a structure.</a:t>
            </a:r>
          </a:p>
          <a:p>
            <a:pPr eaLnBrk="1" hangingPunct="1"/>
            <a:endParaRPr lang="en-US" altLang="zh-CN">
              <a:latin typeface="Times New Roman" pitchFamily="18" charset="0"/>
              <a:ea typeface="SimSun" pitchFamily="2" charset="-122"/>
            </a:endParaRPr>
          </a:p>
          <a:p>
            <a:pPr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It consists of both member variables and member functions that operate on its member variables.</a:t>
            </a:r>
          </a:p>
          <a:p>
            <a:pPr eaLnBrk="1" hangingPunct="1"/>
            <a:endParaRPr lang="en-US" altLang="zh-CN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5603" name="Slide Number Placeholder 1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C79C0E6D-D1ED-448F-9E50-1BFC6BC17D5B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3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57167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533400" y="1295400"/>
            <a:ext cx="3962400" cy="5029200"/>
          </a:xfrm>
          <a:prstGeom prst="rect">
            <a:avLst/>
          </a:prstGeom>
          <a:solidFill>
            <a:srgbClr val="DE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sz="1600">
              <a:ea typeface="SimSun" pitchFamily="2" charset="-122"/>
            </a:endParaRP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3962400" cy="510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class 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DayOfYear</a:t>
            </a:r>
            <a:endParaRPr lang="en-US" altLang="zh-CN" sz="1600" dirty="0">
              <a:latin typeface="Courier New" pitchFamily="49" charset="0"/>
              <a:ea typeface="SimSun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public: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   void output();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   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int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month;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   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int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day;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};</a:t>
            </a:r>
          </a:p>
          <a:p>
            <a:pPr>
              <a:spcBef>
                <a:spcPct val="50000"/>
              </a:spcBef>
            </a:pPr>
            <a:endParaRPr lang="en-US" altLang="zh-CN" sz="1600" dirty="0">
              <a:latin typeface="Courier New" pitchFamily="49" charset="0"/>
              <a:ea typeface="SimSun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void 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DayOfYear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::output()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   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cout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&lt;&lt; “month = ”&lt;&lt; month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        &lt;&lt; “, day = “ &lt;&lt; day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        &lt;&lt; 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endl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}</a:t>
            </a:r>
          </a:p>
        </p:txBody>
      </p:sp>
      <p:sp>
        <p:nvSpPr>
          <p:cNvPr id="26628" name="Text Box 9"/>
          <p:cNvSpPr txBox="1">
            <a:spLocks noChangeArrowheads="1"/>
          </p:cNvSpPr>
          <p:nvPr/>
        </p:nvSpPr>
        <p:spPr bwMode="auto">
          <a:xfrm>
            <a:off x="3048000" y="33528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 sz="1600">
              <a:ea typeface="SimSun" pitchFamily="2" charset="-122"/>
            </a:endParaRPr>
          </a:p>
        </p:txBody>
      </p:sp>
      <p:sp>
        <p:nvSpPr>
          <p:cNvPr id="26629" name="Line 8"/>
          <p:cNvSpPr>
            <a:spLocks noChangeShapeType="1"/>
          </p:cNvSpPr>
          <p:nvPr/>
        </p:nvSpPr>
        <p:spPr bwMode="auto">
          <a:xfrm flipV="1">
            <a:off x="2514600" y="4038600"/>
            <a:ext cx="5334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/>
          <a:lstStyle/>
          <a:p>
            <a:endParaRPr lang="en-US"/>
          </a:p>
        </p:txBody>
      </p:sp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2362200" y="42672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sz="1600">
              <a:ea typeface="SimSun" pitchFamily="2" charset="-122"/>
            </a:endParaRP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3048000" y="3048000"/>
            <a:ext cx="13716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ea typeface="SimSun" pitchFamily="2" charset="-122"/>
              </a:rPr>
              <a:t>scope resolution operator for member function</a:t>
            </a:r>
            <a:r>
              <a:rPr lang="en-US" altLang="zh-CN" sz="1600">
                <a:ea typeface="SimSun" pitchFamily="2" charset="-122"/>
              </a:rPr>
              <a:t> </a:t>
            </a:r>
          </a:p>
        </p:txBody>
      </p:sp>
      <p:sp>
        <p:nvSpPr>
          <p:cNvPr id="26632" name="Rectangle 13"/>
          <p:cNvSpPr>
            <a:spLocks noChangeArrowheads="1"/>
          </p:cNvSpPr>
          <p:nvPr/>
        </p:nvSpPr>
        <p:spPr bwMode="auto">
          <a:xfrm>
            <a:off x="4876800" y="1295400"/>
            <a:ext cx="3810000" cy="5029200"/>
          </a:xfrm>
          <a:prstGeom prst="rect">
            <a:avLst/>
          </a:prstGeom>
          <a:solidFill>
            <a:srgbClr val="DECD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sz="1600">
              <a:ea typeface="SimSun" pitchFamily="2" charset="-122"/>
            </a:endParaRPr>
          </a:p>
        </p:txBody>
      </p:sp>
      <p:sp>
        <p:nvSpPr>
          <p:cNvPr id="26633" name="Text Box 15"/>
          <p:cNvSpPr txBox="1">
            <a:spLocks noChangeArrowheads="1"/>
          </p:cNvSpPr>
          <p:nvPr/>
        </p:nvSpPr>
        <p:spPr bwMode="auto">
          <a:xfrm>
            <a:off x="4953000" y="1371600"/>
            <a:ext cx="3657600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struct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DayOfYear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   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int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month;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   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int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day;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};</a:t>
            </a:r>
          </a:p>
          <a:p>
            <a:pPr>
              <a:spcBef>
                <a:spcPct val="50000"/>
              </a:spcBef>
            </a:pPr>
            <a:endParaRPr lang="en-US" altLang="zh-CN" sz="1600" dirty="0">
              <a:latin typeface="Courier New" pitchFamily="49" charset="0"/>
              <a:ea typeface="SimSun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void output(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DayOfYear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d)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   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cout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&lt;&lt; “month = ”&lt;&lt;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        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d.month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&lt;&lt; “, day =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        “ &lt;&lt; 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d.day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 &lt;&lt; </a:t>
            </a:r>
            <a:r>
              <a:rPr lang="en-US" altLang="zh-CN" sz="1600" dirty="0" err="1">
                <a:latin typeface="Courier New" pitchFamily="49" charset="0"/>
                <a:ea typeface="SimSun" pitchFamily="2" charset="-122"/>
              </a:rPr>
              <a:t>endl</a:t>
            </a: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Courier New" pitchFamily="49" charset="0"/>
                <a:ea typeface="SimSun" pitchFamily="2" charset="-122"/>
              </a:rPr>
              <a:t>}</a:t>
            </a:r>
          </a:p>
        </p:txBody>
      </p:sp>
      <p:sp>
        <p:nvSpPr>
          <p:cNvPr id="26634" name="Left-Right Arrow 11"/>
          <p:cNvSpPr>
            <a:spLocks noChangeArrowheads="1"/>
          </p:cNvSpPr>
          <p:nvPr/>
        </p:nvSpPr>
        <p:spPr bwMode="auto">
          <a:xfrm>
            <a:off x="4495800" y="3276600"/>
            <a:ext cx="381000" cy="2286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  <p:txBody>
          <a:bodyPr wrap="none" lIns="90000" tIns="46800" rIns="90000" bIns="46800"/>
          <a:lstStyle/>
          <a:p>
            <a:pPr algn="ctr"/>
            <a:endParaRPr lang="zh-CN" altLang="zh-CN" sz="1600">
              <a:ea typeface="SimSun" pitchFamily="2" charset="-122"/>
            </a:endParaRPr>
          </a:p>
        </p:txBody>
      </p:sp>
      <p:sp>
        <p:nvSpPr>
          <p:cNvPr id="26635" name="Slide Number Placeholder 1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8E7C7BF6-FE13-4F3F-A21D-0011D6C462DC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4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  <p:sp>
        <p:nvSpPr>
          <p:cNvPr id="26636" name="Title 1"/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7467600" cy="11430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91822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Public and Private Members</a:t>
            </a:r>
          </a:p>
          <a:p>
            <a:pPr marL="547688" lvl="1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Keywords: public &amp; private</a:t>
            </a:r>
          </a:p>
          <a:p>
            <a:pPr marL="547688" lvl="1" eaLnBrk="1" hangingPunct="1"/>
            <a:endParaRPr lang="en-US" altLang="zh-CN">
              <a:latin typeface="Times New Roman" pitchFamily="18" charset="0"/>
              <a:ea typeface="SimSun" pitchFamily="2" charset="-122"/>
            </a:endParaRPr>
          </a:p>
          <a:p>
            <a:pPr marL="547688" lvl="1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Private : cannot be directly accessed in the program except within the member functions of the same class</a:t>
            </a:r>
          </a:p>
          <a:p>
            <a:pPr marL="547688" lvl="1" eaLnBrk="1" hangingPunct="1"/>
            <a:endParaRPr lang="en-US" altLang="zh-CN">
              <a:latin typeface="Times New Roman" pitchFamily="18" charset="0"/>
              <a:ea typeface="SimSun" pitchFamily="2" charset="-122"/>
            </a:endParaRPr>
          </a:p>
          <a:p>
            <a:pPr marL="547688" lvl="1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Public: can be accessible from anywhere where the object is visible</a:t>
            </a:r>
          </a:p>
        </p:txBody>
      </p:sp>
      <p:sp>
        <p:nvSpPr>
          <p:cNvPr id="27651" name="Slide Number Placeholder 1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7C68B74B-3D64-40C6-AC01-511F12BA4F72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5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  <p:sp>
        <p:nvSpPr>
          <p:cNvPr id="27652" name="Title 1"/>
          <p:cNvSpPr>
            <a:spLocks noGrp="1"/>
          </p:cNvSpPr>
          <p:nvPr>
            <p:ph type="title" idx="4294967295"/>
          </p:nvPr>
        </p:nvSpPr>
        <p:spPr>
          <a:xfrm>
            <a:off x="609600" y="228600"/>
            <a:ext cx="7467600" cy="11430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77039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Constructors</a:t>
            </a:r>
          </a:p>
          <a:p>
            <a:pPr marL="547688" lvl="1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A special member function with the same name as the class</a:t>
            </a:r>
          </a:p>
          <a:p>
            <a:pPr marL="547688" lvl="1" eaLnBrk="1" hangingPunct="1"/>
            <a:endParaRPr lang="en-US" altLang="zh-CN">
              <a:latin typeface="Times New Roman" pitchFamily="18" charset="0"/>
              <a:ea typeface="SimSun" pitchFamily="2" charset="-122"/>
            </a:endParaRPr>
          </a:p>
          <a:p>
            <a:pPr marL="547688" lvl="1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automatically called whenever an new object of that class is created</a:t>
            </a:r>
          </a:p>
          <a:p>
            <a:pPr marL="547688" lvl="1" eaLnBrk="1" hangingPunct="1"/>
            <a:endParaRPr lang="en-US" altLang="zh-CN">
              <a:latin typeface="Times New Roman" pitchFamily="18" charset="0"/>
              <a:ea typeface="SimSun" pitchFamily="2" charset="-122"/>
            </a:endParaRPr>
          </a:p>
          <a:p>
            <a:pPr marL="547688" lvl="1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Used for initialization</a:t>
            </a:r>
          </a:p>
          <a:p>
            <a:pPr marL="547688" lvl="1" eaLnBrk="1" hangingPunct="1"/>
            <a:endParaRPr lang="en-US" altLang="zh-CN">
              <a:latin typeface="Times New Roman" pitchFamily="18" charset="0"/>
              <a:ea typeface="SimSun" pitchFamily="2" charset="-122"/>
            </a:endParaRPr>
          </a:p>
          <a:p>
            <a:pPr marL="547688" lvl="1" eaLnBrk="1" hangingPunct="1"/>
            <a:r>
              <a:rPr lang="en-US" altLang="zh-CN">
                <a:latin typeface="Times New Roman" pitchFamily="18" charset="0"/>
                <a:ea typeface="SimSun" pitchFamily="2" charset="-122"/>
              </a:rPr>
              <a:t>Cannot have any return type</a:t>
            </a:r>
          </a:p>
        </p:txBody>
      </p:sp>
      <p:sp>
        <p:nvSpPr>
          <p:cNvPr id="28675" name="Slide Number Placeholder 1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3B081672-1403-4822-8D19-FD1F7249B4DA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6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  <p:sp>
        <p:nvSpPr>
          <p:cNvPr id="28676" name="Title 1"/>
          <p:cNvSpPr>
            <a:spLocks noGrp="1"/>
          </p:cNvSpPr>
          <p:nvPr>
            <p:ph type="title" idx="4294967295"/>
          </p:nvPr>
        </p:nvSpPr>
        <p:spPr>
          <a:xfrm>
            <a:off x="533400" y="152400"/>
            <a:ext cx="7467600" cy="11430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0358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  <a:ea typeface="SimSun" pitchFamily="2" charset="-122"/>
              </a:rPr>
              <a:t>New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sym typeface="Wingdings" pitchFamily="2" charset="2"/>
              </a:rPr>
              <a:t> Project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ea typeface="SimSun" pitchFamily="2" charset="-122"/>
                <a:sym typeface="Wingdings" pitchFamily="2" charset="2"/>
              </a:rPr>
              <a:t>Select “Empty project”</a:t>
            </a:r>
            <a:endParaRPr lang="en-US" altLang="zh-CN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7651" name="Slide Number Placeholder 1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7C68B74B-3D64-40C6-AC01-511F12BA4F72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7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  <p:sp>
        <p:nvSpPr>
          <p:cNvPr id="27652" name="Title 1"/>
          <p:cNvSpPr>
            <a:spLocks noGrp="1"/>
          </p:cNvSpPr>
          <p:nvPr>
            <p:ph type="title" idx="4294967295"/>
          </p:nvPr>
        </p:nvSpPr>
        <p:spPr>
          <a:xfrm>
            <a:off x="609600" y="228600"/>
            <a:ext cx="7467600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Create Project in Code::Blocks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620010"/>
            <a:ext cx="486591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505200" y="3581400"/>
            <a:ext cx="762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0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69798"/>
            <a:ext cx="4887007" cy="4134427"/>
          </a:xfrm>
          <a:prstGeom prst="rect">
            <a:avLst/>
          </a:prstGeom>
        </p:spPr>
      </p:pic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  <a:ea typeface="SimSun" pitchFamily="2" charset="-122"/>
                <a:sym typeface="Wingdings" pitchFamily="2" charset="2"/>
              </a:rPr>
              <a:t>Click “Next”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ea typeface="SimSun" pitchFamily="2" charset="-122"/>
                <a:sym typeface="Wingdings" pitchFamily="2" charset="2"/>
              </a:rPr>
              <a:t>Give a project name</a:t>
            </a:r>
          </a:p>
          <a:p>
            <a:pPr eaLnBrk="1" hangingPunct="1"/>
            <a:endParaRPr lang="en-US" altLang="zh-CN" dirty="0">
              <a:latin typeface="Times New Roman" pitchFamily="18" charset="0"/>
              <a:ea typeface="SimSun" pitchFamily="2" charset="-122"/>
              <a:sym typeface="Wingdings" pitchFamily="2" charset="2"/>
            </a:endParaRPr>
          </a:p>
          <a:p>
            <a:pPr eaLnBrk="1" hangingPunct="1"/>
            <a:endParaRPr lang="en-US" altLang="zh-CN" dirty="0">
              <a:latin typeface="Times New Roman" pitchFamily="18" charset="0"/>
              <a:ea typeface="SimSun" pitchFamily="2" charset="-122"/>
              <a:sym typeface="Wingdings" pitchFamily="2" charset="2"/>
            </a:endParaRPr>
          </a:p>
          <a:p>
            <a:pPr eaLnBrk="1" hangingPunct="1"/>
            <a:r>
              <a:rPr lang="en-US" altLang="zh-CN" dirty="0">
                <a:latin typeface="Times New Roman" pitchFamily="18" charset="0"/>
                <a:ea typeface="SimSun" pitchFamily="2" charset="-122"/>
                <a:sym typeface="Wingdings" pitchFamily="2" charset="2"/>
              </a:rPr>
              <a:t>To add file in the project: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ea typeface="SimSun" pitchFamily="2" charset="-122"/>
                <a:sym typeface="Wingdings" pitchFamily="2" charset="2"/>
              </a:rPr>
              <a:t>File  New </a:t>
            </a:r>
          </a:p>
          <a:p>
            <a:pPr eaLnBrk="1" hangingPunct="1">
              <a:buNone/>
            </a:pPr>
            <a:r>
              <a:rPr lang="en-US" altLang="zh-CN" dirty="0">
                <a:latin typeface="Times New Roman" pitchFamily="18" charset="0"/>
                <a:ea typeface="SimSun" pitchFamily="2" charset="-122"/>
                <a:sym typeface="Wingdings" pitchFamily="2" charset="2"/>
              </a:rPr>
              <a:t>Empty file</a:t>
            </a:r>
          </a:p>
          <a:p>
            <a:pPr eaLnBrk="1" hangingPunct="1"/>
            <a:endParaRPr lang="en-US" altLang="zh-CN" dirty="0">
              <a:latin typeface="Times New Roman" pitchFamily="18" charset="0"/>
              <a:ea typeface="SimSun" pitchFamily="2" charset="-122"/>
              <a:sym typeface="Wingdings" pitchFamily="2" charset="2"/>
            </a:endParaRPr>
          </a:p>
        </p:txBody>
      </p:sp>
      <p:sp>
        <p:nvSpPr>
          <p:cNvPr id="27651" name="Slide Number Placeholder 1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7C68B74B-3D64-40C6-AC01-511F12BA4F72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8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  <p:sp>
        <p:nvSpPr>
          <p:cNvPr id="27652" name="Title 1"/>
          <p:cNvSpPr>
            <a:spLocks noGrp="1"/>
          </p:cNvSpPr>
          <p:nvPr>
            <p:ph type="title" idx="4294967295"/>
          </p:nvPr>
        </p:nvSpPr>
        <p:spPr>
          <a:xfrm>
            <a:off x="609600" y="228600"/>
            <a:ext cx="7467600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Create Project in Code::Blocks</a:t>
            </a:r>
          </a:p>
        </p:txBody>
      </p:sp>
      <p:sp>
        <p:nvSpPr>
          <p:cNvPr id="8" name="Oval 7"/>
          <p:cNvSpPr/>
          <p:nvPr/>
        </p:nvSpPr>
        <p:spPr>
          <a:xfrm>
            <a:off x="5486400" y="2819400"/>
            <a:ext cx="2438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7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534400" cy="487362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>
                <a:latin typeface="Times New Roman" pitchFamily="18" charset="0"/>
                <a:ea typeface="SimSun" pitchFamily="2" charset="-122"/>
              </a:rPr>
              <a:t>Let’s create a counter class!  </a:t>
            </a:r>
          </a:p>
          <a:p>
            <a:pPr eaLnBrk="1" hangingPunct="1">
              <a:buNone/>
            </a:pPr>
            <a:r>
              <a:rPr lang="en-US" altLang="zh-CN" dirty="0">
                <a:latin typeface="Times New Roman" pitchFamily="18" charset="0"/>
                <a:ea typeface="SimSun" pitchFamily="2" charset="-122"/>
              </a:rPr>
              <a:t>Create 3 files: 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ea typeface="SimSun" pitchFamily="2" charset="-122"/>
              </a:rPr>
              <a:t>main.cpp, 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ea typeface="SimSun" pitchFamily="2" charset="-122"/>
              </a:rPr>
              <a:t>counter.cpp and </a:t>
            </a:r>
          </a:p>
          <a:p>
            <a:pPr eaLnBrk="1" hangingPunct="1"/>
            <a:r>
              <a:rPr lang="en-US" altLang="zh-CN" dirty="0" err="1">
                <a:latin typeface="Times New Roman" pitchFamily="18" charset="0"/>
                <a:ea typeface="SimSun" pitchFamily="2" charset="-122"/>
              </a:rPr>
              <a:t>counter.h</a:t>
            </a:r>
            <a:endParaRPr lang="en-US" altLang="zh-CN" dirty="0">
              <a:latin typeface="Times New Roman" pitchFamily="18" charset="0"/>
              <a:ea typeface="SimSun" pitchFamily="2" charset="-122"/>
            </a:endParaRPr>
          </a:p>
          <a:p>
            <a:pPr eaLnBrk="1" hangingPunct="1">
              <a:buNone/>
            </a:pPr>
            <a:endParaRPr lang="en-US" altLang="zh-CN" dirty="0">
              <a:latin typeface="Times New Roman" pitchFamily="18" charset="0"/>
              <a:ea typeface="SimSun" pitchFamily="2" charset="-122"/>
            </a:endParaRPr>
          </a:p>
          <a:p>
            <a:pPr eaLnBrk="1" hangingPunct="1"/>
            <a:endParaRPr lang="zh-CN" altLang="zh-CN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29701" name="Slide Number Placeholder 1"/>
          <p:cNvSpPr txBox="1">
            <a:spLocks noGrp="1"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47BFD1D6-8191-4863-92F9-D7CBC2C1613B}" type="slidenum">
              <a:rPr lang="en-US" altLang="zh-CN" sz="1400" b="1">
                <a:solidFill>
                  <a:srgbClr val="FFFFFF"/>
                </a:solidFill>
                <a:latin typeface="Century Schoolbook" pitchFamily="18" charset="0"/>
                <a:ea typeface="PMingLiU" pitchFamily="18" charset="-120"/>
              </a:rPr>
              <a:pPr algn="ctr"/>
              <a:t>9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  <a:ea typeface="PMingLiU" pitchFamily="18" charset="-120"/>
            </a:endParaRPr>
          </a:p>
        </p:txBody>
      </p:sp>
      <p:sp>
        <p:nvSpPr>
          <p:cNvPr id="29702" name="Title 1"/>
          <p:cNvSpPr>
            <a:spLocks noGrp="1"/>
          </p:cNvSpPr>
          <p:nvPr>
            <p:ph type="title" idx="4294967295"/>
          </p:nvPr>
        </p:nvSpPr>
        <p:spPr>
          <a:xfrm>
            <a:off x="501650" y="152400"/>
            <a:ext cx="7467600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AN EXAMPLE: COUNTER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18" y="2209800"/>
            <a:ext cx="4805320" cy="3138735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368042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12941</TotalTime>
  <Words>1232</Words>
  <Application>Microsoft Office PowerPoint</Application>
  <PresentationFormat>On-screen Show (4:3)</PresentationFormat>
  <Paragraphs>285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新細明體</vt:lpstr>
      <vt:lpstr>新細明體</vt:lpstr>
      <vt:lpstr>宋体</vt:lpstr>
      <vt:lpstr>宋体</vt:lpstr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Oriel</vt:lpstr>
      <vt:lpstr>WORKSHOP 9 ~  Class</vt:lpstr>
      <vt:lpstr>Outline</vt:lpstr>
      <vt:lpstr>CLASS</vt:lpstr>
      <vt:lpstr>CLASS</vt:lpstr>
      <vt:lpstr>CLASS</vt:lpstr>
      <vt:lpstr>CLASS</vt:lpstr>
      <vt:lpstr>Create Project in Code::Blocks</vt:lpstr>
      <vt:lpstr>Create Project in Code::Blocks</vt:lpstr>
      <vt:lpstr>AN EXAMPLE: COUNTER</vt:lpstr>
      <vt:lpstr>Counter.h</vt:lpstr>
      <vt:lpstr>Counter.cpp</vt:lpstr>
      <vt:lpstr>Main.cpp</vt:lpstr>
      <vt:lpstr>An example: Counter</vt:lpstr>
      <vt:lpstr>Exercise 1</vt:lpstr>
      <vt:lpstr>Main.cpp</vt:lpstr>
      <vt:lpstr>Main.cpp</vt:lpstr>
      <vt:lpstr>Sample Run</vt:lpstr>
      <vt:lpstr>EXERCISE 2</vt:lpstr>
      <vt:lpstr>EXERCISE 2</vt:lpstr>
      <vt:lpstr>SAMPLE RUN</vt:lpstr>
      <vt:lpstr>EXERCISE 2</vt:lpstr>
      <vt:lpstr>Sample run</vt:lpstr>
      <vt:lpstr>Friend Functions</vt:lpstr>
      <vt:lpstr>Operators</vt:lpstr>
      <vt:lpstr>Exercise 3</vt:lpstr>
      <vt:lpstr>Exercise 3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 ~ Dev C++</dc:title>
  <dc:creator>Jolly</dc:creator>
  <cp:lastModifiedBy>myche</cp:lastModifiedBy>
  <cp:revision>353</cp:revision>
  <cp:lastPrinted>2015-02-15T02:30:58Z</cp:lastPrinted>
  <dcterms:created xsi:type="dcterms:W3CDTF">2009-09-06T18:12:28Z</dcterms:created>
  <dcterms:modified xsi:type="dcterms:W3CDTF">2017-11-17T05:04:31Z</dcterms:modified>
</cp:coreProperties>
</file>