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5" r:id="rId3"/>
    <p:sldId id="301" r:id="rId4"/>
    <p:sldId id="303" r:id="rId5"/>
    <p:sldId id="279" r:id="rId6"/>
    <p:sldId id="280" r:id="rId7"/>
    <p:sldId id="281" r:id="rId8"/>
    <p:sldId id="282" r:id="rId9"/>
    <p:sldId id="309" r:id="rId10"/>
    <p:sldId id="310" r:id="rId11"/>
    <p:sldId id="312" r:id="rId12"/>
    <p:sldId id="311" r:id="rId13"/>
    <p:sldId id="285" r:id="rId14"/>
    <p:sldId id="286" r:id="rId15"/>
    <p:sldId id="287" r:id="rId16"/>
    <p:sldId id="288" r:id="rId17"/>
    <p:sldId id="290" r:id="rId18"/>
    <p:sldId id="294" r:id="rId19"/>
    <p:sldId id="313" r:id="rId20"/>
    <p:sldId id="314" r:id="rId21"/>
    <p:sldId id="274" r:id="rId22"/>
  </p:sldIdLst>
  <p:sldSz cx="9144000" cy="6858000" type="screen4x3"/>
  <p:notesSz cx="9317038" cy="6877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6C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581" autoAdjust="0"/>
  </p:normalViewPr>
  <p:slideViewPr>
    <p:cSldViewPr>
      <p:cViewPr varScale="1">
        <p:scale>
          <a:sx n="81" d="100"/>
          <a:sy n="81" d="100"/>
        </p:scale>
        <p:origin x="87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5890" cy="343853"/>
          </a:xfrm>
          <a:prstGeom prst="rect">
            <a:avLst/>
          </a:prstGeom>
        </p:spPr>
        <p:txBody>
          <a:bodyPr vert="horz" wrap="square" lIns="92510" tIns="46255" rIns="92510" bIns="4625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8162" y="0"/>
            <a:ext cx="4037383" cy="343853"/>
          </a:xfrm>
          <a:prstGeom prst="rect">
            <a:avLst/>
          </a:prstGeom>
        </p:spPr>
        <p:txBody>
          <a:bodyPr vert="horz" wrap="square" lIns="92510" tIns="46255" rIns="92510" bIns="4625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99CD7DE-4CA6-47BF-8F8F-DB8D53432D74}" type="datetimeFigureOut">
              <a:rPr lang="en-US" altLang="zh-HK"/>
              <a:pPr>
                <a:defRPr/>
              </a:pPr>
              <a:t>10/21/2017</a:t>
            </a:fld>
            <a:endParaRPr lang="en-US" altLang="zh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3198"/>
            <a:ext cx="4035890" cy="342246"/>
          </a:xfrm>
          <a:prstGeom prst="rect">
            <a:avLst/>
          </a:prstGeom>
        </p:spPr>
        <p:txBody>
          <a:bodyPr vert="horz" wrap="square" lIns="92510" tIns="46255" rIns="92510" bIns="4625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8162" y="6533198"/>
            <a:ext cx="4037383" cy="342246"/>
          </a:xfrm>
          <a:prstGeom prst="rect">
            <a:avLst/>
          </a:prstGeom>
        </p:spPr>
        <p:txBody>
          <a:bodyPr vert="horz" wrap="square" lIns="92510" tIns="46255" rIns="92510" bIns="4625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48A7E1-CD60-4B65-8E96-AD8EB966EFB3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36135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8877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6668" y="0"/>
            <a:ext cx="4038877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3A65BD3-C78D-4A6E-86B4-5815DD5DED05}" type="datetimeFigureOut">
              <a:rPr lang="en-US" altLang="zh-HK"/>
              <a:pPr>
                <a:defRPr/>
              </a:pPr>
              <a:t>10/21/2017</a:t>
            </a:fld>
            <a:endParaRPr lang="en-US" altLang="zh-HK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1638" y="515938"/>
            <a:ext cx="3435350" cy="2578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197" y="3266600"/>
            <a:ext cx="7452137" cy="309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1591"/>
            <a:ext cx="4038877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6668" y="6531591"/>
            <a:ext cx="4038877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B7D6CCF-41F7-44FD-BB7A-04B44A0BDF6C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742637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Straight Connector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Oval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Oval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Oval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1" name="Oval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95B-307B-411E-8CFD-5E484A86CF48}" type="datetime1">
              <a:rPr lang="en-US" altLang="zh-HK" smtClean="0"/>
              <a:t>10/21/2017</a:t>
            </a:fld>
            <a:endParaRPr lang="en-US" altLang="zh-HK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1B6C017B-32DE-4AE3-B9AE-857BD603B6E4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81020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F530F-9ACA-4066-A9B6-834C3DCCC8D8}" type="datetime1">
              <a:rPr lang="en-US" altLang="zh-HK" smtClean="0"/>
              <a:t>10/21/2017</a:t>
            </a:fld>
            <a:endParaRPr lang="en-US" altLang="zh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2373F-74BA-44D2-9A14-49611B0237AC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9852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B6E27-1F0B-41FF-98E3-E1883AE66A44}" type="datetime1">
              <a:rPr lang="en-US" altLang="zh-HK" smtClean="0"/>
              <a:t>10/21/2017</a:t>
            </a:fld>
            <a:endParaRPr lang="en-US" altLang="zh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E1364-9CEB-46A8-9B3F-FC709E780095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4162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BEB03-429C-43F4-8A25-4B429A4F7541}" type="datetime1">
              <a:rPr lang="en-US" altLang="zh-HK" smtClean="0"/>
              <a:t>10/21/2017</a:t>
            </a:fld>
            <a:endParaRPr lang="en-US" altLang="zh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FE1CC-371D-4A6C-8AE3-D5FE8E91B842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40547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Straight Connector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Oval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" name="Oval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Oval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Oval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Straight Connector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5E239-89FB-436A-9C79-077DD210825D}" type="datetime1">
              <a:rPr lang="en-US" altLang="zh-HK" smtClean="0"/>
              <a:t>10/21/2017</a:t>
            </a:fld>
            <a:endParaRPr lang="en-US" altLang="zh-HK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8B775234-7B86-4339-BE08-388E0EAD143E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511356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5E3D7-161C-450B-87F1-1B4F83A404F4}" type="datetime1">
              <a:rPr lang="en-US" altLang="zh-HK" smtClean="0"/>
              <a:t>10/21/2017</a:t>
            </a:fld>
            <a:endParaRPr lang="en-US" altLang="zh-HK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10D8A-4F51-48A7-ACBD-20CF90F4CAB5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72767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6F78C-7558-4715-BB13-62C0309F3A68}" type="datetime1">
              <a:rPr lang="en-US" altLang="zh-HK" smtClean="0"/>
              <a:t>10/21/2017</a:t>
            </a:fld>
            <a:endParaRPr lang="en-US" altLang="zh-HK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DB7FE-4253-4BDD-A299-DD3CC592C0CF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29221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CE2BC-384F-4851-ADD1-B357AE461496}" type="datetime1">
              <a:rPr lang="en-US" altLang="zh-HK" smtClean="0"/>
              <a:t>10/21/2017</a:t>
            </a:fld>
            <a:endParaRPr lang="en-US" altLang="zh-HK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B2803-5CBA-49E6-8497-CD2E4596CDD4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24367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0D0E1-8706-4A1C-B562-077AD1FFF747}" type="datetime1">
              <a:rPr lang="en-US" altLang="zh-HK" smtClean="0"/>
              <a:t>10/21/2017</a:t>
            </a:fld>
            <a:endParaRPr lang="en-US" altLang="zh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31A58-9A42-4D04-978F-CFD94624ECAA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14071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E6961-DE04-41D1-B2BD-7D870D0B9202}" type="datetime1">
              <a:rPr lang="en-US" altLang="zh-HK" smtClean="0"/>
              <a:t>10/21/2017</a:t>
            </a:fld>
            <a:endParaRPr lang="en-US" altLang="zh-HK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02F596-4AF1-4E4F-83F9-90484A1B290C}" type="slidenum">
              <a:rPr lang="en-US" altLang="zh-HK"/>
              <a:pPr/>
              <a:t>‹#›</a:t>
            </a:fld>
            <a:endParaRPr lang="en-US" altLang="zh-HK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511399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776EF-2D50-4D65-8B3A-582C650EA5BB}" type="datetime1">
              <a:rPr lang="en-US" altLang="zh-HK" smtClean="0"/>
              <a:t>10/21/2017</a:t>
            </a:fld>
            <a:endParaRPr lang="en-US" altLang="zh-HK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993B96-8EDA-423B-BF07-ECBF1B76F0DC}" type="slidenum">
              <a:rPr lang="en-US" altLang="zh-HK"/>
              <a:pPr/>
              <a:t>‹#›</a:t>
            </a:fld>
            <a:endParaRPr lang="en-US" altLang="zh-HK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14495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Century Schoolbook" pitchFamily="18" charset="0"/>
                <a:cs typeface="Arial" charset="0"/>
              </a:defRPr>
            </a:lvl1pPr>
          </a:lstStyle>
          <a:p>
            <a:pPr>
              <a:defRPr/>
            </a:pPr>
            <a:fld id="{72C258D6-6D45-49F1-BF50-54ADB7A1BAA8}" type="datetime1">
              <a:rPr lang="en-US" altLang="zh-HK" smtClean="0"/>
              <a:t>10/21/2017</a:t>
            </a:fld>
            <a:endParaRPr lang="en-US" altLang="zh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Century Schoolbook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itchFamily="18" charset="0"/>
              </a:defRPr>
            </a:lvl1pPr>
          </a:lstStyle>
          <a:p>
            <a:fld id="{C04DDF48-1EA1-40E7-96B6-8A0F8580D88A}" type="slidenum">
              <a:rPr lang="en-US" altLang="zh-HK"/>
              <a:pPr/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48" r:id="rId2"/>
    <p:sldLayoutId id="2147484056" r:id="rId3"/>
    <p:sldLayoutId id="2147484049" r:id="rId4"/>
    <p:sldLayoutId id="2147484050" r:id="rId5"/>
    <p:sldLayoutId id="2147484051" r:id="rId6"/>
    <p:sldLayoutId id="2147484052" r:id="rId7"/>
    <p:sldLayoutId id="2147484057" r:id="rId8"/>
    <p:sldLayoutId id="2147484058" r:id="rId9"/>
    <p:sldLayoutId id="2147484053" r:id="rId10"/>
    <p:sldLayoutId id="214748405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484979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3B3C4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0C0C3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ctrTitle"/>
          </p:nvPr>
        </p:nvSpPr>
        <p:spPr bwMode="auto">
          <a:xfrm>
            <a:off x="2286000" y="3124200"/>
            <a:ext cx="6629400" cy="18938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HK" cap="none" dirty="0"/>
              <a:t>WORKSHOP 5 ~ </a:t>
            </a:r>
            <a:br>
              <a:rPr lang="en-US" altLang="zh-HK" cap="none" dirty="0"/>
            </a:br>
            <a:r>
              <a:rPr lang="en-US" altLang="zh-HK" cap="none" dirty="0"/>
              <a:t>Scope of variables, Functions &amp; Arrays</a:t>
            </a:r>
          </a:p>
        </p:txBody>
      </p:sp>
      <p:sp>
        <p:nvSpPr>
          <p:cNvPr id="6146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0E82B6-EB6E-4018-9519-E9D649982C41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1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Initialize An Array</a:t>
            </a: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323850" y="154305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altLang="zh-TW" sz="2400" dirty="0">
                <a:latin typeface="Century Schoolbook" pitchFamily="18" charset="0"/>
              </a:rPr>
              <a:t>There are two ways to initialize an array</a:t>
            </a:r>
          </a:p>
          <a:p>
            <a:pPr marL="273050" indent="-273050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altLang="zh-TW" sz="2400" dirty="0">
              <a:latin typeface="Century Schoolbook" pitchFamily="18" charset="0"/>
            </a:endParaRPr>
          </a:p>
          <a:p>
            <a:pPr marL="273050" indent="-273050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altLang="zh-TW" sz="2400" dirty="0">
              <a:latin typeface="Century Schoolbook" pitchFamily="18" charset="0"/>
            </a:endParaRPr>
          </a:p>
          <a:p>
            <a:pPr marL="273050" indent="-273050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altLang="zh-TW" sz="2400" dirty="0">
              <a:latin typeface="Century Schoolbook" pitchFamily="18" charset="0"/>
            </a:endParaRPr>
          </a:p>
          <a:p>
            <a:pPr marL="273050" indent="-273050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altLang="zh-TW" sz="2400" dirty="0">
              <a:latin typeface="Century Schoolbook" pitchFamily="18" charset="0"/>
            </a:endParaRPr>
          </a:p>
          <a:p>
            <a:pPr marL="273050" indent="-273050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altLang="zh-TW" sz="2400" dirty="0">
              <a:latin typeface="Century Schoolbook" pitchFamily="18" charset="0"/>
            </a:endParaRPr>
          </a:p>
          <a:p>
            <a:pPr marL="273050" indent="-273050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endParaRPr lang="en-US" altLang="zh-TW" sz="2400" dirty="0">
              <a:latin typeface="Century Schoolbook" pitchFamily="18" charset="0"/>
            </a:endParaRPr>
          </a:p>
          <a:p>
            <a:pPr marL="273050" indent="-273050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altLang="zh-TW" sz="2400" dirty="0">
              <a:latin typeface="Century Schoolbook" pitchFamily="18" charset="0"/>
            </a:endParaRPr>
          </a:p>
          <a:p>
            <a:pPr marL="273050" indent="-273050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altLang="zh-TW" sz="2400" dirty="0">
              <a:latin typeface="Century Schoolbook" pitchFamily="18" charset="0"/>
            </a:endParaRPr>
          </a:p>
          <a:p>
            <a:pPr marL="273050" indent="-273050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altLang="zh-TW" sz="2400" dirty="0">
                <a:latin typeface="Century Schoolbook" pitchFamily="18" charset="0"/>
              </a:rPr>
              <a:t>Remember, the array index start at </a:t>
            </a:r>
            <a:r>
              <a:rPr lang="en-US" altLang="zh-TW" sz="2400" dirty="0">
                <a:solidFill>
                  <a:srgbClr val="FF0000"/>
                </a:solidFill>
                <a:latin typeface="Century Schoolbook" pitchFamily="18" charset="0"/>
              </a:rPr>
              <a:t>0</a:t>
            </a:r>
            <a:r>
              <a:rPr lang="en-US" altLang="zh-TW" sz="2400" dirty="0">
                <a:latin typeface="Century Schoolbook" pitchFamily="18" charset="0"/>
              </a:rPr>
              <a:t>.  And the maximum index is </a:t>
            </a:r>
            <a:r>
              <a:rPr lang="en-US" altLang="zh-TW" sz="2400" dirty="0">
                <a:solidFill>
                  <a:srgbClr val="FF0000"/>
                </a:solidFill>
                <a:latin typeface="Century Schoolbook" pitchFamily="18" charset="0"/>
              </a:rPr>
              <a:t>n-1</a:t>
            </a:r>
            <a:r>
              <a:rPr lang="en-US" altLang="zh-TW" sz="2400" dirty="0">
                <a:latin typeface="Century Schoolbook" pitchFamily="18" charset="0"/>
              </a:rPr>
              <a:t> for a size </a:t>
            </a:r>
            <a:r>
              <a:rPr lang="en-US" altLang="zh-TW" sz="2400" dirty="0">
                <a:solidFill>
                  <a:srgbClr val="FF0000"/>
                </a:solidFill>
                <a:latin typeface="Century Schoolbook" pitchFamily="18" charset="0"/>
              </a:rPr>
              <a:t>n</a:t>
            </a:r>
            <a:r>
              <a:rPr lang="en-US" altLang="zh-TW" sz="2400" dirty="0">
                <a:latin typeface="Century Schoolbook" pitchFamily="18" charset="0"/>
              </a:rPr>
              <a:t> array.</a:t>
            </a:r>
          </a:p>
          <a:p>
            <a:pPr marL="273050" indent="-273050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altLang="zh-TW" sz="2400" dirty="0">
              <a:latin typeface="Century Schoolbook" pitchFamily="18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09650" y="2457450"/>
            <a:ext cx="4191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/>
              <a:t>Method 1</a:t>
            </a:r>
          </a:p>
          <a:p>
            <a:pPr>
              <a:spcBef>
                <a:spcPct val="50000"/>
              </a:spcBef>
            </a:pPr>
            <a:r>
              <a:rPr lang="en-US" altLang="zh-TW" sz="2400" b="1">
                <a:latin typeface="Courier New" pitchFamily="49" charset="0"/>
              </a:rPr>
              <a:t>int</a:t>
            </a:r>
            <a:r>
              <a:rPr lang="en-US" altLang="zh-TW" sz="2400">
                <a:latin typeface="Courier New" pitchFamily="49" charset="0"/>
              </a:rPr>
              <a:t> num[3] = {1,2,3};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505450" y="2457450"/>
            <a:ext cx="2895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/>
              <a:t>Method 2</a:t>
            </a:r>
          </a:p>
          <a:p>
            <a:pPr>
              <a:spcBef>
                <a:spcPct val="50000"/>
              </a:spcBef>
            </a:pPr>
            <a:r>
              <a:rPr lang="en-US" altLang="zh-TW" sz="2400" b="1">
                <a:latin typeface="Courier New" pitchFamily="49" charset="0"/>
              </a:rPr>
              <a:t>int</a:t>
            </a:r>
            <a:r>
              <a:rPr lang="en-US" altLang="zh-TW" sz="2400">
                <a:latin typeface="Courier New" pitchFamily="49" charset="0"/>
              </a:rPr>
              <a:t> num[3];</a:t>
            </a:r>
          </a:p>
          <a:p>
            <a:pPr>
              <a:spcBef>
                <a:spcPct val="50000"/>
              </a:spcBef>
            </a:pPr>
            <a:r>
              <a:rPr lang="en-US" altLang="zh-TW" sz="2400">
                <a:latin typeface="Courier New" pitchFamily="49" charset="0"/>
              </a:rPr>
              <a:t>num[0] = 1;</a:t>
            </a:r>
          </a:p>
          <a:p>
            <a:pPr>
              <a:spcBef>
                <a:spcPct val="50000"/>
              </a:spcBef>
            </a:pPr>
            <a:r>
              <a:rPr lang="en-US" altLang="zh-TW" sz="2400">
                <a:latin typeface="Courier New" pitchFamily="49" charset="0"/>
              </a:rPr>
              <a:t>num[1] = 2;</a:t>
            </a:r>
          </a:p>
          <a:p>
            <a:pPr>
              <a:spcBef>
                <a:spcPct val="50000"/>
              </a:spcBef>
            </a:pPr>
            <a:r>
              <a:rPr lang="en-US" altLang="zh-TW" sz="2400">
                <a:latin typeface="Courier New" pitchFamily="49" charset="0"/>
              </a:rPr>
              <a:t>num[2] = 3;</a:t>
            </a:r>
          </a:p>
        </p:txBody>
      </p:sp>
      <p:sp>
        <p:nvSpPr>
          <p:cNvPr id="1127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563393-DE7F-4AEC-A001-6F78B4DCBF0F}" type="slidenum">
              <a:rPr lang="en-US" altLang="zh-HK" smtClean="0">
                <a:cs typeface="Arial" charset="0"/>
              </a:rPr>
              <a:pPr/>
              <a:t>10</a:t>
            </a:fld>
            <a:endParaRPr lang="en-US" altLang="zh-HK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Pass an Array</a:t>
            </a:r>
          </a:p>
        </p:txBody>
      </p:sp>
      <p:sp>
        <p:nvSpPr>
          <p:cNvPr id="15363" name="Rectangle 3"/>
          <p:cNvSpPr txBox="1">
            <a:spLocks noChangeArrowheads="1"/>
          </p:cNvSpPr>
          <p:nvPr/>
        </p:nvSpPr>
        <p:spPr bwMode="auto">
          <a:xfrm>
            <a:off x="179388" y="1687513"/>
            <a:ext cx="8229600" cy="49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200" b="1" dirty="0">
                <a:latin typeface="Courier New" pitchFamily="49" charset="0"/>
              </a:rPr>
              <a:t>void</a:t>
            </a:r>
            <a:r>
              <a:rPr lang="en-US" altLang="zh-TW" sz="1200" dirty="0">
                <a:latin typeface="Courier New" pitchFamily="49" charset="0"/>
              </a:rPr>
              <a:t> print(</a:t>
            </a:r>
            <a:r>
              <a:rPr lang="en-US" altLang="zh-TW" sz="1200" b="1" dirty="0" err="1">
                <a:latin typeface="Courier New" pitchFamily="49" charset="0"/>
              </a:rPr>
              <a:t>int</a:t>
            </a:r>
            <a:r>
              <a:rPr lang="en-US" altLang="zh-TW" sz="1200" dirty="0">
                <a:latin typeface="Courier New" pitchFamily="49" charset="0"/>
              </a:rPr>
              <a:t> x[], </a:t>
            </a:r>
            <a:r>
              <a:rPr lang="en-US" altLang="zh-TW" sz="1200" b="1" dirty="0" err="1">
                <a:latin typeface="Courier New" pitchFamily="49" charset="0"/>
              </a:rPr>
              <a:t>int</a:t>
            </a:r>
            <a:r>
              <a:rPr lang="en-US" altLang="zh-TW" sz="1200" dirty="0">
                <a:latin typeface="Courier New" pitchFamily="49" charset="0"/>
              </a:rPr>
              <a:t> size){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200" dirty="0">
                <a:latin typeface="Courier New" pitchFamily="49" charset="0"/>
              </a:rPr>
              <a:t>  for(</a:t>
            </a:r>
            <a:r>
              <a:rPr lang="en-US" altLang="zh-TW" sz="1200" b="1" dirty="0" err="1">
                <a:latin typeface="Courier New" pitchFamily="49" charset="0"/>
              </a:rPr>
              <a:t>int</a:t>
            </a:r>
            <a:r>
              <a:rPr lang="en-US" altLang="zh-TW" sz="1200" dirty="0">
                <a:latin typeface="Courier New" pitchFamily="49" charset="0"/>
              </a:rPr>
              <a:t> </a:t>
            </a:r>
            <a:r>
              <a:rPr lang="en-US" altLang="zh-TW" sz="1200" dirty="0" err="1">
                <a:latin typeface="Courier New" pitchFamily="49" charset="0"/>
              </a:rPr>
              <a:t>i</a:t>
            </a:r>
            <a:r>
              <a:rPr lang="en-US" altLang="zh-TW" sz="1200" dirty="0">
                <a:latin typeface="Courier New" pitchFamily="49" charset="0"/>
              </a:rPr>
              <a:t> = 0; </a:t>
            </a:r>
            <a:r>
              <a:rPr lang="en-US" altLang="zh-TW" sz="1200" dirty="0" err="1">
                <a:latin typeface="Courier New" pitchFamily="49" charset="0"/>
              </a:rPr>
              <a:t>i</a:t>
            </a:r>
            <a:r>
              <a:rPr lang="en-US" altLang="zh-TW" sz="1200" dirty="0">
                <a:latin typeface="Courier New" pitchFamily="49" charset="0"/>
              </a:rPr>
              <a:t> &lt; size; ++</a:t>
            </a:r>
            <a:r>
              <a:rPr lang="en-US" altLang="zh-TW" sz="1200" dirty="0" err="1">
                <a:latin typeface="Courier New" pitchFamily="49" charset="0"/>
              </a:rPr>
              <a:t>i</a:t>
            </a:r>
            <a:r>
              <a:rPr lang="en-US" altLang="zh-TW" sz="1200" dirty="0">
                <a:latin typeface="Courier New" pitchFamily="49" charset="0"/>
              </a:rPr>
              <a:t>)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200" dirty="0">
                <a:latin typeface="Courier New" pitchFamily="49" charset="0"/>
              </a:rPr>
              <a:t>    </a:t>
            </a:r>
            <a:r>
              <a:rPr lang="en-US" altLang="zh-TW" sz="1200" dirty="0" err="1">
                <a:latin typeface="Courier New" pitchFamily="49" charset="0"/>
              </a:rPr>
              <a:t>cout</a:t>
            </a:r>
            <a:r>
              <a:rPr lang="en-US" altLang="zh-TW" sz="1200" dirty="0">
                <a:latin typeface="Courier New" pitchFamily="49" charset="0"/>
              </a:rPr>
              <a:t> &lt;&lt; x[</a:t>
            </a:r>
            <a:r>
              <a:rPr lang="en-US" altLang="zh-TW" sz="1200" dirty="0" err="1">
                <a:latin typeface="Courier New" pitchFamily="49" charset="0"/>
              </a:rPr>
              <a:t>i</a:t>
            </a:r>
            <a:r>
              <a:rPr lang="en-US" altLang="zh-TW" sz="1200" dirty="0">
                <a:latin typeface="Courier New" pitchFamily="49" charset="0"/>
              </a:rPr>
              <a:t>] &lt;&lt; </a:t>
            </a:r>
            <a:r>
              <a:rPr lang="en-US" altLang="zh-HK" sz="1200" dirty="0">
                <a:latin typeface="Courier New" pitchFamily="49" charset="0"/>
              </a:rPr>
              <a:t>'</a:t>
            </a:r>
            <a:r>
              <a:rPr lang="en-US" altLang="zh-TW" sz="1200" dirty="0">
                <a:latin typeface="Courier New" pitchFamily="49" charset="0"/>
              </a:rPr>
              <a:t> </a:t>
            </a:r>
            <a:r>
              <a:rPr lang="en-US" altLang="zh-HK" sz="1200" dirty="0">
                <a:latin typeface="Courier New" pitchFamily="49" charset="0"/>
              </a:rPr>
              <a:t>'</a:t>
            </a:r>
            <a:r>
              <a:rPr lang="en-US" altLang="zh-TW" sz="1200" dirty="0">
                <a:latin typeface="Courier New" pitchFamily="49" charset="0"/>
              </a:rPr>
              <a:t>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200" dirty="0">
                <a:latin typeface="Courier New" pitchFamily="49" charset="0"/>
              </a:rPr>
              <a:t>  </a:t>
            </a:r>
            <a:r>
              <a:rPr lang="en-US" altLang="zh-TW" sz="1200" dirty="0" err="1">
                <a:latin typeface="Courier New" pitchFamily="49" charset="0"/>
              </a:rPr>
              <a:t>cout</a:t>
            </a:r>
            <a:r>
              <a:rPr lang="en-US" altLang="zh-TW" sz="1200" dirty="0">
                <a:latin typeface="Courier New" pitchFamily="49" charset="0"/>
              </a:rPr>
              <a:t> &lt;&lt; </a:t>
            </a:r>
            <a:r>
              <a:rPr lang="en-US" altLang="zh-TW" sz="1200" dirty="0" err="1">
                <a:latin typeface="Courier New" pitchFamily="49" charset="0"/>
              </a:rPr>
              <a:t>endl</a:t>
            </a:r>
            <a:r>
              <a:rPr lang="en-US" altLang="zh-TW" sz="1200" dirty="0">
                <a:latin typeface="Courier New" pitchFamily="49" charset="0"/>
              </a:rPr>
              <a:t>;                     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200" dirty="0">
                <a:latin typeface="Courier New" pitchFamily="49" charset="0"/>
              </a:rPr>
              <a:t>}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endParaRPr lang="en-US" altLang="zh-TW" sz="1200" dirty="0">
              <a:latin typeface="Courier New" pitchFamily="49" charset="0"/>
            </a:endParaRP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200" b="1" dirty="0">
                <a:latin typeface="Courier New" pitchFamily="49" charset="0"/>
              </a:rPr>
              <a:t>void</a:t>
            </a:r>
            <a:r>
              <a:rPr lang="en-US" altLang="zh-TW" sz="1200" dirty="0">
                <a:latin typeface="Courier New" pitchFamily="49" charset="0"/>
              </a:rPr>
              <a:t> </a:t>
            </a:r>
            <a:r>
              <a:rPr lang="en-US" altLang="zh-TW" sz="1200" dirty="0" err="1">
                <a:latin typeface="Courier New" pitchFamily="49" charset="0"/>
              </a:rPr>
              <a:t>square_array</a:t>
            </a:r>
            <a:r>
              <a:rPr lang="en-US" altLang="zh-TW" sz="1200" dirty="0">
                <a:latin typeface="Courier New" pitchFamily="49" charset="0"/>
              </a:rPr>
              <a:t>(</a:t>
            </a:r>
            <a:r>
              <a:rPr lang="en-US" altLang="zh-TW" sz="1200" b="1" dirty="0" err="1">
                <a:latin typeface="Courier New" pitchFamily="49" charset="0"/>
              </a:rPr>
              <a:t>int</a:t>
            </a:r>
            <a:r>
              <a:rPr lang="en-US" altLang="zh-TW" sz="1200" dirty="0">
                <a:latin typeface="Courier New" pitchFamily="49" charset="0"/>
              </a:rPr>
              <a:t> x[], </a:t>
            </a:r>
            <a:r>
              <a:rPr lang="en-US" altLang="zh-TW" sz="1200" b="1" dirty="0" err="1">
                <a:latin typeface="Courier New" pitchFamily="49" charset="0"/>
              </a:rPr>
              <a:t>int</a:t>
            </a:r>
            <a:r>
              <a:rPr lang="en-US" altLang="zh-TW" sz="1200" dirty="0">
                <a:latin typeface="Courier New" pitchFamily="49" charset="0"/>
              </a:rPr>
              <a:t> size){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200" dirty="0">
                <a:latin typeface="Courier New" pitchFamily="49" charset="0"/>
              </a:rPr>
              <a:t>  for(</a:t>
            </a:r>
            <a:r>
              <a:rPr lang="en-US" altLang="zh-TW" sz="1200" b="1" dirty="0" err="1">
                <a:latin typeface="Courier New" pitchFamily="49" charset="0"/>
              </a:rPr>
              <a:t>int</a:t>
            </a:r>
            <a:r>
              <a:rPr lang="en-US" altLang="zh-TW" sz="1200" dirty="0">
                <a:latin typeface="Courier New" pitchFamily="49" charset="0"/>
              </a:rPr>
              <a:t> </a:t>
            </a:r>
            <a:r>
              <a:rPr lang="en-US" altLang="zh-TW" sz="1200" dirty="0" err="1">
                <a:latin typeface="Courier New" pitchFamily="49" charset="0"/>
              </a:rPr>
              <a:t>i</a:t>
            </a:r>
            <a:r>
              <a:rPr lang="en-US" altLang="zh-TW" sz="1200" dirty="0">
                <a:latin typeface="Courier New" pitchFamily="49" charset="0"/>
              </a:rPr>
              <a:t> = 0; </a:t>
            </a:r>
            <a:r>
              <a:rPr lang="en-US" altLang="zh-TW" sz="1200" dirty="0" err="1">
                <a:latin typeface="Courier New" pitchFamily="49" charset="0"/>
              </a:rPr>
              <a:t>i</a:t>
            </a:r>
            <a:r>
              <a:rPr lang="en-US" altLang="zh-TW" sz="1200" dirty="0">
                <a:latin typeface="Courier New" pitchFamily="49" charset="0"/>
              </a:rPr>
              <a:t> &lt; size; ++</a:t>
            </a:r>
            <a:r>
              <a:rPr lang="en-US" altLang="zh-TW" sz="1200" dirty="0" err="1">
                <a:latin typeface="Courier New" pitchFamily="49" charset="0"/>
              </a:rPr>
              <a:t>i</a:t>
            </a:r>
            <a:r>
              <a:rPr lang="en-US" altLang="zh-TW" sz="1200" dirty="0">
                <a:latin typeface="Courier New" pitchFamily="49" charset="0"/>
              </a:rPr>
              <a:t>)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200" dirty="0">
                <a:latin typeface="Courier New" pitchFamily="49" charset="0"/>
              </a:rPr>
              <a:t>    x[</a:t>
            </a:r>
            <a:r>
              <a:rPr lang="en-US" altLang="zh-TW" sz="1200" dirty="0" err="1">
                <a:latin typeface="Courier New" pitchFamily="49" charset="0"/>
              </a:rPr>
              <a:t>i</a:t>
            </a:r>
            <a:r>
              <a:rPr lang="en-US" altLang="zh-TW" sz="1200" dirty="0">
                <a:latin typeface="Courier New" pitchFamily="49" charset="0"/>
              </a:rPr>
              <a:t>] = x[</a:t>
            </a:r>
            <a:r>
              <a:rPr lang="en-US" altLang="zh-TW" sz="1200" dirty="0" err="1">
                <a:latin typeface="Courier New" pitchFamily="49" charset="0"/>
              </a:rPr>
              <a:t>i</a:t>
            </a:r>
            <a:r>
              <a:rPr lang="en-US" altLang="zh-TW" sz="1200" dirty="0">
                <a:latin typeface="Courier New" pitchFamily="49" charset="0"/>
              </a:rPr>
              <a:t>] * x[</a:t>
            </a:r>
            <a:r>
              <a:rPr lang="en-US" altLang="zh-TW" sz="1200" dirty="0" err="1">
                <a:latin typeface="Courier New" pitchFamily="49" charset="0"/>
              </a:rPr>
              <a:t>i</a:t>
            </a:r>
            <a:r>
              <a:rPr lang="en-US" altLang="zh-TW" sz="1200" dirty="0">
                <a:latin typeface="Courier New" pitchFamily="49" charset="0"/>
              </a:rPr>
              <a:t>];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200" dirty="0">
                <a:latin typeface="Courier New" pitchFamily="49" charset="0"/>
              </a:rPr>
              <a:t>}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endParaRPr lang="en-US" altLang="zh-TW" sz="1200" dirty="0">
              <a:latin typeface="Courier New" pitchFamily="49" charset="0"/>
            </a:endParaRP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200" b="1" dirty="0" err="1">
                <a:latin typeface="Courier New" pitchFamily="49" charset="0"/>
              </a:rPr>
              <a:t>int</a:t>
            </a:r>
            <a:r>
              <a:rPr lang="en-US" altLang="zh-TW" sz="1200" dirty="0">
                <a:latin typeface="Courier New" pitchFamily="49" charset="0"/>
              </a:rPr>
              <a:t> main(){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200" dirty="0">
                <a:latin typeface="Courier New" pitchFamily="49" charset="0"/>
              </a:rPr>
              <a:t>  </a:t>
            </a:r>
            <a:r>
              <a:rPr lang="en-US" altLang="zh-TW" sz="1200" b="1" dirty="0" err="1">
                <a:latin typeface="Courier New" pitchFamily="49" charset="0"/>
              </a:rPr>
              <a:t>int</a:t>
            </a:r>
            <a:r>
              <a:rPr lang="en-US" altLang="zh-TW" sz="1200" dirty="0">
                <a:latin typeface="Courier New" pitchFamily="49" charset="0"/>
              </a:rPr>
              <a:t> natural[3] = {1,2,3};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200" dirty="0">
                <a:latin typeface="Courier New" pitchFamily="49" charset="0"/>
              </a:rPr>
              <a:t>  </a:t>
            </a:r>
            <a:r>
              <a:rPr lang="en-US" altLang="zh-TW" sz="1200" b="1" dirty="0" err="1">
                <a:latin typeface="Courier New" pitchFamily="49" charset="0"/>
              </a:rPr>
              <a:t>int</a:t>
            </a:r>
            <a:r>
              <a:rPr lang="en-US" altLang="zh-TW" sz="1200" dirty="0">
                <a:latin typeface="Courier New" pitchFamily="49" charset="0"/>
              </a:rPr>
              <a:t> even[4] = {2,4,6,8};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endParaRPr lang="en-US" altLang="zh-TW" sz="1200" dirty="0">
              <a:latin typeface="Courier New" pitchFamily="49" charset="0"/>
            </a:endParaRP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200" dirty="0">
                <a:latin typeface="Courier New" pitchFamily="49" charset="0"/>
              </a:rPr>
              <a:t>  print(natural,3);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200" dirty="0">
                <a:latin typeface="Courier New" pitchFamily="49" charset="0"/>
              </a:rPr>
              <a:t>  </a:t>
            </a:r>
            <a:r>
              <a:rPr lang="en-US" altLang="zh-TW" sz="1200" dirty="0" err="1">
                <a:latin typeface="Courier New" pitchFamily="49" charset="0"/>
              </a:rPr>
              <a:t>square_array</a:t>
            </a:r>
            <a:r>
              <a:rPr lang="en-US" altLang="zh-TW" sz="1200" dirty="0">
                <a:latin typeface="Courier New" pitchFamily="49" charset="0"/>
              </a:rPr>
              <a:t>(natural,3);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200" dirty="0">
                <a:latin typeface="Courier New" pitchFamily="49" charset="0"/>
              </a:rPr>
              <a:t>  print(natural,3);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endParaRPr lang="en-US" altLang="zh-TW" sz="1200" dirty="0">
              <a:latin typeface="Courier New" pitchFamily="49" charset="0"/>
            </a:endParaRP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200" dirty="0">
                <a:latin typeface="Courier New" pitchFamily="49" charset="0"/>
              </a:rPr>
              <a:t>  print(even,4);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200" dirty="0">
                <a:latin typeface="Courier New" pitchFamily="49" charset="0"/>
              </a:rPr>
              <a:t>  </a:t>
            </a:r>
            <a:r>
              <a:rPr lang="en-US" altLang="zh-TW" sz="1200" dirty="0" err="1">
                <a:latin typeface="Courier New" pitchFamily="49" charset="0"/>
              </a:rPr>
              <a:t>square_array</a:t>
            </a:r>
            <a:r>
              <a:rPr lang="en-US" altLang="zh-TW" sz="1200" dirty="0">
                <a:latin typeface="Courier New" pitchFamily="49" charset="0"/>
              </a:rPr>
              <a:t>(even,4);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200" dirty="0">
                <a:latin typeface="Courier New" pitchFamily="49" charset="0"/>
              </a:rPr>
              <a:t>  print(even,4);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200" dirty="0">
                <a:latin typeface="Courier New" pitchFamily="49" charset="0"/>
              </a:rPr>
              <a:t>}</a:t>
            </a:r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 flipH="1">
            <a:off x="2617788" y="4572000"/>
            <a:ext cx="2259012" cy="544513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Line 7"/>
          <p:cNvSpPr>
            <a:spLocks noChangeShapeType="1"/>
          </p:cNvSpPr>
          <p:nvPr/>
        </p:nvSpPr>
        <p:spPr bwMode="auto">
          <a:xfrm flipH="1">
            <a:off x="2617788" y="4952999"/>
            <a:ext cx="2259012" cy="620713"/>
          </a:xfrm>
          <a:prstGeom prst="line">
            <a:avLst/>
          </a:prstGeom>
          <a:noFill/>
          <a:ln w="9525">
            <a:solidFill>
              <a:srgbClr val="66FF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 flipH="1">
            <a:off x="2312988" y="5257799"/>
            <a:ext cx="2563812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0"/>
          <p:cNvSpPr>
            <a:spLocks noChangeShapeType="1"/>
          </p:cNvSpPr>
          <p:nvPr/>
        </p:nvSpPr>
        <p:spPr bwMode="auto">
          <a:xfrm flipH="1">
            <a:off x="2312988" y="5562599"/>
            <a:ext cx="2563812" cy="849313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Oval 11"/>
          <p:cNvSpPr>
            <a:spLocks noChangeArrowheads="1"/>
          </p:cNvSpPr>
          <p:nvPr/>
        </p:nvSpPr>
        <p:spPr bwMode="auto">
          <a:xfrm>
            <a:off x="1258888" y="1611313"/>
            <a:ext cx="792162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0" name="Oval 12"/>
          <p:cNvSpPr>
            <a:spLocks noChangeArrowheads="1"/>
          </p:cNvSpPr>
          <p:nvPr/>
        </p:nvSpPr>
        <p:spPr bwMode="auto">
          <a:xfrm>
            <a:off x="1908175" y="2906713"/>
            <a:ext cx="863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>
            <a:off x="2051050" y="1839913"/>
            <a:ext cx="277653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14"/>
          <p:cNvSpPr>
            <a:spLocks noChangeShapeType="1"/>
          </p:cNvSpPr>
          <p:nvPr/>
        </p:nvSpPr>
        <p:spPr bwMode="auto">
          <a:xfrm flipV="1">
            <a:off x="2771775" y="2525713"/>
            <a:ext cx="2055813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Text Box 15"/>
          <p:cNvSpPr txBox="1">
            <a:spLocks noChangeArrowheads="1"/>
          </p:cNvSpPr>
          <p:nvPr/>
        </p:nvSpPr>
        <p:spPr bwMode="auto">
          <a:xfrm>
            <a:off x="4827588" y="1839913"/>
            <a:ext cx="411480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i="1"/>
              <a:t>x[ ] </a:t>
            </a:r>
            <a:r>
              <a:rPr lang="en-US" altLang="zh-TW"/>
              <a:t>refer to </a:t>
            </a:r>
            <a:r>
              <a:rPr lang="en-US" altLang="zh-TW" b="1" i="1"/>
              <a:t>natural[3]</a:t>
            </a:r>
            <a:r>
              <a:rPr lang="en-US" altLang="zh-TW"/>
              <a:t> when execute the yellow block.</a:t>
            </a:r>
          </a:p>
          <a:p>
            <a:pPr>
              <a:spcBef>
                <a:spcPct val="50000"/>
              </a:spcBef>
            </a:pPr>
            <a:r>
              <a:rPr lang="en-US" altLang="zh-TW" b="1" i="1"/>
              <a:t>x[ ]</a:t>
            </a:r>
            <a:r>
              <a:rPr lang="en-US" altLang="zh-TW"/>
              <a:t> refer to </a:t>
            </a:r>
            <a:r>
              <a:rPr lang="en-US" altLang="zh-TW" b="1" i="1"/>
              <a:t>even[4]</a:t>
            </a:r>
            <a:r>
              <a:rPr lang="en-US" altLang="zh-TW"/>
              <a:t> when execute the green block.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50825" y="4964113"/>
            <a:ext cx="2671763" cy="838200"/>
          </a:xfrm>
          <a:prstGeom prst="rect">
            <a:avLst/>
          </a:prstGeom>
          <a:solidFill>
            <a:srgbClr val="FFFF99">
              <a:alpha val="2901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50825" y="5878513"/>
            <a:ext cx="2671763" cy="685800"/>
          </a:xfrm>
          <a:prstGeom prst="rect">
            <a:avLst/>
          </a:prstGeom>
          <a:solidFill>
            <a:srgbClr val="CCFFFF">
              <a:alpha val="2901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7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C3EA5C-C35E-42CB-95EC-DABE2CDF57DB}" type="slidenum">
              <a:rPr lang="en-US" altLang="zh-HK" smtClean="0">
                <a:cs typeface="Arial" charset="0"/>
              </a:rPr>
              <a:pPr/>
              <a:t>11</a:t>
            </a:fld>
            <a:endParaRPr lang="en-US" altLang="zh-HK"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343400"/>
            <a:ext cx="2057400" cy="147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628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program to generate 6 distinct numbers within 1-49.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Sample run: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12</a:t>
            </a:fld>
            <a:endParaRPr lang="en-US" altLang="zh-HK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7076"/>
            <a:ext cx="1848108" cy="1143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0072F9-E5AB-4140-8181-C5FDBF73DA44}"/>
              </a:ext>
            </a:extLst>
          </p:cNvPr>
          <p:cNvSpPr txBox="1"/>
          <p:nvPr/>
        </p:nvSpPr>
        <p:spPr>
          <a:xfrm>
            <a:off x="5867400" y="152400"/>
            <a:ext cx="25908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Practice:</a:t>
            </a:r>
          </a:p>
          <a:p>
            <a:r>
              <a:rPr lang="en-US" dirty="0"/>
              <a:t>Pre-defined functions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01593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13</a:t>
            </a:fld>
            <a:endParaRPr lang="en-US" altLang="zh-HK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Let’s write a toy café program and fixed the product list with 10 items only</a:t>
            </a:r>
          </a:p>
          <a:p>
            <a:endParaRPr lang="en-US" dirty="0"/>
          </a:p>
          <a:p>
            <a:r>
              <a:rPr lang="en-US" dirty="0"/>
              <a:t>Step 1: Let the user to input the item and quantity they want to purchase and calculate the total amount until they input 0</a:t>
            </a:r>
          </a:p>
          <a:p>
            <a:endParaRPr lang="en-US" dirty="0"/>
          </a:p>
          <a:p>
            <a:r>
              <a:rPr lang="en-US" dirty="0"/>
              <a:t>Step 2: Use an array for storing product names and another array for storing the corresponding price: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string name[10];</a:t>
            </a:r>
          </a:p>
          <a:p>
            <a:r>
              <a:rPr lang="en-US" dirty="0"/>
              <a:t>double price[10];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7200" y="5931584"/>
            <a:ext cx="35052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string variables:</a:t>
            </a:r>
          </a:p>
          <a:p>
            <a:r>
              <a:rPr lang="en-US" dirty="0"/>
              <a:t>“Hello”, “Hello Kitty”, etc.</a:t>
            </a:r>
          </a:p>
        </p:txBody>
      </p:sp>
    </p:spTree>
    <p:extLst>
      <p:ext uri="{BB962C8B-B14F-4D97-AF65-F5344CB8AC3E}">
        <p14:creationId xmlns:p14="http://schemas.microsoft.com/office/powerpoint/2010/main" val="11122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function for initialization</a:t>
            </a:r>
          </a:p>
          <a:p>
            <a:r>
              <a:rPr lang="en-US" dirty="0"/>
              <a:t>void initialize(string a[], double b[]);</a:t>
            </a:r>
          </a:p>
          <a:p>
            <a:r>
              <a:rPr lang="en-US" dirty="0"/>
              <a:t>Please input the items </a:t>
            </a:r>
            <a:r>
              <a:rPr lang="en-US"/>
              <a:t>as follows: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14</a:t>
            </a:fld>
            <a:endParaRPr lang="en-US" altLang="zh-HK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6600"/>
            <a:ext cx="2895600" cy="26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35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sz="1050" dirty="0"/>
              <a:t>   a[0] = "Strawberry";</a:t>
            </a:r>
          </a:p>
          <a:p>
            <a:pPr marL="0" indent="0">
              <a:buNone/>
            </a:pPr>
            <a:r>
              <a:rPr lang="en-US" sz="1050" dirty="0"/>
              <a:t>   a[1] = "Ice-cream";</a:t>
            </a:r>
          </a:p>
          <a:p>
            <a:pPr marL="0" indent="0">
              <a:buNone/>
            </a:pPr>
            <a:r>
              <a:rPr lang="en-US" sz="1050" dirty="0"/>
              <a:t>   a[2] = "Lemon Tea";</a:t>
            </a:r>
          </a:p>
          <a:p>
            <a:pPr marL="0" indent="0">
              <a:buNone/>
            </a:pPr>
            <a:r>
              <a:rPr lang="en-US" sz="1050" dirty="0"/>
              <a:t>   a[3] = "Watermelon";</a:t>
            </a:r>
          </a:p>
          <a:p>
            <a:pPr marL="0" indent="0">
              <a:buNone/>
            </a:pPr>
            <a:r>
              <a:rPr lang="en-US" sz="1050" dirty="0"/>
              <a:t>   a[4] = "Cup Noodles";</a:t>
            </a:r>
          </a:p>
          <a:p>
            <a:pPr marL="0" indent="0">
              <a:buNone/>
            </a:pPr>
            <a:r>
              <a:rPr lang="en-US" sz="1050" dirty="0"/>
              <a:t>   a[5] = "Banana Cake";</a:t>
            </a:r>
          </a:p>
          <a:p>
            <a:pPr marL="0" indent="0">
              <a:buNone/>
            </a:pPr>
            <a:r>
              <a:rPr lang="en-US" sz="1050" dirty="0"/>
              <a:t>   a[6] = "Apple Juice";</a:t>
            </a:r>
          </a:p>
          <a:p>
            <a:pPr marL="0" indent="0">
              <a:buNone/>
            </a:pPr>
            <a:r>
              <a:rPr lang="en-US" sz="1050" dirty="0"/>
              <a:t>   a[7] = "Cappuccino";</a:t>
            </a:r>
          </a:p>
          <a:p>
            <a:pPr marL="0" indent="0">
              <a:buNone/>
            </a:pPr>
            <a:r>
              <a:rPr lang="en-US" sz="1050" dirty="0"/>
              <a:t>   a[8] = "</a:t>
            </a:r>
            <a:r>
              <a:rPr lang="en-US" sz="1050" dirty="0" err="1"/>
              <a:t>Coca-cola</a:t>
            </a:r>
            <a:r>
              <a:rPr lang="en-US" sz="1050" dirty="0"/>
              <a:t>";</a:t>
            </a:r>
          </a:p>
          <a:p>
            <a:pPr marL="0" indent="0">
              <a:buNone/>
            </a:pPr>
            <a:r>
              <a:rPr lang="en-US" sz="1050" dirty="0"/>
              <a:t>   a[9] = "Grapefruit";</a:t>
            </a:r>
          </a:p>
          <a:p>
            <a:pPr marL="0" indent="0">
              <a:buNone/>
            </a:pPr>
            <a:r>
              <a:rPr lang="en-US" sz="1050" dirty="0"/>
              <a:t>   b[0] = 15.5;</a:t>
            </a:r>
          </a:p>
          <a:p>
            <a:pPr marL="0" indent="0">
              <a:buNone/>
            </a:pPr>
            <a:r>
              <a:rPr lang="en-US" sz="1050" dirty="0"/>
              <a:t>   b[1] = 20.0;</a:t>
            </a:r>
          </a:p>
          <a:p>
            <a:pPr marL="0" indent="0">
              <a:buNone/>
            </a:pPr>
            <a:r>
              <a:rPr lang="en-US" sz="1050" dirty="0"/>
              <a:t>   b[2] = 18.2;</a:t>
            </a:r>
          </a:p>
          <a:p>
            <a:pPr marL="0" indent="0">
              <a:buNone/>
            </a:pPr>
            <a:r>
              <a:rPr lang="en-US" sz="1050" dirty="0"/>
              <a:t>   b[3] = 2.5;</a:t>
            </a:r>
          </a:p>
          <a:p>
            <a:pPr marL="0" indent="0">
              <a:buNone/>
            </a:pPr>
            <a:r>
              <a:rPr lang="en-US" sz="1050" dirty="0"/>
              <a:t>   b[4] = 39.9;</a:t>
            </a:r>
          </a:p>
          <a:p>
            <a:pPr marL="0" indent="0">
              <a:buNone/>
            </a:pPr>
            <a:r>
              <a:rPr lang="en-US" sz="1050" dirty="0"/>
              <a:t>   b[5] = 28.0;</a:t>
            </a:r>
          </a:p>
          <a:p>
            <a:pPr marL="0" indent="0">
              <a:buNone/>
            </a:pPr>
            <a:r>
              <a:rPr lang="en-US" sz="1050" dirty="0"/>
              <a:t>   b[6] = 15.8;</a:t>
            </a:r>
          </a:p>
          <a:p>
            <a:pPr marL="0" indent="0">
              <a:buNone/>
            </a:pPr>
            <a:r>
              <a:rPr lang="en-US" sz="1050" dirty="0"/>
              <a:t>   b[7] = 29.0;</a:t>
            </a:r>
          </a:p>
          <a:p>
            <a:pPr marL="0" indent="0">
              <a:buNone/>
            </a:pPr>
            <a:r>
              <a:rPr lang="en-US" sz="1050" dirty="0"/>
              <a:t>   b[8] = 6.5;</a:t>
            </a:r>
          </a:p>
          <a:p>
            <a:pPr marL="0" indent="0">
              <a:buNone/>
            </a:pPr>
            <a:r>
              <a:rPr lang="en-US" sz="1050" dirty="0"/>
              <a:t>   b[9] = 21.0;</a:t>
            </a:r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15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76284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Step 3: Write a menu() to print the new menu: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16</a:t>
            </a:fld>
            <a:endParaRPr lang="en-US" altLang="zh-HK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61129"/>
            <a:ext cx="2705478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12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Step 4: Write a sub() to calculate the sub-total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17</a:t>
            </a:fld>
            <a:endParaRPr lang="en-US" altLang="zh-HK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03" y="2438400"/>
            <a:ext cx="3829585" cy="23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72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581400" cy="4873752"/>
          </a:xfrm>
        </p:spPr>
        <p:txBody>
          <a:bodyPr/>
          <a:lstStyle/>
          <a:p>
            <a:r>
              <a:rPr lang="en-US" dirty="0"/>
              <a:t>Step 5: Print the total amount and the amount with 10% service charge when the user input 0</a:t>
            </a:r>
          </a:p>
          <a:p>
            <a:endParaRPr lang="en-US" dirty="0"/>
          </a:p>
          <a:p>
            <a:r>
              <a:rPr lang="en-US" dirty="0"/>
              <a:t>Sample Run: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18</a:t>
            </a:fld>
            <a:endParaRPr lang="en-US" altLang="zh-HK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87" y="914400"/>
            <a:ext cx="2867425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068C-A945-4181-B645-D404BBEE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C7AA-9A75-4D7D-9EFA-890CF3044B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program to read at most 20 positive integers.  The user could enter “-1” to indicate the end of the input if they want to enter fewer than 20.  Store these numbers in the array.  Write a rev function to reverse the order of the items in this array without creating a new array.  Then print the result.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1 2 3 4 5 -1</a:t>
            </a:r>
          </a:p>
          <a:p>
            <a:r>
              <a:rPr lang="en-US" dirty="0"/>
              <a:t>5 4 3 2 1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87089-DC66-4E33-ACCE-2C279A95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19</a:t>
            </a:fld>
            <a:endParaRPr lang="en-US" altLang="zh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BBCA3-DFFF-4D3D-A61B-358DCB33FB70}"/>
              </a:ext>
            </a:extLst>
          </p:cNvPr>
          <p:cNvSpPr txBox="1"/>
          <p:nvPr/>
        </p:nvSpPr>
        <p:spPr>
          <a:xfrm>
            <a:off x="5943600" y="228600"/>
            <a:ext cx="2667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Practice: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Self-defined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9615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01BAE2-4208-4F5F-B1DC-6E65814D81F5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2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/>
              <a:t>Outline</a:t>
            </a:r>
            <a:endParaRPr lang="en-US" cap="none" dirty="0"/>
          </a:p>
        </p:txBody>
      </p:sp>
      <p:sp>
        <p:nvSpPr>
          <p:cNvPr id="819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34400" cy="4873625"/>
          </a:xfrm>
        </p:spPr>
        <p:txBody>
          <a:bodyPr/>
          <a:lstStyle/>
          <a:p>
            <a:pPr eaLnBrk="1" hangingPunct="1"/>
            <a:r>
              <a:rPr lang="en-US" altLang="zh-HK" dirty="0"/>
              <a:t>Last Workshop Exercise</a:t>
            </a:r>
          </a:p>
          <a:p>
            <a:pPr eaLnBrk="1" hangingPunct="1"/>
            <a:endParaRPr lang="en-US" altLang="zh-HK" dirty="0"/>
          </a:p>
          <a:p>
            <a:pPr eaLnBrk="1" hangingPunct="1"/>
            <a:r>
              <a:rPr lang="en-US" altLang="zh-HK" dirty="0"/>
              <a:t>Scope of Variables</a:t>
            </a:r>
          </a:p>
          <a:p>
            <a:pPr eaLnBrk="1" hangingPunct="1"/>
            <a:endParaRPr lang="en-US" altLang="zh-HK" dirty="0"/>
          </a:p>
          <a:p>
            <a:pPr eaLnBrk="1" hangingPunct="1"/>
            <a:r>
              <a:rPr lang="en-US" altLang="zh-HK" dirty="0"/>
              <a:t>Call by value  and Call by reference</a:t>
            </a:r>
          </a:p>
          <a:p>
            <a:pPr eaLnBrk="1" hangingPunct="1"/>
            <a:endParaRPr lang="en-US" altLang="zh-HK" dirty="0"/>
          </a:p>
          <a:p>
            <a:pPr eaLnBrk="1" hangingPunct="1"/>
            <a:r>
              <a:rPr lang="en-US" altLang="zh-HK" dirty="0"/>
              <a:t>Arrays</a:t>
            </a:r>
          </a:p>
          <a:p>
            <a:pPr eaLnBrk="1" hangingPunct="1"/>
            <a:endParaRPr lang="en-US" altLang="zh-HK" dirty="0"/>
          </a:p>
          <a:p>
            <a:pPr eaLnBrk="1" hangingPunct="1"/>
            <a:r>
              <a:rPr lang="en-US" altLang="zh-HK" dirty="0"/>
              <a:t>Exercises</a:t>
            </a:r>
          </a:p>
          <a:p>
            <a:pPr marL="0" indent="0" eaLnBrk="1" hangingPunct="1">
              <a:buNone/>
            </a:pPr>
            <a:endParaRPr lang="en-US" altLang="zh-HK" dirty="0"/>
          </a:p>
          <a:p>
            <a:pPr eaLnBrk="1" hangingPunct="1"/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469060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F0E3-881E-4976-A410-4D9DC3E9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runs</a:t>
            </a:r>
          </a:p>
        </p:txBody>
      </p:sp>
      <p:pic>
        <p:nvPicPr>
          <p:cNvPr id="6" name="Content Placeholder 5" descr="Screen Clipping">
            <a:extLst>
              <a:ext uri="{FF2B5EF4-FFF2-40B4-BE49-F238E27FC236}">
                <a16:creationId xmlns:a16="http://schemas.microsoft.com/office/drawing/2014/main" id="{84705E85-826F-41CD-BB9F-A574B5759AD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1339919" cy="3683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C7D13-D220-4527-896B-04291DF5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20</a:t>
            </a:fld>
            <a:endParaRPr lang="en-US" altLang="zh-HK"/>
          </a:p>
        </p:txBody>
      </p:sp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8D441F69-C197-473B-BD86-8A2A1C246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400"/>
            <a:ext cx="1378021" cy="368319"/>
          </a:xfrm>
          <a:prstGeom prst="rect">
            <a:avLst/>
          </a:prstGeom>
        </p:spPr>
      </p:pic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E5404E8C-2AEC-4695-AEFB-1658D5F82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49414"/>
            <a:ext cx="3645087" cy="3048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685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Thanks!</a:t>
            </a:r>
          </a:p>
        </p:txBody>
      </p:sp>
      <p:sp>
        <p:nvSpPr>
          <p:cNvPr id="46082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217122-B1F5-4F2A-894F-1CAB9C9EA0D1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21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Workshop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Randomly generate a number 1 -100</a:t>
            </a:r>
          </a:p>
          <a:p>
            <a:endParaRPr lang="en-US" dirty="0"/>
          </a:p>
          <a:p>
            <a:r>
              <a:rPr lang="en-US" dirty="0"/>
              <a:t>rand() % 100 + 1</a:t>
            </a:r>
          </a:p>
          <a:p>
            <a:endParaRPr lang="en-US" dirty="0"/>
          </a:p>
          <a:p>
            <a:r>
              <a:rPr lang="en-US" dirty="0"/>
              <a:t>From a student:</a:t>
            </a:r>
          </a:p>
          <a:p>
            <a:r>
              <a:rPr lang="en-US" dirty="0"/>
              <a:t>rand() / RAND_MAX * 100</a:t>
            </a:r>
          </a:p>
          <a:p>
            <a:r>
              <a:rPr lang="en-US" dirty="0"/>
              <a:t>Question from the student: Why always 0?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Good Try!  But pay attention to the division.</a:t>
            </a:r>
          </a:p>
          <a:p>
            <a:pPr marL="366713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3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22823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 - Sample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// Scope of variable</a:t>
            </a:r>
          </a:p>
          <a:p>
            <a:pPr marL="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using namespace </a:t>
            </a:r>
            <a:r>
              <a:rPr lang="en-US" sz="1200" dirty="0" err="1"/>
              <a:t>std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main ()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cout</a:t>
            </a:r>
            <a:r>
              <a:rPr lang="en-US" sz="1200" dirty="0"/>
              <a:t> &lt;&lt; "Enter 5 numbers"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a, b, c, d, e;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largest;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cin</a:t>
            </a:r>
            <a:r>
              <a:rPr lang="en-US" sz="1200" dirty="0"/>
              <a:t> &gt;&gt; a &gt;&gt; b &gt;&gt; c &gt;&gt; d &gt;&gt; e;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{</a:t>
            </a:r>
            <a:r>
              <a:rPr lang="en-US" sz="1200" dirty="0" err="1"/>
              <a:t>int</a:t>
            </a:r>
            <a:r>
              <a:rPr lang="en-US" sz="1200" dirty="0"/>
              <a:t> largest=a;</a:t>
            </a:r>
          </a:p>
          <a:p>
            <a:pPr marL="0" indent="0">
              <a:buNone/>
            </a:pPr>
            <a:r>
              <a:rPr lang="en-US" sz="1200" dirty="0"/>
              <a:t>    if (b&gt;a) largest = b;</a:t>
            </a:r>
          </a:p>
          <a:p>
            <a:pPr marL="0" indent="0">
              <a:buNone/>
            </a:pPr>
            <a:r>
              <a:rPr lang="en-US" sz="1200" dirty="0"/>
              <a:t>    if (c&gt;a); largest = c;</a:t>
            </a:r>
          </a:p>
          <a:p>
            <a:pPr marL="0" indent="0">
              <a:buNone/>
            </a:pPr>
            <a:r>
              <a:rPr lang="en-US" sz="1200" dirty="0"/>
              <a:t>    if (d&gt;a); largest = d;</a:t>
            </a:r>
          </a:p>
          <a:p>
            <a:pPr marL="0" indent="0">
              <a:buNone/>
            </a:pPr>
            <a:r>
              <a:rPr lang="en-US" sz="1200" dirty="0"/>
              <a:t>    if (e&gt;a); largest = e;}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cout</a:t>
            </a:r>
            <a:r>
              <a:rPr lang="en-US" sz="1200" dirty="0"/>
              <a:t> &lt;&lt; "The average is 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cout</a:t>
            </a:r>
            <a:r>
              <a:rPr lang="en-US" sz="1200" dirty="0"/>
              <a:t> &lt;&lt; ((a + b + c + d + e) - largest)/4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4</a:t>
            </a:fld>
            <a:endParaRPr lang="en-US" altLang="zh-HK"/>
          </a:p>
        </p:txBody>
      </p:sp>
      <p:sp>
        <p:nvSpPr>
          <p:cNvPr id="5" name="TextBox 4"/>
          <p:cNvSpPr txBox="1"/>
          <p:nvPr/>
        </p:nvSpPr>
        <p:spPr>
          <a:xfrm>
            <a:off x="4114800" y="2209800"/>
            <a:ext cx="4114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is the result of this program?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2895600"/>
            <a:ext cx="41148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Scope of largest?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581400"/>
            <a:ext cx="4114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 attention to the indentation!</a:t>
            </a:r>
          </a:p>
        </p:txBody>
      </p:sp>
    </p:spTree>
    <p:extLst>
      <p:ext uri="{BB962C8B-B14F-4D97-AF65-F5344CB8AC3E}">
        <p14:creationId xmlns:p14="http://schemas.microsoft.com/office/powerpoint/2010/main" val="35982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Call by Value</a:t>
            </a:r>
          </a:p>
        </p:txBody>
      </p:sp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260350" y="1571625"/>
            <a:ext cx="75231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b="1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</a:rPr>
              <a:t>square_element</a:t>
            </a:r>
            <a:r>
              <a:rPr lang="en-US" altLang="zh-TW" dirty="0">
                <a:latin typeface="Courier New" pitchFamily="49" charset="0"/>
              </a:rPr>
              <a:t>(</a:t>
            </a:r>
            <a:r>
              <a:rPr lang="en-US" altLang="zh-TW" b="1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x){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dirty="0">
                <a:latin typeface="Courier New" pitchFamily="49" charset="0"/>
              </a:rPr>
              <a:t>  x = x * x;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dirty="0">
                <a:latin typeface="Courier New" pitchFamily="49" charset="0"/>
              </a:rPr>
              <a:t>  </a:t>
            </a:r>
            <a:r>
              <a:rPr lang="en-US" altLang="zh-TW" b="1" dirty="0">
                <a:latin typeface="Courier New" pitchFamily="49" charset="0"/>
              </a:rPr>
              <a:t>return</a:t>
            </a:r>
            <a:r>
              <a:rPr lang="en-US" altLang="zh-TW" dirty="0">
                <a:latin typeface="Courier New" pitchFamily="49" charset="0"/>
              </a:rPr>
              <a:t> x;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dirty="0">
                <a:latin typeface="Courier New" pitchFamily="49" charset="0"/>
              </a:rPr>
              <a:t>}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endParaRPr lang="en-US" altLang="zh-TW" dirty="0">
              <a:latin typeface="Courier New" pitchFamily="49" charset="0"/>
            </a:endParaRP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 b="1" dirty="0" err="1">
                <a:latin typeface="Courier New" pitchFamily="49" charset="0"/>
              </a:rPr>
              <a:t>int</a:t>
            </a:r>
            <a:r>
              <a:rPr lang="en-US" altLang="zh-TW" sz="1000" dirty="0">
                <a:latin typeface="Courier New" pitchFamily="49" charset="0"/>
              </a:rPr>
              <a:t> main(){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 dirty="0">
                <a:latin typeface="Courier New" pitchFamily="49" charset="0"/>
              </a:rPr>
              <a:t>  </a:t>
            </a:r>
            <a:r>
              <a:rPr lang="en-US" altLang="zh-TW" sz="1000" b="1" dirty="0" err="1">
                <a:latin typeface="Courier New" pitchFamily="49" charset="0"/>
              </a:rPr>
              <a:t>int</a:t>
            </a:r>
            <a:r>
              <a:rPr lang="en-US" altLang="zh-TW" sz="1000" dirty="0">
                <a:latin typeface="Courier New" pitchFamily="49" charset="0"/>
              </a:rPr>
              <a:t> num[3] = {1,2,3};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endParaRPr lang="en-US" altLang="zh-TW" sz="1000" dirty="0">
              <a:latin typeface="Courier New" pitchFamily="49" charset="0"/>
            </a:endParaRP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 dirty="0">
                <a:latin typeface="Courier New" pitchFamily="49" charset="0"/>
              </a:rPr>
              <a:t>  for(</a:t>
            </a:r>
            <a:r>
              <a:rPr lang="en-US" altLang="zh-TW" sz="1000" b="1" dirty="0" err="1">
                <a:latin typeface="Courier New" pitchFamily="49" charset="0"/>
              </a:rPr>
              <a:t>int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TW" sz="1000" dirty="0" err="1">
                <a:latin typeface="Courier New" pitchFamily="49" charset="0"/>
              </a:rPr>
              <a:t>i</a:t>
            </a:r>
            <a:r>
              <a:rPr lang="en-US" altLang="zh-TW" sz="1000" dirty="0">
                <a:latin typeface="Courier New" pitchFamily="49" charset="0"/>
              </a:rPr>
              <a:t> = 0; </a:t>
            </a:r>
            <a:r>
              <a:rPr lang="en-US" altLang="zh-TW" sz="1000" dirty="0" err="1">
                <a:latin typeface="Courier New" pitchFamily="49" charset="0"/>
              </a:rPr>
              <a:t>i</a:t>
            </a:r>
            <a:r>
              <a:rPr lang="en-US" altLang="zh-TW" sz="1000" dirty="0">
                <a:latin typeface="Courier New" pitchFamily="49" charset="0"/>
              </a:rPr>
              <a:t> &lt; 3; ++</a:t>
            </a:r>
            <a:r>
              <a:rPr lang="en-US" altLang="zh-TW" sz="1000" dirty="0" err="1">
                <a:latin typeface="Courier New" pitchFamily="49" charset="0"/>
              </a:rPr>
              <a:t>i</a:t>
            </a:r>
            <a:r>
              <a:rPr lang="en-US" altLang="zh-TW" sz="1000" dirty="0">
                <a:latin typeface="Courier New" pitchFamily="49" charset="0"/>
              </a:rPr>
              <a:t>)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 dirty="0">
                <a:latin typeface="Courier New" pitchFamily="49" charset="0"/>
              </a:rPr>
              <a:t>    </a:t>
            </a:r>
            <a:r>
              <a:rPr lang="en-US" altLang="zh-TW" sz="1000" dirty="0" err="1">
                <a:latin typeface="Courier New" pitchFamily="49" charset="0"/>
              </a:rPr>
              <a:t>cout</a:t>
            </a:r>
            <a:r>
              <a:rPr lang="en-US" altLang="zh-TW" sz="1000" dirty="0">
                <a:latin typeface="Courier New" pitchFamily="49" charset="0"/>
              </a:rPr>
              <a:t> &lt;&lt; num[</a:t>
            </a:r>
            <a:r>
              <a:rPr lang="en-US" altLang="zh-TW" sz="1000" dirty="0" err="1">
                <a:latin typeface="Courier New" pitchFamily="49" charset="0"/>
              </a:rPr>
              <a:t>i</a:t>
            </a:r>
            <a:r>
              <a:rPr lang="en-US" altLang="zh-TW" sz="1000" dirty="0">
                <a:latin typeface="Courier New" pitchFamily="49" charset="0"/>
              </a:rPr>
              <a:t>] &lt;&lt; </a:t>
            </a:r>
            <a:r>
              <a:rPr lang="en-US" altLang="zh-HK" sz="1000" dirty="0">
                <a:latin typeface="Courier New" pitchFamily="49" charset="0"/>
              </a:rPr>
              <a:t>'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HK" sz="1000" dirty="0">
                <a:latin typeface="Courier New" pitchFamily="49" charset="0"/>
              </a:rPr>
              <a:t>'</a:t>
            </a:r>
            <a:r>
              <a:rPr lang="en-US" altLang="zh-TW" sz="1000" dirty="0">
                <a:latin typeface="Courier New" pitchFamily="49" charset="0"/>
              </a:rPr>
              <a:t>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 dirty="0">
                <a:latin typeface="Courier New" pitchFamily="49" charset="0"/>
              </a:rPr>
              <a:t>  </a:t>
            </a:r>
            <a:r>
              <a:rPr lang="en-US" altLang="zh-TW" sz="1000" dirty="0" err="1">
                <a:latin typeface="Courier New" pitchFamily="49" charset="0"/>
              </a:rPr>
              <a:t>cout</a:t>
            </a:r>
            <a:r>
              <a:rPr lang="en-US" altLang="zh-TW" sz="1000" dirty="0">
                <a:latin typeface="Courier New" pitchFamily="49" charset="0"/>
              </a:rPr>
              <a:t> &lt;&lt; </a:t>
            </a:r>
            <a:r>
              <a:rPr lang="en-US" altLang="zh-TW" sz="1000" dirty="0" err="1">
                <a:latin typeface="Courier New" pitchFamily="49" charset="0"/>
              </a:rPr>
              <a:t>endl</a:t>
            </a:r>
            <a:r>
              <a:rPr lang="en-US" altLang="zh-TW" sz="1000" dirty="0">
                <a:latin typeface="Courier New" pitchFamily="49" charset="0"/>
              </a:rPr>
              <a:t>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endParaRPr lang="en-US" altLang="zh-TW" sz="1000" dirty="0">
              <a:latin typeface="Courier New" pitchFamily="49" charset="0"/>
            </a:endParaRP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 dirty="0">
                <a:latin typeface="Courier New" pitchFamily="49" charset="0"/>
              </a:rPr>
              <a:t>  for(</a:t>
            </a:r>
            <a:r>
              <a:rPr lang="en-US" altLang="zh-TW" sz="1000" b="1" dirty="0" err="1">
                <a:latin typeface="Courier New" pitchFamily="49" charset="0"/>
              </a:rPr>
              <a:t>int</a:t>
            </a:r>
            <a:r>
              <a:rPr lang="en-US" altLang="zh-TW" sz="1000" dirty="0">
                <a:latin typeface="Courier New" pitchFamily="49" charset="0"/>
              </a:rPr>
              <a:t> j = 0; j &lt; 3; ++j)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 dirty="0">
                <a:latin typeface="Courier New" pitchFamily="49" charset="0"/>
              </a:rPr>
              <a:t>    </a:t>
            </a:r>
            <a:r>
              <a:rPr lang="en-US" altLang="zh-TW" sz="1000" dirty="0" err="1">
                <a:latin typeface="Courier New" pitchFamily="49" charset="0"/>
              </a:rPr>
              <a:t>cout</a:t>
            </a:r>
            <a:r>
              <a:rPr lang="en-US" altLang="zh-TW" sz="1000" dirty="0">
                <a:latin typeface="Courier New" pitchFamily="49" charset="0"/>
              </a:rPr>
              <a:t> &lt;&lt; </a:t>
            </a:r>
            <a:r>
              <a:rPr lang="en-US" altLang="zh-TW" sz="1000" dirty="0" err="1">
                <a:latin typeface="Courier New" pitchFamily="49" charset="0"/>
              </a:rPr>
              <a:t>square_element</a:t>
            </a:r>
            <a:r>
              <a:rPr lang="en-US" altLang="zh-TW" sz="1000" dirty="0">
                <a:latin typeface="Courier New" pitchFamily="49" charset="0"/>
              </a:rPr>
              <a:t>(num[j]) &lt;&lt; </a:t>
            </a:r>
            <a:r>
              <a:rPr lang="en-US" altLang="zh-HK" sz="1000" dirty="0">
                <a:latin typeface="Courier New" pitchFamily="49" charset="0"/>
              </a:rPr>
              <a:t>'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HK" sz="1000" dirty="0">
                <a:latin typeface="Courier New" pitchFamily="49" charset="0"/>
              </a:rPr>
              <a:t>'</a:t>
            </a:r>
            <a:r>
              <a:rPr lang="en-US" altLang="zh-TW" sz="1000" dirty="0">
                <a:latin typeface="Courier New" pitchFamily="49" charset="0"/>
              </a:rPr>
              <a:t>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 dirty="0">
                <a:latin typeface="Courier New" pitchFamily="49" charset="0"/>
              </a:rPr>
              <a:t>  </a:t>
            </a:r>
            <a:r>
              <a:rPr lang="en-US" altLang="zh-TW" sz="1000" dirty="0" err="1">
                <a:latin typeface="Courier New" pitchFamily="49" charset="0"/>
              </a:rPr>
              <a:t>cout</a:t>
            </a:r>
            <a:r>
              <a:rPr lang="en-US" altLang="zh-TW" sz="1000" dirty="0">
                <a:latin typeface="Courier New" pitchFamily="49" charset="0"/>
              </a:rPr>
              <a:t> &lt;&lt; </a:t>
            </a:r>
            <a:r>
              <a:rPr lang="en-US" altLang="zh-TW" sz="1000" dirty="0" err="1">
                <a:latin typeface="Courier New" pitchFamily="49" charset="0"/>
              </a:rPr>
              <a:t>endl</a:t>
            </a:r>
            <a:r>
              <a:rPr lang="en-US" altLang="zh-TW" sz="1000" dirty="0">
                <a:latin typeface="Courier New" pitchFamily="49" charset="0"/>
              </a:rPr>
              <a:t>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endParaRPr lang="en-US" altLang="zh-TW" sz="1000" dirty="0">
              <a:latin typeface="Courier New" pitchFamily="49" charset="0"/>
            </a:endParaRP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 dirty="0">
                <a:latin typeface="Courier New" pitchFamily="49" charset="0"/>
              </a:rPr>
              <a:t>  for(</a:t>
            </a:r>
            <a:r>
              <a:rPr lang="en-US" altLang="zh-TW" sz="1000" b="1" dirty="0" err="1">
                <a:latin typeface="Courier New" pitchFamily="49" charset="0"/>
              </a:rPr>
              <a:t>int</a:t>
            </a:r>
            <a:r>
              <a:rPr lang="en-US" altLang="zh-TW" sz="1000" dirty="0">
                <a:latin typeface="Courier New" pitchFamily="49" charset="0"/>
              </a:rPr>
              <a:t> k = 0; k &lt; 3; ++k)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 dirty="0">
                <a:latin typeface="Courier New" pitchFamily="49" charset="0"/>
              </a:rPr>
              <a:t>    </a:t>
            </a:r>
            <a:r>
              <a:rPr lang="en-US" altLang="zh-TW" sz="1000" dirty="0" err="1">
                <a:latin typeface="Courier New" pitchFamily="49" charset="0"/>
              </a:rPr>
              <a:t>cout</a:t>
            </a:r>
            <a:r>
              <a:rPr lang="en-US" altLang="zh-TW" sz="1000" dirty="0">
                <a:latin typeface="Courier New" pitchFamily="49" charset="0"/>
              </a:rPr>
              <a:t> &lt;&lt; num[k] &lt;&lt; </a:t>
            </a:r>
            <a:r>
              <a:rPr lang="en-US" altLang="zh-HK" sz="1000" dirty="0">
                <a:latin typeface="Courier New" pitchFamily="49" charset="0"/>
              </a:rPr>
              <a:t>'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HK" sz="1000" dirty="0">
                <a:latin typeface="Courier New" pitchFamily="49" charset="0"/>
              </a:rPr>
              <a:t>'</a:t>
            </a:r>
            <a:r>
              <a:rPr lang="en-US" altLang="zh-TW" sz="1000" dirty="0">
                <a:latin typeface="Courier New" pitchFamily="49" charset="0"/>
              </a:rPr>
              <a:t>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 dirty="0">
                <a:latin typeface="Courier New" pitchFamily="49" charset="0"/>
              </a:rPr>
              <a:t>  </a:t>
            </a:r>
            <a:r>
              <a:rPr lang="en-US" altLang="zh-TW" sz="1000" dirty="0" err="1">
                <a:latin typeface="Courier New" pitchFamily="49" charset="0"/>
              </a:rPr>
              <a:t>cout</a:t>
            </a:r>
            <a:r>
              <a:rPr lang="en-US" altLang="zh-TW" sz="1000" dirty="0">
                <a:latin typeface="Courier New" pitchFamily="49" charset="0"/>
              </a:rPr>
              <a:t> &lt;&lt; </a:t>
            </a:r>
            <a:r>
              <a:rPr lang="en-US" altLang="zh-TW" sz="1000" dirty="0" err="1">
                <a:latin typeface="Courier New" pitchFamily="49" charset="0"/>
              </a:rPr>
              <a:t>endl</a:t>
            </a:r>
            <a:r>
              <a:rPr lang="en-US" altLang="zh-TW" sz="1000" dirty="0">
                <a:latin typeface="Courier New" pitchFamily="49" charset="0"/>
              </a:rPr>
              <a:t>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endParaRPr lang="en-US" altLang="zh-TW" sz="1000" dirty="0">
              <a:latin typeface="Courier New" pitchFamily="49" charset="0"/>
            </a:endParaRP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 dirty="0">
                <a:latin typeface="Courier New" pitchFamily="49" charset="0"/>
              </a:rPr>
              <a:t>  </a:t>
            </a:r>
            <a:r>
              <a:rPr lang="en-US" altLang="zh-TW" sz="1000" b="1" dirty="0">
                <a:latin typeface="Courier New" pitchFamily="49" charset="0"/>
              </a:rPr>
              <a:t>return</a:t>
            </a:r>
            <a:r>
              <a:rPr lang="en-US" altLang="zh-TW" sz="1000" dirty="0">
                <a:latin typeface="Courier New" pitchFamily="49" charset="0"/>
              </a:rPr>
              <a:t> 0;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 dirty="0">
                <a:latin typeface="Courier New" pitchFamily="49" charset="0"/>
              </a:rPr>
              <a:t>}</a:t>
            </a:r>
          </a:p>
        </p:txBody>
      </p:sp>
      <p:sp>
        <p:nvSpPr>
          <p:cNvPr id="12292" name="Line 12"/>
          <p:cNvSpPr>
            <a:spLocks noChangeShapeType="1"/>
          </p:cNvSpPr>
          <p:nvPr/>
        </p:nvSpPr>
        <p:spPr bwMode="auto">
          <a:xfrm flipH="1" flipV="1">
            <a:off x="3613150" y="3705225"/>
            <a:ext cx="1323975" cy="4572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Line 13"/>
          <p:cNvSpPr>
            <a:spLocks noChangeShapeType="1"/>
          </p:cNvSpPr>
          <p:nvPr/>
        </p:nvSpPr>
        <p:spPr bwMode="auto">
          <a:xfrm flipH="1">
            <a:off x="3613150" y="4391025"/>
            <a:ext cx="1323975" cy="0"/>
          </a:xfrm>
          <a:prstGeom prst="line">
            <a:avLst/>
          </a:prstGeom>
          <a:noFill/>
          <a:ln w="9525">
            <a:solidFill>
              <a:srgbClr val="66FF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Line 14"/>
          <p:cNvSpPr>
            <a:spLocks noChangeShapeType="1"/>
          </p:cNvSpPr>
          <p:nvPr/>
        </p:nvSpPr>
        <p:spPr bwMode="auto">
          <a:xfrm flipH="1">
            <a:off x="3613150" y="4619625"/>
            <a:ext cx="13239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60350" y="1571625"/>
            <a:ext cx="3863975" cy="1295400"/>
          </a:xfrm>
          <a:prstGeom prst="rect">
            <a:avLst/>
          </a:prstGeom>
          <a:solidFill>
            <a:srgbClr val="FFFF99">
              <a:alpha val="2901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29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80B8DB-8E47-4D0E-90AB-E51093000238}" type="slidenum">
              <a:rPr lang="en-US" altLang="zh-HK" smtClean="0">
                <a:cs typeface="Arial" charset="0"/>
              </a:rPr>
              <a:pPr/>
              <a:t>5</a:t>
            </a:fld>
            <a:endParaRPr lang="en-US" altLang="zh-HK"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962400"/>
            <a:ext cx="914400" cy="88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365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Call by Reference</a:t>
            </a:r>
          </a:p>
        </p:txBody>
      </p:sp>
      <p:sp>
        <p:nvSpPr>
          <p:cNvPr id="13315" name="Rectangle 3"/>
          <p:cNvSpPr txBox="1">
            <a:spLocks noChangeArrowheads="1"/>
          </p:cNvSpPr>
          <p:nvPr/>
        </p:nvSpPr>
        <p:spPr bwMode="auto">
          <a:xfrm>
            <a:off x="250825" y="1676400"/>
            <a:ext cx="79787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b="1">
                <a:latin typeface="Courier New" pitchFamily="49" charset="0"/>
              </a:rPr>
              <a:t>int</a:t>
            </a:r>
            <a:r>
              <a:rPr lang="en-US" altLang="zh-TW">
                <a:latin typeface="Courier New" pitchFamily="49" charset="0"/>
              </a:rPr>
              <a:t> square_element(</a:t>
            </a:r>
            <a:r>
              <a:rPr lang="en-US" altLang="zh-TW" b="1">
                <a:latin typeface="Courier New" pitchFamily="49" charset="0"/>
              </a:rPr>
              <a:t>int</a:t>
            </a:r>
            <a:r>
              <a:rPr lang="en-US" altLang="zh-TW">
                <a:latin typeface="Courier New" pitchFamily="49" charset="0"/>
              </a:rPr>
              <a:t> </a:t>
            </a:r>
            <a:r>
              <a:rPr lang="en-US" altLang="zh-TW" b="1">
                <a:latin typeface="Courier New" pitchFamily="49" charset="0"/>
              </a:rPr>
              <a:t>&amp;</a:t>
            </a:r>
            <a:r>
              <a:rPr lang="en-US" altLang="zh-TW">
                <a:latin typeface="Courier New" pitchFamily="49" charset="0"/>
              </a:rPr>
              <a:t>x){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>
                <a:latin typeface="Courier New" pitchFamily="49" charset="0"/>
              </a:rPr>
              <a:t>  x = x * x;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>
                <a:latin typeface="Courier New" pitchFamily="49" charset="0"/>
              </a:rPr>
              <a:t>  </a:t>
            </a:r>
            <a:r>
              <a:rPr lang="en-US" altLang="zh-TW" b="1">
                <a:latin typeface="Courier New" pitchFamily="49" charset="0"/>
              </a:rPr>
              <a:t>return</a:t>
            </a:r>
            <a:r>
              <a:rPr lang="en-US" altLang="zh-TW">
                <a:latin typeface="Courier New" pitchFamily="49" charset="0"/>
              </a:rPr>
              <a:t> x;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>
                <a:latin typeface="Courier New" pitchFamily="49" charset="0"/>
              </a:rPr>
              <a:t>}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endParaRPr lang="en-US" altLang="zh-TW">
              <a:latin typeface="Courier New" pitchFamily="49" charset="0"/>
            </a:endParaRP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 b="1">
                <a:latin typeface="Courier New" pitchFamily="49" charset="0"/>
              </a:rPr>
              <a:t>int</a:t>
            </a:r>
            <a:r>
              <a:rPr lang="en-US" altLang="zh-TW" sz="1000">
                <a:latin typeface="Courier New" pitchFamily="49" charset="0"/>
              </a:rPr>
              <a:t> main(){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>
                <a:latin typeface="Courier New" pitchFamily="49" charset="0"/>
              </a:rPr>
              <a:t>  </a:t>
            </a:r>
            <a:r>
              <a:rPr lang="en-US" altLang="zh-TW" sz="1000" b="1">
                <a:latin typeface="Courier New" pitchFamily="49" charset="0"/>
              </a:rPr>
              <a:t>int</a:t>
            </a:r>
            <a:r>
              <a:rPr lang="en-US" altLang="zh-TW" sz="1000">
                <a:latin typeface="Courier New" pitchFamily="49" charset="0"/>
              </a:rPr>
              <a:t> num[3] = {1,2,3};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endParaRPr lang="en-US" altLang="zh-TW" sz="1000">
              <a:latin typeface="Courier New" pitchFamily="49" charset="0"/>
            </a:endParaRP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>
                <a:latin typeface="Courier New" pitchFamily="49" charset="0"/>
              </a:rPr>
              <a:t>  for(</a:t>
            </a:r>
            <a:r>
              <a:rPr lang="en-US" altLang="zh-TW" sz="1000" b="1">
                <a:latin typeface="Courier New" pitchFamily="49" charset="0"/>
              </a:rPr>
              <a:t>int</a:t>
            </a:r>
            <a:r>
              <a:rPr lang="en-US" altLang="zh-TW" sz="1000">
                <a:latin typeface="Courier New" pitchFamily="49" charset="0"/>
              </a:rPr>
              <a:t> i = 0; i &lt; 3; ++i)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>
                <a:latin typeface="Courier New" pitchFamily="49" charset="0"/>
              </a:rPr>
              <a:t>    cout &lt;&lt; num[i] &lt;&lt; </a:t>
            </a:r>
            <a:r>
              <a:rPr lang="en-US" altLang="zh-HK" sz="1000">
                <a:latin typeface="Courier New" pitchFamily="49" charset="0"/>
              </a:rPr>
              <a:t>'</a:t>
            </a:r>
            <a:r>
              <a:rPr lang="en-US" altLang="zh-TW" sz="1000">
                <a:latin typeface="Courier New" pitchFamily="49" charset="0"/>
              </a:rPr>
              <a:t> </a:t>
            </a:r>
            <a:r>
              <a:rPr lang="en-US" altLang="zh-HK" sz="1000">
                <a:latin typeface="Courier New" pitchFamily="49" charset="0"/>
              </a:rPr>
              <a:t>'</a:t>
            </a:r>
            <a:r>
              <a:rPr lang="en-US" altLang="zh-TW" sz="1000">
                <a:latin typeface="Courier New" pitchFamily="49" charset="0"/>
              </a:rPr>
              <a:t>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>
                <a:latin typeface="Courier New" pitchFamily="49" charset="0"/>
              </a:rPr>
              <a:t>  cout &lt;&lt; endl;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endParaRPr lang="en-US" altLang="zh-TW" sz="1000">
              <a:latin typeface="Courier New" pitchFamily="49" charset="0"/>
            </a:endParaRP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>
                <a:latin typeface="Courier New" pitchFamily="49" charset="0"/>
              </a:rPr>
              <a:t>  for(</a:t>
            </a:r>
            <a:r>
              <a:rPr lang="en-US" altLang="zh-TW" sz="1000" b="1">
                <a:latin typeface="Courier New" pitchFamily="49" charset="0"/>
              </a:rPr>
              <a:t>int</a:t>
            </a:r>
            <a:r>
              <a:rPr lang="en-US" altLang="zh-TW" sz="1000">
                <a:latin typeface="Courier New" pitchFamily="49" charset="0"/>
              </a:rPr>
              <a:t> j = 0; j &lt; 3; ++j)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>
                <a:latin typeface="Courier New" pitchFamily="49" charset="0"/>
              </a:rPr>
              <a:t>    cout &lt;&lt; square_element(num[j]) &lt;&lt; </a:t>
            </a:r>
            <a:r>
              <a:rPr lang="en-US" altLang="zh-HK" sz="1000">
                <a:latin typeface="Courier New" pitchFamily="49" charset="0"/>
              </a:rPr>
              <a:t>'</a:t>
            </a:r>
            <a:r>
              <a:rPr lang="en-US" altLang="zh-TW" sz="1000">
                <a:latin typeface="Courier New" pitchFamily="49" charset="0"/>
              </a:rPr>
              <a:t> </a:t>
            </a:r>
            <a:r>
              <a:rPr lang="en-US" altLang="zh-HK" sz="1000">
                <a:latin typeface="Courier New" pitchFamily="49" charset="0"/>
              </a:rPr>
              <a:t>'</a:t>
            </a:r>
            <a:r>
              <a:rPr lang="en-US" altLang="zh-TW" sz="1000">
                <a:latin typeface="Courier New" pitchFamily="49" charset="0"/>
              </a:rPr>
              <a:t>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>
                <a:latin typeface="Courier New" pitchFamily="49" charset="0"/>
              </a:rPr>
              <a:t>  cout &lt;&lt; endl;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endParaRPr lang="en-US" altLang="zh-TW" sz="1000">
              <a:latin typeface="Courier New" pitchFamily="49" charset="0"/>
            </a:endParaRP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>
                <a:latin typeface="Courier New" pitchFamily="49" charset="0"/>
              </a:rPr>
              <a:t>  for(</a:t>
            </a:r>
            <a:r>
              <a:rPr lang="en-US" altLang="zh-TW" sz="1000" b="1">
                <a:latin typeface="Courier New" pitchFamily="49" charset="0"/>
              </a:rPr>
              <a:t>int</a:t>
            </a:r>
            <a:r>
              <a:rPr lang="en-US" altLang="zh-TW" sz="1000">
                <a:latin typeface="Courier New" pitchFamily="49" charset="0"/>
              </a:rPr>
              <a:t> k = 0; k &lt; 3; ++k)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>
                <a:latin typeface="Courier New" pitchFamily="49" charset="0"/>
              </a:rPr>
              <a:t>    cout &lt;&lt; num[k] &lt;&lt; </a:t>
            </a:r>
            <a:r>
              <a:rPr lang="en-US" altLang="zh-HK" sz="1000">
                <a:latin typeface="Courier New" pitchFamily="49" charset="0"/>
              </a:rPr>
              <a:t>'</a:t>
            </a:r>
            <a:r>
              <a:rPr lang="en-US" altLang="zh-TW" sz="1000">
                <a:latin typeface="Courier New" pitchFamily="49" charset="0"/>
              </a:rPr>
              <a:t> </a:t>
            </a:r>
            <a:r>
              <a:rPr lang="en-US" altLang="zh-HK" sz="1000">
                <a:latin typeface="Courier New" pitchFamily="49" charset="0"/>
              </a:rPr>
              <a:t>'</a:t>
            </a:r>
            <a:r>
              <a:rPr lang="en-US" altLang="zh-TW" sz="1000">
                <a:latin typeface="Courier New" pitchFamily="49" charset="0"/>
              </a:rPr>
              <a:t>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>
                <a:latin typeface="Courier New" pitchFamily="49" charset="0"/>
              </a:rPr>
              <a:t>  cout &lt;&lt; endl;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>
                <a:latin typeface="Courier New" pitchFamily="49" charset="0"/>
              </a:rPr>
              <a:t>  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>
                <a:latin typeface="Courier New" pitchFamily="49" charset="0"/>
              </a:rPr>
              <a:t>  </a:t>
            </a:r>
            <a:r>
              <a:rPr lang="en-US" altLang="zh-TW" sz="1000" b="1">
                <a:latin typeface="Courier New" pitchFamily="49" charset="0"/>
              </a:rPr>
              <a:t>return</a:t>
            </a:r>
            <a:r>
              <a:rPr lang="en-US" altLang="zh-TW" sz="1000">
                <a:latin typeface="Courier New" pitchFamily="49" charset="0"/>
              </a:rPr>
              <a:t> 0;</a:t>
            </a:r>
          </a:p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 3" pitchFamily="18" charset="2"/>
              <a:buNone/>
            </a:pPr>
            <a:r>
              <a:rPr lang="en-US" altLang="zh-TW" sz="1000">
                <a:latin typeface="Courier New" pitchFamily="49" charset="0"/>
              </a:rPr>
              <a:t>}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 flipV="1">
            <a:off x="3322638" y="3810000"/>
            <a:ext cx="1477962" cy="5334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 flipV="1">
            <a:off x="3325813" y="4495800"/>
            <a:ext cx="1550987" cy="76200"/>
          </a:xfrm>
          <a:prstGeom prst="line">
            <a:avLst/>
          </a:prstGeom>
          <a:noFill/>
          <a:ln w="9525">
            <a:solidFill>
              <a:srgbClr val="66FF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3322638" y="4876800"/>
            <a:ext cx="147796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250825" y="1676400"/>
            <a:ext cx="4092575" cy="1295400"/>
          </a:xfrm>
          <a:prstGeom prst="rect">
            <a:avLst/>
          </a:prstGeom>
          <a:solidFill>
            <a:srgbClr val="FFFF99">
              <a:alpha val="2901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3370263" y="1676400"/>
            <a:ext cx="517525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2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555833-DD95-4296-9377-58DA55B256C6}" type="slidenum">
              <a:rPr lang="en-US" altLang="zh-HK" smtClean="0">
                <a:cs typeface="Arial" charset="0"/>
              </a:rPr>
              <a:pPr/>
              <a:t>6</a:t>
            </a:fld>
            <a:endParaRPr lang="en-US" altLang="zh-HK"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191000"/>
            <a:ext cx="914400" cy="96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257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Written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What is the output of the following code segment?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&amp;b)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a *= 10;</a:t>
            </a:r>
          </a:p>
          <a:p>
            <a:pPr marL="0" indent="0">
              <a:buNone/>
            </a:pPr>
            <a:r>
              <a:rPr lang="en-US" dirty="0"/>
              <a:t>    b *= 2;</a:t>
            </a:r>
          </a:p>
          <a:p>
            <a:pPr marL="0" indent="0">
              <a:buNone/>
            </a:pPr>
            <a:r>
              <a:rPr lang="en-US" dirty="0"/>
              <a:t>    return (a + b);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 = 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 = 2;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 = </a:t>
            </a:r>
            <a:r>
              <a:rPr lang="en-US" dirty="0" err="1"/>
              <a:t>func</a:t>
            </a:r>
            <a:r>
              <a:rPr lang="en-US" dirty="0"/>
              <a:t>(b, a);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a &lt;&lt; " " &lt;&lt; b &lt;&lt; " " &lt;&lt; c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7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66659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Written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What is the output of the following code segment?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&amp;b)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a *= 10;</a:t>
            </a:r>
          </a:p>
          <a:p>
            <a:pPr marL="0" indent="0">
              <a:buNone/>
            </a:pPr>
            <a:r>
              <a:rPr lang="en-US" dirty="0"/>
              <a:t>    b *= 2;</a:t>
            </a:r>
          </a:p>
          <a:p>
            <a:pPr marL="0" indent="0">
              <a:buNone/>
            </a:pPr>
            <a:r>
              <a:rPr lang="en-US" dirty="0"/>
              <a:t>    return (a + b);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 = 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 = 2;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 = </a:t>
            </a:r>
            <a:r>
              <a:rPr lang="en-US" dirty="0" err="1"/>
              <a:t>func</a:t>
            </a:r>
            <a:r>
              <a:rPr lang="en-US" dirty="0"/>
              <a:t>(b, a);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a &lt;&lt; " " &lt;&lt; b &lt;&lt; " " &lt;&lt; c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5257800"/>
            <a:ext cx="16764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b=2; a=1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2362200"/>
            <a:ext cx="19050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a=2; b=1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2895600"/>
            <a:ext cx="21336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a=20</a:t>
            </a:r>
          </a:p>
          <a:p>
            <a:r>
              <a:rPr lang="en-US" dirty="0"/>
              <a:t>b=2</a:t>
            </a:r>
          </a:p>
          <a:p>
            <a:r>
              <a:rPr lang="en-US" dirty="0"/>
              <a:t>return (22)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5257800"/>
            <a:ext cx="20574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c=22; a=2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248400"/>
            <a:ext cx="4000500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2 2 22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8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6305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Define An Array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TW"/>
              <a:t>Syntax: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HK" b="1" i="1">
                <a:latin typeface="Courier New" pitchFamily="49" charset="0"/>
              </a:rPr>
              <a:t>  t</a:t>
            </a:r>
            <a:r>
              <a:rPr lang="en-US" altLang="zh-TW" b="1" i="1">
                <a:latin typeface="Courier New" pitchFamily="49" charset="0"/>
              </a:rPr>
              <a:t>ype</a:t>
            </a:r>
            <a:r>
              <a:rPr lang="en-US" altLang="zh-HK" b="1" i="1">
                <a:latin typeface="Courier New" pitchFamily="49" charset="0"/>
              </a:rPr>
              <a:t>_name </a:t>
            </a:r>
            <a:r>
              <a:rPr lang="en-US" altLang="zh-HK">
                <a:latin typeface="Courier New" pitchFamily="49" charset="0"/>
              </a:rPr>
              <a:t>array_name</a:t>
            </a:r>
            <a:r>
              <a:rPr lang="en-US" altLang="zh-TW">
                <a:latin typeface="Courier New" pitchFamily="49" charset="0"/>
              </a:rPr>
              <a:t>[</a:t>
            </a:r>
            <a:r>
              <a:rPr lang="en-US" altLang="zh-TW" i="1">
                <a:latin typeface="Courier New" pitchFamily="49" charset="0"/>
              </a:rPr>
              <a:t>size</a:t>
            </a:r>
            <a:r>
              <a:rPr lang="en-US" altLang="zh-TW">
                <a:latin typeface="Courier New" pitchFamily="49" charset="0"/>
              </a:rPr>
              <a:t>];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endParaRPr lang="en-US" altLang="zh-TW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TW"/>
              <a:t>Example:</a:t>
            </a:r>
            <a:r>
              <a:rPr lang="en-US" altLang="zh-HK"/>
              <a:t>	</a:t>
            </a:r>
            <a:r>
              <a:rPr lang="en-US" altLang="zh-TW" b="1">
                <a:latin typeface="Courier New" pitchFamily="49" charset="0"/>
              </a:rPr>
              <a:t>bool</a:t>
            </a:r>
            <a:r>
              <a:rPr lang="en-US" altLang="zh-TW">
                <a:latin typeface="Courier New" pitchFamily="49" charset="0"/>
              </a:rPr>
              <a:t> bit[8];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TW">
                <a:latin typeface="Courier New" pitchFamily="49" charset="0"/>
              </a:rPr>
              <a:t>       </a:t>
            </a:r>
            <a:r>
              <a:rPr lang="en-US" altLang="zh-HK">
                <a:latin typeface="Courier New" pitchFamily="49" charset="0"/>
              </a:rPr>
              <a:t>	</a:t>
            </a:r>
            <a:r>
              <a:rPr lang="en-US" altLang="zh-TW" b="1">
                <a:latin typeface="Courier New" pitchFamily="49" charset="0"/>
              </a:rPr>
              <a:t>int</a:t>
            </a:r>
            <a:r>
              <a:rPr lang="en-US" altLang="zh-TW">
                <a:latin typeface="Courier New" pitchFamily="49" charset="0"/>
              </a:rPr>
              <a:t> score[100];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HK">
                <a:latin typeface="Courier New" pitchFamily="49" charset="0"/>
              </a:rPr>
              <a:t>       	</a:t>
            </a:r>
            <a:r>
              <a:rPr lang="en-US" altLang="zh-TW" b="1">
                <a:latin typeface="Courier New" pitchFamily="49" charset="0"/>
              </a:rPr>
              <a:t>double</a:t>
            </a:r>
            <a:r>
              <a:rPr lang="en-US" altLang="zh-TW">
                <a:latin typeface="Courier New" pitchFamily="49" charset="0"/>
              </a:rPr>
              <a:t> temp[20];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TW">
                <a:latin typeface="Courier New" pitchFamily="49" charset="0"/>
              </a:rPr>
              <a:t>       </a:t>
            </a:r>
            <a:r>
              <a:rPr lang="en-US" altLang="zh-HK">
                <a:latin typeface="Courier New" pitchFamily="49" charset="0"/>
              </a:rPr>
              <a:t>	</a:t>
            </a:r>
            <a:r>
              <a:rPr lang="en-US" altLang="zh-TW" b="1">
                <a:latin typeface="Courier New" pitchFamily="49" charset="0"/>
              </a:rPr>
              <a:t>char</a:t>
            </a:r>
            <a:r>
              <a:rPr lang="en-US" altLang="zh-TW">
                <a:latin typeface="Courier New" pitchFamily="49" charset="0"/>
              </a:rPr>
              <a:t> grade[5];</a:t>
            </a:r>
          </a:p>
          <a:p>
            <a:endParaRPr lang="en-US" altLang="en-US"/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3630B0-FA20-44C9-AE85-5BDCC2208AEF}" type="slidenum">
              <a:rPr lang="en-US" altLang="zh-HK" smtClean="0">
                <a:cs typeface="Arial" charset="0"/>
              </a:rPr>
              <a:pPr/>
              <a:t>9</a:t>
            </a:fld>
            <a:endParaRPr lang="en-US" altLang="zh-HK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74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12845</TotalTime>
  <Words>1457</Words>
  <Application>Microsoft Office PowerPoint</Application>
  <PresentationFormat>On-screen Show (4:3)</PresentationFormat>
  <Paragraphs>272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新細明體</vt:lpstr>
      <vt:lpstr>Arial</vt:lpstr>
      <vt:lpstr>Calibri</vt:lpstr>
      <vt:lpstr>Century Schoolbook</vt:lpstr>
      <vt:lpstr>Courier New</vt:lpstr>
      <vt:lpstr>Wingdings</vt:lpstr>
      <vt:lpstr>Wingdings 2</vt:lpstr>
      <vt:lpstr>Wingdings 3</vt:lpstr>
      <vt:lpstr>Oriel</vt:lpstr>
      <vt:lpstr>WORKSHOP 5 ~  Scope of variables, Functions &amp; Arrays</vt:lpstr>
      <vt:lpstr>Outline</vt:lpstr>
      <vt:lpstr>Last Workshop Exercise</vt:lpstr>
      <vt:lpstr>Scope of variables - Sample Program</vt:lpstr>
      <vt:lpstr>Call by Value</vt:lpstr>
      <vt:lpstr>Call by Reference</vt:lpstr>
      <vt:lpstr>Written Exercise</vt:lpstr>
      <vt:lpstr>Written Exercise</vt:lpstr>
      <vt:lpstr>Define An Array</vt:lpstr>
      <vt:lpstr>Initialize An Array</vt:lpstr>
      <vt:lpstr>Pass an Array</vt:lpstr>
      <vt:lpstr>Exercise 1</vt:lpstr>
      <vt:lpstr>Exercise 2</vt:lpstr>
      <vt:lpstr>Exercise 2</vt:lpstr>
      <vt:lpstr>Exercise 2</vt:lpstr>
      <vt:lpstr>Exercise 2</vt:lpstr>
      <vt:lpstr>Exercise 2</vt:lpstr>
      <vt:lpstr>Exercise 2</vt:lpstr>
      <vt:lpstr>Exercise 3</vt:lpstr>
      <vt:lpstr>Sample runs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 ~ Dev C++</dc:title>
  <dc:creator>Jolly</dc:creator>
  <cp:lastModifiedBy>Raymond Yuen</cp:lastModifiedBy>
  <cp:revision>353</cp:revision>
  <cp:lastPrinted>2015-02-15T02:30:58Z</cp:lastPrinted>
  <dcterms:created xsi:type="dcterms:W3CDTF">2009-09-06T18:12:28Z</dcterms:created>
  <dcterms:modified xsi:type="dcterms:W3CDTF">2017-10-21T03:35:43Z</dcterms:modified>
</cp:coreProperties>
</file>