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5175" cy="6859588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" pitchFamily="2" charset="-52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ru-RU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E02A73"/>
    <a:srgbClr val="5F4B8B"/>
    <a:srgbClr val="00ADEF"/>
    <a:srgbClr val="3F3F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 showGuides="1">
      <p:cViewPr varScale="1">
        <p:scale>
          <a:sx n="144" d="100"/>
          <a:sy n="144" d="100"/>
        </p:scale>
        <p:origin x="102" y="12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5C77-50ED-43B3-B835-1440DA98E97A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E8B1-845F-49AD-906F-C513E895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0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00A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документы\!Дизайн\aaa\slider\prim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" y="0"/>
            <a:ext cx="121962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араллелограмм 9"/>
          <p:cNvSpPr/>
          <p:nvPr userDrawn="1"/>
        </p:nvSpPr>
        <p:spPr>
          <a:xfrm>
            <a:off x="3829833" y="2294"/>
            <a:ext cx="9900602" cy="6859588"/>
          </a:xfrm>
          <a:prstGeom prst="parallelogram">
            <a:avLst>
              <a:gd name="adj" fmla="val 4928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 userDrawn="1"/>
        </p:nvSpPr>
        <p:spPr>
          <a:xfrm>
            <a:off x="10334405" y="0"/>
            <a:ext cx="6817668" cy="6859588"/>
          </a:xfrm>
          <a:prstGeom prst="parallelogram">
            <a:avLst>
              <a:gd name="adj" fmla="val 4928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09758" y="932938"/>
            <a:ext cx="5476281" cy="2208757"/>
          </a:xfrm>
          <a:prstGeom prst="rect">
            <a:avLst/>
          </a:prstGeom>
        </p:spPr>
        <p:txBody>
          <a:bodyPr lIns="121944" tIns="60972" rIns="121944" bIns="60972" anchor="ctr"/>
          <a:lstStyle>
            <a:lvl1pPr algn="l">
              <a:defRPr lang="ru-RU" sz="8000" b="1" kern="1200" spc="600" dirty="0">
                <a:solidFill>
                  <a:schemeClr val="tx1"/>
                </a:solidFill>
                <a:latin typeface="Proxima Nova ExCn Rg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3555" y="3429794"/>
            <a:ext cx="5462485" cy="2210312"/>
          </a:xfrm>
          <a:prstGeom prst="rect">
            <a:avLst/>
          </a:prstGeom>
        </p:spPr>
        <p:txBody>
          <a:bodyPr lIns="121944" tIns="60972" rIns="121944" bIns="60972"/>
          <a:lstStyle>
            <a:lvl1pPr marL="0" indent="0" algn="l">
              <a:buNone/>
              <a:defRPr lang="ru-RU" sz="2400" b="0" kern="1200" dirty="0">
                <a:solidFill>
                  <a:schemeClr val="tx1"/>
                </a:solidFill>
                <a:latin typeface="Proxima Nova Rg" pitchFamily="50" charset="0"/>
                <a:ea typeface="PT Sans" panose="020B0503020203020204" pitchFamily="34" charset="-52"/>
                <a:cs typeface="+mj-cs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pic>
        <p:nvPicPr>
          <p:cNvPr id="5" name="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араллелограмм 10"/>
          <p:cNvSpPr/>
          <p:nvPr userDrawn="1"/>
        </p:nvSpPr>
        <p:spPr>
          <a:xfrm>
            <a:off x="-5711725" y="0"/>
            <a:ext cx="6817668" cy="6859588"/>
          </a:xfrm>
          <a:prstGeom prst="parallelogram">
            <a:avLst>
              <a:gd name="adj" fmla="val 4928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23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Мои документы\!Дизайн\aaa\slider\prim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" y="0"/>
            <a:ext cx="121962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араллелограмм 14"/>
          <p:cNvSpPr/>
          <p:nvPr userDrawn="1"/>
        </p:nvSpPr>
        <p:spPr>
          <a:xfrm>
            <a:off x="3829833" y="0"/>
            <a:ext cx="9913406" cy="6859588"/>
          </a:xfrm>
          <a:prstGeom prst="parallelogram">
            <a:avLst>
              <a:gd name="adj" fmla="val 492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057027" y="981522"/>
            <a:ext cx="8568952" cy="1296144"/>
          </a:xfrm>
          <a:prstGeom prst="rect">
            <a:avLst/>
          </a:prstGeom>
        </p:spPr>
        <p:txBody>
          <a:bodyPr lIns="121944" tIns="60972" rIns="121944" bIns="60972" anchor="ctr"/>
          <a:lstStyle>
            <a:lvl1pPr algn="l">
              <a:defRPr lang="ru-RU" sz="6000" b="1" kern="1200" spc="600" dirty="0">
                <a:solidFill>
                  <a:schemeClr val="tx1"/>
                </a:solidFill>
                <a:latin typeface="Proxima Nova ExCn Rg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9" name="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057027" y="2709715"/>
            <a:ext cx="8568952" cy="3528392"/>
          </a:xfrm>
          <a:prstGeom prst="rect">
            <a:avLst/>
          </a:prstGeom>
        </p:spPr>
        <p:txBody>
          <a:bodyPr lIns="121944" tIns="60972" rIns="121944" bIns="60972"/>
          <a:lstStyle>
            <a:lvl1pPr marL="0" indent="0">
              <a:buNone/>
              <a:defRPr sz="1800" b="0">
                <a:solidFill>
                  <a:schemeClr val="tx1"/>
                </a:solidFill>
                <a:latin typeface="Proxima Nova Rg" pitchFamily="50" charset="0"/>
                <a:ea typeface="PT Sans" panose="020B0503020203020204" pitchFamily="34" charset="-52"/>
              </a:defRPr>
            </a:lvl1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13" name="Параллелограмм 12"/>
          <p:cNvSpPr/>
          <p:nvPr userDrawn="1"/>
        </p:nvSpPr>
        <p:spPr>
          <a:xfrm>
            <a:off x="-5711725" y="0"/>
            <a:ext cx="6817668" cy="6859588"/>
          </a:xfrm>
          <a:prstGeom prst="parallelogram">
            <a:avLst>
              <a:gd name="adj" fmla="val 4928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     </a:t>
            </a:r>
          </a:p>
        </p:txBody>
      </p:sp>
      <p:sp>
        <p:nvSpPr>
          <p:cNvPr id="14" name="Параллелограмм 13"/>
          <p:cNvSpPr/>
          <p:nvPr userDrawn="1"/>
        </p:nvSpPr>
        <p:spPr>
          <a:xfrm>
            <a:off x="8786341" y="0"/>
            <a:ext cx="6817668" cy="6859588"/>
          </a:xfrm>
          <a:prstGeom prst="parallelogram">
            <a:avLst>
              <a:gd name="adj" fmla="val 4928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_text">
    <p:bg>
      <p:bgPr>
        <a:solidFill>
          <a:srgbClr val="00A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Мои документы\!Дизайн\aaa\slider\prim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" y="0"/>
            <a:ext cx="121962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араллелограмм 8"/>
          <p:cNvSpPr/>
          <p:nvPr userDrawn="1"/>
        </p:nvSpPr>
        <p:spPr>
          <a:xfrm>
            <a:off x="-3407470" y="0"/>
            <a:ext cx="12529393" cy="6859588"/>
          </a:xfrm>
          <a:prstGeom prst="parallelogram">
            <a:avLst>
              <a:gd name="adj" fmla="val 49287"/>
            </a:avLst>
          </a:prstGeom>
          <a:blipFill dpi="0" rotWithShape="1">
            <a:blip r:embed="rId3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 userDrawn="1"/>
        </p:nvSpPr>
        <p:spPr>
          <a:xfrm>
            <a:off x="10334405" y="0"/>
            <a:ext cx="6817668" cy="6859588"/>
          </a:xfrm>
          <a:prstGeom prst="parallelogram">
            <a:avLst>
              <a:gd name="adj" fmla="val 4928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"/>
          <p:cNvSpPr>
            <a:spLocks noGrp="1"/>
          </p:cNvSpPr>
          <p:nvPr>
            <p:ph type="body" sz="quarter" idx="10" hasCustomPrompt="1"/>
          </p:nvPr>
        </p:nvSpPr>
        <p:spPr>
          <a:xfrm>
            <a:off x="624581" y="548345"/>
            <a:ext cx="10946016" cy="4321609"/>
          </a:xfrm>
          <a:prstGeom prst="rect">
            <a:avLst/>
          </a:prstGeom>
        </p:spPr>
        <p:txBody>
          <a:bodyPr lIns="121944" tIns="60972" rIns="121944" bIns="60972" anchor="ctr"/>
          <a:lstStyle>
            <a:lvl1pPr marL="0" indent="0" algn="ctr" defTabSz="1219444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ru-RU" sz="2400" b="1" kern="1200" baseline="0" dirty="0" smtClean="0">
                <a:solidFill>
                  <a:schemeClr val="tx1"/>
                </a:solidFill>
                <a:latin typeface="Proxima Nova Rg" pitchFamily="50" charset="0"/>
                <a:ea typeface="PT Sans" panose="020B0503020203020204" pitchFamily="34" charset="-52"/>
                <a:cs typeface="+mj-cs"/>
              </a:defRPr>
            </a:lvl1pPr>
            <a:lvl2pPr marL="609722" indent="0" algn="ctr" defTabSz="1219444" rtl="0" eaLnBrk="1" latinLnBrk="0" hangingPunct="1">
              <a:spcBef>
                <a:spcPct val="0"/>
              </a:spcBef>
              <a:buNone/>
              <a:defRPr lang="ru-RU" sz="4800" b="1" kern="1200" baseline="0" dirty="0" smtClean="0">
                <a:solidFill>
                  <a:srgbClr val="FFFFFF"/>
                </a:solidFill>
                <a:latin typeface="Raleway" panose="020B0503030101060003" pitchFamily="34" charset="-52"/>
                <a:ea typeface="+mj-ea"/>
                <a:cs typeface="+mj-cs"/>
              </a:defRPr>
            </a:lvl2pPr>
            <a:lvl3pPr marL="1219444" indent="0" algn="ctr" defTabSz="1219444" rtl="0" eaLnBrk="1" latinLnBrk="0" hangingPunct="1">
              <a:spcBef>
                <a:spcPct val="0"/>
              </a:spcBef>
              <a:buNone/>
              <a:defRPr lang="ru-RU" sz="4800" b="1" kern="1200" baseline="0" dirty="0" smtClean="0">
                <a:solidFill>
                  <a:srgbClr val="FFFFFF"/>
                </a:solidFill>
                <a:latin typeface="Raleway" panose="020B0503030101060003" pitchFamily="34" charset="-52"/>
                <a:ea typeface="+mj-ea"/>
                <a:cs typeface="+mj-cs"/>
              </a:defRPr>
            </a:lvl3pPr>
            <a:lvl4pPr marL="1829166" indent="0" algn="ctr" defTabSz="1219444" rtl="0" eaLnBrk="1" latinLnBrk="0" hangingPunct="1">
              <a:spcBef>
                <a:spcPct val="0"/>
              </a:spcBef>
              <a:buNone/>
              <a:defRPr lang="ru-RU" sz="4800" b="1" kern="1200" baseline="0" dirty="0" smtClean="0">
                <a:solidFill>
                  <a:srgbClr val="FFFFFF"/>
                </a:solidFill>
                <a:latin typeface="Raleway" panose="020B0503030101060003" pitchFamily="34" charset="-52"/>
                <a:ea typeface="+mj-ea"/>
                <a:cs typeface="+mj-cs"/>
              </a:defRPr>
            </a:lvl4pPr>
            <a:lvl5pPr marL="2438888" indent="0" algn="ctr" defTabSz="1219444" rtl="0" eaLnBrk="1" latinLnBrk="0" hangingPunct="1">
              <a:spcBef>
                <a:spcPct val="0"/>
              </a:spcBef>
              <a:buNone/>
              <a:defRPr lang="ru-RU" sz="4800" b="1" kern="1200" baseline="0" dirty="0">
                <a:solidFill>
                  <a:srgbClr val="FFFFFF"/>
                </a:solidFill>
                <a:latin typeface="Raleway" panose="020B0503030101060003" pitchFamily="34" charset="-52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Important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8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Мои документы\!Дизайн\aaa\slider\prim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" y="0"/>
            <a:ext cx="121962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араллелограмм 12"/>
          <p:cNvSpPr/>
          <p:nvPr userDrawn="1"/>
        </p:nvSpPr>
        <p:spPr>
          <a:xfrm>
            <a:off x="-1025" y="0"/>
            <a:ext cx="9913406" cy="6859588"/>
          </a:xfrm>
          <a:prstGeom prst="parallelogram">
            <a:avLst>
              <a:gd name="adj" fmla="val 492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09759" y="274702"/>
            <a:ext cx="10672404" cy="1354892"/>
          </a:xfrm>
          <a:prstGeom prst="rect">
            <a:avLst/>
          </a:prstGeom>
        </p:spPr>
        <p:txBody>
          <a:bodyPr lIns="121944" tIns="60972" rIns="121944" bIns="60972" anchor="ctr"/>
          <a:lstStyle>
            <a:lvl1pPr algn="l">
              <a:defRPr lang="ru-RU" sz="6000" b="1" kern="1200" spc="600" dirty="0">
                <a:solidFill>
                  <a:schemeClr val="tx1"/>
                </a:solidFill>
                <a:latin typeface="Proxima Nova ExCn Rg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9" name="text"/>
          <p:cNvSpPr>
            <a:spLocks noGrp="1"/>
          </p:cNvSpPr>
          <p:nvPr>
            <p:ph type="body" sz="quarter" idx="10" hasCustomPrompt="1"/>
          </p:nvPr>
        </p:nvSpPr>
        <p:spPr>
          <a:xfrm>
            <a:off x="624580" y="1989635"/>
            <a:ext cx="4032473" cy="4330554"/>
          </a:xfrm>
          <a:prstGeom prst="rect">
            <a:avLst/>
          </a:prstGeom>
        </p:spPr>
        <p:txBody>
          <a:bodyPr lIns="121944" tIns="60972" rIns="121944" bIns="60972"/>
          <a:lstStyle>
            <a:lvl1pPr marL="0" indent="0">
              <a:buNone/>
              <a:defRPr sz="1600" b="0">
                <a:solidFill>
                  <a:schemeClr val="tx1"/>
                </a:solidFill>
                <a:latin typeface="Proxima Nova Rg" pitchFamily="50" charset="0"/>
                <a:ea typeface="PT Sans" panose="020B0503020203020204" pitchFamily="34" charset="-52"/>
              </a:defRPr>
            </a:lvl1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4" name="picture_placeholder"/>
          <p:cNvSpPr>
            <a:spLocks noGrp="1"/>
          </p:cNvSpPr>
          <p:nvPr>
            <p:ph type="pic" sz="quarter" idx="11" hasCustomPrompt="1"/>
          </p:nvPr>
        </p:nvSpPr>
        <p:spPr>
          <a:xfrm>
            <a:off x="4753155" y="1989634"/>
            <a:ext cx="6529008" cy="4321612"/>
          </a:xfrm>
          <a:prstGeom prst="rect">
            <a:avLst/>
          </a:prstGeom>
        </p:spPr>
        <p:txBody>
          <a:bodyPr lIns="121944" tIns="60972" rIns="121944" bIns="60972" anchor="ctr"/>
          <a:lstStyle>
            <a:lvl1pPr marL="0" indent="0" algn="ctr">
              <a:buNone/>
              <a:defRPr lang="ru-RU" sz="2700" b="0" kern="1200" dirty="0">
                <a:solidFill>
                  <a:schemeClr val="tx1"/>
                </a:solidFill>
                <a:latin typeface="Proxima Nova Rg" pitchFamily="50" charset="0"/>
                <a:ea typeface="PT Sans" panose="020B0503020203020204" pitchFamily="34" charset="-52"/>
                <a:cs typeface="+mn-cs"/>
              </a:defRPr>
            </a:lvl1pPr>
          </a:lstStyle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14" name="Параллелограмм 13"/>
          <p:cNvSpPr/>
          <p:nvPr userDrawn="1"/>
        </p:nvSpPr>
        <p:spPr>
          <a:xfrm>
            <a:off x="8856983" y="0"/>
            <a:ext cx="6817668" cy="6859588"/>
          </a:xfrm>
          <a:prstGeom prst="parallelogram">
            <a:avLst>
              <a:gd name="adj" fmla="val 4928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9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Мои документы\!Дизайн\aaa\slider\prim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" y="0"/>
            <a:ext cx="121962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араллелограмм 9"/>
          <p:cNvSpPr/>
          <p:nvPr userDrawn="1"/>
        </p:nvSpPr>
        <p:spPr>
          <a:xfrm>
            <a:off x="3935981" y="0"/>
            <a:ext cx="11738670" cy="6859588"/>
          </a:xfrm>
          <a:prstGeom prst="parallelogram">
            <a:avLst>
              <a:gd name="adj" fmla="val 4928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5" name="picture_placeholder"/>
          <p:cNvSpPr>
            <a:spLocks noGrp="1"/>
          </p:cNvSpPr>
          <p:nvPr>
            <p:ph type="pic" sz="quarter" idx="10"/>
          </p:nvPr>
        </p:nvSpPr>
        <p:spPr>
          <a:xfrm>
            <a:off x="4585419" y="549475"/>
            <a:ext cx="7601351" cy="4968552"/>
          </a:xfrm>
          <a:prstGeom prst="rect">
            <a:avLst/>
          </a:prstGeom>
        </p:spPr>
        <p:txBody>
          <a:bodyPr lIns="121944" tIns="60972" rIns="121944" bIns="60972" anchor="ctr"/>
          <a:lstStyle>
            <a:lvl1pPr marL="0" indent="0" algn="ctr">
              <a:buNone/>
              <a:defRPr lang="ru-RU" sz="2700" b="0" kern="1200" dirty="0">
                <a:solidFill>
                  <a:schemeClr val="tx1"/>
                </a:solidFill>
                <a:latin typeface="Proxima Nova Rg" pitchFamily="50" charset="0"/>
                <a:ea typeface="PT Sans" panose="020B0503020203020204" pitchFamily="34" charset="-52"/>
                <a:cs typeface="+mn-cs"/>
              </a:defRPr>
            </a:lvl1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96986" y="549473"/>
            <a:ext cx="3816425" cy="4968553"/>
          </a:xfrm>
          <a:prstGeom prst="rect">
            <a:avLst/>
          </a:prstGeom>
        </p:spPr>
        <p:txBody>
          <a:bodyPr lIns="121944" tIns="60972" rIns="121944" bIns="60972" anchor="ctr"/>
          <a:lstStyle>
            <a:lvl1pPr algn="l">
              <a:defRPr lang="ru-RU" sz="4800" b="1" kern="1200" spc="600" dirty="0">
                <a:solidFill>
                  <a:schemeClr val="tx1"/>
                </a:solidFill>
                <a:latin typeface="Proxima Nova ExCn Rg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pic>
        <p:nvPicPr>
          <p:cNvPr id="7" name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0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Мои документы\!Дизайн\aaa\slider\1prim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108" y="-38638"/>
            <a:ext cx="12362284" cy="6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араллелограмм 9"/>
          <p:cNvSpPr/>
          <p:nvPr userDrawn="1"/>
        </p:nvSpPr>
        <p:spPr>
          <a:xfrm>
            <a:off x="8121661" y="0"/>
            <a:ext cx="7552989" cy="6859588"/>
          </a:xfrm>
          <a:prstGeom prst="parallelogram">
            <a:avLst>
              <a:gd name="adj" fmla="val 4928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66970" y="1125538"/>
            <a:ext cx="7778889" cy="1440493"/>
          </a:xfrm>
          <a:prstGeom prst="rect">
            <a:avLst/>
          </a:prstGeom>
        </p:spPr>
        <p:txBody>
          <a:bodyPr lIns="121944" tIns="60972" rIns="121944" bIns="60972" anchor="ctr"/>
          <a:lstStyle>
            <a:lvl1pPr algn="l">
              <a:defRPr lang="ru-RU" sz="6000" b="1" kern="1200" spc="600" baseline="0" dirty="0">
                <a:solidFill>
                  <a:schemeClr val="tx1"/>
                </a:solidFill>
                <a:latin typeface="Proxima Nova ExCn Rg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7" name="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6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8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visual-basic/programming-guide/" TargetMode="External"/><Relationship Id="rId3" Type="http://schemas.openxmlformats.org/officeDocument/2006/relationships/hyperlink" Target="https://ru.wikipedia.org/wiki/Visual_Basic" TargetMode="External"/><Relationship Id="rId7" Type="http://schemas.openxmlformats.org/officeDocument/2006/relationships/hyperlink" Target="https://learn.microsoft.com/ru-ru/dotnet/visual-basic/developing-apps/windows-forms/" TargetMode="External"/><Relationship Id="rId2" Type="http://schemas.openxmlformats.org/officeDocument/2006/relationships/hyperlink" Target="https://tcinet.ru/press-centre/glossary/article.php?ELEMENT_ID=51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Microsoft_Visual_Studio" TargetMode="External"/><Relationship Id="rId5" Type="http://schemas.openxmlformats.org/officeDocument/2006/relationships/hyperlink" Target="https://ru.wikipedia.org/wiki/GitHub" TargetMode="External"/><Relationship Id="rId4" Type="http://schemas.openxmlformats.org/officeDocument/2006/relationships/hyperlink" Target="https://ru.wikipedia.org/wiki/.NET_Frame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B787F95-6E0C-44E5-8601-BBF9F980E083}"/>
              </a:ext>
            </a:extLst>
          </p:cNvPr>
          <p:cNvSpPr>
            <a:spLocks noGrp="1"/>
          </p:cNvSpPr>
          <p:nvPr/>
        </p:nvSpPr>
        <p:spPr>
          <a:xfrm>
            <a:off x="719341" y="1694967"/>
            <a:ext cx="9753601" cy="2009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тестирующей программы по теме «Прикладное ПО» средствами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 Basic</a:t>
            </a:r>
            <a:endParaRPr lang="ru-RU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8744B9D-1243-4E68-9311-67F127C2C934}"/>
              </a:ext>
            </a:extLst>
          </p:cNvPr>
          <p:cNvSpPr>
            <a:spLocks noGrp="1"/>
          </p:cNvSpPr>
          <p:nvPr/>
        </p:nvSpPr>
        <p:spPr>
          <a:xfrm>
            <a:off x="719341" y="574341"/>
            <a:ext cx="9191625" cy="636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Телекоммуникаций МТУСИ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F949E7D-25B1-4085-ABC1-E11920B8B3C8}"/>
              </a:ext>
            </a:extLst>
          </p:cNvPr>
          <p:cNvSpPr txBox="1"/>
          <p:nvPr/>
        </p:nvSpPr>
        <p:spPr>
          <a:xfrm>
            <a:off x="4513411" y="5777415"/>
            <a:ext cx="472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ФИО студента</a:t>
            </a:r>
            <a:r>
              <a:rPr lang="en-US" sz="2000" dirty="0"/>
              <a:t>: </a:t>
            </a:r>
            <a:r>
              <a:rPr lang="ru-RU" sz="2000" dirty="0"/>
              <a:t>Ажнин Алексей Антонович</a:t>
            </a:r>
          </a:p>
          <a:p>
            <a:r>
              <a:rPr lang="ru-RU" sz="2000" dirty="0"/>
              <a:t>Группа</a:t>
            </a:r>
            <a:r>
              <a:rPr lang="en-US" sz="2000" dirty="0"/>
              <a:t>:</a:t>
            </a:r>
            <a:r>
              <a:rPr lang="ru-RU" sz="2000" dirty="0"/>
              <a:t> ССА9-123В</a:t>
            </a:r>
          </a:p>
          <a:p>
            <a:r>
              <a:rPr lang="ru-RU" sz="2000" dirty="0"/>
              <a:t>ФИО руководителя</a:t>
            </a:r>
            <a:r>
              <a:rPr lang="en-US" sz="2000" dirty="0"/>
              <a:t>:</a:t>
            </a:r>
            <a:r>
              <a:rPr lang="ru-RU" sz="2000" dirty="0"/>
              <a:t> Третьякова К. А.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1A6388FE-E79D-46E7-84F3-5EC1B00BA930}"/>
              </a:ext>
            </a:extLst>
          </p:cNvPr>
          <p:cNvSpPr txBox="1"/>
          <p:nvPr/>
        </p:nvSpPr>
        <p:spPr>
          <a:xfrm>
            <a:off x="719341" y="5577361"/>
            <a:ext cx="2369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Москва</a:t>
            </a:r>
          </a:p>
          <a:p>
            <a:r>
              <a:rPr lang="ru-RU" sz="2000" dirty="0"/>
              <a:t>2024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F636FCD-472D-4205-854E-A96E8A93C617}"/>
              </a:ext>
            </a:extLst>
          </p:cNvPr>
          <p:cNvSpPr txBox="1"/>
          <p:nvPr/>
        </p:nvSpPr>
        <p:spPr>
          <a:xfrm>
            <a:off x="719341" y="3837314"/>
            <a:ext cx="404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Дисциплина</a:t>
            </a:r>
            <a:r>
              <a:rPr lang="en-US" sz="2000" dirty="0"/>
              <a:t>:</a:t>
            </a:r>
            <a:r>
              <a:rPr lang="ru-RU" sz="2000" dirty="0"/>
              <a:t>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424377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AF2242-D8A0-63E1-E624-DC7CD3DBDF0F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приложения. Программный код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1D083-899D-0EC7-F0D2-444A5FAA6B69}"/>
              </a:ext>
            </a:extLst>
          </p:cNvPr>
          <p:cNvSpPr txBox="1"/>
          <p:nvPr/>
        </p:nvSpPr>
        <p:spPr>
          <a:xfrm>
            <a:off x="1201043" y="6238106"/>
            <a:ext cx="7841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https://github.com/Neitirite/IIUP_2023-2024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F5A32E-23B6-7D78-A41D-4ABFDC22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51" y="1846181"/>
            <a:ext cx="7074139" cy="44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7C88D21-DB7C-6C7B-729F-C1C07A223550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DBF151C-547F-D582-4993-DCD10C666D3B}"/>
              </a:ext>
            </a:extLst>
          </p:cNvPr>
          <p:cNvSpPr>
            <a:spLocks noGrp="1"/>
          </p:cNvSpPr>
          <p:nvPr/>
        </p:nvSpPr>
        <p:spPr>
          <a:xfrm>
            <a:off x="552971" y="17736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поставленные задачи проектной работы были выполнены: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Изучена информация по теме «Прикладное ПО»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Изучен язык программирования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Basic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тестирующая программа по теме «прикладное ПО</a:t>
            </a:r>
          </a:p>
        </p:txBody>
      </p:sp>
    </p:spTree>
    <p:extLst>
      <p:ext uri="{BB962C8B-B14F-4D97-AF65-F5344CB8AC3E}">
        <p14:creationId xmlns:p14="http://schemas.microsoft.com/office/powerpoint/2010/main" val="323330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7C88D21-DB7C-6C7B-729F-C1C07A223550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источников информации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DBF151C-547F-D582-4993-DCD10C666D3B}"/>
              </a:ext>
            </a:extLst>
          </p:cNvPr>
          <p:cNvSpPr>
            <a:spLocks noGrp="1"/>
          </p:cNvSpPr>
          <p:nvPr/>
        </p:nvSpPr>
        <p:spPr>
          <a:xfrm>
            <a:off x="552971" y="17736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Прикладное ПО. </a:t>
            </a:r>
            <a:r>
              <a:rPr lang="ru-RU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https://tcinet.ru/press-centre/glossary/article.php?ELEMENT_ID=5190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Basic. </a:t>
            </a: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https://ru.wikipedia.org/wiki/Visual_Basic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Framework. </a:t>
            </a: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https://ru.wikipedia.org/wiki/.NET_Framework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GitHub. </a:t>
            </a: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https://ru.wikipedia.org/wiki/GitHub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Visual Studio. </a:t>
            </a: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https://ru.wikipedia.org/wiki/Microsoft_Visual_Studio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разработки приложений Windows </a:t>
            </a:r>
            <a:r>
              <a:rPr lang="ru-RU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(Visual Basic). </a:t>
            </a:r>
            <a:r>
              <a:rPr lang="ru-RU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https://learn.microsoft.com/ru-ru/dotnet/visual-basic/developing-apps/windows-forms/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ru-RU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Руководство по программированию на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Basic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https://learn.microsoft.com/ru-ru/dotnet/visual-basic/programming-guide/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4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BCB5694-6DD0-4858-8BE8-0CCEB1ECBA29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C571AA8-B909-4522-A527-3C7DFAE0E17B}"/>
              </a:ext>
            </a:extLst>
          </p:cNvPr>
          <p:cNvSpPr>
            <a:spLocks noGrp="1"/>
          </p:cNvSpPr>
          <p:nvPr/>
        </p:nvSpPr>
        <p:spPr>
          <a:xfrm>
            <a:off x="552971" y="17736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наше время всё больше учебных заведений используют электронные учебные материалы. Это проще, экономичнее, а главное - не занимает много места, по сравнению с бумажными носителями. Реализация моего проекта позволит сэкономить множество бумаги, места и времени у преподавателей и студентов, а также упростить процесс обучения посредством взаимодействия с компьютером.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7C88D21-DB7C-6C7B-729F-C1C07A223550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DBF151C-547F-D582-4993-DCD10C666D3B}"/>
              </a:ext>
            </a:extLst>
          </p:cNvPr>
          <p:cNvSpPr>
            <a:spLocks noGrp="1"/>
          </p:cNvSpPr>
          <p:nvPr/>
        </p:nvSpPr>
        <p:spPr>
          <a:xfrm>
            <a:off x="552971" y="17736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 проектной работы: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Изучить информацию по теме «Прикладное ПО»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Ознакомиться с языком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Basic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его инструментами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тестирующую программу по теме «прикладное ПО», используя полученные знания.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0DF3E39-7EA9-8CA1-9D8F-3EB29C8EDD29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Basic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5C34269-E917-9BFF-771C-DB4B98ABAA80}"/>
              </a:ext>
            </a:extLst>
          </p:cNvPr>
          <p:cNvSpPr>
            <a:spLocks noGrp="1"/>
          </p:cNvSpPr>
          <p:nvPr/>
        </p:nvSpPr>
        <p:spPr>
          <a:xfrm>
            <a:off x="552971" y="17736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Basic –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высокоуровневый язык программирования, разрабатываемый компанией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появился в 1991 году. Этот язык унаследовал синтаксис своего предка – языка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 имеет и ряд отличий. Например,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Basic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интегрирован с фреймворком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.NET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AF2242-D8A0-63E1-E624-DC7CD3DBDF0F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приложения. Графический интерфейс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DEDC4E-48A4-FDFB-CD87-67690820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9" y="1932483"/>
            <a:ext cx="6495338" cy="29374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24839B-8999-CB09-07F1-2F8B6CF5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262" y="1932483"/>
            <a:ext cx="6495665" cy="29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7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AF2242-D8A0-63E1-E624-DC7CD3DBDF0F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приложения. Графический 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5E9D54-1028-50A1-844C-D11046D50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07" y="2205658"/>
            <a:ext cx="8712968" cy="39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AF2242-D8A0-63E1-E624-DC7CD3DBDF0F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приложения. Программный 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1E483D-B9B3-A1F6-D526-BCB4665E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5" y="1925501"/>
            <a:ext cx="11914008" cy="44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3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AF2242-D8A0-63E1-E624-DC7CD3DBDF0F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приложения. Программный код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DB2B50-A5ED-7EC7-03AC-2CCADF56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3" y="1989634"/>
            <a:ext cx="10867670" cy="45365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93FDC7-F0A5-FD49-524E-57B086FD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99" y="3957885"/>
            <a:ext cx="6366374" cy="25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4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AF2242-D8A0-63E1-E624-DC7CD3DBDF0F}"/>
              </a:ext>
            </a:extLst>
          </p:cNvPr>
          <p:cNvSpPr>
            <a:spLocks noGrp="1"/>
          </p:cNvSpPr>
          <p:nvPr/>
        </p:nvSpPr>
        <p:spPr>
          <a:xfrm>
            <a:off x="1395226" y="5319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приложения. Программный 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FF1C1F-7952-FCD4-1B23-C86792FF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1" y="1845618"/>
            <a:ext cx="5688632" cy="19193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7ABDCF-A63B-39DA-A6F9-9E4CE1B2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1" y="3933850"/>
            <a:ext cx="5724457" cy="12906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44F593-47AD-732C-8131-601071C5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409" y="1845618"/>
            <a:ext cx="5391150" cy="13252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172A2C-8780-DCE4-5CCE-ACF91C863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587" y="3501802"/>
            <a:ext cx="7980208" cy="22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12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398</Words>
  <Application>Microsoft Office PowerPoint</Application>
  <PresentationFormat>Произвольный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Proxima Nova Rg</vt:lpstr>
      <vt:lpstr>Calibri</vt:lpstr>
      <vt:lpstr>Raleway</vt:lpstr>
      <vt:lpstr>Proxima Nova ExCn Rg</vt:lpstr>
      <vt:lpstr>Times New Roman</vt:lpstr>
      <vt:lpstr>Wingdings 3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Gregory</dc:creator>
  <cp:lastModifiedBy>Neitirite</cp:lastModifiedBy>
  <cp:revision>58</cp:revision>
  <dcterms:created xsi:type="dcterms:W3CDTF">2016-11-07T23:13:23Z</dcterms:created>
  <dcterms:modified xsi:type="dcterms:W3CDTF">2024-05-28T17:35:06Z</dcterms:modified>
</cp:coreProperties>
</file>