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handoutMasterIdLst>
    <p:handoutMasterId r:id="rId25"/>
  </p:handoutMasterIdLst>
  <p:sldIdLst>
    <p:sldId id="257" r:id="rId2"/>
    <p:sldId id="280" r:id="rId3"/>
    <p:sldId id="282" r:id="rId4"/>
    <p:sldId id="281" r:id="rId5"/>
    <p:sldId id="269" r:id="rId6"/>
    <p:sldId id="283" r:id="rId7"/>
    <p:sldId id="285" r:id="rId8"/>
    <p:sldId id="279" r:id="rId9"/>
    <p:sldId id="270" r:id="rId10"/>
    <p:sldId id="284" r:id="rId11"/>
    <p:sldId id="271" r:id="rId12"/>
    <p:sldId id="272" r:id="rId13"/>
    <p:sldId id="259" r:id="rId14"/>
    <p:sldId id="256" r:id="rId15"/>
    <p:sldId id="276" r:id="rId16"/>
    <p:sldId id="277" r:id="rId17"/>
    <p:sldId id="278" r:id="rId18"/>
    <p:sldId id="267" r:id="rId19"/>
    <p:sldId id="268" r:id="rId20"/>
    <p:sldId id="275" r:id="rId21"/>
    <p:sldId id="274"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ection>
        <p14:section name="Text and Content Slides" id="{C5CDFF87-AAB8-4760-89C3-E754182CDAAD}">
          <p14:sldIdLst>
            <p14:sldId id="280"/>
            <p14:sldId id="282"/>
            <p14:sldId id="281"/>
            <p14:sldId id="269"/>
            <p14:sldId id="283"/>
            <p14:sldId id="285"/>
            <p14:sldId id="279"/>
            <p14:sldId id="270"/>
            <p14:sldId id="284"/>
            <p14:sldId id="271"/>
            <p14:sldId id="272"/>
          </p14:sldIdLst>
        </p14:section>
        <p14:section name="Shapes" id="{118BB2BB-3D27-47A9-8DCE-41C3F6647399}">
          <p14:sldIdLst>
            <p14:sldId id="259"/>
          </p14:sldIdLst>
        </p14:section>
        <p14:section name="Table Slides" id="{FD512581-63E3-4B33-BF60-C90C8ACADD91}">
          <p14:sldIdLst>
            <p14:sldId id="256"/>
            <p14:sldId id="276"/>
            <p14:sldId id="277"/>
            <p14:sldId id="278"/>
          </p14:sldIdLst>
        </p14:section>
        <p14:section name="Image Slides" id="{C74422F3-E6CC-4188-83B6-5326EAA02976}">
          <p14:sldIdLst>
            <p14:sldId id="267"/>
            <p14:sldId id="268"/>
            <p14:sldId id="275"/>
          </p14:sldIdLst>
        </p14:section>
        <p14:section name="Ending Slides" id="{E6E5D859-CD81-46E0-8345-BBF2B4F37B63}">
          <p14:sldIdLst>
            <p14:sldId id="274"/>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m, Willem (GE Power)" initials="HW(P" lastIdx="1" clrIdx="0">
    <p:extLst>
      <p:ext uri="{19B8F6BF-5375-455C-9EA6-DF929625EA0E}">
        <p15:presenceInfo xmlns:p15="http://schemas.microsoft.com/office/powerpoint/2012/main" userId="Houm, Willem (GE Pow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showGuides="1">
      <p:cViewPr varScale="1">
        <p:scale>
          <a:sx n="111" d="100"/>
          <a:sy n="111" d="100"/>
        </p:scale>
        <p:origin x="408" y="77"/>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2018-07-26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‹N°›</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2018-07-26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‹N°›</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July 26,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26,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26,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26,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26,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26,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July 26, 2018</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‹N°›</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July 26,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‹N°›</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July 26, 2018</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‹N°›</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July 26, 2018</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‹N°›</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July 26,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re de secti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July 26, 2018</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‹N°›</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fr-FR"/>
              <a:t>Cliquez sur l'icône pour ajouter une image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fr-FR"/>
              <a:t>Cliquez sur l'icône pour ajouter une image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26,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‹N°›</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26,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‹N°›</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26,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July 26,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‹N°›</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fr-FR"/>
              <a:t>Modifiez le style du titre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July 26, 2018</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‹N°›</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Cassandra – A NoSQL Database</a:t>
            </a:r>
          </a:p>
        </p:txBody>
      </p:sp>
      <p:sp>
        <p:nvSpPr>
          <p:cNvPr id="3" name="Date Placeholder 2"/>
          <p:cNvSpPr>
            <a:spLocks noGrp="1"/>
          </p:cNvSpPr>
          <p:nvPr>
            <p:ph type="dt" sz="half" idx="10"/>
          </p:nvPr>
        </p:nvSpPr>
        <p:spPr>
          <a:xfrm>
            <a:off x="1627188" y="3657600"/>
            <a:ext cx="4467288" cy="254013"/>
          </a:xfrm>
        </p:spPr>
        <p:txBody>
          <a:bodyPr/>
          <a:lstStyle/>
          <a:p>
            <a:fld id="{1231F193-6ACC-4172-BA49-2053DDF904EA}" type="datetime4">
              <a:rPr lang="en-US" smtClean="0"/>
              <a:t>July 26, 2018</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FC85C8-0B32-49AF-9E01-B93865A2EEF5}"/>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8A3AB521-0B50-439B-8A83-8716087E5517}"/>
              </a:ext>
            </a:extLst>
          </p:cNvPr>
          <p:cNvSpPr>
            <a:spLocks noGrp="1"/>
          </p:cNvSpPr>
          <p:nvPr>
            <p:ph type="body" idx="1"/>
          </p:nvPr>
        </p:nvSpPr>
        <p:spPr/>
        <p:txBody>
          <a:bodyPr/>
          <a:lstStyle/>
          <a:p>
            <a:endParaRPr lang="fr-FR"/>
          </a:p>
        </p:txBody>
      </p:sp>
      <p:sp>
        <p:nvSpPr>
          <p:cNvPr id="4" name="Espace réservé du texte 3">
            <a:extLst>
              <a:ext uri="{FF2B5EF4-FFF2-40B4-BE49-F238E27FC236}">
                <a16:creationId xmlns:a16="http://schemas.microsoft.com/office/drawing/2014/main" id="{E2E7FD19-11EA-4781-9609-DF94C205444D}"/>
              </a:ext>
            </a:extLst>
          </p:cNvPr>
          <p:cNvSpPr>
            <a:spLocks noGrp="1"/>
          </p:cNvSpPr>
          <p:nvPr>
            <p:ph type="body" sz="quarter" idx="3"/>
          </p:nvPr>
        </p:nvSpPr>
        <p:spPr/>
        <p:txBody>
          <a:bodyPr/>
          <a:lstStyle/>
          <a:p>
            <a:endParaRPr lang="fr-FR"/>
          </a:p>
        </p:txBody>
      </p:sp>
      <p:sp>
        <p:nvSpPr>
          <p:cNvPr id="5" name="Espace réservé de la date 4">
            <a:extLst>
              <a:ext uri="{FF2B5EF4-FFF2-40B4-BE49-F238E27FC236}">
                <a16:creationId xmlns:a16="http://schemas.microsoft.com/office/drawing/2014/main" id="{EAED6725-5D4B-43D3-A618-27E8AA54E1E5}"/>
              </a:ext>
            </a:extLst>
          </p:cNvPr>
          <p:cNvSpPr>
            <a:spLocks noGrp="1"/>
          </p:cNvSpPr>
          <p:nvPr>
            <p:ph type="dt" sz="half" idx="10"/>
          </p:nvPr>
        </p:nvSpPr>
        <p:spPr/>
        <p:txBody>
          <a:bodyPr/>
          <a:lstStyle/>
          <a:p>
            <a:fld id="{BAF25C84-DC05-420E-ABA4-99596C0F9BFB}" type="datetime4">
              <a:rPr lang="en-US" smtClean="0"/>
              <a:t>July 26, 2018</a:t>
            </a:fld>
            <a:endParaRPr lang="en-CA"/>
          </a:p>
        </p:txBody>
      </p:sp>
      <p:sp>
        <p:nvSpPr>
          <p:cNvPr id="6" name="Espace réservé du pied de page 5">
            <a:extLst>
              <a:ext uri="{FF2B5EF4-FFF2-40B4-BE49-F238E27FC236}">
                <a16:creationId xmlns:a16="http://schemas.microsoft.com/office/drawing/2014/main" id="{4032A479-D8F6-4FDE-933D-AD69142FFAB9}"/>
              </a:ext>
            </a:extLst>
          </p:cNvPr>
          <p:cNvSpPr>
            <a:spLocks noGrp="1"/>
          </p:cNvSpPr>
          <p:nvPr>
            <p:ph type="ftr" sz="quarter" idx="11"/>
          </p:nvPr>
        </p:nvSpPr>
        <p:spPr/>
        <p:txBody>
          <a:bodyPr/>
          <a:lstStyle/>
          <a:p>
            <a:r>
              <a:rPr lang="en-CA"/>
              <a:t>Presentation Title</a:t>
            </a:r>
          </a:p>
        </p:txBody>
      </p:sp>
      <p:sp>
        <p:nvSpPr>
          <p:cNvPr id="7" name="Espace réservé du numéro de diapositive 6">
            <a:extLst>
              <a:ext uri="{FF2B5EF4-FFF2-40B4-BE49-F238E27FC236}">
                <a16:creationId xmlns:a16="http://schemas.microsoft.com/office/drawing/2014/main" id="{78E70F9B-3B82-49CC-8FC8-F0AE31699EFF}"/>
              </a:ext>
            </a:extLst>
          </p:cNvPr>
          <p:cNvSpPr>
            <a:spLocks noGrp="1"/>
          </p:cNvSpPr>
          <p:nvPr>
            <p:ph type="sldNum" sz="quarter" idx="12"/>
          </p:nvPr>
        </p:nvSpPr>
        <p:spPr/>
        <p:txBody>
          <a:bodyPr/>
          <a:lstStyle/>
          <a:p>
            <a:fld id="{00E6A5BD-C011-4A45-AA3A-201790FB7F2B}" type="slidenum">
              <a:rPr lang="en-CA" smtClean="0"/>
              <a:t>10</a:t>
            </a:fld>
            <a:endParaRPr lang="en-CA"/>
          </a:p>
        </p:txBody>
      </p:sp>
      <p:sp>
        <p:nvSpPr>
          <p:cNvPr id="8" name="Espace réservé du contenu 7">
            <a:extLst>
              <a:ext uri="{FF2B5EF4-FFF2-40B4-BE49-F238E27FC236}">
                <a16:creationId xmlns:a16="http://schemas.microsoft.com/office/drawing/2014/main" id="{F4F36B16-FF69-4E02-B5DE-8B52BD13ABA9}"/>
              </a:ext>
            </a:extLst>
          </p:cNvPr>
          <p:cNvSpPr>
            <a:spLocks noGrp="1"/>
          </p:cNvSpPr>
          <p:nvPr>
            <p:ph sz="quarter" idx="13"/>
          </p:nvPr>
        </p:nvSpPr>
        <p:spPr/>
        <p:txBody>
          <a:bodyPr/>
          <a:lstStyle/>
          <a:p>
            <a:endParaRPr lang="fr-FR"/>
          </a:p>
        </p:txBody>
      </p:sp>
      <p:sp>
        <p:nvSpPr>
          <p:cNvPr id="9" name="Espace réservé du contenu 8">
            <a:extLst>
              <a:ext uri="{FF2B5EF4-FFF2-40B4-BE49-F238E27FC236}">
                <a16:creationId xmlns:a16="http://schemas.microsoft.com/office/drawing/2014/main" id="{D5395387-2F52-44CC-A298-3C826631760F}"/>
              </a:ext>
            </a:extLst>
          </p:cNvPr>
          <p:cNvSpPr>
            <a:spLocks noGrp="1"/>
          </p:cNvSpPr>
          <p:nvPr>
            <p:ph sz="quarter" idx="14"/>
          </p:nvPr>
        </p:nvSpPr>
        <p:spPr/>
        <p:txBody>
          <a:bodyPr/>
          <a:lstStyle/>
          <a:p>
            <a:endParaRPr lang="fr-FR"/>
          </a:p>
        </p:txBody>
      </p:sp>
    </p:spTree>
    <p:extLst>
      <p:ext uri="{BB962C8B-B14F-4D97-AF65-F5344CB8AC3E}">
        <p14:creationId xmlns:p14="http://schemas.microsoft.com/office/powerpoint/2010/main" val="335390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26, 2018</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11</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14753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26, 2018</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12</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2" name="Text Placeholder 11"/>
          <p:cNvSpPr>
            <a:spLocks noGrp="1"/>
          </p:cNvSpPr>
          <p:nvPr>
            <p:ph type="body" sz="quarter" idx="17"/>
          </p:nvPr>
        </p:nvSpPr>
        <p:spPr/>
        <p:txBody>
          <a:bodyPr/>
          <a:lstStyle/>
          <a:p>
            <a:r>
              <a:rPr lang="en-US" dirty="0"/>
              <a:t>Subtitle</a:t>
            </a:r>
          </a:p>
        </p:txBody>
      </p:sp>
      <p:sp>
        <p:nvSpPr>
          <p:cNvPr id="13" name="Content Placeholder 12"/>
          <p:cNvSpPr>
            <a:spLocks noGrp="1"/>
          </p:cNvSpPr>
          <p:nvPr>
            <p:ph sz="quarter" idx="18"/>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206064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Date Placeholder 4"/>
          <p:cNvSpPr>
            <a:spLocks noGrp="1"/>
          </p:cNvSpPr>
          <p:nvPr>
            <p:ph type="dt" sz="half" idx="10"/>
          </p:nvPr>
        </p:nvSpPr>
        <p:spPr/>
        <p:txBody>
          <a:bodyPr/>
          <a:lstStyle/>
          <a:p>
            <a:fld id="{0187762F-2EAD-46AF-945D-33AE76E200EF}" type="datetime4">
              <a:rPr lang="en-US" smtClean="0"/>
              <a:pPr/>
              <a:t>July 26, 2018</a:t>
            </a:fld>
            <a:endParaRPr lang="en-US" dirty="0"/>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US" smtClean="0"/>
              <a:pPr/>
              <a:t>13</a:t>
            </a:fld>
            <a:endParaRPr lang="en-US" dirty="0"/>
          </a:p>
        </p:txBody>
      </p:sp>
      <p:sp>
        <p:nvSpPr>
          <p:cNvPr id="6" name="Text Placeholder 5"/>
          <p:cNvSpPr>
            <a:spLocks noGrp="1"/>
          </p:cNvSpPr>
          <p:nvPr>
            <p:ph type="body" sz="quarter" idx="13"/>
          </p:nvPr>
        </p:nvSpPr>
        <p:spPr/>
        <p:txBody>
          <a:bodyPr/>
          <a:lstStyle/>
          <a:p>
            <a:endParaRPr lang="en-US" dirty="0"/>
          </a:p>
        </p:txBody>
      </p:sp>
      <p:sp>
        <p:nvSpPr>
          <p:cNvPr id="11" name="Content Placeholder 10"/>
          <p:cNvSpPr>
            <a:spLocks noGrp="1"/>
          </p:cNvSpPr>
          <p:nvPr>
            <p:ph sz="quarter" idx="14"/>
          </p:nvPr>
        </p:nvSpPr>
        <p:spPr/>
        <p:txBody>
          <a:bodyPr/>
          <a:lstStyle/>
          <a:p>
            <a:pPr marL="0" lvl="3"/>
            <a:r>
              <a:rPr lang="en-US" dirty="0"/>
              <a:t>Use these containers for short callouts or simple content, right click and choose “Edit Text”</a:t>
            </a:r>
          </a:p>
        </p:txBody>
      </p:sp>
      <p:sp>
        <p:nvSpPr>
          <p:cNvPr id="69" name="Rounded Rectangle 68"/>
          <p:cNvSpPr/>
          <p:nvPr/>
        </p:nvSpPr>
        <p:spPr>
          <a:xfrm>
            <a:off x="1651464" y="2825167"/>
            <a:ext cx="3419932"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0" name="Rounded Rectangle 69"/>
          <p:cNvSpPr/>
          <p:nvPr/>
        </p:nvSpPr>
        <p:spPr>
          <a:xfrm>
            <a:off x="5796464" y="2825167"/>
            <a:ext cx="2477500"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8999032" y="2825167"/>
            <a:ext cx="1591056"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747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2-Column Table</a:t>
            </a:r>
          </a:p>
        </p:txBody>
      </p:sp>
      <p:sp>
        <p:nvSpPr>
          <p:cNvPr id="20" name="Text Placeholder 19"/>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26, 2018</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14</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2247830029"/>
              </p:ext>
            </p:extLst>
          </p:nvPr>
        </p:nvGraphicFramePr>
        <p:xfrm>
          <a:off x="438150" y="1852613"/>
          <a:ext cx="11302999" cy="1648587"/>
        </p:xfrm>
        <a:graphic>
          <a:graphicData uri="http://schemas.openxmlformats.org/drawingml/2006/table">
            <a:tbl>
              <a:tblPr firstRow="1" firstCol="1" bandRow="1">
                <a:tableStyleId>{0817EA92-75D0-4044-A80A-286907CE0DDB}</a:tableStyleId>
              </a:tblPr>
              <a:tblGrid>
                <a:gridCol w="1181999">
                  <a:extLst>
                    <a:ext uri="{9D8B030D-6E8A-4147-A177-3AD203B41FA5}">
                      <a16:colId xmlns:a16="http://schemas.microsoft.com/office/drawing/2014/main" val="20000"/>
                    </a:ext>
                  </a:extLst>
                </a:gridCol>
                <a:gridCol w="4943465">
                  <a:extLst>
                    <a:ext uri="{9D8B030D-6E8A-4147-A177-3AD203B41FA5}">
                      <a16:colId xmlns:a16="http://schemas.microsoft.com/office/drawing/2014/main" val="20001"/>
                    </a:ext>
                  </a:extLst>
                </a:gridCol>
                <a:gridCol w="237744">
                  <a:extLst>
                    <a:ext uri="{9D8B030D-6E8A-4147-A177-3AD203B41FA5}">
                      <a16:colId xmlns:a16="http://schemas.microsoft.com/office/drawing/2014/main" val="20002"/>
                    </a:ext>
                  </a:extLst>
                </a:gridCol>
                <a:gridCol w="4939791">
                  <a:extLst>
                    <a:ext uri="{9D8B030D-6E8A-4147-A177-3AD203B41FA5}">
                      <a16:colId xmlns:a16="http://schemas.microsoft.com/office/drawing/2014/main" val="20003"/>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21" name="Text Placeholder 20"/>
          <p:cNvSpPr>
            <a:spLocks noGrp="1"/>
          </p:cNvSpPr>
          <p:nvPr>
            <p:ph type="body" sz="quarter" idx="14"/>
          </p:nvPr>
        </p:nvSpPr>
        <p:spPr/>
        <p:txBody>
          <a:bodyPr/>
          <a:lstStyle/>
          <a:p>
            <a:r>
              <a:rPr lang="en-US" dirty="0"/>
              <a:t>Subtitle</a:t>
            </a:r>
          </a:p>
        </p:txBody>
      </p:sp>
    </p:spTree>
    <p:extLst>
      <p:ext uri="{BB962C8B-B14F-4D97-AF65-F5344CB8AC3E}">
        <p14:creationId xmlns:p14="http://schemas.microsoft.com/office/powerpoint/2010/main" val="99432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3-Column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26, 2018</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15</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3867248972"/>
              </p:ext>
            </p:extLst>
          </p:nvPr>
        </p:nvGraphicFramePr>
        <p:xfrm>
          <a:off x="438150" y="1852613"/>
          <a:ext cx="11303001" cy="1650746"/>
        </p:xfrm>
        <a:graphic>
          <a:graphicData uri="http://schemas.openxmlformats.org/drawingml/2006/table">
            <a:tbl>
              <a:tblPr firstRow="1" firstCol="1" bandRow="1">
                <a:tableStyleId>{0817EA92-75D0-4044-A80A-286907CE0DDB}</a:tableStyleId>
              </a:tblPr>
              <a:tblGrid>
                <a:gridCol w="1189482">
                  <a:extLst>
                    <a:ext uri="{9D8B030D-6E8A-4147-A177-3AD203B41FA5}">
                      <a16:colId xmlns:a16="http://schemas.microsoft.com/office/drawing/2014/main" val="20000"/>
                    </a:ext>
                  </a:extLst>
                </a:gridCol>
                <a:gridCol w="3216402">
                  <a:extLst>
                    <a:ext uri="{9D8B030D-6E8A-4147-A177-3AD203B41FA5}">
                      <a16:colId xmlns:a16="http://schemas.microsoft.com/office/drawing/2014/main" val="20001"/>
                    </a:ext>
                  </a:extLst>
                </a:gridCol>
                <a:gridCol w="246888">
                  <a:extLst>
                    <a:ext uri="{9D8B030D-6E8A-4147-A177-3AD203B41FA5}">
                      <a16:colId xmlns:a16="http://schemas.microsoft.com/office/drawing/2014/main" val="20002"/>
                    </a:ext>
                  </a:extLst>
                </a:gridCol>
                <a:gridCol w="3209544">
                  <a:extLst>
                    <a:ext uri="{9D8B030D-6E8A-4147-A177-3AD203B41FA5}">
                      <a16:colId xmlns:a16="http://schemas.microsoft.com/office/drawing/2014/main" val="20003"/>
                    </a:ext>
                  </a:extLst>
                </a:gridCol>
                <a:gridCol w="237744">
                  <a:extLst>
                    <a:ext uri="{9D8B030D-6E8A-4147-A177-3AD203B41FA5}">
                      <a16:colId xmlns:a16="http://schemas.microsoft.com/office/drawing/2014/main" val="20004"/>
                    </a:ext>
                  </a:extLst>
                </a:gridCol>
                <a:gridCol w="3202941">
                  <a:extLst>
                    <a:ext uri="{9D8B030D-6E8A-4147-A177-3AD203B41FA5}">
                      <a16:colId xmlns:a16="http://schemas.microsoft.com/office/drawing/2014/main" val="20005"/>
                    </a:ext>
                  </a:extLst>
                </a:gridCol>
              </a:tblGrid>
              <a:tr h="0">
                <a:tc>
                  <a:txBody>
                    <a:bodyPr/>
                    <a:lstStyle/>
                    <a:p>
                      <a:r>
                        <a:rPr lang="en-US" noProof="0" dirty="0"/>
                        <a:t>Category 1</a:t>
                      </a:r>
                    </a:p>
                  </a:txBody>
                  <a:tcPr marL="0" marR="0" marT="155448" marB="182880"/>
                </a:tc>
                <a:tc>
                  <a:txBody>
                    <a:bodyPr/>
                    <a:lstStyle/>
                    <a:p>
                      <a:pPr marL="155448" marR="0" lvl="0" indent="-155448" algn="l" defTabSz="914400" rtl="0" eaLnBrk="1" fontAlgn="auto" latinLnBrk="0" hangingPunct="1">
                        <a:lnSpc>
                          <a:spcPct val="100000"/>
                        </a:lnSpc>
                        <a:spcBef>
                          <a:spcPts val="0"/>
                        </a:spcBef>
                        <a:spcAft>
                          <a:spcPts val="0"/>
                        </a:spcAft>
                        <a:buClrTx/>
                        <a:buSzPct val="91000"/>
                        <a:buFont typeface="Arial" panose="020B0604020202020204" pitchFamily="34" charset="0"/>
                        <a:buChar char="•"/>
                        <a:tabLst/>
                        <a:defRP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Tree>
    <p:extLst>
      <p:ext uri="{BB962C8B-B14F-4D97-AF65-F5344CB8AC3E}">
        <p14:creationId xmlns:p14="http://schemas.microsoft.com/office/powerpoint/2010/main" val="340302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4-Column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26, 2018</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16</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493207532"/>
              </p:ext>
            </p:extLst>
          </p:nvPr>
        </p:nvGraphicFramePr>
        <p:xfrm>
          <a:off x="438150" y="1852613"/>
          <a:ext cx="11303000" cy="1648587"/>
        </p:xfrm>
        <a:graphic>
          <a:graphicData uri="http://schemas.openxmlformats.org/drawingml/2006/table">
            <a:tbl>
              <a:tblPr firstRow="1" firstCol="1" bandRow="1">
                <a:tableStyleId>{0817EA92-75D0-4044-A80A-286907CE0DDB}</a:tableStyleId>
              </a:tblPr>
              <a:tblGrid>
                <a:gridCol w="1191768">
                  <a:extLst>
                    <a:ext uri="{9D8B030D-6E8A-4147-A177-3AD203B41FA5}">
                      <a16:colId xmlns:a16="http://schemas.microsoft.com/office/drawing/2014/main" val="20000"/>
                    </a:ext>
                  </a:extLst>
                </a:gridCol>
                <a:gridCol w="2391156">
                  <a:extLst>
                    <a:ext uri="{9D8B030D-6E8A-4147-A177-3AD203B41FA5}">
                      <a16:colId xmlns:a16="http://schemas.microsoft.com/office/drawing/2014/main" val="20001"/>
                    </a:ext>
                  </a:extLst>
                </a:gridCol>
                <a:gridCol w="187452">
                  <a:extLst>
                    <a:ext uri="{9D8B030D-6E8A-4147-A177-3AD203B41FA5}">
                      <a16:colId xmlns:a16="http://schemas.microsoft.com/office/drawing/2014/main" val="20002"/>
                    </a:ext>
                  </a:extLst>
                </a:gridCol>
                <a:gridCol w="2391156">
                  <a:extLst>
                    <a:ext uri="{9D8B030D-6E8A-4147-A177-3AD203B41FA5}">
                      <a16:colId xmlns:a16="http://schemas.microsoft.com/office/drawing/2014/main" val="20003"/>
                    </a:ext>
                  </a:extLst>
                </a:gridCol>
                <a:gridCol w="185166">
                  <a:extLst>
                    <a:ext uri="{9D8B030D-6E8A-4147-A177-3AD203B41FA5}">
                      <a16:colId xmlns:a16="http://schemas.microsoft.com/office/drawing/2014/main" val="20004"/>
                    </a:ext>
                  </a:extLst>
                </a:gridCol>
                <a:gridCol w="2388870">
                  <a:extLst>
                    <a:ext uri="{9D8B030D-6E8A-4147-A177-3AD203B41FA5}">
                      <a16:colId xmlns:a16="http://schemas.microsoft.com/office/drawing/2014/main" val="20005"/>
                    </a:ext>
                  </a:extLst>
                </a:gridCol>
                <a:gridCol w="189738">
                  <a:extLst>
                    <a:ext uri="{9D8B030D-6E8A-4147-A177-3AD203B41FA5}">
                      <a16:colId xmlns:a16="http://schemas.microsoft.com/office/drawing/2014/main" val="20006"/>
                    </a:ext>
                  </a:extLst>
                </a:gridCol>
                <a:gridCol w="2377694">
                  <a:extLst>
                    <a:ext uri="{9D8B030D-6E8A-4147-A177-3AD203B41FA5}">
                      <a16:colId xmlns:a16="http://schemas.microsoft.com/office/drawing/2014/main" val="20007"/>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
        <p:nvSpPr>
          <p:cNvPr id="6" name="Text Placeholder 5"/>
          <p:cNvSpPr>
            <a:spLocks noGrp="1"/>
          </p:cNvSpPr>
          <p:nvPr>
            <p:ph type="body" sz="quarter" idx="16"/>
          </p:nvPr>
        </p:nvSpPr>
        <p:spPr/>
        <p:txBody>
          <a:bodyPr/>
          <a:lstStyle/>
          <a:p>
            <a:r>
              <a:rPr lang="en-US" dirty="0"/>
              <a:t>Subtitle</a:t>
            </a:r>
          </a:p>
        </p:txBody>
      </p:sp>
    </p:spTree>
    <p:extLst>
      <p:ext uri="{BB962C8B-B14F-4D97-AF65-F5344CB8AC3E}">
        <p14:creationId xmlns:p14="http://schemas.microsoft.com/office/powerpoint/2010/main" val="25782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Table</a:t>
            </a:r>
          </a:p>
        </p:txBody>
      </p:sp>
      <p:sp>
        <p:nvSpPr>
          <p:cNvPr id="3" name="Date Placeholder 2"/>
          <p:cNvSpPr>
            <a:spLocks noGrp="1"/>
          </p:cNvSpPr>
          <p:nvPr>
            <p:ph type="dt" sz="half" idx="10"/>
          </p:nvPr>
        </p:nvSpPr>
        <p:spPr/>
        <p:txBody>
          <a:bodyPr/>
          <a:lstStyle/>
          <a:p>
            <a:fld id="{66CA7FD2-EEE1-4653-A3ED-EC06E26685F5}" type="datetime4">
              <a:rPr lang="en-US" smtClean="0"/>
              <a:t>July 26, 2018</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17</a:t>
            </a:fld>
            <a:endParaRPr lang="en-US" dirty="0"/>
          </a:p>
        </p:txBody>
      </p:sp>
      <p:sp>
        <p:nvSpPr>
          <p:cNvPr id="6" name="Text Placeholder 5"/>
          <p:cNvSpPr>
            <a:spLocks noGrp="1"/>
          </p:cNvSpPr>
          <p:nvPr>
            <p:ph type="body" sz="quarter" idx="13"/>
          </p:nvPr>
        </p:nvSpPr>
        <p:spPr/>
        <p:txBody>
          <a:bodyPr/>
          <a:lstStyle/>
          <a:p>
            <a:r>
              <a:rPr lang="en-US" dirty="0"/>
              <a:t>Subtitle</a:t>
            </a:r>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699194696"/>
              </p:ext>
            </p:extLst>
          </p:nvPr>
        </p:nvGraphicFramePr>
        <p:xfrm>
          <a:off x="1627188" y="1847850"/>
          <a:ext cx="9004300" cy="1483360"/>
        </p:xfrm>
        <a:graphic>
          <a:graphicData uri="http://schemas.openxmlformats.org/drawingml/2006/table">
            <a:tbl>
              <a:tblPr firstRow="1" bandRow="1">
                <a:tableStyleId>{B7752061-5463-48E6-A297-43E0E91C0267}</a:tableStyleId>
              </a:tblPr>
              <a:tblGrid>
                <a:gridCol w="180086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1800860">
                  <a:extLst>
                    <a:ext uri="{9D8B030D-6E8A-4147-A177-3AD203B41FA5}">
                      <a16:colId xmlns:a16="http://schemas.microsoft.com/office/drawing/2014/main" val="20002"/>
                    </a:ext>
                  </a:extLst>
                </a:gridCol>
                <a:gridCol w="1800860">
                  <a:extLst>
                    <a:ext uri="{9D8B030D-6E8A-4147-A177-3AD203B41FA5}">
                      <a16:colId xmlns:a16="http://schemas.microsoft.com/office/drawing/2014/main" val="20003"/>
                    </a:ext>
                  </a:extLst>
                </a:gridCol>
                <a:gridCol w="1800860">
                  <a:extLst>
                    <a:ext uri="{9D8B030D-6E8A-4147-A177-3AD203B41FA5}">
                      <a16:colId xmlns:a16="http://schemas.microsoft.com/office/drawing/2014/main" val="20004"/>
                    </a:ext>
                  </a:extLst>
                </a:gridCol>
              </a:tblGrid>
              <a:tr h="370840">
                <a:tc>
                  <a:txBody>
                    <a:bodyPr/>
                    <a:lstStyle/>
                    <a:p>
                      <a:r>
                        <a:rPr lang="en-US" noProof="0" dirty="0"/>
                        <a:t>Table Heading</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0"/>
                  </a:ext>
                </a:extLst>
              </a:tr>
              <a:tr h="370840">
                <a:tc>
                  <a:txBody>
                    <a:bodyPr/>
                    <a:lstStyle/>
                    <a:p>
                      <a:r>
                        <a:rPr lang="en-US" noProof="0" dirty="0"/>
                        <a:t>Text</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1"/>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2"/>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983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City Lights-01.jpg"/>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0733" b="10733"/>
          <a:stretch>
            <a:fillRect/>
          </a:stretch>
        </p:blipFill>
        <p:spPr/>
      </p:pic>
      <p:sp>
        <p:nvSpPr>
          <p:cNvPr id="3" name="Title 2"/>
          <p:cNvSpPr>
            <a:spLocks noGrp="1"/>
          </p:cNvSpPr>
          <p:nvPr>
            <p:ph type="title"/>
          </p:nvPr>
        </p:nvSpPr>
        <p:spPr/>
        <p:txBody>
          <a:bodyPr/>
          <a:lstStyle/>
          <a:p>
            <a:r>
              <a:rPr lang="en-US" dirty="0"/>
              <a:t>Section Title over dark image</a:t>
            </a:r>
            <a:endParaRPr lang="en-CA" dirty="0"/>
          </a:p>
        </p:txBody>
      </p:sp>
    </p:spTree>
    <p:extLst>
      <p:ext uri="{BB962C8B-B14F-4D97-AF65-F5344CB8AC3E}">
        <p14:creationId xmlns:p14="http://schemas.microsoft.com/office/powerpoint/2010/main" val="41284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1" descr="norway-melkoya-island.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 r="74"/>
          <a:stretch>
            <a:fillRect/>
          </a:stretch>
        </p:blipFill>
        <p:spPr/>
      </p:pic>
      <p:sp>
        <p:nvSpPr>
          <p:cNvPr id="3" name="Title 2"/>
          <p:cNvSpPr>
            <a:spLocks noGrp="1"/>
          </p:cNvSpPr>
          <p:nvPr>
            <p:ph type="title"/>
          </p:nvPr>
        </p:nvSpPr>
        <p:spPr/>
        <p:txBody>
          <a:bodyPr/>
          <a:lstStyle/>
          <a:p>
            <a:r>
              <a:rPr lang="en-US" dirty="0"/>
              <a:t>Section Title over light image</a:t>
            </a:r>
            <a:endParaRPr lang="en-CA" dirty="0"/>
          </a:p>
        </p:txBody>
      </p:sp>
    </p:spTree>
    <p:extLst>
      <p:ext uri="{BB962C8B-B14F-4D97-AF65-F5344CB8AC3E}">
        <p14:creationId xmlns:p14="http://schemas.microsoft.com/office/powerpoint/2010/main" val="211999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1DBD-4B1C-43C3-B49F-1E5FF75ED0BC}"/>
              </a:ext>
            </a:extLst>
          </p:cNvPr>
          <p:cNvSpPr>
            <a:spLocks noGrp="1"/>
          </p:cNvSpPr>
          <p:nvPr>
            <p:ph type="title"/>
          </p:nvPr>
        </p:nvSpPr>
        <p:spPr/>
        <p:txBody>
          <a:bodyPr/>
          <a:lstStyle/>
          <a:p>
            <a:r>
              <a:rPr lang="en-US" dirty="0"/>
              <a:t>What</a:t>
            </a:r>
            <a:r>
              <a:rPr lang="fr-FR" dirty="0"/>
              <a:t> </a:t>
            </a:r>
            <a:r>
              <a:rPr lang="en-US" dirty="0"/>
              <a:t>is</a:t>
            </a:r>
            <a:r>
              <a:rPr lang="fr-FR" dirty="0"/>
              <a:t> Cassandra ?</a:t>
            </a:r>
          </a:p>
        </p:txBody>
      </p:sp>
      <p:sp>
        <p:nvSpPr>
          <p:cNvPr id="3" name="Espace réservé de la date 2">
            <a:extLst>
              <a:ext uri="{FF2B5EF4-FFF2-40B4-BE49-F238E27FC236}">
                <a16:creationId xmlns:a16="http://schemas.microsoft.com/office/drawing/2014/main" id="{D3DFE83A-ABE3-4483-9EAC-A5F98BF2B3A1}"/>
              </a:ext>
            </a:extLst>
          </p:cNvPr>
          <p:cNvSpPr>
            <a:spLocks noGrp="1"/>
          </p:cNvSpPr>
          <p:nvPr>
            <p:ph type="dt" sz="half" idx="10"/>
          </p:nvPr>
        </p:nvSpPr>
        <p:spPr/>
        <p:txBody>
          <a:bodyPr/>
          <a:lstStyle/>
          <a:p>
            <a:fld id="{66CA7FD2-EEE1-4653-A3ED-EC06E26685F5}" type="datetime4">
              <a:rPr lang="en-US" smtClean="0"/>
              <a:t>July 26, 2018</a:t>
            </a:fld>
            <a:endParaRPr lang="en-CA"/>
          </a:p>
        </p:txBody>
      </p:sp>
      <p:sp>
        <p:nvSpPr>
          <p:cNvPr id="4" name="Espace réservé du pied de page 3">
            <a:extLst>
              <a:ext uri="{FF2B5EF4-FFF2-40B4-BE49-F238E27FC236}">
                <a16:creationId xmlns:a16="http://schemas.microsoft.com/office/drawing/2014/main" id="{D018F207-5D3C-4470-818A-60EB0AA025FD}"/>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4CF54F69-8A1D-41BB-AA74-D91AF0660025}"/>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17" name="ZoneTexte 16">
            <a:extLst>
              <a:ext uri="{FF2B5EF4-FFF2-40B4-BE49-F238E27FC236}">
                <a16:creationId xmlns:a16="http://schemas.microsoft.com/office/drawing/2014/main" id="{FE19CB35-4660-4D01-88C0-9763EE8CD6B8}"/>
              </a:ext>
            </a:extLst>
          </p:cNvPr>
          <p:cNvSpPr txBox="1"/>
          <p:nvPr/>
        </p:nvSpPr>
        <p:spPr>
          <a:xfrm>
            <a:off x="1627188" y="1673346"/>
            <a:ext cx="2300310" cy="2130070"/>
          </a:xfrm>
          <a:prstGeom prst="rect">
            <a:avLst/>
          </a:prstGeom>
          <a:noFill/>
        </p:spPr>
        <p:txBody>
          <a:bodyPr wrap="none" lIns="0" tIns="0" rIns="0" bIns="0" rtlCol="0">
            <a:spAutoFit/>
          </a:bodyPr>
          <a:lstStyle/>
          <a:p>
            <a:pPr marL="285750" indent="-285750">
              <a:lnSpc>
                <a:spcPct val="200000"/>
              </a:lnSpc>
              <a:buFont typeface="Arial" panose="020B0604020202020204" pitchFamily="34" charset="0"/>
              <a:buChar char="•"/>
            </a:pPr>
            <a:r>
              <a:rPr lang="fr-FR" dirty="0">
                <a:solidFill>
                  <a:schemeClr val="accent2"/>
                </a:solidFill>
              </a:rPr>
              <a:t>NoSQL </a:t>
            </a:r>
            <a:r>
              <a:rPr lang="en-US" dirty="0">
                <a:solidFill>
                  <a:schemeClr val="accent2"/>
                </a:solidFill>
              </a:rPr>
              <a:t>Database</a:t>
            </a:r>
          </a:p>
          <a:p>
            <a:pPr marL="285750" indent="-285750">
              <a:lnSpc>
                <a:spcPct val="200000"/>
              </a:lnSpc>
              <a:buFont typeface="Arial" panose="020B0604020202020204" pitchFamily="34" charset="0"/>
              <a:buChar char="•"/>
            </a:pPr>
            <a:r>
              <a:rPr lang="en-US" dirty="0">
                <a:solidFill>
                  <a:schemeClr val="accent2"/>
                </a:solidFill>
              </a:rPr>
              <a:t>Totally</a:t>
            </a:r>
            <a:r>
              <a:rPr lang="fr-FR" dirty="0">
                <a:solidFill>
                  <a:schemeClr val="accent2"/>
                </a:solidFill>
              </a:rPr>
              <a:t> </a:t>
            </a:r>
            <a:r>
              <a:rPr lang="en-US" dirty="0">
                <a:solidFill>
                  <a:schemeClr val="accent2"/>
                </a:solidFill>
              </a:rPr>
              <a:t>decentralized</a:t>
            </a:r>
          </a:p>
          <a:p>
            <a:pPr marL="285750" indent="-285750">
              <a:lnSpc>
                <a:spcPct val="200000"/>
              </a:lnSpc>
              <a:buFont typeface="Arial" panose="020B0604020202020204" pitchFamily="34" charset="0"/>
              <a:buChar char="•"/>
            </a:pPr>
            <a:r>
              <a:rPr lang="fr-FR" dirty="0">
                <a:solidFill>
                  <a:schemeClr val="accent2"/>
                </a:solidFill>
              </a:rPr>
              <a:t>High </a:t>
            </a:r>
            <a:r>
              <a:rPr lang="en-US" dirty="0">
                <a:solidFill>
                  <a:schemeClr val="accent2"/>
                </a:solidFill>
              </a:rPr>
              <a:t>scalability</a:t>
            </a:r>
          </a:p>
          <a:p>
            <a:pPr marL="285750" indent="-285750">
              <a:lnSpc>
                <a:spcPct val="200000"/>
              </a:lnSpc>
              <a:buFont typeface="Arial" panose="020B0604020202020204" pitchFamily="34" charset="0"/>
              <a:buChar char="•"/>
            </a:pPr>
            <a:r>
              <a:rPr lang="fr-FR" dirty="0">
                <a:solidFill>
                  <a:schemeClr val="accent2"/>
                </a:solidFill>
              </a:rPr>
              <a:t>Full </a:t>
            </a:r>
            <a:r>
              <a:rPr lang="en-US" dirty="0">
                <a:solidFill>
                  <a:schemeClr val="accent2"/>
                </a:solidFill>
              </a:rPr>
              <a:t>redundancy</a:t>
            </a:r>
          </a:p>
        </p:txBody>
      </p:sp>
      <p:pic>
        <p:nvPicPr>
          <p:cNvPr id="1026" name="Picture 2" descr="RÃ©sultat de recherche d'images pour &quot;cassandra apache&quot;">
            <a:extLst>
              <a:ext uri="{FF2B5EF4-FFF2-40B4-BE49-F238E27FC236}">
                <a16:creationId xmlns:a16="http://schemas.microsoft.com/office/drawing/2014/main" id="{63003725-DDDB-48ED-88B6-AA700F6ED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679" y="1793720"/>
            <a:ext cx="4193025" cy="327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5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6" descr="ohiohealth_dsc8724_extra_large.jpg"/>
          <p:cNvPicPr>
            <a:picLocks noGrp="1" noChangeAspect="1"/>
          </p:cNvPicPr>
          <p:nvPr>
            <p:ph type="pic" idx="1"/>
          </p:nvPr>
        </p:nvPicPr>
        <p:blipFill>
          <a:blip r:embed="rId2">
            <a:extLst>
              <a:ext uri="{28A0092B-C50C-407E-A947-70E740481C1C}">
                <a14:useLocalDpi xmlns:a14="http://schemas.microsoft.com/office/drawing/2010/main" val="0"/>
              </a:ext>
            </a:extLst>
          </a:blip>
          <a:srcRect t="12068" b="12068"/>
          <a:stretch>
            <a:fillRect/>
          </a:stretch>
        </p:blipFill>
        <p:spPr/>
      </p:pic>
      <p:sp>
        <p:nvSpPr>
          <p:cNvPr id="3" name="Date Placeholder 2"/>
          <p:cNvSpPr>
            <a:spLocks noGrp="1"/>
          </p:cNvSpPr>
          <p:nvPr>
            <p:ph type="dt" sz="half" idx="10"/>
          </p:nvPr>
        </p:nvSpPr>
        <p:spPr/>
        <p:txBody>
          <a:bodyPr/>
          <a:lstStyle/>
          <a:p>
            <a:fld id="{CDBE93D9-1E7C-4963-AD25-D0E8D4EECEE5}" type="datetime4">
              <a:rPr lang="en-US" smtClean="0"/>
              <a:t>July 26, 2018</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20</a:t>
            </a:fld>
            <a:endParaRPr lang="en-CA"/>
          </a:p>
        </p:txBody>
      </p:sp>
      <p:sp>
        <p:nvSpPr>
          <p:cNvPr id="6" name="Title 5"/>
          <p:cNvSpPr>
            <a:spLocks noGrp="1"/>
          </p:cNvSpPr>
          <p:nvPr>
            <p:ph type="title"/>
          </p:nvPr>
        </p:nvSpPr>
        <p:spPr/>
        <p:txBody>
          <a:bodyPr/>
          <a:lstStyle/>
          <a:p>
            <a:r>
              <a:rPr lang="en-US" dirty="0"/>
              <a:t>Image</a:t>
            </a:r>
            <a:endParaRPr lang="en-CA" dirty="0"/>
          </a:p>
        </p:txBody>
      </p:sp>
    </p:spTree>
    <p:extLst>
      <p:ext uri="{BB962C8B-B14F-4D97-AF65-F5344CB8AC3E}">
        <p14:creationId xmlns:p14="http://schemas.microsoft.com/office/powerpoint/2010/main" val="200400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215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1DBD-4B1C-43C3-B49F-1E5FF75ED0BC}"/>
              </a:ext>
            </a:extLst>
          </p:cNvPr>
          <p:cNvSpPr>
            <a:spLocks noGrp="1"/>
          </p:cNvSpPr>
          <p:nvPr>
            <p:ph type="title"/>
          </p:nvPr>
        </p:nvSpPr>
        <p:spPr/>
        <p:txBody>
          <a:bodyPr/>
          <a:lstStyle/>
          <a:p>
            <a:r>
              <a:rPr lang="fr-FR" dirty="0"/>
              <a:t>How </a:t>
            </a:r>
            <a:r>
              <a:rPr lang="fr-FR" dirty="0" err="1"/>
              <a:t>it</a:t>
            </a:r>
            <a:r>
              <a:rPr lang="fr-FR" dirty="0"/>
              <a:t> </a:t>
            </a:r>
            <a:r>
              <a:rPr lang="fr-FR" dirty="0" err="1"/>
              <a:t>works</a:t>
            </a:r>
            <a:r>
              <a:rPr lang="fr-FR" dirty="0"/>
              <a:t> ?</a:t>
            </a:r>
          </a:p>
        </p:txBody>
      </p:sp>
      <p:sp>
        <p:nvSpPr>
          <p:cNvPr id="3" name="Espace réservé de la date 2">
            <a:extLst>
              <a:ext uri="{FF2B5EF4-FFF2-40B4-BE49-F238E27FC236}">
                <a16:creationId xmlns:a16="http://schemas.microsoft.com/office/drawing/2014/main" id="{D3DFE83A-ABE3-4483-9EAC-A5F98BF2B3A1}"/>
              </a:ext>
            </a:extLst>
          </p:cNvPr>
          <p:cNvSpPr>
            <a:spLocks noGrp="1"/>
          </p:cNvSpPr>
          <p:nvPr>
            <p:ph type="dt" sz="half" idx="10"/>
          </p:nvPr>
        </p:nvSpPr>
        <p:spPr/>
        <p:txBody>
          <a:bodyPr/>
          <a:lstStyle/>
          <a:p>
            <a:fld id="{66CA7FD2-EEE1-4653-A3ED-EC06E26685F5}" type="datetime4">
              <a:rPr lang="en-US" smtClean="0"/>
              <a:t>July 26, 2018</a:t>
            </a:fld>
            <a:endParaRPr lang="en-CA"/>
          </a:p>
        </p:txBody>
      </p:sp>
      <p:sp>
        <p:nvSpPr>
          <p:cNvPr id="4" name="Espace réservé du pied de page 3">
            <a:extLst>
              <a:ext uri="{FF2B5EF4-FFF2-40B4-BE49-F238E27FC236}">
                <a16:creationId xmlns:a16="http://schemas.microsoft.com/office/drawing/2014/main" id="{D018F207-5D3C-4470-818A-60EB0AA025FD}"/>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4CF54F69-8A1D-41BB-AA74-D91AF0660025}"/>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7" name="Espace réservé du contenu 6">
            <a:extLst>
              <a:ext uri="{FF2B5EF4-FFF2-40B4-BE49-F238E27FC236}">
                <a16:creationId xmlns:a16="http://schemas.microsoft.com/office/drawing/2014/main" id="{03182B3C-C398-47F4-AA05-4552D0548EEB}"/>
              </a:ext>
            </a:extLst>
          </p:cNvPr>
          <p:cNvSpPr>
            <a:spLocks noGrp="1"/>
          </p:cNvSpPr>
          <p:nvPr>
            <p:ph sz="quarter" idx="14"/>
          </p:nvPr>
        </p:nvSpPr>
        <p:spPr/>
        <p:txBody>
          <a:bodyPr/>
          <a:lstStyle/>
          <a:p>
            <a:r>
              <a:rPr lang="fr-FR" dirty="0" err="1"/>
              <a:t>Columnar</a:t>
            </a:r>
            <a:r>
              <a:rPr lang="fr-FR" dirty="0"/>
              <a:t> data model</a:t>
            </a:r>
          </a:p>
          <a:p>
            <a:r>
              <a:rPr lang="fr-FR" dirty="0"/>
              <a:t>Consistent </a:t>
            </a:r>
            <a:r>
              <a:rPr lang="fr-FR" dirty="0" err="1"/>
              <a:t>Hashing</a:t>
            </a:r>
            <a:endParaRPr lang="fr-FR" dirty="0"/>
          </a:p>
          <a:p>
            <a:r>
              <a:rPr lang="fr-FR" dirty="0" err="1"/>
              <a:t>Gossip</a:t>
            </a:r>
            <a:r>
              <a:rPr lang="fr-FR" dirty="0"/>
              <a:t> Protocol</a:t>
            </a:r>
          </a:p>
          <a:p>
            <a:r>
              <a:rPr lang="fr-FR" dirty="0" err="1"/>
              <a:t>Hinted</a:t>
            </a:r>
            <a:r>
              <a:rPr lang="fr-FR" dirty="0"/>
              <a:t> </a:t>
            </a:r>
            <a:r>
              <a:rPr lang="fr-FR" dirty="0" err="1"/>
              <a:t>Handoff</a:t>
            </a:r>
            <a:endParaRPr lang="fr-FR" dirty="0"/>
          </a:p>
          <a:p>
            <a:r>
              <a:rPr lang="fr-FR" dirty="0"/>
              <a:t>Anti-</a:t>
            </a:r>
            <a:r>
              <a:rPr lang="fr-FR" dirty="0" err="1"/>
              <a:t>entropy</a:t>
            </a:r>
            <a:endParaRPr lang="fr-FR" dirty="0"/>
          </a:p>
          <a:p>
            <a:r>
              <a:rPr lang="fr-FR" dirty="0" err="1"/>
              <a:t>Tuneable</a:t>
            </a:r>
            <a:r>
              <a:rPr lang="fr-FR" dirty="0"/>
              <a:t> </a:t>
            </a:r>
            <a:r>
              <a:rPr lang="fr-FR" dirty="0" err="1"/>
              <a:t>Consistancy</a:t>
            </a:r>
            <a:endParaRPr lang="fr-FR" dirty="0"/>
          </a:p>
        </p:txBody>
      </p:sp>
      <p:sp>
        <p:nvSpPr>
          <p:cNvPr id="12" name="Text Placeholder 5">
            <a:extLst>
              <a:ext uri="{FF2B5EF4-FFF2-40B4-BE49-F238E27FC236}">
                <a16:creationId xmlns:a16="http://schemas.microsoft.com/office/drawing/2014/main" id="{038F04D7-A28D-4773-8078-2ED47DBA8BA2}"/>
              </a:ext>
            </a:extLst>
          </p:cNvPr>
          <p:cNvSpPr>
            <a:spLocks noGrp="1"/>
          </p:cNvSpPr>
          <p:nvPr>
            <p:ph type="body" sz="quarter" idx="13"/>
          </p:nvPr>
        </p:nvSpPr>
        <p:spPr>
          <a:xfrm>
            <a:off x="1627188" y="1133856"/>
            <a:ext cx="9004300" cy="338328"/>
          </a:xfrm>
        </p:spPr>
        <p:txBody>
          <a:bodyPr/>
          <a:lstStyle/>
          <a:p>
            <a:r>
              <a:rPr lang="en-US" dirty="0"/>
              <a:t>Here are some key functionality that will </a:t>
            </a:r>
            <a:r>
              <a:rPr lang="en-US"/>
              <a:t>be overviewed</a:t>
            </a:r>
            <a:endParaRPr lang="en-US" dirty="0"/>
          </a:p>
          <a:p>
            <a:endParaRPr lang="en-US" dirty="0"/>
          </a:p>
        </p:txBody>
      </p:sp>
    </p:spTree>
    <p:extLst>
      <p:ext uri="{BB962C8B-B14F-4D97-AF65-F5344CB8AC3E}">
        <p14:creationId xmlns:p14="http://schemas.microsoft.com/office/powerpoint/2010/main" val="22720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1DBD-4B1C-43C3-B49F-1E5FF75ED0BC}"/>
              </a:ext>
            </a:extLst>
          </p:cNvPr>
          <p:cNvSpPr>
            <a:spLocks noGrp="1"/>
          </p:cNvSpPr>
          <p:nvPr>
            <p:ph type="title"/>
          </p:nvPr>
        </p:nvSpPr>
        <p:spPr/>
        <p:txBody>
          <a:bodyPr numCol="1"/>
          <a:lstStyle/>
          <a:p>
            <a:r>
              <a:rPr lang="en-US" dirty="0"/>
              <a:t>Columnar</a:t>
            </a:r>
            <a:r>
              <a:rPr lang="fr-FR" dirty="0"/>
              <a:t> data model</a:t>
            </a:r>
          </a:p>
        </p:txBody>
      </p:sp>
      <p:sp>
        <p:nvSpPr>
          <p:cNvPr id="3" name="Espace réservé de la date 2">
            <a:extLst>
              <a:ext uri="{FF2B5EF4-FFF2-40B4-BE49-F238E27FC236}">
                <a16:creationId xmlns:a16="http://schemas.microsoft.com/office/drawing/2014/main" id="{D3DFE83A-ABE3-4483-9EAC-A5F98BF2B3A1}"/>
              </a:ext>
            </a:extLst>
          </p:cNvPr>
          <p:cNvSpPr>
            <a:spLocks noGrp="1"/>
          </p:cNvSpPr>
          <p:nvPr>
            <p:ph type="dt" sz="half" idx="10"/>
          </p:nvPr>
        </p:nvSpPr>
        <p:spPr/>
        <p:txBody>
          <a:bodyPr/>
          <a:lstStyle/>
          <a:p>
            <a:fld id="{66CA7FD2-EEE1-4653-A3ED-EC06E26685F5}" type="datetime4">
              <a:rPr lang="en-US" smtClean="0"/>
              <a:t>July 26, 2018</a:t>
            </a:fld>
            <a:endParaRPr lang="en-CA"/>
          </a:p>
        </p:txBody>
      </p:sp>
      <p:sp>
        <p:nvSpPr>
          <p:cNvPr id="4" name="Espace réservé du pied de page 3">
            <a:extLst>
              <a:ext uri="{FF2B5EF4-FFF2-40B4-BE49-F238E27FC236}">
                <a16:creationId xmlns:a16="http://schemas.microsoft.com/office/drawing/2014/main" id="{D018F207-5D3C-4470-818A-60EB0AA025FD}"/>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4CF54F69-8A1D-41BB-AA74-D91AF0660025}"/>
              </a:ext>
            </a:extLst>
          </p:cNvPr>
          <p:cNvSpPr>
            <a:spLocks noGrp="1"/>
          </p:cNvSpPr>
          <p:nvPr>
            <p:ph type="sldNum" sz="quarter" idx="12"/>
          </p:nvPr>
        </p:nvSpPr>
        <p:spPr/>
        <p:txBody>
          <a:bodyPr/>
          <a:lstStyle/>
          <a:p>
            <a:fld id="{00E6A5BD-C011-4A45-AA3A-201790FB7F2B}" type="slidenum">
              <a:rPr lang="en-CA" smtClean="0"/>
              <a:t>4</a:t>
            </a:fld>
            <a:endParaRPr lang="en-CA"/>
          </a:p>
        </p:txBody>
      </p:sp>
      <p:pic>
        <p:nvPicPr>
          <p:cNvPr id="13" name="Picture 4" descr="RÃ©sultat de recherche d'images pour &quot;data model cassandra&quot;">
            <a:extLst>
              <a:ext uri="{FF2B5EF4-FFF2-40B4-BE49-F238E27FC236}">
                <a16:creationId xmlns:a16="http://schemas.microsoft.com/office/drawing/2014/main" id="{84E154EB-1CB7-4DD3-8AE7-3687B3EA0339}"/>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246326" y="1673346"/>
            <a:ext cx="5497307" cy="310920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A91CE1F5-4525-40B7-A9CD-E692F5C6F747}"/>
              </a:ext>
            </a:extLst>
          </p:cNvPr>
          <p:cNvPicPr>
            <a:picLocks noChangeAspect="1"/>
          </p:cNvPicPr>
          <p:nvPr/>
        </p:nvPicPr>
        <p:blipFill>
          <a:blip r:embed="rId3"/>
          <a:stretch>
            <a:fillRect/>
          </a:stretch>
        </p:blipFill>
        <p:spPr>
          <a:xfrm>
            <a:off x="6899479" y="4965754"/>
            <a:ext cx="4191000" cy="1323975"/>
          </a:xfrm>
          <a:prstGeom prst="rect">
            <a:avLst/>
          </a:prstGeom>
        </p:spPr>
      </p:pic>
      <p:sp>
        <p:nvSpPr>
          <p:cNvPr id="17" name="ZoneTexte 16">
            <a:extLst>
              <a:ext uri="{FF2B5EF4-FFF2-40B4-BE49-F238E27FC236}">
                <a16:creationId xmlns:a16="http://schemas.microsoft.com/office/drawing/2014/main" id="{FE19CB35-4660-4D01-88C0-9763EE8CD6B8}"/>
              </a:ext>
            </a:extLst>
          </p:cNvPr>
          <p:cNvSpPr txBox="1"/>
          <p:nvPr/>
        </p:nvSpPr>
        <p:spPr>
          <a:xfrm>
            <a:off x="1627188" y="1673346"/>
            <a:ext cx="4239943" cy="2130070"/>
          </a:xfrm>
          <a:prstGeom prst="rect">
            <a:avLst/>
          </a:prstGeom>
          <a:noFill/>
        </p:spPr>
        <p:txBody>
          <a:bodyPr wrap="none" lIns="0" tIns="0" rIns="0" bIns="0" rtlCol="0">
            <a:spAutoFit/>
          </a:bodyPr>
          <a:lstStyle/>
          <a:p>
            <a:pPr marL="285750" indent="-285750">
              <a:lnSpc>
                <a:spcPct val="200000"/>
              </a:lnSpc>
              <a:buFont typeface="Arial" panose="020B0604020202020204" pitchFamily="34" charset="0"/>
              <a:buChar char="•"/>
            </a:pPr>
            <a:r>
              <a:rPr lang="fr-FR" dirty="0">
                <a:solidFill>
                  <a:schemeClr val="accent2"/>
                </a:solidFill>
              </a:rPr>
              <a:t>Flexible data-model</a:t>
            </a:r>
          </a:p>
          <a:p>
            <a:pPr marL="285750" indent="-285750">
              <a:lnSpc>
                <a:spcPct val="200000"/>
              </a:lnSpc>
              <a:buFont typeface="Arial" panose="020B0604020202020204" pitchFamily="34" charset="0"/>
              <a:buChar char="•"/>
            </a:pPr>
            <a:r>
              <a:rPr lang="en-US" dirty="0">
                <a:solidFill>
                  <a:schemeClr val="accent2"/>
                </a:solidFill>
              </a:rPr>
              <a:t>Adapted</a:t>
            </a:r>
            <a:r>
              <a:rPr lang="fr-FR" dirty="0">
                <a:solidFill>
                  <a:schemeClr val="accent2"/>
                </a:solidFill>
              </a:rPr>
              <a:t> to process large </a:t>
            </a:r>
            <a:r>
              <a:rPr lang="en-US" dirty="0">
                <a:solidFill>
                  <a:schemeClr val="accent2"/>
                </a:solidFill>
              </a:rPr>
              <a:t>amount</a:t>
            </a:r>
            <a:r>
              <a:rPr lang="fr-FR" dirty="0">
                <a:solidFill>
                  <a:schemeClr val="accent2"/>
                </a:solidFill>
              </a:rPr>
              <a:t> of data</a:t>
            </a:r>
          </a:p>
          <a:p>
            <a:pPr marL="285750" indent="-285750">
              <a:lnSpc>
                <a:spcPct val="200000"/>
              </a:lnSpc>
              <a:buFont typeface="Arial" panose="020B0604020202020204" pitchFamily="34" charset="0"/>
              <a:buChar char="•"/>
            </a:pPr>
            <a:r>
              <a:rPr lang="en-US" dirty="0">
                <a:solidFill>
                  <a:schemeClr val="accent2"/>
                </a:solidFill>
              </a:rPr>
              <a:t>Powerful</a:t>
            </a:r>
            <a:r>
              <a:rPr lang="fr-FR" dirty="0">
                <a:solidFill>
                  <a:schemeClr val="accent2"/>
                </a:solidFill>
              </a:rPr>
              <a:t> no </a:t>
            </a:r>
            <a:r>
              <a:rPr lang="fr-FR" dirty="0" err="1">
                <a:solidFill>
                  <a:schemeClr val="accent2"/>
                </a:solidFill>
              </a:rPr>
              <a:t>SPoF</a:t>
            </a:r>
            <a:r>
              <a:rPr lang="fr-FR" dirty="0">
                <a:solidFill>
                  <a:schemeClr val="accent2"/>
                </a:solidFill>
              </a:rPr>
              <a:t> system</a:t>
            </a:r>
          </a:p>
          <a:p>
            <a:pPr marL="285750" indent="-285750">
              <a:lnSpc>
                <a:spcPct val="200000"/>
              </a:lnSpc>
              <a:buFont typeface="Arial" panose="020B0604020202020204" pitchFamily="34" charset="0"/>
              <a:buChar char="•"/>
            </a:pPr>
            <a:r>
              <a:rPr lang="fr-FR" dirty="0">
                <a:solidFill>
                  <a:schemeClr val="accent2"/>
                </a:solidFill>
              </a:rPr>
              <a:t>Efficient RAM </a:t>
            </a:r>
            <a:r>
              <a:rPr lang="en-US" dirty="0">
                <a:solidFill>
                  <a:schemeClr val="accent2"/>
                </a:solidFill>
              </a:rPr>
              <a:t>stored</a:t>
            </a:r>
            <a:r>
              <a:rPr lang="fr-FR" dirty="0">
                <a:solidFill>
                  <a:schemeClr val="accent2"/>
                </a:solidFill>
              </a:rPr>
              <a:t> data</a:t>
            </a:r>
          </a:p>
        </p:txBody>
      </p:sp>
      <p:sp>
        <p:nvSpPr>
          <p:cNvPr id="10" name="Text Placeholder 5">
            <a:extLst>
              <a:ext uri="{FF2B5EF4-FFF2-40B4-BE49-F238E27FC236}">
                <a16:creationId xmlns:a16="http://schemas.microsoft.com/office/drawing/2014/main" id="{CD933ECF-70F9-4482-A84C-DB575A1AC38D}"/>
              </a:ext>
            </a:extLst>
          </p:cNvPr>
          <p:cNvSpPr>
            <a:spLocks noGrp="1"/>
          </p:cNvSpPr>
          <p:nvPr>
            <p:ph type="body" sz="quarter" idx="13"/>
          </p:nvPr>
        </p:nvSpPr>
        <p:spPr>
          <a:xfrm>
            <a:off x="1627188" y="978734"/>
            <a:ext cx="9004300" cy="338328"/>
          </a:xfrm>
        </p:spPr>
        <p:txBody>
          <a:bodyPr/>
          <a:lstStyle/>
          <a:p>
            <a:r>
              <a:rPr lang="en-US" dirty="0"/>
              <a:t>Store highly compressed data in columns instead of rows to speed up query processing</a:t>
            </a:r>
          </a:p>
        </p:txBody>
      </p:sp>
    </p:spTree>
    <p:extLst>
      <p:ext uri="{BB962C8B-B14F-4D97-AF65-F5344CB8AC3E}">
        <p14:creationId xmlns:p14="http://schemas.microsoft.com/office/powerpoint/2010/main" val="361465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Consistent </a:t>
            </a:r>
            <a:r>
              <a:rPr lang="fr-FR" dirty="0" err="1"/>
              <a:t>Hashing</a:t>
            </a:r>
            <a:endParaRPr lang="fr-FR" dirty="0"/>
          </a:p>
        </p:txBody>
      </p:sp>
      <p:sp>
        <p:nvSpPr>
          <p:cNvPr id="3" name="Date Placeholder 2"/>
          <p:cNvSpPr>
            <a:spLocks noGrp="1"/>
          </p:cNvSpPr>
          <p:nvPr>
            <p:ph type="dt" sz="half" idx="10"/>
          </p:nvPr>
        </p:nvSpPr>
        <p:spPr/>
        <p:txBody>
          <a:bodyPr/>
          <a:lstStyle/>
          <a:p>
            <a:fld id="{66CA7FD2-EEE1-4653-A3ED-EC06E26685F5}" type="datetime4">
              <a:rPr lang="en-US" smtClean="0"/>
              <a:t>July 26, 2018</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5</a:t>
            </a:fld>
            <a:endParaRPr lang="en-US" dirty="0"/>
          </a:p>
        </p:txBody>
      </p:sp>
      <p:sp>
        <p:nvSpPr>
          <p:cNvPr id="6" name="Text Placeholder 5"/>
          <p:cNvSpPr>
            <a:spLocks noGrp="1"/>
          </p:cNvSpPr>
          <p:nvPr>
            <p:ph type="body" sz="quarter" idx="13"/>
          </p:nvPr>
        </p:nvSpPr>
        <p:spPr/>
        <p:txBody>
          <a:bodyPr/>
          <a:lstStyle/>
          <a:p>
            <a:r>
              <a:rPr lang="en-US" dirty="0"/>
              <a:t>Allow homogeneous distribution of data across a cluster</a:t>
            </a:r>
          </a:p>
          <a:p>
            <a:endParaRPr lang="en-US" dirty="0"/>
          </a:p>
        </p:txBody>
      </p:sp>
      <p:sp>
        <p:nvSpPr>
          <p:cNvPr id="10" name="Espace réservé du contenu 9">
            <a:extLst>
              <a:ext uri="{FF2B5EF4-FFF2-40B4-BE49-F238E27FC236}">
                <a16:creationId xmlns:a16="http://schemas.microsoft.com/office/drawing/2014/main" id="{89C79D45-85A2-4A77-9898-E1214615F4CF}"/>
              </a:ext>
            </a:extLst>
          </p:cNvPr>
          <p:cNvSpPr>
            <a:spLocks noGrp="1"/>
          </p:cNvSpPr>
          <p:nvPr>
            <p:ph sz="quarter" idx="14"/>
          </p:nvPr>
        </p:nvSpPr>
        <p:spPr>
          <a:xfrm>
            <a:off x="1627188" y="1847088"/>
            <a:ext cx="5192998" cy="4343400"/>
          </a:xfrm>
        </p:spPr>
        <p:txBody>
          <a:bodyPr/>
          <a:lstStyle/>
          <a:p>
            <a:r>
              <a:rPr lang="en-US" dirty="0"/>
              <a:t>Hash the row key into a integer </a:t>
            </a:r>
            <a:br>
              <a:rPr lang="en-US" dirty="0"/>
            </a:br>
            <a:r>
              <a:rPr lang="en-US" dirty="0"/>
              <a:t>between 0 et 2^127</a:t>
            </a:r>
          </a:p>
          <a:p>
            <a:r>
              <a:rPr lang="en-US" dirty="0"/>
              <a:t>Place the data into the directly </a:t>
            </a:r>
            <a:br>
              <a:rPr lang="en-US" dirty="0"/>
            </a:br>
            <a:r>
              <a:rPr lang="en-US" dirty="0"/>
              <a:t>superior node</a:t>
            </a:r>
          </a:p>
        </p:txBody>
      </p:sp>
      <p:pic>
        <p:nvPicPr>
          <p:cNvPr id="9" name="Image 8">
            <a:extLst>
              <a:ext uri="{FF2B5EF4-FFF2-40B4-BE49-F238E27FC236}">
                <a16:creationId xmlns:a16="http://schemas.microsoft.com/office/drawing/2014/main" id="{6E67461D-674C-421D-8365-DFCBB23C6BAB}"/>
              </a:ext>
            </a:extLst>
          </p:cNvPr>
          <p:cNvPicPr>
            <a:picLocks noChangeAspect="1"/>
          </p:cNvPicPr>
          <p:nvPr/>
        </p:nvPicPr>
        <p:blipFill>
          <a:blip r:embed="rId2"/>
          <a:stretch>
            <a:fillRect/>
          </a:stretch>
        </p:blipFill>
        <p:spPr>
          <a:xfrm>
            <a:off x="6992703" y="2585525"/>
            <a:ext cx="4420877" cy="2714242"/>
          </a:xfrm>
          <a:prstGeom prst="rect">
            <a:avLst/>
          </a:prstGeom>
        </p:spPr>
      </p:pic>
    </p:spTree>
    <p:extLst>
      <p:ext uri="{BB962C8B-B14F-4D97-AF65-F5344CB8AC3E}">
        <p14:creationId xmlns:p14="http://schemas.microsoft.com/office/powerpoint/2010/main" val="61139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98231-0851-4998-A703-5E5B5E8697A0}"/>
              </a:ext>
            </a:extLst>
          </p:cNvPr>
          <p:cNvSpPr>
            <a:spLocks noGrp="1"/>
          </p:cNvSpPr>
          <p:nvPr>
            <p:ph type="title"/>
          </p:nvPr>
        </p:nvSpPr>
        <p:spPr/>
        <p:txBody>
          <a:bodyPr/>
          <a:lstStyle/>
          <a:p>
            <a:r>
              <a:rPr lang="fr-FR" dirty="0" err="1"/>
              <a:t>Gossip</a:t>
            </a:r>
            <a:r>
              <a:rPr lang="fr-FR" dirty="0"/>
              <a:t> Protocol</a:t>
            </a:r>
          </a:p>
        </p:txBody>
      </p:sp>
      <p:sp>
        <p:nvSpPr>
          <p:cNvPr id="3" name="Espace réservé de la date 2">
            <a:extLst>
              <a:ext uri="{FF2B5EF4-FFF2-40B4-BE49-F238E27FC236}">
                <a16:creationId xmlns:a16="http://schemas.microsoft.com/office/drawing/2014/main" id="{CD816EA6-BCEC-4994-8866-EB66BBFD2798}"/>
              </a:ext>
            </a:extLst>
          </p:cNvPr>
          <p:cNvSpPr>
            <a:spLocks noGrp="1"/>
          </p:cNvSpPr>
          <p:nvPr>
            <p:ph type="dt" sz="half" idx="10"/>
          </p:nvPr>
        </p:nvSpPr>
        <p:spPr/>
        <p:txBody>
          <a:bodyPr/>
          <a:lstStyle/>
          <a:p>
            <a:fld id="{66CA7FD2-EEE1-4653-A3ED-EC06E26685F5}" type="datetime4">
              <a:rPr lang="en-US" smtClean="0"/>
              <a:t>July 26, 2018</a:t>
            </a:fld>
            <a:endParaRPr lang="en-CA"/>
          </a:p>
        </p:txBody>
      </p:sp>
      <p:sp>
        <p:nvSpPr>
          <p:cNvPr id="4" name="Espace réservé du pied de page 3">
            <a:extLst>
              <a:ext uri="{FF2B5EF4-FFF2-40B4-BE49-F238E27FC236}">
                <a16:creationId xmlns:a16="http://schemas.microsoft.com/office/drawing/2014/main" id="{9268D377-628E-4C59-990C-41CD5079A576}"/>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36D6EECC-D630-40EF-A2CD-4763149D7F1F}"/>
              </a:ext>
            </a:extLst>
          </p:cNvPr>
          <p:cNvSpPr>
            <a:spLocks noGrp="1"/>
          </p:cNvSpPr>
          <p:nvPr>
            <p:ph type="sldNum" sz="quarter" idx="12"/>
          </p:nvPr>
        </p:nvSpPr>
        <p:spPr/>
        <p:txBody>
          <a:bodyPr/>
          <a:lstStyle/>
          <a:p>
            <a:fld id="{00E6A5BD-C011-4A45-AA3A-201790FB7F2B}" type="slidenum">
              <a:rPr lang="en-CA" smtClean="0"/>
              <a:t>6</a:t>
            </a:fld>
            <a:endParaRPr lang="en-CA"/>
          </a:p>
        </p:txBody>
      </p:sp>
      <p:sp>
        <p:nvSpPr>
          <p:cNvPr id="6" name="Espace réservé du texte 5">
            <a:extLst>
              <a:ext uri="{FF2B5EF4-FFF2-40B4-BE49-F238E27FC236}">
                <a16:creationId xmlns:a16="http://schemas.microsoft.com/office/drawing/2014/main" id="{CDA210D7-2CDC-4C14-AFFE-F6787ADF6D8A}"/>
              </a:ext>
            </a:extLst>
          </p:cNvPr>
          <p:cNvSpPr>
            <a:spLocks noGrp="1"/>
          </p:cNvSpPr>
          <p:nvPr>
            <p:ph type="body" sz="quarter" idx="13"/>
          </p:nvPr>
        </p:nvSpPr>
        <p:spPr/>
        <p:txBody>
          <a:bodyPr/>
          <a:lstStyle/>
          <a:p>
            <a:r>
              <a:rPr lang="fr-FR" dirty="0" err="1"/>
              <a:t>Fault-tolerant</a:t>
            </a:r>
            <a:r>
              <a:rPr lang="fr-FR" dirty="0"/>
              <a:t>, </a:t>
            </a:r>
            <a:r>
              <a:rPr lang="fr-FR" dirty="0" err="1"/>
              <a:t>peer-peer</a:t>
            </a:r>
            <a:r>
              <a:rPr lang="fr-FR" dirty="0"/>
              <a:t> </a:t>
            </a:r>
            <a:r>
              <a:rPr lang="fr-FR" dirty="0" err="1"/>
              <a:t>commuincation</a:t>
            </a:r>
            <a:r>
              <a:rPr lang="fr-FR" dirty="0"/>
              <a:t> </a:t>
            </a:r>
            <a:r>
              <a:rPr lang="fr-FR" dirty="0" err="1"/>
              <a:t>protocol</a:t>
            </a:r>
            <a:r>
              <a:rPr lang="fr-FR" dirty="0"/>
              <a:t>, </a:t>
            </a:r>
            <a:r>
              <a:rPr lang="fr-FR" dirty="0" err="1"/>
              <a:t>allowing</a:t>
            </a:r>
            <a:r>
              <a:rPr lang="fr-FR" dirty="0"/>
              <a:t> </a:t>
            </a:r>
            <a:r>
              <a:rPr lang="fr-FR" dirty="0" err="1"/>
              <a:t>nodes</a:t>
            </a:r>
            <a:r>
              <a:rPr lang="fr-FR" dirty="0"/>
              <a:t> to talk to </a:t>
            </a:r>
            <a:r>
              <a:rPr lang="fr-FR" dirty="0" err="1"/>
              <a:t>each</a:t>
            </a:r>
            <a:r>
              <a:rPr lang="fr-FR" dirty="0"/>
              <a:t> </a:t>
            </a:r>
            <a:r>
              <a:rPr lang="fr-FR" dirty="0" err="1"/>
              <a:t>other</a:t>
            </a:r>
            <a:endParaRPr lang="fr-FR" dirty="0"/>
          </a:p>
        </p:txBody>
      </p:sp>
      <p:sp>
        <p:nvSpPr>
          <p:cNvPr id="7" name="Espace réservé du contenu 6">
            <a:extLst>
              <a:ext uri="{FF2B5EF4-FFF2-40B4-BE49-F238E27FC236}">
                <a16:creationId xmlns:a16="http://schemas.microsoft.com/office/drawing/2014/main" id="{FFB9AB33-D77D-4AAA-BD34-3BD6BA3C6C17}"/>
              </a:ext>
            </a:extLst>
          </p:cNvPr>
          <p:cNvSpPr>
            <a:spLocks noGrp="1"/>
          </p:cNvSpPr>
          <p:nvPr>
            <p:ph sz="quarter" idx="14"/>
          </p:nvPr>
        </p:nvSpPr>
        <p:spPr>
          <a:xfrm>
            <a:off x="1627188" y="1847088"/>
            <a:ext cx="4858636" cy="4343400"/>
          </a:xfrm>
        </p:spPr>
        <p:txBody>
          <a:bodyPr/>
          <a:lstStyle/>
          <a:p>
            <a:r>
              <a:rPr lang="fr-FR" dirty="0" err="1"/>
              <a:t>Every</a:t>
            </a:r>
            <a:r>
              <a:rPr lang="fr-FR" dirty="0"/>
              <a:t> second, </a:t>
            </a:r>
            <a:r>
              <a:rPr lang="fr-FR" dirty="0" err="1"/>
              <a:t>nodes</a:t>
            </a:r>
            <a:r>
              <a:rPr lang="fr-FR" dirty="0"/>
              <a:t> </a:t>
            </a:r>
            <a:r>
              <a:rPr lang="fr-FR" dirty="0" err="1"/>
              <a:t>communicates</a:t>
            </a:r>
            <a:r>
              <a:rPr lang="fr-FR" dirty="0"/>
              <a:t> </a:t>
            </a:r>
            <a:r>
              <a:rPr lang="fr-FR" dirty="0" err="1"/>
              <a:t>with</a:t>
            </a:r>
            <a:r>
              <a:rPr lang="fr-FR" dirty="0"/>
              <a:t> </a:t>
            </a:r>
            <a:r>
              <a:rPr lang="fr-FR" dirty="0" err="1"/>
              <a:t>each</a:t>
            </a:r>
            <a:r>
              <a:rPr lang="fr-FR" dirty="0"/>
              <a:t> </a:t>
            </a:r>
            <a:r>
              <a:rPr lang="fr-FR" dirty="0" err="1"/>
              <a:t>others</a:t>
            </a:r>
            <a:endParaRPr lang="fr-FR" dirty="0"/>
          </a:p>
          <a:p>
            <a:r>
              <a:rPr lang="fr-FR" dirty="0" err="1"/>
              <a:t>Allow</a:t>
            </a:r>
            <a:r>
              <a:rPr lang="fr-FR" dirty="0"/>
              <a:t> to </a:t>
            </a:r>
            <a:r>
              <a:rPr lang="fr-FR" dirty="0" err="1"/>
              <a:t>quickly</a:t>
            </a:r>
            <a:r>
              <a:rPr lang="fr-FR" dirty="0"/>
              <a:t> know </a:t>
            </a:r>
            <a:r>
              <a:rPr lang="fr-FR" dirty="0" err="1"/>
              <a:t>which</a:t>
            </a:r>
            <a:r>
              <a:rPr lang="fr-FR" dirty="0"/>
              <a:t> </a:t>
            </a:r>
            <a:r>
              <a:rPr lang="fr-FR" dirty="0" err="1"/>
              <a:t>node</a:t>
            </a:r>
            <a:r>
              <a:rPr lang="fr-FR" dirty="0"/>
              <a:t> </a:t>
            </a:r>
            <a:r>
              <a:rPr lang="fr-FR" dirty="0" err="1"/>
              <a:t>is</a:t>
            </a:r>
            <a:r>
              <a:rPr lang="fr-FR" dirty="0"/>
              <a:t> down</a:t>
            </a:r>
          </a:p>
        </p:txBody>
      </p:sp>
      <p:pic>
        <p:nvPicPr>
          <p:cNvPr id="9" name="Image 8">
            <a:extLst>
              <a:ext uri="{FF2B5EF4-FFF2-40B4-BE49-F238E27FC236}">
                <a16:creationId xmlns:a16="http://schemas.microsoft.com/office/drawing/2014/main" id="{46AC3480-8C1E-4D26-B434-ADCE9090B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24" y="1754632"/>
            <a:ext cx="5257810" cy="2496317"/>
          </a:xfrm>
          <a:prstGeom prst="rect">
            <a:avLst/>
          </a:prstGeom>
        </p:spPr>
      </p:pic>
    </p:spTree>
    <p:extLst>
      <p:ext uri="{BB962C8B-B14F-4D97-AF65-F5344CB8AC3E}">
        <p14:creationId xmlns:p14="http://schemas.microsoft.com/office/powerpoint/2010/main" val="32300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1340C-8022-461A-8184-2154DA0D0E98}"/>
              </a:ext>
            </a:extLst>
          </p:cNvPr>
          <p:cNvSpPr>
            <a:spLocks noGrp="1"/>
          </p:cNvSpPr>
          <p:nvPr>
            <p:ph type="title"/>
          </p:nvPr>
        </p:nvSpPr>
        <p:spPr/>
        <p:txBody>
          <a:bodyPr/>
          <a:lstStyle/>
          <a:p>
            <a:r>
              <a:rPr lang="fr-FR" dirty="0" err="1"/>
              <a:t>Hinted</a:t>
            </a:r>
            <a:r>
              <a:rPr lang="fr-FR" dirty="0"/>
              <a:t> </a:t>
            </a:r>
            <a:r>
              <a:rPr lang="fr-FR" dirty="0" err="1"/>
              <a:t>Handoff</a:t>
            </a:r>
            <a:br>
              <a:rPr lang="fr-FR" dirty="0"/>
            </a:br>
            <a:endParaRPr lang="fr-FR" dirty="0"/>
          </a:p>
        </p:txBody>
      </p:sp>
      <p:sp>
        <p:nvSpPr>
          <p:cNvPr id="3" name="Espace réservé de la date 2">
            <a:extLst>
              <a:ext uri="{FF2B5EF4-FFF2-40B4-BE49-F238E27FC236}">
                <a16:creationId xmlns:a16="http://schemas.microsoft.com/office/drawing/2014/main" id="{C0FF9351-3415-4706-842F-3EFFD5F84FA8}"/>
              </a:ext>
            </a:extLst>
          </p:cNvPr>
          <p:cNvSpPr>
            <a:spLocks noGrp="1"/>
          </p:cNvSpPr>
          <p:nvPr>
            <p:ph type="dt" sz="half" idx="10"/>
          </p:nvPr>
        </p:nvSpPr>
        <p:spPr/>
        <p:txBody>
          <a:bodyPr/>
          <a:lstStyle/>
          <a:p>
            <a:fld id="{66CA7FD2-EEE1-4653-A3ED-EC06E26685F5}" type="datetime4">
              <a:rPr lang="en-US" smtClean="0"/>
              <a:t>July 26, 2018</a:t>
            </a:fld>
            <a:endParaRPr lang="en-CA"/>
          </a:p>
        </p:txBody>
      </p:sp>
      <p:sp>
        <p:nvSpPr>
          <p:cNvPr id="4" name="Espace réservé du pied de page 3">
            <a:extLst>
              <a:ext uri="{FF2B5EF4-FFF2-40B4-BE49-F238E27FC236}">
                <a16:creationId xmlns:a16="http://schemas.microsoft.com/office/drawing/2014/main" id="{8AD78A1F-757F-4740-8D68-354CE56A92EA}"/>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68456D95-9B37-43F4-8139-E7BED00AE3A2}"/>
              </a:ext>
            </a:extLst>
          </p:cNvPr>
          <p:cNvSpPr>
            <a:spLocks noGrp="1"/>
          </p:cNvSpPr>
          <p:nvPr>
            <p:ph type="sldNum" sz="quarter" idx="12"/>
          </p:nvPr>
        </p:nvSpPr>
        <p:spPr/>
        <p:txBody>
          <a:bodyPr/>
          <a:lstStyle/>
          <a:p>
            <a:fld id="{00E6A5BD-C011-4A45-AA3A-201790FB7F2B}" type="slidenum">
              <a:rPr lang="en-CA" smtClean="0"/>
              <a:t>7</a:t>
            </a:fld>
            <a:endParaRPr lang="en-CA"/>
          </a:p>
        </p:txBody>
      </p:sp>
      <p:sp>
        <p:nvSpPr>
          <p:cNvPr id="6" name="Espace réservé du texte 5">
            <a:extLst>
              <a:ext uri="{FF2B5EF4-FFF2-40B4-BE49-F238E27FC236}">
                <a16:creationId xmlns:a16="http://schemas.microsoft.com/office/drawing/2014/main" id="{144C39D0-CB57-4EAD-8DB1-5C7C9D509008}"/>
              </a:ext>
            </a:extLst>
          </p:cNvPr>
          <p:cNvSpPr>
            <a:spLocks noGrp="1"/>
          </p:cNvSpPr>
          <p:nvPr>
            <p:ph type="body" sz="quarter" idx="13"/>
          </p:nvPr>
        </p:nvSpPr>
        <p:spPr/>
        <p:txBody>
          <a:bodyPr/>
          <a:lstStyle/>
          <a:p>
            <a:r>
              <a:rPr lang="fr-FR" dirty="0"/>
              <a:t>If a </a:t>
            </a:r>
            <a:r>
              <a:rPr lang="fr-FR" dirty="0" err="1"/>
              <a:t>node</a:t>
            </a:r>
            <a:r>
              <a:rPr lang="fr-FR" dirty="0"/>
              <a:t> </a:t>
            </a:r>
            <a:r>
              <a:rPr lang="fr-FR" dirty="0" err="1"/>
              <a:t>is</a:t>
            </a:r>
            <a:r>
              <a:rPr lang="fr-FR" dirty="0"/>
              <a:t> down and </a:t>
            </a:r>
            <a:r>
              <a:rPr lang="fr-FR" dirty="0" err="1"/>
              <a:t>is</a:t>
            </a:r>
            <a:r>
              <a:rPr lang="fr-FR" dirty="0"/>
              <a:t> </a:t>
            </a:r>
            <a:r>
              <a:rPr lang="fr-FR" dirty="0" err="1"/>
              <a:t>supposed</a:t>
            </a:r>
            <a:r>
              <a:rPr lang="fr-FR" dirty="0"/>
              <a:t> to </a:t>
            </a:r>
            <a:r>
              <a:rPr lang="fr-FR" dirty="0" err="1"/>
              <a:t>be</a:t>
            </a:r>
            <a:r>
              <a:rPr lang="fr-FR" dirty="0"/>
              <a:t> </a:t>
            </a:r>
            <a:r>
              <a:rPr lang="fr-FR" dirty="0" err="1"/>
              <a:t>written</a:t>
            </a:r>
            <a:r>
              <a:rPr lang="fr-FR" dirty="0"/>
              <a:t> on,  the </a:t>
            </a:r>
            <a:r>
              <a:rPr lang="fr-FR" dirty="0" err="1"/>
              <a:t>coordinator</a:t>
            </a:r>
            <a:r>
              <a:rPr lang="fr-FR" dirty="0"/>
              <a:t> </a:t>
            </a:r>
            <a:r>
              <a:rPr lang="fr-FR" dirty="0" err="1"/>
              <a:t>keep</a:t>
            </a:r>
            <a:r>
              <a:rPr lang="fr-FR" dirty="0"/>
              <a:t> a </a:t>
            </a:r>
            <a:r>
              <a:rPr lang="fr-FR" dirty="0" err="1"/>
              <a:t>hint</a:t>
            </a:r>
            <a:r>
              <a:rPr lang="fr-FR" dirty="0"/>
              <a:t> of </a:t>
            </a:r>
            <a:r>
              <a:rPr lang="fr-FR" dirty="0" err="1"/>
              <a:t>it</a:t>
            </a:r>
            <a:r>
              <a:rPr lang="fr-FR"/>
              <a:t> </a:t>
            </a:r>
            <a:endParaRPr lang="fr-FR" dirty="0"/>
          </a:p>
        </p:txBody>
      </p:sp>
      <p:sp>
        <p:nvSpPr>
          <p:cNvPr id="7" name="Espace réservé du contenu 6">
            <a:extLst>
              <a:ext uri="{FF2B5EF4-FFF2-40B4-BE49-F238E27FC236}">
                <a16:creationId xmlns:a16="http://schemas.microsoft.com/office/drawing/2014/main" id="{9DFE0CBC-6A29-4F00-9B74-2A31086B9522}"/>
              </a:ext>
            </a:extLst>
          </p:cNvPr>
          <p:cNvSpPr>
            <a:spLocks noGrp="1"/>
          </p:cNvSpPr>
          <p:nvPr>
            <p:ph sz="quarter" idx="14"/>
          </p:nvPr>
        </p:nvSpPr>
        <p:spPr/>
        <p:txBody>
          <a:bodyPr/>
          <a:lstStyle/>
          <a:p>
            <a:endParaRPr lang="fr-FR" dirty="0"/>
          </a:p>
        </p:txBody>
      </p:sp>
    </p:spTree>
    <p:extLst>
      <p:ext uri="{BB962C8B-B14F-4D97-AF65-F5344CB8AC3E}">
        <p14:creationId xmlns:p14="http://schemas.microsoft.com/office/powerpoint/2010/main" val="319313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1-Column (No Rule) Layout</a:t>
            </a:r>
          </a:p>
        </p:txBody>
      </p:sp>
      <p:sp>
        <p:nvSpPr>
          <p:cNvPr id="3" name="Date Placeholder 2"/>
          <p:cNvSpPr>
            <a:spLocks noGrp="1"/>
          </p:cNvSpPr>
          <p:nvPr>
            <p:ph type="dt" sz="half" idx="10"/>
          </p:nvPr>
        </p:nvSpPr>
        <p:spPr/>
        <p:txBody>
          <a:bodyPr/>
          <a:lstStyle/>
          <a:p>
            <a:fld id="{66CA7FD2-EEE1-4653-A3ED-EC06E26685F5}" type="datetime4">
              <a:rPr lang="en-US" smtClean="0"/>
              <a:t>July 26, 2018</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8</a:t>
            </a:fld>
            <a:endParaRPr lang="en-US" dirty="0"/>
          </a:p>
        </p:txBody>
      </p:sp>
      <p:sp>
        <p:nvSpPr>
          <p:cNvPr id="6" name="Text Placeholder 5"/>
          <p:cNvSpPr>
            <a:spLocks noGrp="1"/>
          </p:cNvSpPr>
          <p:nvPr>
            <p:ph type="body" sz="quarter" idx="13"/>
          </p:nvPr>
        </p:nvSpPr>
        <p:spPr/>
        <p:txBody>
          <a:bodyPr/>
          <a:lstStyle/>
          <a:p>
            <a:r>
              <a:rPr lang="en-US" dirty="0"/>
              <a:t>Subtitle</a:t>
            </a:r>
          </a:p>
        </p:txBody>
      </p:sp>
      <p:sp>
        <p:nvSpPr>
          <p:cNvPr id="7" name="Content Placeholder 6"/>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311077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26, 2018</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9</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818446007"/>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1547</TotalTime>
  <Words>453</Words>
  <Application>Microsoft Office PowerPoint</Application>
  <PresentationFormat>Grand écran</PresentationFormat>
  <Paragraphs>193</Paragraphs>
  <Slides>22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22</vt:i4>
      </vt:variant>
    </vt:vector>
  </HeadingPairs>
  <TitlesOfParts>
    <vt:vector size="25" baseType="lpstr">
      <vt:lpstr>Arial</vt:lpstr>
      <vt:lpstr>GE Inspira Sans</vt:lpstr>
      <vt:lpstr>GE</vt:lpstr>
      <vt:lpstr>Cassandra – A NoSQL Database</vt:lpstr>
      <vt:lpstr>What is Cassandra ?</vt:lpstr>
      <vt:lpstr>How it works ?</vt:lpstr>
      <vt:lpstr>Columnar data model</vt:lpstr>
      <vt:lpstr>Consistent Hashing</vt:lpstr>
      <vt:lpstr>Gossip Protocol</vt:lpstr>
      <vt:lpstr>Hinted Handoff </vt:lpstr>
      <vt:lpstr>1-Column (No Rule) Layout</vt:lpstr>
      <vt:lpstr>2-Column Layout</vt:lpstr>
      <vt:lpstr>Présentation PowerPoint</vt:lpstr>
      <vt:lpstr>3-Column Layout</vt:lpstr>
      <vt:lpstr>4-Column Layout</vt:lpstr>
      <vt:lpstr>Containers</vt:lpstr>
      <vt:lpstr>2-Column Table</vt:lpstr>
      <vt:lpstr>3-Column Table</vt:lpstr>
      <vt:lpstr>4-Column Table</vt:lpstr>
      <vt:lpstr>Solid Table</vt:lpstr>
      <vt:lpstr>Section Title over dark image</vt:lpstr>
      <vt:lpstr>Section Title over light image</vt:lpstr>
      <vt:lpstr>Image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dc:title>
  <dc:creator>Willem HOUM</dc:creator>
  <dc:description>Version 1.08
Job 1437
August 25, 2016</dc:description>
  <cp:lastModifiedBy>Willem HOUM</cp:lastModifiedBy>
  <cp:revision>23</cp:revision>
  <dcterms:created xsi:type="dcterms:W3CDTF">2018-07-25T08:55:53Z</dcterms:created>
  <dcterms:modified xsi:type="dcterms:W3CDTF">2018-07-26T15:13:32Z</dcterms:modified>
</cp:coreProperties>
</file>