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  <p:sldMasterId id="2147483671" r:id="rId2"/>
    <p:sldMasterId id="2147483689" r:id="rId3"/>
    <p:sldMasterId id="2147483707" r:id="rId4"/>
    <p:sldMasterId id="2147483725" r:id="rId5"/>
  </p:sldMasterIdLst>
  <p:sldIdLst>
    <p:sldId id="256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34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77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2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74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56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26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4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07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66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334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1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86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67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76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023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69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202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273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843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2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87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20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1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855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723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63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161522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16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617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3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47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95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703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17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56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60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13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963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286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83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979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28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278573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77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515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15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28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296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9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522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553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092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243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962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35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881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925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701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8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334431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598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48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656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82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6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1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9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13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54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53.xml"/><Relationship Id="rId1" Type="http://schemas.openxmlformats.org/officeDocument/2006/relationships/themeOverride" Target="../theme/themeOverride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REQUISITOS NO FUNCIONALES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75671"/>
          </a:xfrm>
        </p:spPr>
        <p:txBody>
          <a:bodyPr>
            <a:normAutofit lnSpcReduction="10000"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RESPONSABLES: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bg1"/>
                </a:solidFill>
              </a:rPr>
              <a:t>NEIVER ANTONIO TAPIAS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bg1"/>
                </a:solidFill>
              </a:rPr>
              <a:t>PAULA ANDREA GUARIN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bg1"/>
                </a:solidFill>
              </a:rPr>
              <a:t>DAIRO JOAN RIVAS</a:t>
            </a:r>
          </a:p>
        </p:txBody>
      </p:sp>
    </p:spTree>
    <p:extLst>
      <p:ext uri="{BB962C8B-B14F-4D97-AF65-F5344CB8AC3E}">
        <p14:creationId xmlns:p14="http://schemas.microsoft.com/office/powerpoint/2010/main" val="8637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CARACTERÍSTICA: 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</a:t>
            </a:r>
            <a:b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Subcaracterística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891621"/>
            <a:ext cx="8946541" cy="1879001"/>
          </a:xfrm>
        </p:spPr>
        <p:txBody>
          <a:bodyPr/>
          <a:lstStyle/>
          <a:p>
            <a:pPr marL="0" indent="0"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Descripción: </a:t>
            </a:r>
          </a:p>
          <a:p>
            <a:pPr marL="0" indent="0">
              <a:buNone/>
            </a:pP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sistema debe reconocer los actores y roles de cada uno de los usuarios registrados en el software, con las funciones y ventanas que se le asignen.</a:t>
            </a:r>
            <a:endParaRPr lang="es-CO" sz="2400" dirty="0"/>
          </a:p>
        </p:txBody>
      </p:sp>
      <p:pic>
        <p:nvPicPr>
          <p:cNvPr id="1026" name="Picture 2" descr="WordPress 4.5 y 4.6 Un CMS para crear y administrar blogs y sitios web -  Página de inicio de la administración">
            <a:extLst>
              <a:ext uri="{FF2B5EF4-FFF2-40B4-BE49-F238E27FC236}">
                <a16:creationId xmlns:a16="http://schemas.microsoft.com/office/drawing/2014/main" id="{9BF3C8F1-AE26-48D6-95E4-D7F05262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93" y="4222667"/>
            <a:ext cx="3330547" cy="263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8B9309E-2221-49F9-9A06-485F17FCE45D}"/>
              </a:ext>
            </a:extLst>
          </p:cNvPr>
          <p:cNvSpPr txBox="1">
            <a:spLocks/>
          </p:cNvSpPr>
          <p:nvPr/>
        </p:nvSpPr>
        <p:spPr>
          <a:xfrm>
            <a:off x="1160195" y="3808994"/>
            <a:ext cx="3064802" cy="82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Administrador</a:t>
            </a:r>
            <a:endParaRPr lang="es-CO" sz="24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3B3E4EE-E99D-46C8-8412-5C3BF9AC01AF}"/>
              </a:ext>
            </a:extLst>
          </p:cNvPr>
          <p:cNvSpPr txBox="1">
            <a:spLocks/>
          </p:cNvSpPr>
          <p:nvPr/>
        </p:nvSpPr>
        <p:spPr>
          <a:xfrm>
            <a:off x="7967005" y="3784856"/>
            <a:ext cx="1769402" cy="82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</a:t>
            </a:r>
            <a:endParaRPr lang="es-CO" sz="2400" dirty="0"/>
          </a:p>
        </p:txBody>
      </p:sp>
      <p:pic>
        <p:nvPicPr>
          <p:cNvPr id="1028" name="Picture 4" descr="75 ejemplos de marcas y organizaciones que usan WordPress">
            <a:extLst>
              <a:ext uri="{FF2B5EF4-FFF2-40B4-BE49-F238E27FC236}">
                <a16:creationId xmlns:a16="http://schemas.microsoft.com/office/drawing/2014/main" id="{D9BF8F09-EEF8-47F1-8084-F08A4E17D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59" y="4288399"/>
            <a:ext cx="3705659" cy="248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57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007" cy="1400530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CARACTERÍSTICA: 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Eficiencia</a:t>
            </a:r>
            <a:b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Subcaracterística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Manejo del tiempo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891621"/>
            <a:ext cx="8946541" cy="1879001"/>
          </a:xfrm>
        </p:spPr>
        <p:txBody>
          <a:bodyPr/>
          <a:lstStyle/>
          <a:p>
            <a:pPr marL="0" indent="0"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Descripción: </a:t>
            </a:r>
          </a:p>
          <a:p>
            <a:pPr marL="0" indent="0">
              <a:buNone/>
            </a:pP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sistema debe realizar las funciones o tareas que fueron programadas con alta velocidad y eficiencia.</a:t>
            </a:r>
            <a:endParaRPr lang="es-CO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B441F2-4521-4FD2-A2FC-6E0AAA42F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750" y="3429000"/>
            <a:ext cx="7143750" cy="315277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0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007" cy="1400530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CARACTERÍSTICA: 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Portabilidad</a:t>
            </a:r>
            <a:b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Subcaracterística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Adaptabilidad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891621"/>
            <a:ext cx="8946541" cy="1879001"/>
          </a:xfrm>
        </p:spPr>
        <p:txBody>
          <a:bodyPr/>
          <a:lstStyle/>
          <a:p>
            <a:pPr marL="0" indent="0"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Descripción: </a:t>
            </a:r>
          </a:p>
          <a:p>
            <a:pPr marL="0" indent="0">
              <a:buNone/>
            </a:pP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sistema debe funcionar en cualquier tipo de navegador que este utilizando el usuario, desde Internet Explore, Safari, Opera, Google Chrome, etc.</a:t>
            </a:r>
            <a:endParaRPr lang="es-CO" sz="2400" dirty="0"/>
          </a:p>
        </p:txBody>
      </p:sp>
      <p:pic>
        <p:nvPicPr>
          <p:cNvPr id="3074" name="Picture 2" descr="Navegadores Web: Chrome imparable; Firefox cae del 10%; Microsoft en  problemas - MuyComputer">
            <a:extLst>
              <a:ext uri="{FF2B5EF4-FFF2-40B4-BE49-F238E27FC236}">
                <a16:creationId xmlns:a16="http://schemas.microsoft.com/office/drawing/2014/main" id="{BE110A6E-D49E-4839-92CE-66C2D989E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7" b="100000" l="0" r="100000">
                        <a14:foregroundMark x1="11667" y1="12051" x2="11667" y2="12051"/>
                        <a14:foregroundMark x1="14167" y1="23044" x2="14167" y2="23044"/>
                        <a14:foregroundMark x1="21429" y1="24947" x2="21429" y2="24947"/>
                        <a14:foregroundMark x1="9762" y1="34672" x2="9762" y2="34672"/>
                        <a14:foregroundMark x1="58333" y1="41649" x2="58333" y2="41649"/>
                        <a14:foregroundMark x1="45000" y1="38689" x2="45000" y2="38689"/>
                        <a14:foregroundMark x1="47500" y1="40169" x2="47500" y2="40169"/>
                        <a14:foregroundMark x1="18571" y1="36786" x2="18571" y2="36786"/>
                        <a14:foregroundMark x1="5000" y1="29810" x2="5000" y2="29810"/>
                        <a14:foregroundMark x1="81071" y1="62791" x2="81071" y2="62791"/>
                        <a14:foregroundMark x1="77738" y1="70825" x2="77738" y2="70825"/>
                        <a14:foregroundMark x1="79048" y1="72727" x2="79048" y2="72727"/>
                        <a14:foregroundMark x1="77381" y1="82452" x2="77381" y2="82452"/>
                        <a14:foregroundMark x1="39167" y1="60888" x2="39167" y2="60888"/>
                        <a14:foregroundMark x1="19167" y1="17970" x2="19167" y2="17970"/>
                        <a14:foregroundMark x1="10238" y1="67865" x2="10238" y2="67865"/>
                        <a14:foregroundMark x1="21071" y1="61945" x2="21071" y2="61945"/>
                        <a14:foregroundMark x1="23095" y1="67230" x2="23095" y2="67230"/>
                        <a14:foregroundMark x1="24405" y1="72304" x2="24405" y2="72304"/>
                        <a14:foregroundMark x1="24405" y1="80550" x2="24405" y2="80550"/>
                        <a14:foregroundMark x1="9762" y1="94926" x2="9762" y2="94926"/>
                        <a14:foregroundMark x1="3333" y1="21987" x2="3333" y2="21987"/>
                        <a14:foregroundMark x1="11071" y1="56871" x2="11071" y2="56871"/>
                        <a14:foregroundMark x1="14881" y1="56660" x2="14881" y2="56660"/>
                        <a14:foregroundMark x1="6548" y1="60042" x2="6548" y2="60042"/>
                        <a14:foregroundMark x1="41310" y1="71459" x2="41310" y2="71459"/>
                        <a14:foregroundMark x1="42738" y1="71459" x2="42738" y2="71459"/>
                        <a14:foregroundMark x1="44048" y1="71459" x2="44048" y2="71459"/>
                        <a14:foregroundMark x1="62500" y1="31924" x2="62500" y2="31924"/>
                        <a14:foregroundMark x1="62857" y1="34249" x2="62857" y2="34249"/>
                        <a14:foregroundMark x1="62857" y1="36786" x2="62857" y2="36786"/>
                        <a14:foregroundMark x1="22738" y1="31290" x2="22738" y2="31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29" y="4024081"/>
            <a:ext cx="4228772" cy="238120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8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007" cy="1400530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CARACTERÍSTICA: 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Usabilidad</a:t>
            </a:r>
            <a:b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Subcaracterística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MX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Atractivilidad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891621"/>
            <a:ext cx="8946541" cy="1879001"/>
          </a:xfrm>
        </p:spPr>
        <p:txBody>
          <a:bodyPr/>
          <a:lstStyle/>
          <a:p>
            <a:pPr marL="0" indent="0"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Descripción: </a:t>
            </a:r>
          </a:p>
          <a:p>
            <a:pPr marL="0" indent="0">
              <a:buNone/>
            </a:pP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interfaz del sistema debe ser legible y agradable para el usuario, y debe seguir un mismo estilo en toda sus ventanas o interfaces.</a:t>
            </a:r>
            <a:endParaRPr lang="es-CO" sz="2400" dirty="0"/>
          </a:p>
        </p:txBody>
      </p:sp>
      <p:pic>
        <p:nvPicPr>
          <p:cNvPr id="4098" name="Picture 2" descr="La interfaz de usuario (UI) y su importancia en el diseño -  ingeniovirtual.com">
            <a:extLst>
              <a:ext uri="{FF2B5EF4-FFF2-40B4-BE49-F238E27FC236}">
                <a16:creationId xmlns:a16="http://schemas.microsoft.com/office/drawing/2014/main" id="{193B2E14-E6ED-45F3-8720-60D48D674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0000" l="1500" r="90000">
                        <a14:foregroundMark x1="37250" y1="32600" x2="37250" y2="32600"/>
                        <a14:foregroundMark x1="22750" y1="23400" x2="22750" y2="23400"/>
                        <a14:foregroundMark x1="45750" y1="37400" x2="45750" y2="37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357345"/>
            <a:ext cx="6362700" cy="39766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90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007" cy="1400530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CARACTERÍSTICA: 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Escalabilidad</a:t>
            </a:r>
            <a:b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Subcaracterística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Accesibilidad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891621"/>
            <a:ext cx="8946541" cy="187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Descripción: </a:t>
            </a:r>
          </a:p>
          <a:p>
            <a:pPr marL="0" indent="0">
              <a:buNone/>
            </a:pPr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Capacidad de un sistema o servicio de TI de manejar una creciente carga de trabajo, por ejemplo mayor número de conexiones o usuarios.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Ahorros, escalabilidad y seguridad, principales atractivos de la nube: AWS  Public Sector Summit - IT Masters Mag">
            <a:extLst>
              <a:ext uri="{FF2B5EF4-FFF2-40B4-BE49-F238E27FC236}">
                <a16:creationId xmlns:a16="http://schemas.microsoft.com/office/drawing/2014/main" id="{0FF95888-0AE1-436B-BFC3-98D234599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5200" y1="32684" x2="25200" y2="32684"/>
                        <a14:foregroundMark x1="33800" y1="36282" x2="33800" y2="36282"/>
                        <a14:foregroundMark x1="64400" y1="34333" x2="64700" y2="34633"/>
                        <a14:foregroundMark x1="72400" y1="30285" x2="72400" y2="30285"/>
                        <a14:foregroundMark x1="86000" y1="52174" x2="86000" y2="52174"/>
                        <a14:foregroundMark x1="78500" y1="60270" x2="78500" y2="60270"/>
                        <a14:foregroundMark x1="71300" y1="76612" x2="71300" y2="76612"/>
                        <a14:foregroundMark x1="20300" y1="58921" x2="20300" y2="58921"/>
                        <a14:foregroundMark x1="14200" y1="54423" x2="14200" y2="54423"/>
                        <a14:foregroundMark x1="49300" y1="59220" x2="49300" y2="59220"/>
                        <a14:foregroundMark x1="55300" y1="57271" x2="55300" y2="57271"/>
                        <a14:foregroundMark x1="58000" y1="48876" x2="58000" y2="48876"/>
                        <a14:foregroundMark x1="43400" y1="57121" x2="43400" y2="57121"/>
                        <a14:foregroundMark x1="43900" y1="55922" x2="43900" y2="55922"/>
                        <a14:foregroundMark x1="43800" y1="58771" x2="43800" y2="58771"/>
                        <a14:foregroundMark x1="24700" y1="47076" x2="24700" y2="47076"/>
                        <a14:foregroundMark x1="24800" y1="48576" x2="24800" y2="48576"/>
                        <a14:foregroundMark x1="25000" y1="49775" x2="25000" y2="49775"/>
                        <a14:foregroundMark x1="25100" y1="50825" x2="25100" y2="50825"/>
                        <a14:foregroundMark x1="24500" y1="44828" x2="24500" y2="44828"/>
                        <a14:foregroundMark x1="25800" y1="56072" x2="25800" y2="56072"/>
                        <a14:foregroundMark x1="25600" y1="54573" x2="25600" y2="54573"/>
                        <a14:foregroundMark x1="26000" y1="60120" x2="26000" y2="60120"/>
                        <a14:foregroundMark x1="26900" y1="39730" x2="26900" y2="39730"/>
                        <a14:foregroundMark x1="73000" y1="53823" x2="73000" y2="53823"/>
                        <a14:foregroundMark x1="73500" y1="50975" x2="73500" y2="50975"/>
                        <a14:foregroundMark x1="73600" y1="48876" x2="73600" y2="48876"/>
                        <a14:foregroundMark x1="73700" y1="47676" x2="73700" y2="47676"/>
                        <a14:foregroundMark x1="73900" y1="45727" x2="73900" y2="45727"/>
                        <a14:foregroundMark x1="73100" y1="52924" x2="73100" y2="52924"/>
                        <a14:foregroundMark x1="73400" y1="50225" x2="73400" y2="50225"/>
                        <a14:foregroundMark x1="73400" y1="49475" x2="73400" y2="49475"/>
                        <a14:foregroundMark x1="73500" y1="48276" x2="73500" y2="48276"/>
                        <a14:foregroundMark x1="73700" y1="47226" x2="73700" y2="47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03" y="3020953"/>
            <a:ext cx="5567730" cy="371367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9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69007" cy="140053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</a:t>
            </a:r>
            <a:endParaRPr lang="es-CO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0" y="1600676"/>
            <a:ext cx="9804175" cy="4264547"/>
          </a:xfrm>
        </p:spPr>
        <p:txBody>
          <a:bodyPr>
            <a:normAutofit fontScale="92500" lnSpcReduction="10000"/>
          </a:bodyPr>
          <a:lstStyle/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CALISOFT, 2017. Norma Ramal (NR) 2-1, Requisitos de la Calidad para Sistemas Informáticos y Productos de Software [en línea]. S.l.: Sub Comité 7 Ingeniería de software y Sistemas. Disponible en: https://subcomite7.cubava.cu/2017/02/10/norma-ramal-requisitos-de-la-calidad-para-sistemas-informaticos-y-productos-de-software/. </a:t>
            </a:r>
          </a:p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CMMI INSTITUTE, 2018.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Introducing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CMMI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v2.0 to PAN-INDIA SPIN. [en línea]. S.l.: Disponible en: https://cmmiinstitute.com/getattachment/5b16e5f1-acd2-4b86-aa4c-c9bc353a669f/attachment.aspx. </a:t>
            </a:r>
          </a:p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CYSNEIROS, L.M. y YU, E., 2004. Non-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elicitation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S.l.: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Springer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Boston, MA. ISBN 978-1-4615-0465-8</a:t>
            </a:r>
            <a:r>
              <a:rPr lang="es-CO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023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3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4.xml><?xml version="1.0" encoding="utf-8"?>
<a:theme xmlns:a="http://schemas.openxmlformats.org/drawingml/2006/main" name="3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5.xml><?xml version="1.0" encoding="utf-8"?>
<a:theme xmlns:a="http://schemas.openxmlformats.org/drawingml/2006/main" name="4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Violeta rojo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263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1_Ion</vt:lpstr>
      <vt:lpstr>2_Ion</vt:lpstr>
      <vt:lpstr>3_Ion</vt:lpstr>
      <vt:lpstr>4_Ion</vt:lpstr>
      <vt:lpstr>REQUISITOS NO FUNCIONALES</vt:lpstr>
      <vt:lpstr>CARACTERÍSTICA:  Funcional Subcaracterística: Seguridad</vt:lpstr>
      <vt:lpstr>CARACTERÍSTICA:  Eficiencia Subcaracterística: Manejo del tiempo</vt:lpstr>
      <vt:lpstr>CARACTERÍSTICA:  Portabilidad Subcaracterística: Adaptabilidad</vt:lpstr>
      <vt:lpstr>CARACTERÍSTICA:  Usabilidad Subcaracterística: Atractivilidad</vt:lpstr>
      <vt:lpstr>CARACTERÍSTICA:  Escalabilidad Subcaracterística: Accesibilidad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NO FUNCIONALES</dc:title>
  <dc:creator>Joan Rivas</dc:creator>
  <cp:lastModifiedBy>Joan Rivas</cp:lastModifiedBy>
  <cp:revision>14</cp:revision>
  <dcterms:created xsi:type="dcterms:W3CDTF">2021-03-18T02:37:29Z</dcterms:created>
  <dcterms:modified xsi:type="dcterms:W3CDTF">2021-03-20T05:37:00Z</dcterms:modified>
</cp:coreProperties>
</file>