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79" r:id="rId1"/>
  </p:sldMasterIdLst>
  <p:notesMasterIdLst>
    <p:notesMasterId r:id="rId33"/>
  </p:notesMasterIdLst>
  <p:sldIdLst>
    <p:sldId id="258" r:id="rId2"/>
    <p:sldId id="257" r:id="rId3"/>
    <p:sldId id="28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6858000" cy="9906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77"/>
    <p:restoredTop sz="96928"/>
  </p:normalViewPr>
  <p:slideViewPr>
    <p:cSldViewPr snapToGrid="0" snapToObjects="1" showGuides="1">
      <p:cViewPr>
        <p:scale>
          <a:sx n="100" d="100"/>
          <a:sy n="100" d="100"/>
        </p:scale>
        <p:origin x="3560" y="392"/>
      </p:cViewPr>
      <p:guideLst/>
    </p:cSldViewPr>
  </p:slideViewPr>
  <p:outlineViewPr>
    <p:cViewPr>
      <p:scale>
        <a:sx n="33" d="100"/>
        <a:sy n="33" d="100"/>
      </p:scale>
      <p:origin x="0" y="-244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56" d="100"/>
          <a:sy n="156" d="100"/>
        </p:scale>
        <p:origin x="224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CBDA7-D875-D945-B8D9-064B7F02FE1C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770313" y="857250"/>
            <a:ext cx="16033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F3270-86FE-2740-ABC3-2CAE0A3F2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384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68079" rtl="0" eaLnBrk="1" latinLnBrk="0" hangingPunct="1">
      <a:defRPr sz="1007" kern="1200">
        <a:solidFill>
          <a:schemeClr val="tx1"/>
        </a:solidFill>
        <a:latin typeface="+mn-lt"/>
        <a:ea typeface="+mn-ea"/>
        <a:cs typeface="+mn-cs"/>
      </a:defRPr>
    </a:lvl1pPr>
    <a:lvl2pPr marL="384038" algn="l" defTabSz="768079" rtl="0" eaLnBrk="1" latinLnBrk="0" hangingPunct="1">
      <a:defRPr sz="1007" kern="1200">
        <a:solidFill>
          <a:schemeClr val="tx1"/>
        </a:solidFill>
        <a:latin typeface="+mn-lt"/>
        <a:ea typeface="+mn-ea"/>
        <a:cs typeface="+mn-cs"/>
      </a:defRPr>
    </a:lvl2pPr>
    <a:lvl3pPr marL="768079" algn="l" defTabSz="768079" rtl="0" eaLnBrk="1" latinLnBrk="0" hangingPunct="1">
      <a:defRPr sz="1007" kern="1200">
        <a:solidFill>
          <a:schemeClr val="tx1"/>
        </a:solidFill>
        <a:latin typeface="+mn-lt"/>
        <a:ea typeface="+mn-ea"/>
        <a:cs typeface="+mn-cs"/>
      </a:defRPr>
    </a:lvl3pPr>
    <a:lvl4pPr marL="1152117" algn="l" defTabSz="768079" rtl="0" eaLnBrk="1" latinLnBrk="0" hangingPunct="1">
      <a:defRPr sz="1007" kern="1200">
        <a:solidFill>
          <a:schemeClr val="tx1"/>
        </a:solidFill>
        <a:latin typeface="+mn-lt"/>
        <a:ea typeface="+mn-ea"/>
        <a:cs typeface="+mn-cs"/>
      </a:defRPr>
    </a:lvl4pPr>
    <a:lvl5pPr marL="1536158" algn="l" defTabSz="768079" rtl="0" eaLnBrk="1" latinLnBrk="0" hangingPunct="1">
      <a:defRPr sz="1007" kern="1200">
        <a:solidFill>
          <a:schemeClr val="tx1"/>
        </a:solidFill>
        <a:latin typeface="+mn-lt"/>
        <a:ea typeface="+mn-ea"/>
        <a:cs typeface="+mn-cs"/>
      </a:defRPr>
    </a:lvl5pPr>
    <a:lvl6pPr marL="1920196" algn="l" defTabSz="768079" rtl="0" eaLnBrk="1" latinLnBrk="0" hangingPunct="1">
      <a:defRPr sz="1007" kern="1200">
        <a:solidFill>
          <a:schemeClr val="tx1"/>
        </a:solidFill>
        <a:latin typeface="+mn-lt"/>
        <a:ea typeface="+mn-ea"/>
        <a:cs typeface="+mn-cs"/>
      </a:defRPr>
    </a:lvl6pPr>
    <a:lvl7pPr marL="2304235" algn="l" defTabSz="768079" rtl="0" eaLnBrk="1" latinLnBrk="0" hangingPunct="1">
      <a:defRPr sz="1007" kern="1200">
        <a:solidFill>
          <a:schemeClr val="tx1"/>
        </a:solidFill>
        <a:latin typeface="+mn-lt"/>
        <a:ea typeface="+mn-ea"/>
        <a:cs typeface="+mn-cs"/>
      </a:defRPr>
    </a:lvl7pPr>
    <a:lvl8pPr marL="2688275" algn="l" defTabSz="768079" rtl="0" eaLnBrk="1" latinLnBrk="0" hangingPunct="1">
      <a:defRPr sz="1007" kern="1200">
        <a:solidFill>
          <a:schemeClr val="tx1"/>
        </a:solidFill>
        <a:latin typeface="+mn-lt"/>
        <a:ea typeface="+mn-ea"/>
        <a:cs typeface="+mn-cs"/>
      </a:defRPr>
    </a:lvl8pPr>
    <a:lvl9pPr marL="3072313" algn="l" defTabSz="768079" rtl="0" eaLnBrk="1" latinLnBrk="0" hangingPunct="1">
      <a:defRPr sz="10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F3270-86FE-2740-ABC3-2CAE0A3F2387}" type="slidenum">
              <a:rPr lang="ru-RU" smtClean="0"/>
              <a:t>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265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F3270-86FE-2740-ABC3-2CAE0A3F238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766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F3270-86FE-2740-ABC3-2CAE0A3F238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039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F3270-86FE-2740-ABC3-2CAE0A3F238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764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F3270-86FE-2740-ABC3-2CAE0A3F2387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953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F3270-86FE-2740-ABC3-2CAE0A3F2387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68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F3270-86FE-2740-ABC3-2CAE0A3F2387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078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F3270-86FE-2740-ABC3-2CAE0A3F2387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7719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F3270-86FE-2740-ABC3-2CAE0A3F2387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6273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F3270-86FE-2740-ABC3-2CAE0A3F2387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677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F3270-86FE-2740-ABC3-2CAE0A3F2387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609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F3270-86FE-2740-ABC3-2CAE0A3F238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5786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F3270-86FE-2740-ABC3-2CAE0A3F2387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593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F3270-86FE-2740-ABC3-2CAE0A3F238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341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F3270-86FE-2740-ABC3-2CAE0A3F238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516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F3270-86FE-2740-ABC3-2CAE0A3F238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258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F3270-86FE-2740-ABC3-2CAE0A3F238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497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F3270-86FE-2740-ABC3-2CAE0A3F238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792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F3270-86FE-2740-ABC3-2CAE0A3F238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232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F3270-86FE-2740-ABC3-2CAE0A3F238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69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2618" y="1150689"/>
            <a:ext cx="4688478" cy="3901020"/>
          </a:xfrm>
        </p:spPr>
        <p:txBody>
          <a:bodyPr bIns="0" anchor="b">
            <a:normAutofit/>
          </a:bodyPr>
          <a:lstStyle>
            <a:lvl1pPr algn="ctr">
              <a:defRPr sz="405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2618" y="5051710"/>
            <a:ext cx="4688478" cy="1461040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E210-373E-374F-BD20-3E66D699D627}" type="datetime1">
              <a:rPr lang="ru-RU" smtClean="0"/>
              <a:t>28.09.2022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2618" y="475668"/>
            <a:ext cx="2789462" cy="446624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8320" y="1154072"/>
            <a:ext cx="601504" cy="727390"/>
          </a:xfrm>
          <a:prstGeom prst="rect">
            <a:avLst/>
          </a:prstGeom>
        </p:spPr>
        <p:txBody>
          <a:bodyPr/>
          <a:lstStyle/>
          <a:p>
            <a:fld id="{7AEFA9F7-990D-A54E-A438-4681E273B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77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747376" y="696470"/>
            <a:ext cx="2633540" cy="7437590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112" y="1631519"/>
            <a:ext cx="2310368" cy="2644177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30096" y="1621452"/>
            <a:ext cx="1676249" cy="5584695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400" dirty="0"/>
            </a:lvl1pPr>
          </a:lstStyle>
          <a:p>
            <a:pPr lvl="0" algn="ctr" defTabSz="685800">
              <a:spcBef>
                <a:spcPts val="1350"/>
              </a:spcBef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2619" y="4544211"/>
            <a:ext cx="2307058" cy="2894294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77498" y="7900905"/>
            <a:ext cx="2312179" cy="462400"/>
          </a:xfrm>
        </p:spPr>
        <p:txBody>
          <a:bodyPr/>
          <a:lstStyle>
            <a:lvl1pPr algn="l">
              <a:defRPr/>
            </a:lvl1pPr>
          </a:lstStyle>
          <a:p>
            <a:fld id="{EA2DAAEF-59A2-1042-B58E-F81A138D9043}" type="datetime1">
              <a:rPr lang="ru-RU" smtClean="0"/>
              <a:t>28.09.2022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78148" y="460260"/>
            <a:ext cx="2311562" cy="463567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5794" y="1154072"/>
            <a:ext cx="596810" cy="727390"/>
          </a:xfrm>
          <a:prstGeom prst="rect">
            <a:avLst/>
          </a:prstGeom>
        </p:spPr>
        <p:txBody>
          <a:bodyPr/>
          <a:lstStyle/>
          <a:p>
            <a:fld id="{7AEFA9F7-990D-A54E-A438-4681E273B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37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D4E1-31F2-FE43-B0AD-DC3905D63DA4}" type="datetime1">
              <a:rPr lang="ru-RU" smtClean="0"/>
              <a:t>28.09.2022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94" y="1154072"/>
            <a:ext cx="596810" cy="727390"/>
          </a:xfrm>
          <a:prstGeom prst="rect">
            <a:avLst/>
          </a:prstGeom>
        </p:spPr>
        <p:txBody>
          <a:bodyPr/>
          <a:lstStyle/>
          <a:p>
            <a:fld id="{7AEFA9F7-990D-A54E-A438-4681E273B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99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44280" y="1154074"/>
            <a:ext cx="827270" cy="673095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2619" y="1154074"/>
            <a:ext cx="3739322" cy="673095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FAAE-70A4-A444-8370-119EE330DF05}" type="datetime1">
              <a:rPr lang="ru-RU" smtClean="0"/>
              <a:t>28.09.2022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94" y="1154072"/>
            <a:ext cx="596810" cy="727390"/>
          </a:xfrm>
          <a:prstGeom prst="rect">
            <a:avLst/>
          </a:prstGeom>
        </p:spPr>
        <p:txBody>
          <a:bodyPr/>
          <a:lstStyle/>
          <a:p>
            <a:fld id="{7AEFA9F7-990D-A54E-A438-4681E273B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20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ECFE-E0EB-564B-A170-6C36DD30700E}" type="datetime1">
              <a:rPr lang="ru-RU" smtClean="0"/>
              <a:t>28.09.2022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1" y="111973"/>
            <a:ext cx="738131" cy="7273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fld id="{7AEFA9F7-990D-A54E-A438-4681E273B5E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296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61A14-B482-6174-CA0C-20C450E9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E68C22F-4E25-D2DE-A3E3-E0DBFE21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478E-F182-6D4C-ACBA-18C64EA190D8}" type="datetime1">
              <a:rPr lang="ru-RU" smtClean="0"/>
              <a:t>28.09.2022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69D9D4-1563-592D-7BB6-D8930B8CE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CF6DABC-FD7D-57BC-35F6-D3FC5AE8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5794" y="1154072"/>
            <a:ext cx="596810" cy="727390"/>
          </a:xfrm>
          <a:prstGeom prst="rect">
            <a:avLst/>
          </a:prstGeom>
        </p:spPr>
        <p:txBody>
          <a:bodyPr/>
          <a:lstStyle/>
          <a:p>
            <a:fld id="{7AEFA9F7-990D-A54E-A438-4681E273B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2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619" y="2536632"/>
            <a:ext cx="4688477" cy="2819946"/>
          </a:xfrm>
        </p:spPr>
        <p:txBody>
          <a:bodyPr anchor="b">
            <a:normAutofit/>
          </a:bodyPr>
          <a:lstStyle>
            <a:lvl1pPr algn="ctr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738" y="5356578"/>
            <a:ext cx="4688477" cy="1604381"/>
          </a:xfrm>
        </p:spPr>
        <p:txBody>
          <a:bodyPr tIns="91440">
            <a:normAutofit/>
          </a:bodyPr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6CCF-5BE9-444B-AAE1-D713B9A14B14}" type="datetime1">
              <a:rPr lang="ru-RU" smtClean="0"/>
              <a:t>28.09.2022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94" y="1154072"/>
            <a:ext cx="596810" cy="727390"/>
          </a:xfrm>
          <a:prstGeom prst="rect">
            <a:avLst/>
          </a:prstGeom>
        </p:spPr>
        <p:txBody>
          <a:bodyPr/>
          <a:lstStyle/>
          <a:p>
            <a:fld id="{7AEFA9F7-990D-A54E-A438-4681E273B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35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619" y="1162620"/>
            <a:ext cx="4688477" cy="153010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2618" y="2909019"/>
            <a:ext cx="2224224" cy="49653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6872" y="2909019"/>
            <a:ext cx="2224068" cy="49653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72AF-A719-E149-9D90-BD350C539EE0}" type="datetime1">
              <a:rPr lang="ru-RU" smtClean="0"/>
              <a:t>28.09.2022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5794" y="1154072"/>
            <a:ext cx="596810" cy="727390"/>
          </a:xfrm>
          <a:prstGeom prst="rect">
            <a:avLst/>
          </a:prstGeom>
        </p:spPr>
        <p:txBody>
          <a:bodyPr/>
          <a:lstStyle/>
          <a:p>
            <a:fld id="{7AEFA9F7-990D-A54E-A438-4681E273B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4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619" y="1161571"/>
            <a:ext cx="4688477" cy="15257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2619" y="2917129"/>
            <a:ext cx="2224223" cy="115836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619" y="4079502"/>
            <a:ext cx="2224223" cy="38197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46953" y="2922118"/>
            <a:ext cx="2224142" cy="115878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46953" y="4075488"/>
            <a:ext cx="2224142" cy="380953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CDA5-D00F-9E43-9CA9-A7D401A2CE10}" type="datetime1">
              <a:rPr lang="ru-RU" smtClean="0"/>
              <a:t>28.09.2022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65794" y="1154072"/>
            <a:ext cx="596810" cy="727390"/>
          </a:xfrm>
          <a:prstGeom prst="rect">
            <a:avLst/>
          </a:prstGeom>
        </p:spPr>
        <p:txBody>
          <a:bodyPr/>
          <a:lstStyle/>
          <a:p>
            <a:fld id="{7AEFA9F7-990D-A54E-A438-4681E273B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44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4760C-080F-174A-9772-E5975B5B31F5}" type="datetime1">
              <a:rPr lang="ru-RU" smtClean="0"/>
              <a:t>28.09.2022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65794" y="1154072"/>
            <a:ext cx="596810" cy="727390"/>
          </a:xfrm>
          <a:prstGeom prst="rect">
            <a:avLst/>
          </a:prstGeom>
        </p:spPr>
        <p:txBody>
          <a:bodyPr/>
          <a:lstStyle/>
          <a:p>
            <a:fld id="{7AEFA9F7-990D-A54E-A438-4681E273B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25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3C77-9FB4-224B-B65B-A38F34A5A9A6}" type="datetime1">
              <a:rPr lang="ru-RU" smtClean="0"/>
              <a:t>28.09.2022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65794" y="1154072"/>
            <a:ext cx="596810" cy="727390"/>
          </a:xfrm>
          <a:prstGeom prst="rect">
            <a:avLst/>
          </a:prstGeom>
        </p:spPr>
        <p:txBody>
          <a:bodyPr/>
          <a:lstStyle/>
          <a:p>
            <a:fld id="{7AEFA9F7-990D-A54E-A438-4681E273B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32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281" y="1154073"/>
            <a:ext cx="1819463" cy="3476083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9993" y="1154074"/>
            <a:ext cx="2630039" cy="672941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9282" y="4630156"/>
            <a:ext cx="1816126" cy="3247373"/>
          </a:xfrm>
        </p:spPr>
        <p:txBody>
          <a:bodyPr>
            <a:normAutofit/>
          </a:bodyPr>
          <a:lstStyle>
            <a:lvl1pPr marL="0" indent="0" algn="l">
              <a:buNone/>
              <a:defRPr sz="12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369B-1A84-F04A-A12D-A7FA56E43610}" type="datetime1">
              <a:rPr lang="ru-RU" smtClean="0"/>
              <a:t>28.09.2022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5794" y="1154072"/>
            <a:ext cx="596810" cy="727390"/>
          </a:xfrm>
          <a:prstGeom prst="rect">
            <a:avLst/>
          </a:prstGeom>
        </p:spPr>
        <p:txBody>
          <a:bodyPr/>
          <a:lstStyle/>
          <a:p>
            <a:fld id="{7AEFA9F7-990D-A54E-A438-4681E273B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90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54236" y="5254233"/>
            <a:ext cx="7105879" cy="362883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-2769"/>
          <a:stretch/>
        </p:blipFill>
        <p:spPr>
          <a:xfrm>
            <a:off x="-154236" y="8883069"/>
            <a:ext cx="7105879" cy="107487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2619" y="1162085"/>
            <a:ext cx="4688477" cy="151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2619" y="2911615"/>
            <a:ext cx="4688477" cy="4984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94877" y="477202"/>
            <a:ext cx="1776219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7EC0E-D357-9949-84D6-BFD052089A41}" type="datetime1">
              <a:rPr lang="ru-RU" smtClean="0"/>
              <a:t>28.09.2022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2619" y="475668"/>
            <a:ext cx="2789462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8875776"/>
            <a:ext cx="6858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FB0416-73F1-278B-B8D4-87CC088C9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118220" y="832747"/>
            <a:ext cx="1200839" cy="527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2796F5D-8CD1-C84B-8BD9-34DAB42BC04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9232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9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hf hdr="0" ftr="0" dt="0"/>
  <p:txStyles>
    <p:titleStyle>
      <a:lvl1pPr algn="ctr" defTabSz="51435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51435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51435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51435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51435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51435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2BF550-38E4-3996-8F1D-41ED9237BE3F}"/>
              </a:ext>
            </a:extLst>
          </p:cNvPr>
          <p:cNvSpPr txBox="1"/>
          <p:nvPr/>
        </p:nvSpPr>
        <p:spPr>
          <a:xfrm>
            <a:off x="756517" y="784924"/>
            <a:ext cx="5344966" cy="4524315"/>
          </a:xfrm>
          <a:prstGeom prst="rect">
            <a:avLst/>
          </a:prstGeom>
          <a:noFill/>
          <a:ln w="76200">
            <a:noFill/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344966"/>
                      <a:gd name="connsiteY0" fmla="*/ 0 h 1200329"/>
                      <a:gd name="connsiteX1" fmla="*/ 540435 w 5344966"/>
                      <a:gd name="connsiteY1" fmla="*/ 0 h 1200329"/>
                      <a:gd name="connsiteX2" fmla="*/ 973972 w 5344966"/>
                      <a:gd name="connsiteY2" fmla="*/ 0 h 1200329"/>
                      <a:gd name="connsiteX3" fmla="*/ 1674756 w 5344966"/>
                      <a:gd name="connsiteY3" fmla="*/ 0 h 1200329"/>
                      <a:gd name="connsiteX4" fmla="*/ 2215191 w 5344966"/>
                      <a:gd name="connsiteY4" fmla="*/ 0 h 1200329"/>
                      <a:gd name="connsiteX5" fmla="*/ 2755627 w 5344966"/>
                      <a:gd name="connsiteY5" fmla="*/ 0 h 1200329"/>
                      <a:gd name="connsiteX6" fmla="*/ 3456411 w 5344966"/>
                      <a:gd name="connsiteY6" fmla="*/ 0 h 1200329"/>
                      <a:gd name="connsiteX7" fmla="*/ 3943397 w 5344966"/>
                      <a:gd name="connsiteY7" fmla="*/ 0 h 1200329"/>
                      <a:gd name="connsiteX8" fmla="*/ 4644182 w 5344966"/>
                      <a:gd name="connsiteY8" fmla="*/ 0 h 1200329"/>
                      <a:gd name="connsiteX9" fmla="*/ 5344966 w 5344966"/>
                      <a:gd name="connsiteY9" fmla="*/ 0 h 1200329"/>
                      <a:gd name="connsiteX10" fmla="*/ 5344966 w 5344966"/>
                      <a:gd name="connsiteY10" fmla="*/ 400110 h 1200329"/>
                      <a:gd name="connsiteX11" fmla="*/ 5344966 w 5344966"/>
                      <a:gd name="connsiteY11" fmla="*/ 800219 h 1200329"/>
                      <a:gd name="connsiteX12" fmla="*/ 5344966 w 5344966"/>
                      <a:gd name="connsiteY12" fmla="*/ 1200329 h 1200329"/>
                      <a:gd name="connsiteX13" fmla="*/ 4911430 w 5344966"/>
                      <a:gd name="connsiteY13" fmla="*/ 1200329 h 1200329"/>
                      <a:gd name="connsiteX14" fmla="*/ 4210645 w 5344966"/>
                      <a:gd name="connsiteY14" fmla="*/ 1200329 h 1200329"/>
                      <a:gd name="connsiteX15" fmla="*/ 3723660 w 5344966"/>
                      <a:gd name="connsiteY15" fmla="*/ 1200329 h 1200329"/>
                      <a:gd name="connsiteX16" fmla="*/ 3129775 w 5344966"/>
                      <a:gd name="connsiteY16" fmla="*/ 1200329 h 1200329"/>
                      <a:gd name="connsiteX17" fmla="*/ 2428990 w 5344966"/>
                      <a:gd name="connsiteY17" fmla="*/ 1200329 h 1200329"/>
                      <a:gd name="connsiteX18" fmla="*/ 1835105 w 5344966"/>
                      <a:gd name="connsiteY18" fmla="*/ 1200329 h 1200329"/>
                      <a:gd name="connsiteX19" fmla="*/ 1401569 w 5344966"/>
                      <a:gd name="connsiteY19" fmla="*/ 1200329 h 1200329"/>
                      <a:gd name="connsiteX20" fmla="*/ 914583 w 5344966"/>
                      <a:gd name="connsiteY20" fmla="*/ 1200329 h 1200329"/>
                      <a:gd name="connsiteX21" fmla="*/ 0 w 5344966"/>
                      <a:gd name="connsiteY21" fmla="*/ 1200329 h 1200329"/>
                      <a:gd name="connsiteX22" fmla="*/ 0 w 5344966"/>
                      <a:gd name="connsiteY22" fmla="*/ 800219 h 1200329"/>
                      <a:gd name="connsiteX23" fmla="*/ 0 w 5344966"/>
                      <a:gd name="connsiteY23" fmla="*/ 400110 h 1200329"/>
                      <a:gd name="connsiteX24" fmla="*/ 0 w 5344966"/>
                      <a:gd name="connsiteY24" fmla="*/ 0 h 1200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5344966" h="1200329" extrusionOk="0">
                        <a:moveTo>
                          <a:pt x="0" y="0"/>
                        </a:moveTo>
                        <a:cubicBezTo>
                          <a:pt x="254840" y="-20382"/>
                          <a:pt x="381728" y="21339"/>
                          <a:pt x="540435" y="0"/>
                        </a:cubicBezTo>
                        <a:cubicBezTo>
                          <a:pt x="699142" y="-21339"/>
                          <a:pt x="792466" y="31855"/>
                          <a:pt x="973972" y="0"/>
                        </a:cubicBezTo>
                        <a:cubicBezTo>
                          <a:pt x="1155478" y="-31855"/>
                          <a:pt x="1520228" y="82411"/>
                          <a:pt x="1674756" y="0"/>
                        </a:cubicBezTo>
                        <a:cubicBezTo>
                          <a:pt x="1829284" y="-82411"/>
                          <a:pt x="1953542" y="54052"/>
                          <a:pt x="2215191" y="0"/>
                        </a:cubicBezTo>
                        <a:cubicBezTo>
                          <a:pt x="2476840" y="-54052"/>
                          <a:pt x="2594721" y="26936"/>
                          <a:pt x="2755627" y="0"/>
                        </a:cubicBezTo>
                        <a:cubicBezTo>
                          <a:pt x="2916533" y="-26936"/>
                          <a:pt x="3146429" y="72078"/>
                          <a:pt x="3456411" y="0"/>
                        </a:cubicBezTo>
                        <a:cubicBezTo>
                          <a:pt x="3766393" y="-72078"/>
                          <a:pt x="3701275" y="10823"/>
                          <a:pt x="3943397" y="0"/>
                        </a:cubicBezTo>
                        <a:cubicBezTo>
                          <a:pt x="4185519" y="-10823"/>
                          <a:pt x="4471102" y="24500"/>
                          <a:pt x="4644182" y="0"/>
                        </a:cubicBezTo>
                        <a:cubicBezTo>
                          <a:pt x="4817262" y="-24500"/>
                          <a:pt x="5092216" y="37170"/>
                          <a:pt x="5344966" y="0"/>
                        </a:cubicBezTo>
                        <a:cubicBezTo>
                          <a:pt x="5361221" y="198334"/>
                          <a:pt x="5299257" y="207676"/>
                          <a:pt x="5344966" y="400110"/>
                        </a:cubicBezTo>
                        <a:cubicBezTo>
                          <a:pt x="5390675" y="592544"/>
                          <a:pt x="5300008" y="647230"/>
                          <a:pt x="5344966" y="800219"/>
                        </a:cubicBezTo>
                        <a:cubicBezTo>
                          <a:pt x="5389924" y="953208"/>
                          <a:pt x="5303145" y="1041758"/>
                          <a:pt x="5344966" y="1200329"/>
                        </a:cubicBezTo>
                        <a:cubicBezTo>
                          <a:pt x="5165063" y="1223397"/>
                          <a:pt x="5029902" y="1162139"/>
                          <a:pt x="4911430" y="1200329"/>
                        </a:cubicBezTo>
                        <a:cubicBezTo>
                          <a:pt x="4792958" y="1238519"/>
                          <a:pt x="4418818" y="1161623"/>
                          <a:pt x="4210645" y="1200329"/>
                        </a:cubicBezTo>
                        <a:cubicBezTo>
                          <a:pt x="4002472" y="1239035"/>
                          <a:pt x="3964572" y="1152484"/>
                          <a:pt x="3723660" y="1200329"/>
                        </a:cubicBezTo>
                        <a:cubicBezTo>
                          <a:pt x="3482749" y="1248174"/>
                          <a:pt x="3398925" y="1199687"/>
                          <a:pt x="3129775" y="1200329"/>
                        </a:cubicBezTo>
                        <a:cubicBezTo>
                          <a:pt x="2860625" y="1200971"/>
                          <a:pt x="2757276" y="1152145"/>
                          <a:pt x="2428990" y="1200329"/>
                        </a:cubicBezTo>
                        <a:cubicBezTo>
                          <a:pt x="2100705" y="1248513"/>
                          <a:pt x="1963853" y="1140411"/>
                          <a:pt x="1835105" y="1200329"/>
                        </a:cubicBezTo>
                        <a:cubicBezTo>
                          <a:pt x="1706357" y="1260247"/>
                          <a:pt x="1496718" y="1162922"/>
                          <a:pt x="1401569" y="1200329"/>
                        </a:cubicBezTo>
                        <a:cubicBezTo>
                          <a:pt x="1306420" y="1237736"/>
                          <a:pt x="1070409" y="1167645"/>
                          <a:pt x="914583" y="1200329"/>
                        </a:cubicBezTo>
                        <a:cubicBezTo>
                          <a:pt x="758757" y="1233013"/>
                          <a:pt x="302904" y="1193493"/>
                          <a:pt x="0" y="1200329"/>
                        </a:cubicBezTo>
                        <a:cubicBezTo>
                          <a:pt x="-15715" y="1048143"/>
                          <a:pt x="42548" y="979647"/>
                          <a:pt x="0" y="800219"/>
                        </a:cubicBezTo>
                        <a:cubicBezTo>
                          <a:pt x="-42548" y="620791"/>
                          <a:pt x="17772" y="505373"/>
                          <a:pt x="0" y="400110"/>
                        </a:cubicBezTo>
                        <a:cubicBezTo>
                          <a:pt x="-17772" y="294847"/>
                          <a:pt x="33197" y="13418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ru-RU" sz="7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Подготовка к экзамену 2021-2022 год.</a:t>
            </a:r>
          </a:p>
        </p:txBody>
      </p:sp>
    </p:spTree>
    <p:extLst>
      <p:ext uri="{BB962C8B-B14F-4D97-AF65-F5344CB8AC3E}">
        <p14:creationId xmlns:p14="http://schemas.microsoft.com/office/powerpoint/2010/main" val="1702769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2BF550-38E4-3996-8F1D-41ED9237BE3F}"/>
              </a:ext>
            </a:extLst>
          </p:cNvPr>
          <p:cNvSpPr txBox="1"/>
          <p:nvPr/>
        </p:nvSpPr>
        <p:spPr>
          <a:xfrm>
            <a:off x="756517" y="92321"/>
            <a:ext cx="5344966" cy="923330"/>
          </a:xfrm>
          <a:prstGeom prst="rect">
            <a:avLst/>
          </a:prstGeom>
          <a:noFill/>
          <a:ln w="76200">
            <a:solidFill>
              <a:srgbClr val="00B050">
                <a:alpha val="50000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344966"/>
                      <a:gd name="connsiteY0" fmla="*/ 0 h 1200329"/>
                      <a:gd name="connsiteX1" fmla="*/ 540435 w 5344966"/>
                      <a:gd name="connsiteY1" fmla="*/ 0 h 1200329"/>
                      <a:gd name="connsiteX2" fmla="*/ 973972 w 5344966"/>
                      <a:gd name="connsiteY2" fmla="*/ 0 h 1200329"/>
                      <a:gd name="connsiteX3" fmla="*/ 1674756 w 5344966"/>
                      <a:gd name="connsiteY3" fmla="*/ 0 h 1200329"/>
                      <a:gd name="connsiteX4" fmla="*/ 2215191 w 5344966"/>
                      <a:gd name="connsiteY4" fmla="*/ 0 h 1200329"/>
                      <a:gd name="connsiteX5" fmla="*/ 2755627 w 5344966"/>
                      <a:gd name="connsiteY5" fmla="*/ 0 h 1200329"/>
                      <a:gd name="connsiteX6" fmla="*/ 3456411 w 5344966"/>
                      <a:gd name="connsiteY6" fmla="*/ 0 h 1200329"/>
                      <a:gd name="connsiteX7" fmla="*/ 3943397 w 5344966"/>
                      <a:gd name="connsiteY7" fmla="*/ 0 h 1200329"/>
                      <a:gd name="connsiteX8" fmla="*/ 4644182 w 5344966"/>
                      <a:gd name="connsiteY8" fmla="*/ 0 h 1200329"/>
                      <a:gd name="connsiteX9" fmla="*/ 5344966 w 5344966"/>
                      <a:gd name="connsiteY9" fmla="*/ 0 h 1200329"/>
                      <a:gd name="connsiteX10" fmla="*/ 5344966 w 5344966"/>
                      <a:gd name="connsiteY10" fmla="*/ 400110 h 1200329"/>
                      <a:gd name="connsiteX11" fmla="*/ 5344966 w 5344966"/>
                      <a:gd name="connsiteY11" fmla="*/ 800219 h 1200329"/>
                      <a:gd name="connsiteX12" fmla="*/ 5344966 w 5344966"/>
                      <a:gd name="connsiteY12" fmla="*/ 1200329 h 1200329"/>
                      <a:gd name="connsiteX13" fmla="*/ 4911430 w 5344966"/>
                      <a:gd name="connsiteY13" fmla="*/ 1200329 h 1200329"/>
                      <a:gd name="connsiteX14" fmla="*/ 4210645 w 5344966"/>
                      <a:gd name="connsiteY14" fmla="*/ 1200329 h 1200329"/>
                      <a:gd name="connsiteX15" fmla="*/ 3723660 w 5344966"/>
                      <a:gd name="connsiteY15" fmla="*/ 1200329 h 1200329"/>
                      <a:gd name="connsiteX16" fmla="*/ 3129775 w 5344966"/>
                      <a:gd name="connsiteY16" fmla="*/ 1200329 h 1200329"/>
                      <a:gd name="connsiteX17" fmla="*/ 2428990 w 5344966"/>
                      <a:gd name="connsiteY17" fmla="*/ 1200329 h 1200329"/>
                      <a:gd name="connsiteX18" fmla="*/ 1835105 w 5344966"/>
                      <a:gd name="connsiteY18" fmla="*/ 1200329 h 1200329"/>
                      <a:gd name="connsiteX19" fmla="*/ 1401569 w 5344966"/>
                      <a:gd name="connsiteY19" fmla="*/ 1200329 h 1200329"/>
                      <a:gd name="connsiteX20" fmla="*/ 914583 w 5344966"/>
                      <a:gd name="connsiteY20" fmla="*/ 1200329 h 1200329"/>
                      <a:gd name="connsiteX21" fmla="*/ 0 w 5344966"/>
                      <a:gd name="connsiteY21" fmla="*/ 1200329 h 1200329"/>
                      <a:gd name="connsiteX22" fmla="*/ 0 w 5344966"/>
                      <a:gd name="connsiteY22" fmla="*/ 800219 h 1200329"/>
                      <a:gd name="connsiteX23" fmla="*/ 0 w 5344966"/>
                      <a:gd name="connsiteY23" fmla="*/ 400110 h 1200329"/>
                      <a:gd name="connsiteX24" fmla="*/ 0 w 5344966"/>
                      <a:gd name="connsiteY24" fmla="*/ 0 h 1200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5344966" h="1200329" extrusionOk="0">
                        <a:moveTo>
                          <a:pt x="0" y="0"/>
                        </a:moveTo>
                        <a:cubicBezTo>
                          <a:pt x="254840" y="-20382"/>
                          <a:pt x="381728" y="21339"/>
                          <a:pt x="540435" y="0"/>
                        </a:cubicBezTo>
                        <a:cubicBezTo>
                          <a:pt x="699142" y="-21339"/>
                          <a:pt x="792466" y="31855"/>
                          <a:pt x="973972" y="0"/>
                        </a:cubicBezTo>
                        <a:cubicBezTo>
                          <a:pt x="1155478" y="-31855"/>
                          <a:pt x="1520228" y="82411"/>
                          <a:pt x="1674756" y="0"/>
                        </a:cubicBezTo>
                        <a:cubicBezTo>
                          <a:pt x="1829284" y="-82411"/>
                          <a:pt x="1953542" y="54052"/>
                          <a:pt x="2215191" y="0"/>
                        </a:cubicBezTo>
                        <a:cubicBezTo>
                          <a:pt x="2476840" y="-54052"/>
                          <a:pt x="2594721" y="26936"/>
                          <a:pt x="2755627" y="0"/>
                        </a:cubicBezTo>
                        <a:cubicBezTo>
                          <a:pt x="2916533" y="-26936"/>
                          <a:pt x="3146429" y="72078"/>
                          <a:pt x="3456411" y="0"/>
                        </a:cubicBezTo>
                        <a:cubicBezTo>
                          <a:pt x="3766393" y="-72078"/>
                          <a:pt x="3701275" y="10823"/>
                          <a:pt x="3943397" y="0"/>
                        </a:cubicBezTo>
                        <a:cubicBezTo>
                          <a:pt x="4185519" y="-10823"/>
                          <a:pt x="4471102" y="24500"/>
                          <a:pt x="4644182" y="0"/>
                        </a:cubicBezTo>
                        <a:cubicBezTo>
                          <a:pt x="4817262" y="-24500"/>
                          <a:pt x="5092216" y="37170"/>
                          <a:pt x="5344966" y="0"/>
                        </a:cubicBezTo>
                        <a:cubicBezTo>
                          <a:pt x="5361221" y="198334"/>
                          <a:pt x="5299257" y="207676"/>
                          <a:pt x="5344966" y="400110"/>
                        </a:cubicBezTo>
                        <a:cubicBezTo>
                          <a:pt x="5390675" y="592544"/>
                          <a:pt x="5300008" y="647230"/>
                          <a:pt x="5344966" y="800219"/>
                        </a:cubicBezTo>
                        <a:cubicBezTo>
                          <a:pt x="5389924" y="953208"/>
                          <a:pt x="5303145" y="1041758"/>
                          <a:pt x="5344966" y="1200329"/>
                        </a:cubicBezTo>
                        <a:cubicBezTo>
                          <a:pt x="5165063" y="1223397"/>
                          <a:pt x="5029902" y="1162139"/>
                          <a:pt x="4911430" y="1200329"/>
                        </a:cubicBezTo>
                        <a:cubicBezTo>
                          <a:pt x="4792958" y="1238519"/>
                          <a:pt x="4418818" y="1161623"/>
                          <a:pt x="4210645" y="1200329"/>
                        </a:cubicBezTo>
                        <a:cubicBezTo>
                          <a:pt x="4002472" y="1239035"/>
                          <a:pt x="3964572" y="1152484"/>
                          <a:pt x="3723660" y="1200329"/>
                        </a:cubicBezTo>
                        <a:cubicBezTo>
                          <a:pt x="3482749" y="1248174"/>
                          <a:pt x="3398925" y="1199687"/>
                          <a:pt x="3129775" y="1200329"/>
                        </a:cubicBezTo>
                        <a:cubicBezTo>
                          <a:pt x="2860625" y="1200971"/>
                          <a:pt x="2757276" y="1152145"/>
                          <a:pt x="2428990" y="1200329"/>
                        </a:cubicBezTo>
                        <a:cubicBezTo>
                          <a:pt x="2100705" y="1248513"/>
                          <a:pt x="1963853" y="1140411"/>
                          <a:pt x="1835105" y="1200329"/>
                        </a:cubicBezTo>
                        <a:cubicBezTo>
                          <a:pt x="1706357" y="1260247"/>
                          <a:pt x="1496718" y="1162922"/>
                          <a:pt x="1401569" y="1200329"/>
                        </a:cubicBezTo>
                        <a:cubicBezTo>
                          <a:pt x="1306420" y="1237736"/>
                          <a:pt x="1070409" y="1167645"/>
                          <a:pt x="914583" y="1200329"/>
                        </a:cubicBezTo>
                        <a:cubicBezTo>
                          <a:pt x="758757" y="1233013"/>
                          <a:pt x="302904" y="1193493"/>
                          <a:pt x="0" y="1200329"/>
                        </a:cubicBezTo>
                        <a:cubicBezTo>
                          <a:pt x="-15715" y="1048143"/>
                          <a:pt x="42548" y="979647"/>
                          <a:pt x="0" y="800219"/>
                        </a:cubicBezTo>
                        <a:cubicBezTo>
                          <a:pt x="-42548" y="620791"/>
                          <a:pt x="17772" y="505373"/>
                          <a:pt x="0" y="400110"/>
                        </a:cubicBezTo>
                        <a:cubicBezTo>
                          <a:pt x="-17772" y="294847"/>
                          <a:pt x="33197" y="13418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Множества языка </a:t>
            </a:r>
            <a:r>
              <a:rPr lang="en-US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Pascal. </a:t>
            </a:r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Описание, внутреннее представление, операции над множествами и их элементами. </a:t>
            </a:r>
            <a:r>
              <a:rPr lang="ru-RU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Примеры</a:t>
            </a:r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67E774-676B-CA43-2FE2-CE27BBA30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72" y="1410159"/>
            <a:ext cx="6301648" cy="7370284"/>
          </a:xfrm>
        </p:spPr>
        <p:txBody>
          <a:bodyPr/>
          <a:lstStyle/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Множество - неупорядоченная совокупность неповторяющихся элементов.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Операции над множествами</a:t>
            </a:r>
          </a:p>
          <a:p>
            <a:pPr marL="685800" lvl="1" indent="-342900"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Присваивание </a:t>
            </a:r>
            <a:r>
              <a:rPr lang="en-US" b="1" i="1" dirty="0">
                <a:solidFill>
                  <a:srgbClr val="002060"/>
                </a:solidFill>
              </a:rPr>
              <a:t>:=</a:t>
            </a:r>
            <a:endParaRPr lang="ru-RU" dirty="0">
              <a:solidFill>
                <a:schemeClr val="bg1"/>
              </a:solidFill>
            </a:endParaRPr>
          </a:p>
          <a:p>
            <a:pPr marL="685800" lvl="1" indent="-342900"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Объединение, пересечение, дополнение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i="1" dirty="0">
                <a:solidFill>
                  <a:srgbClr val="002060"/>
                </a:solidFill>
              </a:rPr>
              <a:t>+ * -</a:t>
            </a:r>
            <a:endParaRPr lang="ru-RU" dirty="0">
              <a:solidFill>
                <a:schemeClr val="bg1"/>
              </a:solidFill>
            </a:endParaRPr>
          </a:p>
          <a:p>
            <a:pPr marL="685800" lvl="1" indent="-342900"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Отношение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i="1" dirty="0">
                <a:solidFill>
                  <a:srgbClr val="002060"/>
                </a:solidFill>
              </a:rPr>
              <a:t>= &lt;&gt; &gt; &lt; </a:t>
            </a:r>
            <a:endParaRPr lang="ru-RU" dirty="0">
              <a:solidFill>
                <a:schemeClr val="bg1"/>
              </a:solidFill>
            </a:endParaRPr>
          </a:p>
          <a:p>
            <a:pPr marL="685800" lvl="1" indent="-342900"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Проверка на вхождение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i="1" dirty="0">
                <a:solidFill>
                  <a:srgbClr val="002060"/>
                </a:solidFill>
              </a:rPr>
              <a:t>in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9436A6B-B29B-FB5A-04A5-C50055C21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A9F7-990D-A54E-A438-4681E273B5EF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214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2BF550-38E4-3996-8F1D-41ED9237BE3F}"/>
              </a:ext>
            </a:extLst>
          </p:cNvPr>
          <p:cNvSpPr txBox="1"/>
          <p:nvPr/>
        </p:nvSpPr>
        <p:spPr>
          <a:xfrm>
            <a:off x="756517" y="92321"/>
            <a:ext cx="5344966" cy="923330"/>
          </a:xfrm>
          <a:prstGeom prst="rect">
            <a:avLst/>
          </a:prstGeom>
          <a:noFill/>
          <a:ln w="76200">
            <a:solidFill>
              <a:srgbClr val="00B050">
                <a:alpha val="50000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344966"/>
                      <a:gd name="connsiteY0" fmla="*/ 0 h 1200329"/>
                      <a:gd name="connsiteX1" fmla="*/ 540435 w 5344966"/>
                      <a:gd name="connsiteY1" fmla="*/ 0 h 1200329"/>
                      <a:gd name="connsiteX2" fmla="*/ 973972 w 5344966"/>
                      <a:gd name="connsiteY2" fmla="*/ 0 h 1200329"/>
                      <a:gd name="connsiteX3" fmla="*/ 1674756 w 5344966"/>
                      <a:gd name="connsiteY3" fmla="*/ 0 h 1200329"/>
                      <a:gd name="connsiteX4" fmla="*/ 2215191 w 5344966"/>
                      <a:gd name="connsiteY4" fmla="*/ 0 h 1200329"/>
                      <a:gd name="connsiteX5" fmla="*/ 2755627 w 5344966"/>
                      <a:gd name="connsiteY5" fmla="*/ 0 h 1200329"/>
                      <a:gd name="connsiteX6" fmla="*/ 3456411 w 5344966"/>
                      <a:gd name="connsiteY6" fmla="*/ 0 h 1200329"/>
                      <a:gd name="connsiteX7" fmla="*/ 3943397 w 5344966"/>
                      <a:gd name="connsiteY7" fmla="*/ 0 h 1200329"/>
                      <a:gd name="connsiteX8" fmla="*/ 4644182 w 5344966"/>
                      <a:gd name="connsiteY8" fmla="*/ 0 h 1200329"/>
                      <a:gd name="connsiteX9" fmla="*/ 5344966 w 5344966"/>
                      <a:gd name="connsiteY9" fmla="*/ 0 h 1200329"/>
                      <a:gd name="connsiteX10" fmla="*/ 5344966 w 5344966"/>
                      <a:gd name="connsiteY10" fmla="*/ 400110 h 1200329"/>
                      <a:gd name="connsiteX11" fmla="*/ 5344966 w 5344966"/>
                      <a:gd name="connsiteY11" fmla="*/ 800219 h 1200329"/>
                      <a:gd name="connsiteX12" fmla="*/ 5344966 w 5344966"/>
                      <a:gd name="connsiteY12" fmla="*/ 1200329 h 1200329"/>
                      <a:gd name="connsiteX13" fmla="*/ 4911430 w 5344966"/>
                      <a:gd name="connsiteY13" fmla="*/ 1200329 h 1200329"/>
                      <a:gd name="connsiteX14" fmla="*/ 4210645 w 5344966"/>
                      <a:gd name="connsiteY14" fmla="*/ 1200329 h 1200329"/>
                      <a:gd name="connsiteX15" fmla="*/ 3723660 w 5344966"/>
                      <a:gd name="connsiteY15" fmla="*/ 1200329 h 1200329"/>
                      <a:gd name="connsiteX16" fmla="*/ 3129775 w 5344966"/>
                      <a:gd name="connsiteY16" fmla="*/ 1200329 h 1200329"/>
                      <a:gd name="connsiteX17" fmla="*/ 2428990 w 5344966"/>
                      <a:gd name="connsiteY17" fmla="*/ 1200329 h 1200329"/>
                      <a:gd name="connsiteX18" fmla="*/ 1835105 w 5344966"/>
                      <a:gd name="connsiteY18" fmla="*/ 1200329 h 1200329"/>
                      <a:gd name="connsiteX19" fmla="*/ 1401569 w 5344966"/>
                      <a:gd name="connsiteY19" fmla="*/ 1200329 h 1200329"/>
                      <a:gd name="connsiteX20" fmla="*/ 914583 w 5344966"/>
                      <a:gd name="connsiteY20" fmla="*/ 1200329 h 1200329"/>
                      <a:gd name="connsiteX21" fmla="*/ 0 w 5344966"/>
                      <a:gd name="connsiteY21" fmla="*/ 1200329 h 1200329"/>
                      <a:gd name="connsiteX22" fmla="*/ 0 w 5344966"/>
                      <a:gd name="connsiteY22" fmla="*/ 800219 h 1200329"/>
                      <a:gd name="connsiteX23" fmla="*/ 0 w 5344966"/>
                      <a:gd name="connsiteY23" fmla="*/ 400110 h 1200329"/>
                      <a:gd name="connsiteX24" fmla="*/ 0 w 5344966"/>
                      <a:gd name="connsiteY24" fmla="*/ 0 h 1200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5344966" h="1200329" extrusionOk="0">
                        <a:moveTo>
                          <a:pt x="0" y="0"/>
                        </a:moveTo>
                        <a:cubicBezTo>
                          <a:pt x="254840" y="-20382"/>
                          <a:pt x="381728" y="21339"/>
                          <a:pt x="540435" y="0"/>
                        </a:cubicBezTo>
                        <a:cubicBezTo>
                          <a:pt x="699142" y="-21339"/>
                          <a:pt x="792466" y="31855"/>
                          <a:pt x="973972" y="0"/>
                        </a:cubicBezTo>
                        <a:cubicBezTo>
                          <a:pt x="1155478" y="-31855"/>
                          <a:pt x="1520228" y="82411"/>
                          <a:pt x="1674756" y="0"/>
                        </a:cubicBezTo>
                        <a:cubicBezTo>
                          <a:pt x="1829284" y="-82411"/>
                          <a:pt x="1953542" y="54052"/>
                          <a:pt x="2215191" y="0"/>
                        </a:cubicBezTo>
                        <a:cubicBezTo>
                          <a:pt x="2476840" y="-54052"/>
                          <a:pt x="2594721" y="26936"/>
                          <a:pt x="2755627" y="0"/>
                        </a:cubicBezTo>
                        <a:cubicBezTo>
                          <a:pt x="2916533" y="-26936"/>
                          <a:pt x="3146429" y="72078"/>
                          <a:pt x="3456411" y="0"/>
                        </a:cubicBezTo>
                        <a:cubicBezTo>
                          <a:pt x="3766393" y="-72078"/>
                          <a:pt x="3701275" y="10823"/>
                          <a:pt x="3943397" y="0"/>
                        </a:cubicBezTo>
                        <a:cubicBezTo>
                          <a:pt x="4185519" y="-10823"/>
                          <a:pt x="4471102" y="24500"/>
                          <a:pt x="4644182" y="0"/>
                        </a:cubicBezTo>
                        <a:cubicBezTo>
                          <a:pt x="4817262" y="-24500"/>
                          <a:pt x="5092216" y="37170"/>
                          <a:pt x="5344966" y="0"/>
                        </a:cubicBezTo>
                        <a:cubicBezTo>
                          <a:pt x="5361221" y="198334"/>
                          <a:pt x="5299257" y="207676"/>
                          <a:pt x="5344966" y="400110"/>
                        </a:cubicBezTo>
                        <a:cubicBezTo>
                          <a:pt x="5390675" y="592544"/>
                          <a:pt x="5300008" y="647230"/>
                          <a:pt x="5344966" y="800219"/>
                        </a:cubicBezTo>
                        <a:cubicBezTo>
                          <a:pt x="5389924" y="953208"/>
                          <a:pt x="5303145" y="1041758"/>
                          <a:pt x="5344966" y="1200329"/>
                        </a:cubicBezTo>
                        <a:cubicBezTo>
                          <a:pt x="5165063" y="1223397"/>
                          <a:pt x="5029902" y="1162139"/>
                          <a:pt x="4911430" y="1200329"/>
                        </a:cubicBezTo>
                        <a:cubicBezTo>
                          <a:pt x="4792958" y="1238519"/>
                          <a:pt x="4418818" y="1161623"/>
                          <a:pt x="4210645" y="1200329"/>
                        </a:cubicBezTo>
                        <a:cubicBezTo>
                          <a:pt x="4002472" y="1239035"/>
                          <a:pt x="3964572" y="1152484"/>
                          <a:pt x="3723660" y="1200329"/>
                        </a:cubicBezTo>
                        <a:cubicBezTo>
                          <a:pt x="3482749" y="1248174"/>
                          <a:pt x="3398925" y="1199687"/>
                          <a:pt x="3129775" y="1200329"/>
                        </a:cubicBezTo>
                        <a:cubicBezTo>
                          <a:pt x="2860625" y="1200971"/>
                          <a:pt x="2757276" y="1152145"/>
                          <a:pt x="2428990" y="1200329"/>
                        </a:cubicBezTo>
                        <a:cubicBezTo>
                          <a:pt x="2100705" y="1248513"/>
                          <a:pt x="1963853" y="1140411"/>
                          <a:pt x="1835105" y="1200329"/>
                        </a:cubicBezTo>
                        <a:cubicBezTo>
                          <a:pt x="1706357" y="1260247"/>
                          <a:pt x="1496718" y="1162922"/>
                          <a:pt x="1401569" y="1200329"/>
                        </a:cubicBezTo>
                        <a:cubicBezTo>
                          <a:pt x="1306420" y="1237736"/>
                          <a:pt x="1070409" y="1167645"/>
                          <a:pt x="914583" y="1200329"/>
                        </a:cubicBezTo>
                        <a:cubicBezTo>
                          <a:pt x="758757" y="1233013"/>
                          <a:pt x="302904" y="1193493"/>
                          <a:pt x="0" y="1200329"/>
                        </a:cubicBezTo>
                        <a:cubicBezTo>
                          <a:pt x="-15715" y="1048143"/>
                          <a:pt x="42548" y="979647"/>
                          <a:pt x="0" y="800219"/>
                        </a:cubicBezTo>
                        <a:cubicBezTo>
                          <a:pt x="-42548" y="620791"/>
                          <a:pt x="17772" y="505373"/>
                          <a:pt x="0" y="400110"/>
                        </a:cubicBezTo>
                        <a:cubicBezTo>
                          <a:pt x="-17772" y="294847"/>
                          <a:pt x="33197" y="13418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Записи языка </a:t>
            </a:r>
            <a:r>
              <a:rPr lang="en-US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Pascal. </a:t>
            </a:r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Описание, внутреннее представление, операции над записями и их элементами. </a:t>
            </a:r>
            <a:r>
              <a:rPr lang="ru-RU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Примеры</a:t>
            </a:r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67E774-676B-CA43-2FE2-CE27BBA30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72" y="1410159"/>
            <a:ext cx="6301648" cy="7370284"/>
          </a:xfrm>
        </p:spPr>
        <p:txBody>
          <a:bodyPr/>
          <a:lstStyle/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Запись – структура данных, образованная фиксированным числом разнотипных компонентов, называемых полями записи.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Операции над записями</a:t>
            </a:r>
          </a:p>
          <a:p>
            <a:pPr marL="685800" lvl="1" indent="-342900"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Присваивание записей одного типа </a:t>
            </a:r>
            <a:r>
              <a:rPr lang="en-US" b="1" i="1" dirty="0">
                <a:solidFill>
                  <a:srgbClr val="002060"/>
                </a:solidFill>
              </a:rPr>
              <a:t>:=</a:t>
            </a:r>
            <a:endParaRPr lang="ru-RU" dirty="0">
              <a:solidFill>
                <a:schemeClr val="bg1"/>
              </a:solidFill>
            </a:endParaRPr>
          </a:p>
          <a:p>
            <a:pPr marL="685800" lvl="1" indent="-342900"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Доступ к полям записи </a:t>
            </a:r>
            <a:r>
              <a:rPr lang="en-US" b="1" i="1" dirty="0" err="1">
                <a:solidFill>
                  <a:srgbClr val="002060"/>
                </a:solidFill>
              </a:rPr>
              <a:t>rec.info</a:t>
            </a:r>
            <a:endParaRPr lang="ru-RU" dirty="0">
              <a:solidFill>
                <a:schemeClr val="bg1"/>
              </a:solidFill>
            </a:endParaRPr>
          </a:p>
          <a:p>
            <a:pPr marL="685800" lvl="1" indent="-342900"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Ввод - вывод по полям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rgbClr val="002060"/>
                </a:solidFill>
              </a:rPr>
              <a:t>readln</a:t>
            </a:r>
            <a:r>
              <a:rPr lang="en-US" b="1" i="1" dirty="0">
                <a:solidFill>
                  <a:srgbClr val="002060"/>
                </a:solidFill>
              </a:rPr>
              <a:t>(</a:t>
            </a:r>
            <a:r>
              <a:rPr lang="en-US" b="1" i="1" dirty="0" err="1">
                <a:solidFill>
                  <a:srgbClr val="002060"/>
                </a:solidFill>
              </a:rPr>
              <a:t>rec.info</a:t>
            </a:r>
            <a:r>
              <a:rPr lang="en-US" b="1" i="1" dirty="0">
                <a:solidFill>
                  <a:srgbClr val="002060"/>
                </a:solidFill>
              </a:rPr>
              <a:t>);  </a:t>
            </a:r>
            <a:r>
              <a:rPr lang="en-US" b="1" i="1" dirty="0" err="1">
                <a:solidFill>
                  <a:srgbClr val="002060"/>
                </a:solidFill>
              </a:rPr>
              <a:t>writeln</a:t>
            </a:r>
            <a:r>
              <a:rPr lang="en-US" b="1" i="1" dirty="0">
                <a:solidFill>
                  <a:srgbClr val="002060"/>
                </a:solidFill>
              </a:rPr>
              <a:t>(</a:t>
            </a:r>
            <a:r>
              <a:rPr lang="en-US" b="1" i="1" dirty="0" err="1">
                <a:solidFill>
                  <a:srgbClr val="002060"/>
                </a:solidFill>
              </a:rPr>
              <a:t>rec.info</a:t>
            </a:r>
            <a:r>
              <a:rPr lang="en-US" b="1" i="1" dirty="0">
                <a:solidFill>
                  <a:srgbClr val="002060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marL="685800" lvl="1" indent="-342900">
              <a:buClr>
                <a:schemeClr val="bg1"/>
              </a:buClr>
              <a:buFont typeface="+mj-lt"/>
              <a:buAutoNum type="arabicPeriod"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E9BD640-BEDE-355B-F052-AB84CE6AF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A9F7-990D-A54E-A438-4681E273B5EF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8094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2BF550-38E4-3996-8F1D-41ED9237BE3F}"/>
              </a:ext>
            </a:extLst>
          </p:cNvPr>
          <p:cNvSpPr txBox="1"/>
          <p:nvPr/>
        </p:nvSpPr>
        <p:spPr>
          <a:xfrm>
            <a:off x="756517" y="92321"/>
            <a:ext cx="5344966" cy="646331"/>
          </a:xfrm>
          <a:prstGeom prst="rect">
            <a:avLst/>
          </a:prstGeom>
          <a:noFill/>
          <a:ln w="76200">
            <a:solidFill>
              <a:srgbClr val="00B050">
                <a:alpha val="50000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344966"/>
                      <a:gd name="connsiteY0" fmla="*/ 0 h 1200329"/>
                      <a:gd name="connsiteX1" fmla="*/ 540435 w 5344966"/>
                      <a:gd name="connsiteY1" fmla="*/ 0 h 1200329"/>
                      <a:gd name="connsiteX2" fmla="*/ 973972 w 5344966"/>
                      <a:gd name="connsiteY2" fmla="*/ 0 h 1200329"/>
                      <a:gd name="connsiteX3" fmla="*/ 1674756 w 5344966"/>
                      <a:gd name="connsiteY3" fmla="*/ 0 h 1200329"/>
                      <a:gd name="connsiteX4" fmla="*/ 2215191 w 5344966"/>
                      <a:gd name="connsiteY4" fmla="*/ 0 h 1200329"/>
                      <a:gd name="connsiteX5" fmla="*/ 2755627 w 5344966"/>
                      <a:gd name="connsiteY5" fmla="*/ 0 h 1200329"/>
                      <a:gd name="connsiteX6" fmla="*/ 3456411 w 5344966"/>
                      <a:gd name="connsiteY6" fmla="*/ 0 h 1200329"/>
                      <a:gd name="connsiteX7" fmla="*/ 3943397 w 5344966"/>
                      <a:gd name="connsiteY7" fmla="*/ 0 h 1200329"/>
                      <a:gd name="connsiteX8" fmla="*/ 4644182 w 5344966"/>
                      <a:gd name="connsiteY8" fmla="*/ 0 h 1200329"/>
                      <a:gd name="connsiteX9" fmla="*/ 5344966 w 5344966"/>
                      <a:gd name="connsiteY9" fmla="*/ 0 h 1200329"/>
                      <a:gd name="connsiteX10" fmla="*/ 5344966 w 5344966"/>
                      <a:gd name="connsiteY10" fmla="*/ 400110 h 1200329"/>
                      <a:gd name="connsiteX11" fmla="*/ 5344966 w 5344966"/>
                      <a:gd name="connsiteY11" fmla="*/ 800219 h 1200329"/>
                      <a:gd name="connsiteX12" fmla="*/ 5344966 w 5344966"/>
                      <a:gd name="connsiteY12" fmla="*/ 1200329 h 1200329"/>
                      <a:gd name="connsiteX13" fmla="*/ 4911430 w 5344966"/>
                      <a:gd name="connsiteY13" fmla="*/ 1200329 h 1200329"/>
                      <a:gd name="connsiteX14" fmla="*/ 4210645 w 5344966"/>
                      <a:gd name="connsiteY14" fmla="*/ 1200329 h 1200329"/>
                      <a:gd name="connsiteX15" fmla="*/ 3723660 w 5344966"/>
                      <a:gd name="connsiteY15" fmla="*/ 1200329 h 1200329"/>
                      <a:gd name="connsiteX16" fmla="*/ 3129775 w 5344966"/>
                      <a:gd name="connsiteY16" fmla="*/ 1200329 h 1200329"/>
                      <a:gd name="connsiteX17" fmla="*/ 2428990 w 5344966"/>
                      <a:gd name="connsiteY17" fmla="*/ 1200329 h 1200329"/>
                      <a:gd name="connsiteX18" fmla="*/ 1835105 w 5344966"/>
                      <a:gd name="connsiteY18" fmla="*/ 1200329 h 1200329"/>
                      <a:gd name="connsiteX19" fmla="*/ 1401569 w 5344966"/>
                      <a:gd name="connsiteY19" fmla="*/ 1200329 h 1200329"/>
                      <a:gd name="connsiteX20" fmla="*/ 914583 w 5344966"/>
                      <a:gd name="connsiteY20" fmla="*/ 1200329 h 1200329"/>
                      <a:gd name="connsiteX21" fmla="*/ 0 w 5344966"/>
                      <a:gd name="connsiteY21" fmla="*/ 1200329 h 1200329"/>
                      <a:gd name="connsiteX22" fmla="*/ 0 w 5344966"/>
                      <a:gd name="connsiteY22" fmla="*/ 800219 h 1200329"/>
                      <a:gd name="connsiteX23" fmla="*/ 0 w 5344966"/>
                      <a:gd name="connsiteY23" fmla="*/ 400110 h 1200329"/>
                      <a:gd name="connsiteX24" fmla="*/ 0 w 5344966"/>
                      <a:gd name="connsiteY24" fmla="*/ 0 h 1200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5344966" h="1200329" extrusionOk="0">
                        <a:moveTo>
                          <a:pt x="0" y="0"/>
                        </a:moveTo>
                        <a:cubicBezTo>
                          <a:pt x="254840" y="-20382"/>
                          <a:pt x="381728" y="21339"/>
                          <a:pt x="540435" y="0"/>
                        </a:cubicBezTo>
                        <a:cubicBezTo>
                          <a:pt x="699142" y="-21339"/>
                          <a:pt x="792466" y="31855"/>
                          <a:pt x="973972" y="0"/>
                        </a:cubicBezTo>
                        <a:cubicBezTo>
                          <a:pt x="1155478" y="-31855"/>
                          <a:pt x="1520228" y="82411"/>
                          <a:pt x="1674756" y="0"/>
                        </a:cubicBezTo>
                        <a:cubicBezTo>
                          <a:pt x="1829284" y="-82411"/>
                          <a:pt x="1953542" y="54052"/>
                          <a:pt x="2215191" y="0"/>
                        </a:cubicBezTo>
                        <a:cubicBezTo>
                          <a:pt x="2476840" y="-54052"/>
                          <a:pt x="2594721" y="26936"/>
                          <a:pt x="2755627" y="0"/>
                        </a:cubicBezTo>
                        <a:cubicBezTo>
                          <a:pt x="2916533" y="-26936"/>
                          <a:pt x="3146429" y="72078"/>
                          <a:pt x="3456411" y="0"/>
                        </a:cubicBezTo>
                        <a:cubicBezTo>
                          <a:pt x="3766393" y="-72078"/>
                          <a:pt x="3701275" y="10823"/>
                          <a:pt x="3943397" y="0"/>
                        </a:cubicBezTo>
                        <a:cubicBezTo>
                          <a:pt x="4185519" y="-10823"/>
                          <a:pt x="4471102" y="24500"/>
                          <a:pt x="4644182" y="0"/>
                        </a:cubicBezTo>
                        <a:cubicBezTo>
                          <a:pt x="4817262" y="-24500"/>
                          <a:pt x="5092216" y="37170"/>
                          <a:pt x="5344966" y="0"/>
                        </a:cubicBezTo>
                        <a:cubicBezTo>
                          <a:pt x="5361221" y="198334"/>
                          <a:pt x="5299257" y="207676"/>
                          <a:pt x="5344966" y="400110"/>
                        </a:cubicBezTo>
                        <a:cubicBezTo>
                          <a:pt x="5390675" y="592544"/>
                          <a:pt x="5300008" y="647230"/>
                          <a:pt x="5344966" y="800219"/>
                        </a:cubicBezTo>
                        <a:cubicBezTo>
                          <a:pt x="5389924" y="953208"/>
                          <a:pt x="5303145" y="1041758"/>
                          <a:pt x="5344966" y="1200329"/>
                        </a:cubicBezTo>
                        <a:cubicBezTo>
                          <a:pt x="5165063" y="1223397"/>
                          <a:pt x="5029902" y="1162139"/>
                          <a:pt x="4911430" y="1200329"/>
                        </a:cubicBezTo>
                        <a:cubicBezTo>
                          <a:pt x="4792958" y="1238519"/>
                          <a:pt x="4418818" y="1161623"/>
                          <a:pt x="4210645" y="1200329"/>
                        </a:cubicBezTo>
                        <a:cubicBezTo>
                          <a:pt x="4002472" y="1239035"/>
                          <a:pt x="3964572" y="1152484"/>
                          <a:pt x="3723660" y="1200329"/>
                        </a:cubicBezTo>
                        <a:cubicBezTo>
                          <a:pt x="3482749" y="1248174"/>
                          <a:pt x="3398925" y="1199687"/>
                          <a:pt x="3129775" y="1200329"/>
                        </a:cubicBezTo>
                        <a:cubicBezTo>
                          <a:pt x="2860625" y="1200971"/>
                          <a:pt x="2757276" y="1152145"/>
                          <a:pt x="2428990" y="1200329"/>
                        </a:cubicBezTo>
                        <a:cubicBezTo>
                          <a:pt x="2100705" y="1248513"/>
                          <a:pt x="1963853" y="1140411"/>
                          <a:pt x="1835105" y="1200329"/>
                        </a:cubicBezTo>
                        <a:cubicBezTo>
                          <a:pt x="1706357" y="1260247"/>
                          <a:pt x="1496718" y="1162922"/>
                          <a:pt x="1401569" y="1200329"/>
                        </a:cubicBezTo>
                        <a:cubicBezTo>
                          <a:pt x="1306420" y="1237736"/>
                          <a:pt x="1070409" y="1167645"/>
                          <a:pt x="914583" y="1200329"/>
                        </a:cubicBezTo>
                        <a:cubicBezTo>
                          <a:pt x="758757" y="1233013"/>
                          <a:pt x="302904" y="1193493"/>
                          <a:pt x="0" y="1200329"/>
                        </a:cubicBezTo>
                        <a:cubicBezTo>
                          <a:pt x="-15715" y="1048143"/>
                          <a:pt x="42548" y="979647"/>
                          <a:pt x="0" y="800219"/>
                        </a:cubicBezTo>
                        <a:cubicBezTo>
                          <a:pt x="-42548" y="620791"/>
                          <a:pt x="17772" y="505373"/>
                          <a:pt x="0" y="400110"/>
                        </a:cubicBezTo>
                        <a:cubicBezTo>
                          <a:pt x="-17772" y="294847"/>
                          <a:pt x="33197" y="13418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Процедуры и функции. Определение, описание, особенности. </a:t>
            </a:r>
            <a:r>
              <a:rPr lang="ru-RU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Примеры</a:t>
            </a:r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67E774-676B-CA43-2FE2-CE27BBA30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72" y="1410159"/>
            <a:ext cx="6301648" cy="7370284"/>
          </a:xfrm>
        </p:spPr>
        <p:txBody>
          <a:bodyPr/>
          <a:lstStyle/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Процедуры и функции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i="1" dirty="0">
                <a:solidFill>
                  <a:srgbClr val="002060"/>
                </a:solidFill>
              </a:rPr>
              <a:t>Procedure Function</a:t>
            </a:r>
            <a:r>
              <a:rPr lang="ru-RU" dirty="0">
                <a:solidFill>
                  <a:schemeClr val="bg1"/>
                </a:solidFill>
              </a:rPr>
              <a:t>  – самостоятельные фрагменты программы, соответствующим образом оформленные и вызываемые по имени.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0D7FE98-2F27-C981-350E-D1989FE36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A9F7-990D-A54E-A438-4681E273B5EF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410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2BF550-38E4-3996-8F1D-41ED9237BE3F}"/>
              </a:ext>
            </a:extLst>
          </p:cNvPr>
          <p:cNvSpPr txBox="1"/>
          <p:nvPr/>
        </p:nvSpPr>
        <p:spPr>
          <a:xfrm>
            <a:off x="756517" y="92321"/>
            <a:ext cx="5344966" cy="646331"/>
          </a:xfrm>
          <a:prstGeom prst="rect">
            <a:avLst/>
          </a:prstGeom>
          <a:noFill/>
          <a:ln w="76200">
            <a:solidFill>
              <a:srgbClr val="00B050">
                <a:alpha val="50000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344966"/>
                      <a:gd name="connsiteY0" fmla="*/ 0 h 1200329"/>
                      <a:gd name="connsiteX1" fmla="*/ 540435 w 5344966"/>
                      <a:gd name="connsiteY1" fmla="*/ 0 h 1200329"/>
                      <a:gd name="connsiteX2" fmla="*/ 973972 w 5344966"/>
                      <a:gd name="connsiteY2" fmla="*/ 0 h 1200329"/>
                      <a:gd name="connsiteX3" fmla="*/ 1674756 w 5344966"/>
                      <a:gd name="connsiteY3" fmla="*/ 0 h 1200329"/>
                      <a:gd name="connsiteX4" fmla="*/ 2215191 w 5344966"/>
                      <a:gd name="connsiteY4" fmla="*/ 0 h 1200329"/>
                      <a:gd name="connsiteX5" fmla="*/ 2755627 w 5344966"/>
                      <a:gd name="connsiteY5" fmla="*/ 0 h 1200329"/>
                      <a:gd name="connsiteX6" fmla="*/ 3456411 w 5344966"/>
                      <a:gd name="connsiteY6" fmla="*/ 0 h 1200329"/>
                      <a:gd name="connsiteX7" fmla="*/ 3943397 w 5344966"/>
                      <a:gd name="connsiteY7" fmla="*/ 0 h 1200329"/>
                      <a:gd name="connsiteX8" fmla="*/ 4644182 w 5344966"/>
                      <a:gd name="connsiteY8" fmla="*/ 0 h 1200329"/>
                      <a:gd name="connsiteX9" fmla="*/ 5344966 w 5344966"/>
                      <a:gd name="connsiteY9" fmla="*/ 0 h 1200329"/>
                      <a:gd name="connsiteX10" fmla="*/ 5344966 w 5344966"/>
                      <a:gd name="connsiteY10" fmla="*/ 400110 h 1200329"/>
                      <a:gd name="connsiteX11" fmla="*/ 5344966 w 5344966"/>
                      <a:gd name="connsiteY11" fmla="*/ 800219 h 1200329"/>
                      <a:gd name="connsiteX12" fmla="*/ 5344966 w 5344966"/>
                      <a:gd name="connsiteY12" fmla="*/ 1200329 h 1200329"/>
                      <a:gd name="connsiteX13" fmla="*/ 4911430 w 5344966"/>
                      <a:gd name="connsiteY13" fmla="*/ 1200329 h 1200329"/>
                      <a:gd name="connsiteX14" fmla="*/ 4210645 w 5344966"/>
                      <a:gd name="connsiteY14" fmla="*/ 1200329 h 1200329"/>
                      <a:gd name="connsiteX15" fmla="*/ 3723660 w 5344966"/>
                      <a:gd name="connsiteY15" fmla="*/ 1200329 h 1200329"/>
                      <a:gd name="connsiteX16" fmla="*/ 3129775 w 5344966"/>
                      <a:gd name="connsiteY16" fmla="*/ 1200329 h 1200329"/>
                      <a:gd name="connsiteX17" fmla="*/ 2428990 w 5344966"/>
                      <a:gd name="connsiteY17" fmla="*/ 1200329 h 1200329"/>
                      <a:gd name="connsiteX18" fmla="*/ 1835105 w 5344966"/>
                      <a:gd name="connsiteY18" fmla="*/ 1200329 h 1200329"/>
                      <a:gd name="connsiteX19" fmla="*/ 1401569 w 5344966"/>
                      <a:gd name="connsiteY19" fmla="*/ 1200329 h 1200329"/>
                      <a:gd name="connsiteX20" fmla="*/ 914583 w 5344966"/>
                      <a:gd name="connsiteY20" fmla="*/ 1200329 h 1200329"/>
                      <a:gd name="connsiteX21" fmla="*/ 0 w 5344966"/>
                      <a:gd name="connsiteY21" fmla="*/ 1200329 h 1200329"/>
                      <a:gd name="connsiteX22" fmla="*/ 0 w 5344966"/>
                      <a:gd name="connsiteY22" fmla="*/ 800219 h 1200329"/>
                      <a:gd name="connsiteX23" fmla="*/ 0 w 5344966"/>
                      <a:gd name="connsiteY23" fmla="*/ 400110 h 1200329"/>
                      <a:gd name="connsiteX24" fmla="*/ 0 w 5344966"/>
                      <a:gd name="connsiteY24" fmla="*/ 0 h 1200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5344966" h="1200329" extrusionOk="0">
                        <a:moveTo>
                          <a:pt x="0" y="0"/>
                        </a:moveTo>
                        <a:cubicBezTo>
                          <a:pt x="254840" y="-20382"/>
                          <a:pt x="381728" y="21339"/>
                          <a:pt x="540435" y="0"/>
                        </a:cubicBezTo>
                        <a:cubicBezTo>
                          <a:pt x="699142" y="-21339"/>
                          <a:pt x="792466" y="31855"/>
                          <a:pt x="973972" y="0"/>
                        </a:cubicBezTo>
                        <a:cubicBezTo>
                          <a:pt x="1155478" y="-31855"/>
                          <a:pt x="1520228" y="82411"/>
                          <a:pt x="1674756" y="0"/>
                        </a:cubicBezTo>
                        <a:cubicBezTo>
                          <a:pt x="1829284" y="-82411"/>
                          <a:pt x="1953542" y="54052"/>
                          <a:pt x="2215191" y="0"/>
                        </a:cubicBezTo>
                        <a:cubicBezTo>
                          <a:pt x="2476840" y="-54052"/>
                          <a:pt x="2594721" y="26936"/>
                          <a:pt x="2755627" y="0"/>
                        </a:cubicBezTo>
                        <a:cubicBezTo>
                          <a:pt x="2916533" y="-26936"/>
                          <a:pt x="3146429" y="72078"/>
                          <a:pt x="3456411" y="0"/>
                        </a:cubicBezTo>
                        <a:cubicBezTo>
                          <a:pt x="3766393" y="-72078"/>
                          <a:pt x="3701275" y="10823"/>
                          <a:pt x="3943397" y="0"/>
                        </a:cubicBezTo>
                        <a:cubicBezTo>
                          <a:pt x="4185519" y="-10823"/>
                          <a:pt x="4471102" y="24500"/>
                          <a:pt x="4644182" y="0"/>
                        </a:cubicBezTo>
                        <a:cubicBezTo>
                          <a:pt x="4817262" y="-24500"/>
                          <a:pt x="5092216" y="37170"/>
                          <a:pt x="5344966" y="0"/>
                        </a:cubicBezTo>
                        <a:cubicBezTo>
                          <a:pt x="5361221" y="198334"/>
                          <a:pt x="5299257" y="207676"/>
                          <a:pt x="5344966" y="400110"/>
                        </a:cubicBezTo>
                        <a:cubicBezTo>
                          <a:pt x="5390675" y="592544"/>
                          <a:pt x="5300008" y="647230"/>
                          <a:pt x="5344966" y="800219"/>
                        </a:cubicBezTo>
                        <a:cubicBezTo>
                          <a:pt x="5389924" y="953208"/>
                          <a:pt x="5303145" y="1041758"/>
                          <a:pt x="5344966" y="1200329"/>
                        </a:cubicBezTo>
                        <a:cubicBezTo>
                          <a:pt x="5165063" y="1223397"/>
                          <a:pt x="5029902" y="1162139"/>
                          <a:pt x="4911430" y="1200329"/>
                        </a:cubicBezTo>
                        <a:cubicBezTo>
                          <a:pt x="4792958" y="1238519"/>
                          <a:pt x="4418818" y="1161623"/>
                          <a:pt x="4210645" y="1200329"/>
                        </a:cubicBezTo>
                        <a:cubicBezTo>
                          <a:pt x="4002472" y="1239035"/>
                          <a:pt x="3964572" y="1152484"/>
                          <a:pt x="3723660" y="1200329"/>
                        </a:cubicBezTo>
                        <a:cubicBezTo>
                          <a:pt x="3482749" y="1248174"/>
                          <a:pt x="3398925" y="1199687"/>
                          <a:pt x="3129775" y="1200329"/>
                        </a:cubicBezTo>
                        <a:cubicBezTo>
                          <a:pt x="2860625" y="1200971"/>
                          <a:pt x="2757276" y="1152145"/>
                          <a:pt x="2428990" y="1200329"/>
                        </a:cubicBezTo>
                        <a:cubicBezTo>
                          <a:pt x="2100705" y="1248513"/>
                          <a:pt x="1963853" y="1140411"/>
                          <a:pt x="1835105" y="1200329"/>
                        </a:cubicBezTo>
                        <a:cubicBezTo>
                          <a:pt x="1706357" y="1260247"/>
                          <a:pt x="1496718" y="1162922"/>
                          <a:pt x="1401569" y="1200329"/>
                        </a:cubicBezTo>
                        <a:cubicBezTo>
                          <a:pt x="1306420" y="1237736"/>
                          <a:pt x="1070409" y="1167645"/>
                          <a:pt x="914583" y="1200329"/>
                        </a:cubicBezTo>
                        <a:cubicBezTo>
                          <a:pt x="758757" y="1233013"/>
                          <a:pt x="302904" y="1193493"/>
                          <a:pt x="0" y="1200329"/>
                        </a:cubicBezTo>
                        <a:cubicBezTo>
                          <a:pt x="-15715" y="1048143"/>
                          <a:pt x="42548" y="979647"/>
                          <a:pt x="0" y="800219"/>
                        </a:cubicBezTo>
                        <a:cubicBezTo>
                          <a:pt x="-42548" y="620791"/>
                          <a:pt x="17772" y="505373"/>
                          <a:pt x="0" y="400110"/>
                        </a:cubicBezTo>
                        <a:cubicBezTo>
                          <a:pt x="-17772" y="294847"/>
                          <a:pt x="33197" y="13418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Способы передачи данных в подпрограмму на языке </a:t>
            </a:r>
            <a:r>
              <a:rPr lang="en-US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Pascal. </a:t>
            </a:r>
            <a:r>
              <a:rPr lang="ru-RU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Примеры</a:t>
            </a:r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67E774-676B-CA43-2FE2-CE27BBA30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72" y="1410159"/>
            <a:ext cx="6301648" cy="7370284"/>
          </a:xfrm>
        </p:spPr>
        <p:txBody>
          <a:bodyPr/>
          <a:lstStyle/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Способы передачи данных</a:t>
            </a:r>
          </a:p>
          <a:p>
            <a:pPr marL="685800" lvl="1" indent="-342900"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Неявно – с использованием средства доступности глобальных переменных из подпрограмм.</a:t>
            </a:r>
          </a:p>
          <a:p>
            <a:pPr marL="685800" lvl="1" indent="-342900"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Явно – через параметры.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Неявная передача данных в подпрограмму</a:t>
            </a:r>
          </a:p>
          <a:p>
            <a:pPr marL="342900" lvl="1" indent="0">
              <a:buClr>
                <a:schemeClr val="bg1"/>
              </a:buClr>
              <a:buNone/>
            </a:pPr>
            <a:r>
              <a:rPr lang="ru-RU" dirty="0">
                <a:solidFill>
                  <a:schemeClr val="bg1"/>
                </a:solidFill>
              </a:rPr>
              <a:t>Недостатки:</a:t>
            </a:r>
          </a:p>
          <a:p>
            <a:pPr marL="571500" lvl="1" indent="-228600"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Жестко связывает подпрограмму и данные</a:t>
            </a:r>
          </a:p>
          <a:p>
            <a:pPr marL="571500" lvl="1" indent="-228600"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Приводит к большому количеству ошибок</a:t>
            </a:r>
          </a:p>
          <a:p>
            <a:pPr marL="228600" indent="-228600"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Явная передача данных в подпрограмму </a:t>
            </a:r>
          </a:p>
          <a:p>
            <a:pPr marL="342900" lvl="1" indent="0">
              <a:buClr>
                <a:schemeClr val="bg1"/>
              </a:buClr>
              <a:buNone/>
            </a:pPr>
            <a:r>
              <a:rPr lang="ru-RU" dirty="0">
                <a:solidFill>
                  <a:schemeClr val="bg1"/>
                </a:solidFill>
              </a:rPr>
              <a:t>Способы передачи параметров</a:t>
            </a:r>
          </a:p>
          <a:p>
            <a:pPr marL="571500" lvl="1" indent="-228600"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Передача по значению</a:t>
            </a:r>
          </a:p>
          <a:p>
            <a:pPr marL="571500" lvl="1" indent="-228600"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Передача по ссылке</a:t>
            </a:r>
          </a:p>
          <a:p>
            <a:pPr marL="571500" lvl="1" indent="-228600"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Передача константы</a:t>
            </a:r>
          </a:p>
          <a:p>
            <a:pPr marL="228600" indent="-228600">
              <a:buClr>
                <a:schemeClr val="bg1"/>
              </a:buClr>
              <a:buFont typeface="+mj-lt"/>
              <a:buAutoNum type="arabicPeriod"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EFFC4DA-2F4D-288E-20D2-3CFC76CC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A9F7-990D-A54E-A438-4681E273B5EF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220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2BF550-38E4-3996-8F1D-41ED9237BE3F}"/>
              </a:ext>
            </a:extLst>
          </p:cNvPr>
          <p:cNvSpPr txBox="1"/>
          <p:nvPr/>
        </p:nvSpPr>
        <p:spPr>
          <a:xfrm>
            <a:off x="756517" y="92321"/>
            <a:ext cx="5344966" cy="646331"/>
          </a:xfrm>
          <a:prstGeom prst="rect">
            <a:avLst/>
          </a:prstGeom>
          <a:noFill/>
          <a:ln w="76200">
            <a:solidFill>
              <a:srgbClr val="00B050">
                <a:alpha val="50000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344966"/>
                      <a:gd name="connsiteY0" fmla="*/ 0 h 1200329"/>
                      <a:gd name="connsiteX1" fmla="*/ 540435 w 5344966"/>
                      <a:gd name="connsiteY1" fmla="*/ 0 h 1200329"/>
                      <a:gd name="connsiteX2" fmla="*/ 973972 w 5344966"/>
                      <a:gd name="connsiteY2" fmla="*/ 0 h 1200329"/>
                      <a:gd name="connsiteX3" fmla="*/ 1674756 w 5344966"/>
                      <a:gd name="connsiteY3" fmla="*/ 0 h 1200329"/>
                      <a:gd name="connsiteX4" fmla="*/ 2215191 w 5344966"/>
                      <a:gd name="connsiteY4" fmla="*/ 0 h 1200329"/>
                      <a:gd name="connsiteX5" fmla="*/ 2755627 w 5344966"/>
                      <a:gd name="connsiteY5" fmla="*/ 0 h 1200329"/>
                      <a:gd name="connsiteX6" fmla="*/ 3456411 w 5344966"/>
                      <a:gd name="connsiteY6" fmla="*/ 0 h 1200329"/>
                      <a:gd name="connsiteX7" fmla="*/ 3943397 w 5344966"/>
                      <a:gd name="connsiteY7" fmla="*/ 0 h 1200329"/>
                      <a:gd name="connsiteX8" fmla="*/ 4644182 w 5344966"/>
                      <a:gd name="connsiteY8" fmla="*/ 0 h 1200329"/>
                      <a:gd name="connsiteX9" fmla="*/ 5344966 w 5344966"/>
                      <a:gd name="connsiteY9" fmla="*/ 0 h 1200329"/>
                      <a:gd name="connsiteX10" fmla="*/ 5344966 w 5344966"/>
                      <a:gd name="connsiteY10" fmla="*/ 400110 h 1200329"/>
                      <a:gd name="connsiteX11" fmla="*/ 5344966 w 5344966"/>
                      <a:gd name="connsiteY11" fmla="*/ 800219 h 1200329"/>
                      <a:gd name="connsiteX12" fmla="*/ 5344966 w 5344966"/>
                      <a:gd name="connsiteY12" fmla="*/ 1200329 h 1200329"/>
                      <a:gd name="connsiteX13" fmla="*/ 4911430 w 5344966"/>
                      <a:gd name="connsiteY13" fmla="*/ 1200329 h 1200329"/>
                      <a:gd name="connsiteX14" fmla="*/ 4210645 w 5344966"/>
                      <a:gd name="connsiteY14" fmla="*/ 1200329 h 1200329"/>
                      <a:gd name="connsiteX15" fmla="*/ 3723660 w 5344966"/>
                      <a:gd name="connsiteY15" fmla="*/ 1200329 h 1200329"/>
                      <a:gd name="connsiteX16" fmla="*/ 3129775 w 5344966"/>
                      <a:gd name="connsiteY16" fmla="*/ 1200329 h 1200329"/>
                      <a:gd name="connsiteX17" fmla="*/ 2428990 w 5344966"/>
                      <a:gd name="connsiteY17" fmla="*/ 1200329 h 1200329"/>
                      <a:gd name="connsiteX18" fmla="*/ 1835105 w 5344966"/>
                      <a:gd name="connsiteY18" fmla="*/ 1200329 h 1200329"/>
                      <a:gd name="connsiteX19" fmla="*/ 1401569 w 5344966"/>
                      <a:gd name="connsiteY19" fmla="*/ 1200329 h 1200329"/>
                      <a:gd name="connsiteX20" fmla="*/ 914583 w 5344966"/>
                      <a:gd name="connsiteY20" fmla="*/ 1200329 h 1200329"/>
                      <a:gd name="connsiteX21" fmla="*/ 0 w 5344966"/>
                      <a:gd name="connsiteY21" fmla="*/ 1200329 h 1200329"/>
                      <a:gd name="connsiteX22" fmla="*/ 0 w 5344966"/>
                      <a:gd name="connsiteY22" fmla="*/ 800219 h 1200329"/>
                      <a:gd name="connsiteX23" fmla="*/ 0 w 5344966"/>
                      <a:gd name="connsiteY23" fmla="*/ 400110 h 1200329"/>
                      <a:gd name="connsiteX24" fmla="*/ 0 w 5344966"/>
                      <a:gd name="connsiteY24" fmla="*/ 0 h 1200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5344966" h="1200329" extrusionOk="0">
                        <a:moveTo>
                          <a:pt x="0" y="0"/>
                        </a:moveTo>
                        <a:cubicBezTo>
                          <a:pt x="254840" y="-20382"/>
                          <a:pt x="381728" y="21339"/>
                          <a:pt x="540435" y="0"/>
                        </a:cubicBezTo>
                        <a:cubicBezTo>
                          <a:pt x="699142" y="-21339"/>
                          <a:pt x="792466" y="31855"/>
                          <a:pt x="973972" y="0"/>
                        </a:cubicBezTo>
                        <a:cubicBezTo>
                          <a:pt x="1155478" y="-31855"/>
                          <a:pt x="1520228" y="82411"/>
                          <a:pt x="1674756" y="0"/>
                        </a:cubicBezTo>
                        <a:cubicBezTo>
                          <a:pt x="1829284" y="-82411"/>
                          <a:pt x="1953542" y="54052"/>
                          <a:pt x="2215191" y="0"/>
                        </a:cubicBezTo>
                        <a:cubicBezTo>
                          <a:pt x="2476840" y="-54052"/>
                          <a:pt x="2594721" y="26936"/>
                          <a:pt x="2755627" y="0"/>
                        </a:cubicBezTo>
                        <a:cubicBezTo>
                          <a:pt x="2916533" y="-26936"/>
                          <a:pt x="3146429" y="72078"/>
                          <a:pt x="3456411" y="0"/>
                        </a:cubicBezTo>
                        <a:cubicBezTo>
                          <a:pt x="3766393" y="-72078"/>
                          <a:pt x="3701275" y="10823"/>
                          <a:pt x="3943397" y="0"/>
                        </a:cubicBezTo>
                        <a:cubicBezTo>
                          <a:pt x="4185519" y="-10823"/>
                          <a:pt x="4471102" y="24500"/>
                          <a:pt x="4644182" y="0"/>
                        </a:cubicBezTo>
                        <a:cubicBezTo>
                          <a:pt x="4817262" y="-24500"/>
                          <a:pt x="5092216" y="37170"/>
                          <a:pt x="5344966" y="0"/>
                        </a:cubicBezTo>
                        <a:cubicBezTo>
                          <a:pt x="5361221" y="198334"/>
                          <a:pt x="5299257" y="207676"/>
                          <a:pt x="5344966" y="400110"/>
                        </a:cubicBezTo>
                        <a:cubicBezTo>
                          <a:pt x="5390675" y="592544"/>
                          <a:pt x="5300008" y="647230"/>
                          <a:pt x="5344966" y="800219"/>
                        </a:cubicBezTo>
                        <a:cubicBezTo>
                          <a:pt x="5389924" y="953208"/>
                          <a:pt x="5303145" y="1041758"/>
                          <a:pt x="5344966" y="1200329"/>
                        </a:cubicBezTo>
                        <a:cubicBezTo>
                          <a:pt x="5165063" y="1223397"/>
                          <a:pt x="5029902" y="1162139"/>
                          <a:pt x="4911430" y="1200329"/>
                        </a:cubicBezTo>
                        <a:cubicBezTo>
                          <a:pt x="4792958" y="1238519"/>
                          <a:pt x="4418818" y="1161623"/>
                          <a:pt x="4210645" y="1200329"/>
                        </a:cubicBezTo>
                        <a:cubicBezTo>
                          <a:pt x="4002472" y="1239035"/>
                          <a:pt x="3964572" y="1152484"/>
                          <a:pt x="3723660" y="1200329"/>
                        </a:cubicBezTo>
                        <a:cubicBezTo>
                          <a:pt x="3482749" y="1248174"/>
                          <a:pt x="3398925" y="1199687"/>
                          <a:pt x="3129775" y="1200329"/>
                        </a:cubicBezTo>
                        <a:cubicBezTo>
                          <a:pt x="2860625" y="1200971"/>
                          <a:pt x="2757276" y="1152145"/>
                          <a:pt x="2428990" y="1200329"/>
                        </a:cubicBezTo>
                        <a:cubicBezTo>
                          <a:pt x="2100705" y="1248513"/>
                          <a:pt x="1963853" y="1140411"/>
                          <a:pt x="1835105" y="1200329"/>
                        </a:cubicBezTo>
                        <a:cubicBezTo>
                          <a:pt x="1706357" y="1260247"/>
                          <a:pt x="1496718" y="1162922"/>
                          <a:pt x="1401569" y="1200329"/>
                        </a:cubicBezTo>
                        <a:cubicBezTo>
                          <a:pt x="1306420" y="1237736"/>
                          <a:pt x="1070409" y="1167645"/>
                          <a:pt x="914583" y="1200329"/>
                        </a:cubicBezTo>
                        <a:cubicBezTo>
                          <a:pt x="758757" y="1233013"/>
                          <a:pt x="302904" y="1193493"/>
                          <a:pt x="0" y="1200329"/>
                        </a:cubicBezTo>
                        <a:cubicBezTo>
                          <a:pt x="-15715" y="1048143"/>
                          <a:pt x="42548" y="979647"/>
                          <a:pt x="0" y="800219"/>
                        </a:cubicBezTo>
                        <a:cubicBezTo>
                          <a:pt x="-42548" y="620791"/>
                          <a:pt x="17772" y="505373"/>
                          <a:pt x="0" y="400110"/>
                        </a:cubicBezTo>
                        <a:cubicBezTo>
                          <a:pt x="-17772" y="294847"/>
                          <a:pt x="33197" y="13418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Локальные и глобальные переменные, законы «видимости» идентификаторов. </a:t>
            </a:r>
            <a:r>
              <a:rPr lang="ru-RU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Примеры</a:t>
            </a:r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67E774-676B-CA43-2FE2-CE27BBA30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72" y="1410159"/>
            <a:ext cx="6301648" cy="7370284"/>
          </a:xfrm>
        </p:spPr>
        <p:txBody>
          <a:bodyPr/>
          <a:lstStyle/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Глобальные переменные – переменные, </a:t>
            </a:r>
            <a:r>
              <a:rPr lang="ru-RU" dirty="0" err="1">
                <a:solidFill>
                  <a:schemeClr val="bg1"/>
                </a:solidFill>
              </a:rPr>
              <a:t>обьявленные</a:t>
            </a:r>
            <a:r>
              <a:rPr lang="ru-RU" dirty="0">
                <a:solidFill>
                  <a:schemeClr val="bg1"/>
                </a:solidFill>
              </a:rPr>
              <a:t> внутри основной </a:t>
            </a:r>
            <a:r>
              <a:rPr lang="ru-RU" dirty="0" err="1">
                <a:solidFill>
                  <a:schemeClr val="bg1"/>
                </a:solidFill>
              </a:rPr>
              <a:t>программмы</a:t>
            </a:r>
            <a:endParaRPr lang="ru-RU" dirty="0">
              <a:solidFill>
                <a:schemeClr val="bg1"/>
              </a:solidFill>
            </a:endParaRPr>
          </a:p>
          <a:p>
            <a:pPr marL="685800" lvl="1" indent="-342900"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Время жизни от запуска до завершения программы</a:t>
            </a:r>
          </a:p>
          <a:p>
            <a:pPr marL="685800" lvl="1" indent="-342900"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Доступность из любого места программы, включая подпрограммы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Локальные переменные – переменные, объявленные в подпрограмме</a:t>
            </a:r>
          </a:p>
          <a:p>
            <a:pPr marL="685800" lvl="1" indent="-342900"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Время жизни от запуска до завершения подпрограммы</a:t>
            </a:r>
          </a:p>
          <a:p>
            <a:pPr marL="685800" lvl="1" indent="-342900"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Доступность из любого места </a:t>
            </a:r>
            <a:r>
              <a:rPr lang="ru-RU" dirty="0" err="1">
                <a:solidFill>
                  <a:schemeClr val="bg1"/>
                </a:solidFill>
              </a:rPr>
              <a:t>подпрограмммы</a:t>
            </a:r>
            <a:r>
              <a:rPr lang="ru-RU" dirty="0">
                <a:solidFill>
                  <a:schemeClr val="bg1"/>
                </a:solidFill>
              </a:rPr>
              <a:t> и подпрограмм вызываемых данной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ru-RU" dirty="0">
              <a:solidFill>
                <a:schemeClr val="bg1"/>
              </a:solidFill>
            </a:endParaRPr>
          </a:p>
          <a:p>
            <a:pPr marL="685800" lvl="1" indent="-342900">
              <a:buClr>
                <a:schemeClr val="bg1"/>
              </a:buClr>
              <a:buFont typeface="+mj-lt"/>
              <a:buAutoNum type="arabicPeriod"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868F848-FB45-2EDE-732D-988F5A19E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A9F7-990D-A54E-A438-4681E273B5EF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9654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2BF550-38E4-3996-8F1D-41ED9237BE3F}"/>
              </a:ext>
            </a:extLst>
          </p:cNvPr>
          <p:cNvSpPr txBox="1"/>
          <p:nvPr/>
        </p:nvSpPr>
        <p:spPr>
          <a:xfrm>
            <a:off x="756517" y="92321"/>
            <a:ext cx="5344966" cy="646331"/>
          </a:xfrm>
          <a:prstGeom prst="rect">
            <a:avLst/>
          </a:prstGeom>
          <a:noFill/>
          <a:ln w="76200">
            <a:solidFill>
              <a:srgbClr val="00B050">
                <a:alpha val="50000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344966"/>
                      <a:gd name="connsiteY0" fmla="*/ 0 h 1200329"/>
                      <a:gd name="connsiteX1" fmla="*/ 540435 w 5344966"/>
                      <a:gd name="connsiteY1" fmla="*/ 0 h 1200329"/>
                      <a:gd name="connsiteX2" fmla="*/ 973972 w 5344966"/>
                      <a:gd name="connsiteY2" fmla="*/ 0 h 1200329"/>
                      <a:gd name="connsiteX3" fmla="*/ 1674756 w 5344966"/>
                      <a:gd name="connsiteY3" fmla="*/ 0 h 1200329"/>
                      <a:gd name="connsiteX4" fmla="*/ 2215191 w 5344966"/>
                      <a:gd name="connsiteY4" fmla="*/ 0 h 1200329"/>
                      <a:gd name="connsiteX5" fmla="*/ 2755627 w 5344966"/>
                      <a:gd name="connsiteY5" fmla="*/ 0 h 1200329"/>
                      <a:gd name="connsiteX6" fmla="*/ 3456411 w 5344966"/>
                      <a:gd name="connsiteY6" fmla="*/ 0 h 1200329"/>
                      <a:gd name="connsiteX7" fmla="*/ 3943397 w 5344966"/>
                      <a:gd name="connsiteY7" fmla="*/ 0 h 1200329"/>
                      <a:gd name="connsiteX8" fmla="*/ 4644182 w 5344966"/>
                      <a:gd name="connsiteY8" fmla="*/ 0 h 1200329"/>
                      <a:gd name="connsiteX9" fmla="*/ 5344966 w 5344966"/>
                      <a:gd name="connsiteY9" fmla="*/ 0 h 1200329"/>
                      <a:gd name="connsiteX10" fmla="*/ 5344966 w 5344966"/>
                      <a:gd name="connsiteY10" fmla="*/ 400110 h 1200329"/>
                      <a:gd name="connsiteX11" fmla="*/ 5344966 w 5344966"/>
                      <a:gd name="connsiteY11" fmla="*/ 800219 h 1200329"/>
                      <a:gd name="connsiteX12" fmla="*/ 5344966 w 5344966"/>
                      <a:gd name="connsiteY12" fmla="*/ 1200329 h 1200329"/>
                      <a:gd name="connsiteX13" fmla="*/ 4911430 w 5344966"/>
                      <a:gd name="connsiteY13" fmla="*/ 1200329 h 1200329"/>
                      <a:gd name="connsiteX14" fmla="*/ 4210645 w 5344966"/>
                      <a:gd name="connsiteY14" fmla="*/ 1200329 h 1200329"/>
                      <a:gd name="connsiteX15" fmla="*/ 3723660 w 5344966"/>
                      <a:gd name="connsiteY15" fmla="*/ 1200329 h 1200329"/>
                      <a:gd name="connsiteX16" fmla="*/ 3129775 w 5344966"/>
                      <a:gd name="connsiteY16" fmla="*/ 1200329 h 1200329"/>
                      <a:gd name="connsiteX17" fmla="*/ 2428990 w 5344966"/>
                      <a:gd name="connsiteY17" fmla="*/ 1200329 h 1200329"/>
                      <a:gd name="connsiteX18" fmla="*/ 1835105 w 5344966"/>
                      <a:gd name="connsiteY18" fmla="*/ 1200329 h 1200329"/>
                      <a:gd name="connsiteX19" fmla="*/ 1401569 w 5344966"/>
                      <a:gd name="connsiteY19" fmla="*/ 1200329 h 1200329"/>
                      <a:gd name="connsiteX20" fmla="*/ 914583 w 5344966"/>
                      <a:gd name="connsiteY20" fmla="*/ 1200329 h 1200329"/>
                      <a:gd name="connsiteX21" fmla="*/ 0 w 5344966"/>
                      <a:gd name="connsiteY21" fmla="*/ 1200329 h 1200329"/>
                      <a:gd name="connsiteX22" fmla="*/ 0 w 5344966"/>
                      <a:gd name="connsiteY22" fmla="*/ 800219 h 1200329"/>
                      <a:gd name="connsiteX23" fmla="*/ 0 w 5344966"/>
                      <a:gd name="connsiteY23" fmla="*/ 400110 h 1200329"/>
                      <a:gd name="connsiteX24" fmla="*/ 0 w 5344966"/>
                      <a:gd name="connsiteY24" fmla="*/ 0 h 1200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5344966" h="1200329" extrusionOk="0">
                        <a:moveTo>
                          <a:pt x="0" y="0"/>
                        </a:moveTo>
                        <a:cubicBezTo>
                          <a:pt x="254840" y="-20382"/>
                          <a:pt x="381728" y="21339"/>
                          <a:pt x="540435" y="0"/>
                        </a:cubicBezTo>
                        <a:cubicBezTo>
                          <a:pt x="699142" y="-21339"/>
                          <a:pt x="792466" y="31855"/>
                          <a:pt x="973972" y="0"/>
                        </a:cubicBezTo>
                        <a:cubicBezTo>
                          <a:pt x="1155478" y="-31855"/>
                          <a:pt x="1520228" y="82411"/>
                          <a:pt x="1674756" y="0"/>
                        </a:cubicBezTo>
                        <a:cubicBezTo>
                          <a:pt x="1829284" y="-82411"/>
                          <a:pt x="1953542" y="54052"/>
                          <a:pt x="2215191" y="0"/>
                        </a:cubicBezTo>
                        <a:cubicBezTo>
                          <a:pt x="2476840" y="-54052"/>
                          <a:pt x="2594721" y="26936"/>
                          <a:pt x="2755627" y="0"/>
                        </a:cubicBezTo>
                        <a:cubicBezTo>
                          <a:pt x="2916533" y="-26936"/>
                          <a:pt x="3146429" y="72078"/>
                          <a:pt x="3456411" y="0"/>
                        </a:cubicBezTo>
                        <a:cubicBezTo>
                          <a:pt x="3766393" y="-72078"/>
                          <a:pt x="3701275" y="10823"/>
                          <a:pt x="3943397" y="0"/>
                        </a:cubicBezTo>
                        <a:cubicBezTo>
                          <a:pt x="4185519" y="-10823"/>
                          <a:pt x="4471102" y="24500"/>
                          <a:pt x="4644182" y="0"/>
                        </a:cubicBezTo>
                        <a:cubicBezTo>
                          <a:pt x="4817262" y="-24500"/>
                          <a:pt x="5092216" y="37170"/>
                          <a:pt x="5344966" y="0"/>
                        </a:cubicBezTo>
                        <a:cubicBezTo>
                          <a:pt x="5361221" y="198334"/>
                          <a:pt x="5299257" y="207676"/>
                          <a:pt x="5344966" y="400110"/>
                        </a:cubicBezTo>
                        <a:cubicBezTo>
                          <a:pt x="5390675" y="592544"/>
                          <a:pt x="5300008" y="647230"/>
                          <a:pt x="5344966" y="800219"/>
                        </a:cubicBezTo>
                        <a:cubicBezTo>
                          <a:pt x="5389924" y="953208"/>
                          <a:pt x="5303145" y="1041758"/>
                          <a:pt x="5344966" y="1200329"/>
                        </a:cubicBezTo>
                        <a:cubicBezTo>
                          <a:pt x="5165063" y="1223397"/>
                          <a:pt x="5029902" y="1162139"/>
                          <a:pt x="4911430" y="1200329"/>
                        </a:cubicBezTo>
                        <a:cubicBezTo>
                          <a:pt x="4792958" y="1238519"/>
                          <a:pt x="4418818" y="1161623"/>
                          <a:pt x="4210645" y="1200329"/>
                        </a:cubicBezTo>
                        <a:cubicBezTo>
                          <a:pt x="4002472" y="1239035"/>
                          <a:pt x="3964572" y="1152484"/>
                          <a:pt x="3723660" y="1200329"/>
                        </a:cubicBezTo>
                        <a:cubicBezTo>
                          <a:pt x="3482749" y="1248174"/>
                          <a:pt x="3398925" y="1199687"/>
                          <a:pt x="3129775" y="1200329"/>
                        </a:cubicBezTo>
                        <a:cubicBezTo>
                          <a:pt x="2860625" y="1200971"/>
                          <a:pt x="2757276" y="1152145"/>
                          <a:pt x="2428990" y="1200329"/>
                        </a:cubicBezTo>
                        <a:cubicBezTo>
                          <a:pt x="2100705" y="1248513"/>
                          <a:pt x="1963853" y="1140411"/>
                          <a:pt x="1835105" y="1200329"/>
                        </a:cubicBezTo>
                        <a:cubicBezTo>
                          <a:pt x="1706357" y="1260247"/>
                          <a:pt x="1496718" y="1162922"/>
                          <a:pt x="1401569" y="1200329"/>
                        </a:cubicBezTo>
                        <a:cubicBezTo>
                          <a:pt x="1306420" y="1237736"/>
                          <a:pt x="1070409" y="1167645"/>
                          <a:pt x="914583" y="1200329"/>
                        </a:cubicBezTo>
                        <a:cubicBezTo>
                          <a:pt x="758757" y="1233013"/>
                          <a:pt x="302904" y="1193493"/>
                          <a:pt x="0" y="1200329"/>
                        </a:cubicBezTo>
                        <a:cubicBezTo>
                          <a:pt x="-15715" y="1048143"/>
                          <a:pt x="42548" y="979647"/>
                          <a:pt x="0" y="800219"/>
                        </a:cubicBezTo>
                        <a:cubicBezTo>
                          <a:pt x="-42548" y="620791"/>
                          <a:pt x="17772" y="505373"/>
                          <a:pt x="0" y="400110"/>
                        </a:cubicBezTo>
                        <a:cubicBezTo>
                          <a:pt x="-17772" y="294847"/>
                          <a:pt x="33197" y="13418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Формальные и фактические параметры подпрограмм языка </a:t>
            </a:r>
            <a:r>
              <a:rPr lang="en-US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Pascal. </a:t>
            </a:r>
            <a:r>
              <a:rPr lang="ru-RU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Примеры</a:t>
            </a:r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67E774-676B-CA43-2FE2-CE27BBA30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72" y="1410159"/>
            <a:ext cx="6301648" cy="7370284"/>
          </a:xfrm>
        </p:spPr>
        <p:txBody>
          <a:bodyPr/>
          <a:lstStyle/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Формальные параметры – параметры, которые передаются в программы. (параметры-значения)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Фактические параметры– параметры, адрес которых передается в программу. (параметры-переменные,  параметры-константы)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8399CDE-340C-F295-323A-5CB4F282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A9F7-990D-A54E-A438-4681E273B5EF}" type="slidenum">
              <a:rPr lang="ru-RU" smtClean="0"/>
              <a:t>14</a:t>
            </a:fld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E7C454-FAF8-4BE3-6C45-8BC2E8ACFF46}"/>
              </a:ext>
            </a:extLst>
          </p:cNvPr>
          <p:cNvSpPr txBox="1"/>
          <p:nvPr/>
        </p:nvSpPr>
        <p:spPr>
          <a:xfrm>
            <a:off x="3853543" y="3762103"/>
            <a:ext cx="300082" cy="369332"/>
          </a:xfrm>
          <a:prstGeom prst="rect">
            <a:avLst/>
          </a:prstGeom>
          <a:noFill/>
          <a:ln w="76200">
            <a:solidFill>
              <a:srgbClr val="00B050">
                <a:alpha val="50000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344966"/>
                      <a:gd name="connsiteY0" fmla="*/ 0 h 1200329"/>
                      <a:gd name="connsiteX1" fmla="*/ 540435 w 5344966"/>
                      <a:gd name="connsiteY1" fmla="*/ 0 h 1200329"/>
                      <a:gd name="connsiteX2" fmla="*/ 973972 w 5344966"/>
                      <a:gd name="connsiteY2" fmla="*/ 0 h 1200329"/>
                      <a:gd name="connsiteX3" fmla="*/ 1674756 w 5344966"/>
                      <a:gd name="connsiteY3" fmla="*/ 0 h 1200329"/>
                      <a:gd name="connsiteX4" fmla="*/ 2215191 w 5344966"/>
                      <a:gd name="connsiteY4" fmla="*/ 0 h 1200329"/>
                      <a:gd name="connsiteX5" fmla="*/ 2755627 w 5344966"/>
                      <a:gd name="connsiteY5" fmla="*/ 0 h 1200329"/>
                      <a:gd name="connsiteX6" fmla="*/ 3456411 w 5344966"/>
                      <a:gd name="connsiteY6" fmla="*/ 0 h 1200329"/>
                      <a:gd name="connsiteX7" fmla="*/ 3943397 w 5344966"/>
                      <a:gd name="connsiteY7" fmla="*/ 0 h 1200329"/>
                      <a:gd name="connsiteX8" fmla="*/ 4644182 w 5344966"/>
                      <a:gd name="connsiteY8" fmla="*/ 0 h 1200329"/>
                      <a:gd name="connsiteX9" fmla="*/ 5344966 w 5344966"/>
                      <a:gd name="connsiteY9" fmla="*/ 0 h 1200329"/>
                      <a:gd name="connsiteX10" fmla="*/ 5344966 w 5344966"/>
                      <a:gd name="connsiteY10" fmla="*/ 400110 h 1200329"/>
                      <a:gd name="connsiteX11" fmla="*/ 5344966 w 5344966"/>
                      <a:gd name="connsiteY11" fmla="*/ 800219 h 1200329"/>
                      <a:gd name="connsiteX12" fmla="*/ 5344966 w 5344966"/>
                      <a:gd name="connsiteY12" fmla="*/ 1200329 h 1200329"/>
                      <a:gd name="connsiteX13" fmla="*/ 4911430 w 5344966"/>
                      <a:gd name="connsiteY13" fmla="*/ 1200329 h 1200329"/>
                      <a:gd name="connsiteX14" fmla="*/ 4210645 w 5344966"/>
                      <a:gd name="connsiteY14" fmla="*/ 1200329 h 1200329"/>
                      <a:gd name="connsiteX15" fmla="*/ 3723660 w 5344966"/>
                      <a:gd name="connsiteY15" fmla="*/ 1200329 h 1200329"/>
                      <a:gd name="connsiteX16" fmla="*/ 3129775 w 5344966"/>
                      <a:gd name="connsiteY16" fmla="*/ 1200329 h 1200329"/>
                      <a:gd name="connsiteX17" fmla="*/ 2428990 w 5344966"/>
                      <a:gd name="connsiteY17" fmla="*/ 1200329 h 1200329"/>
                      <a:gd name="connsiteX18" fmla="*/ 1835105 w 5344966"/>
                      <a:gd name="connsiteY18" fmla="*/ 1200329 h 1200329"/>
                      <a:gd name="connsiteX19" fmla="*/ 1401569 w 5344966"/>
                      <a:gd name="connsiteY19" fmla="*/ 1200329 h 1200329"/>
                      <a:gd name="connsiteX20" fmla="*/ 914583 w 5344966"/>
                      <a:gd name="connsiteY20" fmla="*/ 1200329 h 1200329"/>
                      <a:gd name="connsiteX21" fmla="*/ 0 w 5344966"/>
                      <a:gd name="connsiteY21" fmla="*/ 1200329 h 1200329"/>
                      <a:gd name="connsiteX22" fmla="*/ 0 w 5344966"/>
                      <a:gd name="connsiteY22" fmla="*/ 800219 h 1200329"/>
                      <a:gd name="connsiteX23" fmla="*/ 0 w 5344966"/>
                      <a:gd name="connsiteY23" fmla="*/ 400110 h 1200329"/>
                      <a:gd name="connsiteX24" fmla="*/ 0 w 5344966"/>
                      <a:gd name="connsiteY24" fmla="*/ 0 h 1200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5344966" h="1200329" extrusionOk="0">
                        <a:moveTo>
                          <a:pt x="0" y="0"/>
                        </a:moveTo>
                        <a:cubicBezTo>
                          <a:pt x="254840" y="-20382"/>
                          <a:pt x="381728" y="21339"/>
                          <a:pt x="540435" y="0"/>
                        </a:cubicBezTo>
                        <a:cubicBezTo>
                          <a:pt x="699142" y="-21339"/>
                          <a:pt x="792466" y="31855"/>
                          <a:pt x="973972" y="0"/>
                        </a:cubicBezTo>
                        <a:cubicBezTo>
                          <a:pt x="1155478" y="-31855"/>
                          <a:pt x="1520228" y="82411"/>
                          <a:pt x="1674756" y="0"/>
                        </a:cubicBezTo>
                        <a:cubicBezTo>
                          <a:pt x="1829284" y="-82411"/>
                          <a:pt x="1953542" y="54052"/>
                          <a:pt x="2215191" y="0"/>
                        </a:cubicBezTo>
                        <a:cubicBezTo>
                          <a:pt x="2476840" y="-54052"/>
                          <a:pt x="2594721" y="26936"/>
                          <a:pt x="2755627" y="0"/>
                        </a:cubicBezTo>
                        <a:cubicBezTo>
                          <a:pt x="2916533" y="-26936"/>
                          <a:pt x="3146429" y="72078"/>
                          <a:pt x="3456411" y="0"/>
                        </a:cubicBezTo>
                        <a:cubicBezTo>
                          <a:pt x="3766393" y="-72078"/>
                          <a:pt x="3701275" y="10823"/>
                          <a:pt x="3943397" y="0"/>
                        </a:cubicBezTo>
                        <a:cubicBezTo>
                          <a:pt x="4185519" y="-10823"/>
                          <a:pt x="4471102" y="24500"/>
                          <a:pt x="4644182" y="0"/>
                        </a:cubicBezTo>
                        <a:cubicBezTo>
                          <a:pt x="4817262" y="-24500"/>
                          <a:pt x="5092216" y="37170"/>
                          <a:pt x="5344966" y="0"/>
                        </a:cubicBezTo>
                        <a:cubicBezTo>
                          <a:pt x="5361221" y="198334"/>
                          <a:pt x="5299257" y="207676"/>
                          <a:pt x="5344966" y="400110"/>
                        </a:cubicBezTo>
                        <a:cubicBezTo>
                          <a:pt x="5390675" y="592544"/>
                          <a:pt x="5300008" y="647230"/>
                          <a:pt x="5344966" y="800219"/>
                        </a:cubicBezTo>
                        <a:cubicBezTo>
                          <a:pt x="5389924" y="953208"/>
                          <a:pt x="5303145" y="1041758"/>
                          <a:pt x="5344966" y="1200329"/>
                        </a:cubicBezTo>
                        <a:cubicBezTo>
                          <a:pt x="5165063" y="1223397"/>
                          <a:pt x="5029902" y="1162139"/>
                          <a:pt x="4911430" y="1200329"/>
                        </a:cubicBezTo>
                        <a:cubicBezTo>
                          <a:pt x="4792958" y="1238519"/>
                          <a:pt x="4418818" y="1161623"/>
                          <a:pt x="4210645" y="1200329"/>
                        </a:cubicBezTo>
                        <a:cubicBezTo>
                          <a:pt x="4002472" y="1239035"/>
                          <a:pt x="3964572" y="1152484"/>
                          <a:pt x="3723660" y="1200329"/>
                        </a:cubicBezTo>
                        <a:cubicBezTo>
                          <a:pt x="3482749" y="1248174"/>
                          <a:pt x="3398925" y="1199687"/>
                          <a:pt x="3129775" y="1200329"/>
                        </a:cubicBezTo>
                        <a:cubicBezTo>
                          <a:pt x="2860625" y="1200971"/>
                          <a:pt x="2757276" y="1152145"/>
                          <a:pt x="2428990" y="1200329"/>
                        </a:cubicBezTo>
                        <a:cubicBezTo>
                          <a:pt x="2100705" y="1248513"/>
                          <a:pt x="1963853" y="1140411"/>
                          <a:pt x="1835105" y="1200329"/>
                        </a:cubicBezTo>
                        <a:cubicBezTo>
                          <a:pt x="1706357" y="1260247"/>
                          <a:pt x="1496718" y="1162922"/>
                          <a:pt x="1401569" y="1200329"/>
                        </a:cubicBezTo>
                        <a:cubicBezTo>
                          <a:pt x="1306420" y="1237736"/>
                          <a:pt x="1070409" y="1167645"/>
                          <a:pt x="914583" y="1200329"/>
                        </a:cubicBezTo>
                        <a:cubicBezTo>
                          <a:pt x="758757" y="1233013"/>
                          <a:pt x="302904" y="1193493"/>
                          <a:pt x="0" y="1200329"/>
                        </a:cubicBezTo>
                        <a:cubicBezTo>
                          <a:pt x="-15715" y="1048143"/>
                          <a:pt x="42548" y="979647"/>
                          <a:pt x="0" y="800219"/>
                        </a:cubicBezTo>
                        <a:cubicBezTo>
                          <a:pt x="-42548" y="620791"/>
                          <a:pt x="17772" y="505373"/>
                          <a:pt x="0" y="400110"/>
                        </a:cubicBezTo>
                        <a:cubicBezTo>
                          <a:pt x="-17772" y="294847"/>
                          <a:pt x="33197" y="13418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algn="l"/>
            <a:r>
              <a:rPr lang="en-US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1415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2BF550-38E4-3996-8F1D-41ED9237BE3F}"/>
              </a:ext>
            </a:extLst>
          </p:cNvPr>
          <p:cNvSpPr txBox="1"/>
          <p:nvPr/>
        </p:nvSpPr>
        <p:spPr>
          <a:xfrm>
            <a:off x="756517" y="92321"/>
            <a:ext cx="5344966" cy="646331"/>
          </a:xfrm>
          <a:prstGeom prst="rect">
            <a:avLst/>
          </a:prstGeom>
          <a:noFill/>
          <a:ln w="76200">
            <a:solidFill>
              <a:srgbClr val="00B050">
                <a:alpha val="50000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344966"/>
                      <a:gd name="connsiteY0" fmla="*/ 0 h 1200329"/>
                      <a:gd name="connsiteX1" fmla="*/ 540435 w 5344966"/>
                      <a:gd name="connsiteY1" fmla="*/ 0 h 1200329"/>
                      <a:gd name="connsiteX2" fmla="*/ 973972 w 5344966"/>
                      <a:gd name="connsiteY2" fmla="*/ 0 h 1200329"/>
                      <a:gd name="connsiteX3" fmla="*/ 1674756 w 5344966"/>
                      <a:gd name="connsiteY3" fmla="*/ 0 h 1200329"/>
                      <a:gd name="connsiteX4" fmla="*/ 2215191 w 5344966"/>
                      <a:gd name="connsiteY4" fmla="*/ 0 h 1200329"/>
                      <a:gd name="connsiteX5" fmla="*/ 2755627 w 5344966"/>
                      <a:gd name="connsiteY5" fmla="*/ 0 h 1200329"/>
                      <a:gd name="connsiteX6" fmla="*/ 3456411 w 5344966"/>
                      <a:gd name="connsiteY6" fmla="*/ 0 h 1200329"/>
                      <a:gd name="connsiteX7" fmla="*/ 3943397 w 5344966"/>
                      <a:gd name="connsiteY7" fmla="*/ 0 h 1200329"/>
                      <a:gd name="connsiteX8" fmla="*/ 4644182 w 5344966"/>
                      <a:gd name="connsiteY8" fmla="*/ 0 h 1200329"/>
                      <a:gd name="connsiteX9" fmla="*/ 5344966 w 5344966"/>
                      <a:gd name="connsiteY9" fmla="*/ 0 h 1200329"/>
                      <a:gd name="connsiteX10" fmla="*/ 5344966 w 5344966"/>
                      <a:gd name="connsiteY10" fmla="*/ 400110 h 1200329"/>
                      <a:gd name="connsiteX11" fmla="*/ 5344966 w 5344966"/>
                      <a:gd name="connsiteY11" fmla="*/ 800219 h 1200329"/>
                      <a:gd name="connsiteX12" fmla="*/ 5344966 w 5344966"/>
                      <a:gd name="connsiteY12" fmla="*/ 1200329 h 1200329"/>
                      <a:gd name="connsiteX13" fmla="*/ 4911430 w 5344966"/>
                      <a:gd name="connsiteY13" fmla="*/ 1200329 h 1200329"/>
                      <a:gd name="connsiteX14" fmla="*/ 4210645 w 5344966"/>
                      <a:gd name="connsiteY14" fmla="*/ 1200329 h 1200329"/>
                      <a:gd name="connsiteX15" fmla="*/ 3723660 w 5344966"/>
                      <a:gd name="connsiteY15" fmla="*/ 1200329 h 1200329"/>
                      <a:gd name="connsiteX16" fmla="*/ 3129775 w 5344966"/>
                      <a:gd name="connsiteY16" fmla="*/ 1200329 h 1200329"/>
                      <a:gd name="connsiteX17" fmla="*/ 2428990 w 5344966"/>
                      <a:gd name="connsiteY17" fmla="*/ 1200329 h 1200329"/>
                      <a:gd name="connsiteX18" fmla="*/ 1835105 w 5344966"/>
                      <a:gd name="connsiteY18" fmla="*/ 1200329 h 1200329"/>
                      <a:gd name="connsiteX19" fmla="*/ 1401569 w 5344966"/>
                      <a:gd name="connsiteY19" fmla="*/ 1200329 h 1200329"/>
                      <a:gd name="connsiteX20" fmla="*/ 914583 w 5344966"/>
                      <a:gd name="connsiteY20" fmla="*/ 1200329 h 1200329"/>
                      <a:gd name="connsiteX21" fmla="*/ 0 w 5344966"/>
                      <a:gd name="connsiteY21" fmla="*/ 1200329 h 1200329"/>
                      <a:gd name="connsiteX22" fmla="*/ 0 w 5344966"/>
                      <a:gd name="connsiteY22" fmla="*/ 800219 h 1200329"/>
                      <a:gd name="connsiteX23" fmla="*/ 0 w 5344966"/>
                      <a:gd name="connsiteY23" fmla="*/ 400110 h 1200329"/>
                      <a:gd name="connsiteX24" fmla="*/ 0 w 5344966"/>
                      <a:gd name="connsiteY24" fmla="*/ 0 h 1200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5344966" h="1200329" extrusionOk="0">
                        <a:moveTo>
                          <a:pt x="0" y="0"/>
                        </a:moveTo>
                        <a:cubicBezTo>
                          <a:pt x="254840" y="-20382"/>
                          <a:pt x="381728" y="21339"/>
                          <a:pt x="540435" y="0"/>
                        </a:cubicBezTo>
                        <a:cubicBezTo>
                          <a:pt x="699142" y="-21339"/>
                          <a:pt x="792466" y="31855"/>
                          <a:pt x="973972" y="0"/>
                        </a:cubicBezTo>
                        <a:cubicBezTo>
                          <a:pt x="1155478" y="-31855"/>
                          <a:pt x="1520228" y="82411"/>
                          <a:pt x="1674756" y="0"/>
                        </a:cubicBezTo>
                        <a:cubicBezTo>
                          <a:pt x="1829284" y="-82411"/>
                          <a:pt x="1953542" y="54052"/>
                          <a:pt x="2215191" y="0"/>
                        </a:cubicBezTo>
                        <a:cubicBezTo>
                          <a:pt x="2476840" y="-54052"/>
                          <a:pt x="2594721" y="26936"/>
                          <a:pt x="2755627" y="0"/>
                        </a:cubicBezTo>
                        <a:cubicBezTo>
                          <a:pt x="2916533" y="-26936"/>
                          <a:pt x="3146429" y="72078"/>
                          <a:pt x="3456411" y="0"/>
                        </a:cubicBezTo>
                        <a:cubicBezTo>
                          <a:pt x="3766393" y="-72078"/>
                          <a:pt x="3701275" y="10823"/>
                          <a:pt x="3943397" y="0"/>
                        </a:cubicBezTo>
                        <a:cubicBezTo>
                          <a:pt x="4185519" y="-10823"/>
                          <a:pt x="4471102" y="24500"/>
                          <a:pt x="4644182" y="0"/>
                        </a:cubicBezTo>
                        <a:cubicBezTo>
                          <a:pt x="4817262" y="-24500"/>
                          <a:pt x="5092216" y="37170"/>
                          <a:pt x="5344966" y="0"/>
                        </a:cubicBezTo>
                        <a:cubicBezTo>
                          <a:pt x="5361221" y="198334"/>
                          <a:pt x="5299257" y="207676"/>
                          <a:pt x="5344966" y="400110"/>
                        </a:cubicBezTo>
                        <a:cubicBezTo>
                          <a:pt x="5390675" y="592544"/>
                          <a:pt x="5300008" y="647230"/>
                          <a:pt x="5344966" y="800219"/>
                        </a:cubicBezTo>
                        <a:cubicBezTo>
                          <a:pt x="5389924" y="953208"/>
                          <a:pt x="5303145" y="1041758"/>
                          <a:pt x="5344966" y="1200329"/>
                        </a:cubicBezTo>
                        <a:cubicBezTo>
                          <a:pt x="5165063" y="1223397"/>
                          <a:pt x="5029902" y="1162139"/>
                          <a:pt x="4911430" y="1200329"/>
                        </a:cubicBezTo>
                        <a:cubicBezTo>
                          <a:pt x="4792958" y="1238519"/>
                          <a:pt x="4418818" y="1161623"/>
                          <a:pt x="4210645" y="1200329"/>
                        </a:cubicBezTo>
                        <a:cubicBezTo>
                          <a:pt x="4002472" y="1239035"/>
                          <a:pt x="3964572" y="1152484"/>
                          <a:pt x="3723660" y="1200329"/>
                        </a:cubicBezTo>
                        <a:cubicBezTo>
                          <a:pt x="3482749" y="1248174"/>
                          <a:pt x="3398925" y="1199687"/>
                          <a:pt x="3129775" y="1200329"/>
                        </a:cubicBezTo>
                        <a:cubicBezTo>
                          <a:pt x="2860625" y="1200971"/>
                          <a:pt x="2757276" y="1152145"/>
                          <a:pt x="2428990" y="1200329"/>
                        </a:cubicBezTo>
                        <a:cubicBezTo>
                          <a:pt x="2100705" y="1248513"/>
                          <a:pt x="1963853" y="1140411"/>
                          <a:pt x="1835105" y="1200329"/>
                        </a:cubicBezTo>
                        <a:cubicBezTo>
                          <a:pt x="1706357" y="1260247"/>
                          <a:pt x="1496718" y="1162922"/>
                          <a:pt x="1401569" y="1200329"/>
                        </a:cubicBezTo>
                        <a:cubicBezTo>
                          <a:pt x="1306420" y="1237736"/>
                          <a:pt x="1070409" y="1167645"/>
                          <a:pt x="914583" y="1200329"/>
                        </a:cubicBezTo>
                        <a:cubicBezTo>
                          <a:pt x="758757" y="1233013"/>
                          <a:pt x="302904" y="1193493"/>
                          <a:pt x="0" y="1200329"/>
                        </a:cubicBezTo>
                        <a:cubicBezTo>
                          <a:pt x="-15715" y="1048143"/>
                          <a:pt x="42548" y="979647"/>
                          <a:pt x="0" y="800219"/>
                        </a:cubicBezTo>
                        <a:cubicBezTo>
                          <a:pt x="-42548" y="620791"/>
                          <a:pt x="17772" y="505373"/>
                          <a:pt x="0" y="400110"/>
                        </a:cubicBezTo>
                        <a:cubicBezTo>
                          <a:pt x="-17772" y="294847"/>
                          <a:pt x="33197" y="13418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Параметры-строки, параметры-массивы. </a:t>
            </a:r>
            <a:r>
              <a:rPr lang="ru-RU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Примеры</a:t>
            </a:r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67E774-676B-CA43-2FE2-CE27BBA30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72" y="1410159"/>
            <a:ext cx="6301648" cy="7370284"/>
          </a:xfrm>
        </p:spPr>
        <p:txBody>
          <a:bodyPr/>
          <a:lstStyle/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  <a:effectLst/>
                <a:latin typeface="TimesNewRomanPSMT"/>
              </a:rPr>
              <a:t>Структурные типы параметров (массивы, строки, множества, записи, указатели, </a:t>
            </a:r>
            <a:r>
              <a:rPr lang="ru-RU" sz="1800" dirty="0" err="1">
                <a:solidFill>
                  <a:schemeClr val="bg1"/>
                </a:solidFill>
                <a:effectLst/>
                <a:latin typeface="TimesNewRomanPSMT"/>
              </a:rPr>
              <a:t>файлы</a:t>
            </a:r>
            <a:r>
              <a:rPr lang="ru-RU" sz="1800" dirty="0">
                <a:solidFill>
                  <a:schemeClr val="bg1"/>
                </a:solidFill>
                <a:effectLst/>
                <a:latin typeface="TimesNewRomanPSMT"/>
              </a:rPr>
              <a:t>) должны быть предварительно объявлены. </a:t>
            </a:r>
            <a:endParaRPr lang="ru-RU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3E13669-D6AD-DBAB-5E53-75AF13920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A9F7-990D-A54E-A438-4681E273B5EF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055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2BF550-38E4-3996-8F1D-41ED9237BE3F}"/>
              </a:ext>
            </a:extLst>
          </p:cNvPr>
          <p:cNvSpPr txBox="1"/>
          <p:nvPr/>
        </p:nvSpPr>
        <p:spPr>
          <a:xfrm>
            <a:off x="756517" y="92321"/>
            <a:ext cx="5344966" cy="646331"/>
          </a:xfrm>
          <a:prstGeom prst="rect">
            <a:avLst/>
          </a:prstGeom>
          <a:noFill/>
          <a:ln w="76200">
            <a:solidFill>
              <a:srgbClr val="00B050">
                <a:alpha val="50000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344966"/>
                      <a:gd name="connsiteY0" fmla="*/ 0 h 1200329"/>
                      <a:gd name="connsiteX1" fmla="*/ 540435 w 5344966"/>
                      <a:gd name="connsiteY1" fmla="*/ 0 h 1200329"/>
                      <a:gd name="connsiteX2" fmla="*/ 973972 w 5344966"/>
                      <a:gd name="connsiteY2" fmla="*/ 0 h 1200329"/>
                      <a:gd name="connsiteX3" fmla="*/ 1674756 w 5344966"/>
                      <a:gd name="connsiteY3" fmla="*/ 0 h 1200329"/>
                      <a:gd name="connsiteX4" fmla="*/ 2215191 w 5344966"/>
                      <a:gd name="connsiteY4" fmla="*/ 0 h 1200329"/>
                      <a:gd name="connsiteX5" fmla="*/ 2755627 w 5344966"/>
                      <a:gd name="connsiteY5" fmla="*/ 0 h 1200329"/>
                      <a:gd name="connsiteX6" fmla="*/ 3456411 w 5344966"/>
                      <a:gd name="connsiteY6" fmla="*/ 0 h 1200329"/>
                      <a:gd name="connsiteX7" fmla="*/ 3943397 w 5344966"/>
                      <a:gd name="connsiteY7" fmla="*/ 0 h 1200329"/>
                      <a:gd name="connsiteX8" fmla="*/ 4644182 w 5344966"/>
                      <a:gd name="connsiteY8" fmla="*/ 0 h 1200329"/>
                      <a:gd name="connsiteX9" fmla="*/ 5344966 w 5344966"/>
                      <a:gd name="connsiteY9" fmla="*/ 0 h 1200329"/>
                      <a:gd name="connsiteX10" fmla="*/ 5344966 w 5344966"/>
                      <a:gd name="connsiteY10" fmla="*/ 400110 h 1200329"/>
                      <a:gd name="connsiteX11" fmla="*/ 5344966 w 5344966"/>
                      <a:gd name="connsiteY11" fmla="*/ 800219 h 1200329"/>
                      <a:gd name="connsiteX12" fmla="*/ 5344966 w 5344966"/>
                      <a:gd name="connsiteY12" fmla="*/ 1200329 h 1200329"/>
                      <a:gd name="connsiteX13" fmla="*/ 4911430 w 5344966"/>
                      <a:gd name="connsiteY13" fmla="*/ 1200329 h 1200329"/>
                      <a:gd name="connsiteX14" fmla="*/ 4210645 w 5344966"/>
                      <a:gd name="connsiteY14" fmla="*/ 1200329 h 1200329"/>
                      <a:gd name="connsiteX15" fmla="*/ 3723660 w 5344966"/>
                      <a:gd name="connsiteY15" fmla="*/ 1200329 h 1200329"/>
                      <a:gd name="connsiteX16" fmla="*/ 3129775 w 5344966"/>
                      <a:gd name="connsiteY16" fmla="*/ 1200329 h 1200329"/>
                      <a:gd name="connsiteX17" fmla="*/ 2428990 w 5344966"/>
                      <a:gd name="connsiteY17" fmla="*/ 1200329 h 1200329"/>
                      <a:gd name="connsiteX18" fmla="*/ 1835105 w 5344966"/>
                      <a:gd name="connsiteY18" fmla="*/ 1200329 h 1200329"/>
                      <a:gd name="connsiteX19" fmla="*/ 1401569 w 5344966"/>
                      <a:gd name="connsiteY19" fmla="*/ 1200329 h 1200329"/>
                      <a:gd name="connsiteX20" fmla="*/ 914583 w 5344966"/>
                      <a:gd name="connsiteY20" fmla="*/ 1200329 h 1200329"/>
                      <a:gd name="connsiteX21" fmla="*/ 0 w 5344966"/>
                      <a:gd name="connsiteY21" fmla="*/ 1200329 h 1200329"/>
                      <a:gd name="connsiteX22" fmla="*/ 0 w 5344966"/>
                      <a:gd name="connsiteY22" fmla="*/ 800219 h 1200329"/>
                      <a:gd name="connsiteX23" fmla="*/ 0 w 5344966"/>
                      <a:gd name="connsiteY23" fmla="*/ 400110 h 1200329"/>
                      <a:gd name="connsiteX24" fmla="*/ 0 w 5344966"/>
                      <a:gd name="connsiteY24" fmla="*/ 0 h 1200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5344966" h="1200329" extrusionOk="0">
                        <a:moveTo>
                          <a:pt x="0" y="0"/>
                        </a:moveTo>
                        <a:cubicBezTo>
                          <a:pt x="254840" y="-20382"/>
                          <a:pt x="381728" y="21339"/>
                          <a:pt x="540435" y="0"/>
                        </a:cubicBezTo>
                        <a:cubicBezTo>
                          <a:pt x="699142" y="-21339"/>
                          <a:pt x="792466" y="31855"/>
                          <a:pt x="973972" y="0"/>
                        </a:cubicBezTo>
                        <a:cubicBezTo>
                          <a:pt x="1155478" y="-31855"/>
                          <a:pt x="1520228" y="82411"/>
                          <a:pt x="1674756" y="0"/>
                        </a:cubicBezTo>
                        <a:cubicBezTo>
                          <a:pt x="1829284" y="-82411"/>
                          <a:pt x="1953542" y="54052"/>
                          <a:pt x="2215191" y="0"/>
                        </a:cubicBezTo>
                        <a:cubicBezTo>
                          <a:pt x="2476840" y="-54052"/>
                          <a:pt x="2594721" y="26936"/>
                          <a:pt x="2755627" y="0"/>
                        </a:cubicBezTo>
                        <a:cubicBezTo>
                          <a:pt x="2916533" y="-26936"/>
                          <a:pt x="3146429" y="72078"/>
                          <a:pt x="3456411" y="0"/>
                        </a:cubicBezTo>
                        <a:cubicBezTo>
                          <a:pt x="3766393" y="-72078"/>
                          <a:pt x="3701275" y="10823"/>
                          <a:pt x="3943397" y="0"/>
                        </a:cubicBezTo>
                        <a:cubicBezTo>
                          <a:pt x="4185519" y="-10823"/>
                          <a:pt x="4471102" y="24500"/>
                          <a:pt x="4644182" y="0"/>
                        </a:cubicBezTo>
                        <a:cubicBezTo>
                          <a:pt x="4817262" y="-24500"/>
                          <a:pt x="5092216" y="37170"/>
                          <a:pt x="5344966" y="0"/>
                        </a:cubicBezTo>
                        <a:cubicBezTo>
                          <a:pt x="5361221" y="198334"/>
                          <a:pt x="5299257" y="207676"/>
                          <a:pt x="5344966" y="400110"/>
                        </a:cubicBezTo>
                        <a:cubicBezTo>
                          <a:pt x="5390675" y="592544"/>
                          <a:pt x="5300008" y="647230"/>
                          <a:pt x="5344966" y="800219"/>
                        </a:cubicBezTo>
                        <a:cubicBezTo>
                          <a:pt x="5389924" y="953208"/>
                          <a:pt x="5303145" y="1041758"/>
                          <a:pt x="5344966" y="1200329"/>
                        </a:cubicBezTo>
                        <a:cubicBezTo>
                          <a:pt x="5165063" y="1223397"/>
                          <a:pt x="5029902" y="1162139"/>
                          <a:pt x="4911430" y="1200329"/>
                        </a:cubicBezTo>
                        <a:cubicBezTo>
                          <a:pt x="4792958" y="1238519"/>
                          <a:pt x="4418818" y="1161623"/>
                          <a:pt x="4210645" y="1200329"/>
                        </a:cubicBezTo>
                        <a:cubicBezTo>
                          <a:pt x="4002472" y="1239035"/>
                          <a:pt x="3964572" y="1152484"/>
                          <a:pt x="3723660" y="1200329"/>
                        </a:cubicBezTo>
                        <a:cubicBezTo>
                          <a:pt x="3482749" y="1248174"/>
                          <a:pt x="3398925" y="1199687"/>
                          <a:pt x="3129775" y="1200329"/>
                        </a:cubicBezTo>
                        <a:cubicBezTo>
                          <a:pt x="2860625" y="1200971"/>
                          <a:pt x="2757276" y="1152145"/>
                          <a:pt x="2428990" y="1200329"/>
                        </a:cubicBezTo>
                        <a:cubicBezTo>
                          <a:pt x="2100705" y="1248513"/>
                          <a:pt x="1963853" y="1140411"/>
                          <a:pt x="1835105" y="1200329"/>
                        </a:cubicBezTo>
                        <a:cubicBezTo>
                          <a:pt x="1706357" y="1260247"/>
                          <a:pt x="1496718" y="1162922"/>
                          <a:pt x="1401569" y="1200329"/>
                        </a:cubicBezTo>
                        <a:cubicBezTo>
                          <a:pt x="1306420" y="1237736"/>
                          <a:pt x="1070409" y="1167645"/>
                          <a:pt x="914583" y="1200329"/>
                        </a:cubicBezTo>
                        <a:cubicBezTo>
                          <a:pt x="758757" y="1233013"/>
                          <a:pt x="302904" y="1193493"/>
                          <a:pt x="0" y="1200329"/>
                        </a:cubicBezTo>
                        <a:cubicBezTo>
                          <a:pt x="-15715" y="1048143"/>
                          <a:pt x="42548" y="979647"/>
                          <a:pt x="0" y="800219"/>
                        </a:cubicBezTo>
                        <a:cubicBezTo>
                          <a:pt x="-42548" y="620791"/>
                          <a:pt x="17772" y="505373"/>
                          <a:pt x="0" y="400110"/>
                        </a:cubicBezTo>
                        <a:cubicBezTo>
                          <a:pt x="-17772" y="294847"/>
                          <a:pt x="33197" y="13418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Принципы разработки универсальных подпрограмм: «открытые» массивы. </a:t>
            </a:r>
            <a:r>
              <a:rPr lang="ru-RU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Примеры</a:t>
            </a:r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67E774-676B-CA43-2FE2-CE27BBA30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72" y="1410159"/>
            <a:ext cx="6301648" cy="7370284"/>
          </a:xfrm>
        </p:spPr>
        <p:txBody>
          <a:bodyPr/>
          <a:lstStyle/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ru-RU" altLang="ru-RU" sz="1600" b="1" dirty="0">
                <a:solidFill>
                  <a:schemeClr val="bg1"/>
                </a:solidFill>
              </a:rPr>
              <a:t>Открытый массив</a:t>
            </a:r>
            <a:r>
              <a:rPr lang="ru-RU" altLang="ru-RU" sz="1600" dirty="0">
                <a:solidFill>
                  <a:schemeClr val="bg1"/>
                </a:solidFill>
              </a:rPr>
              <a:t> – конструкция описания типа массива без указания типа индексов.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ru-RU" altLang="ru-RU" sz="1600" dirty="0">
                <a:solidFill>
                  <a:schemeClr val="bg1"/>
                </a:solidFill>
              </a:rPr>
              <a:t>Используется при объявлении формальных параметров.</a:t>
            </a:r>
          </a:p>
          <a:p>
            <a:pPr lvl="1">
              <a:buNone/>
            </a:pPr>
            <a:r>
              <a:rPr lang="ru-RU" altLang="ru-RU" sz="1300" dirty="0">
                <a:solidFill>
                  <a:schemeClr val="bg1"/>
                </a:solidFill>
              </a:rPr>
              <a:t>Индексы открытого массива всегда начинаются с 0.</a:t>
            </a:r>
            <a:r>
              <a:rPr lang="ru-RU" altLang="ru-RU" sz="13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</a:p>
          <a:p>
            <a:pPr lvl="1">
              <a:buNone/>
            </a:pPr>
            <a:r>
              <a:rPr lang="ru-RU" altLang="ru-RU" sz="1300" dirty="0">
                <a:solidFill>
                  <a:schemeClr val="bg1"/>
                </a:solidFill>
              </a:rPr>
              <a:t>Размер можно:</a:t>
            </a:r>
          </a:p>
          <a:p>
            <a:pPr marL="685800" lvl="1" indent="-342900">
              <a:buClr>
                <a:schemeClr val="bg1"/>
              </a:buClr>
              <a:buFont typeface="+mj-lt"/>
              <a:buAutoNum type="arabicPeriod"/>
            </a:pPr>
            <a:r>
              <a:rPr lang="ru-RU" altLang="ru-RU" sz="1300" dirty="0">
                <a:solidFill>
                  <a:schemeClr val="bg1"/>
                </a:solidFill>
              </a:rPr>
              <a:t>передать через дополнительный параметр;</a:t>
            </a:r>
          </a:p>
          <a:p>
            <a:pPr marL="685800" lvl="1" indent="-342900">
              <a:buClr>
                <a:schemeClr val="bg1"/>
              </a:buClr>
              <a:buFont typeface="+mj-lt"/>
              <a:buAutoNum type="arabicPeriod"/>
            </a:pPr>
            <a:r>
              <a:rPr lang="ru-RU" altLang="ru-RU" sz="1300" dirty="0">
                <a:solidFill>
                  <a:schemeClr val="bg1"/>
                </a:solidFill>
              </a:rPr>
              <a:t>получить, используя функцию </a:t>
            </a:r>
            <a:r>
              <a:rPr lang="en-US" altLang="ru-RU" sz="1300" dirty="0">
                <a:solidFill>
                  <a:schemeClr val="bg1"/>
                </a:solidFill>
              </a:rPr>
              <a:t>High(&lt;</a:t>
            </a:r>
            <a:r>
              <a:rPr lang="ru-RU" altLang="ru-RU" sz="1300" dirty="0">
                <a:solidFill>
                  <a:schemeClr val="bg1"/>
                </a:solidFill>
              </a:rPr>
              <a:t>Идентификатор массива</a:t>
            </a:r>
            <a:r>
              <a:rPr lang="en-US" altLang="ru-RU" sz="1300" dirty="0">
                <a:solidFill>
                  <a:schemeClr val="bg1"/>
                </a:solidFill>
              </a:rPr>
              <a:t>&gt;)</a:t>
            </a:r>
            <a:r>
              <a:rPr lang="ru-RU" altLang="ru-RU" sz="13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ru-RU" altLang="ru-RU" sz="1600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22A62D7-7195-9DC6-95E7-42FC13F20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A9F7-990D-A54E-A438-4681E273B5EF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7032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2BF550-38E4-3996-8F1D-41ED9237BE3F}"/>
              </a:ext>
            </a:extLst>
          </p:cNvPr>
          <p:cNvSpPr txBox="1"/>
          <p:nvPr/>
        </p:nvSpPr>
        <p:spPr>
          <a:xfrm>
            <a:off x="756517" y="92321"/>
            <a:ext cx="5344966" cy="923330"/>
          </a:xfrm>
          <a:prstGeom prst="rect">
            <a:avLst/>
          </a:prstGeom>
          <a:noFill/>
          <a:ln w="76200">
            <a:solidFill>
              <a:srgbClr val="00B050">
                <a:alpha val="50000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344966"/>
                      <a:gd name="connsiteY0" fmla="*/ 0 h 1200329"/>
                      <a:gd name="connsiteX1" fmla="*/ 540435 w 5344966"/>
                      <a:gd name="connsiteY1" fmla="*/ 0 h 1200329"/>
                      <a:gd name="connsiteX2" fmla="*/ 973972 w 5344966"/>
                      <a:gd name="connsiteY2" fmla="*/ 0 h 1200329"/>
                      <a:gd name="connsiteX3" fmla="*/ 1674756 w 5344966"/>
                      <a:gd name="connsiteY3" fmla="*/ 0 h 1200329"/>
                      <a:gd name="connsiteX4" fmla="*/ 2215191 w 5344966"/>
                      <a:gd name="connsiteY4" fmla="*/ 0 h 1200329"/>
                      <a:gd name="connsiteX5" fmla="*/ 2755627 w 5344966"/>
                      <a:gd name="connsiteY5" fmla="*/ 0 h 1200329"/>
                      <a:gd name="connsiteX6" fmla="*/ 3456411 w 5344966"/>
                      <a:gd name="connsiteY6" fmla="*/ 0 h 1200329"/>
                      <a:gd name="connsiteX7" fmla="*/ 3943397 w 5344966"/>
                      <a:gd name="connsiteY7" fmla="*/ 0 h 1200329"/>
                      <a:gd name="connsiteX8" fmla="*/ 4644182 w 5344966"/>
                      <a:gd name="connsiteY8" fmla="*/ 0 h 1200329"/>
                      <a:gd name="connsiteX9" fmla="*/ 5344966 w 5344966"/>
                      <a:gd name="connsiteY9" fmla="*/ 0 h 1200329"/>
                      <a:gd name="connsiteX10" fmla="*/ 5344966 w 5344966"/>
                      <a:gd name="connsiteY10" fmla="*/ 400110 h 1200329"/>
                      <a:gd name="connsiteX11" fmla="*/ 5344966 w 5344966"/>
                      <a:gd name="connsiteY11" fmla="*/ 800219 h 1200329"/>
                      <a:gd name="connsiteX12" fmla="*/ 5344966 w 5344966"/>
                      <a:gd name="connsiteY12" fmla="*/ 1200329 h 1200329"/>
                      <a:gd name="connsiteX13" fmla="*/ 4911430 w 5344966"/>
                      <a:gd name="connsiteY13" fmla="*/ 1200329 h 1200329"/>
                      <a:gd name="connsiteX14" fmla="*/ 4210645 w 5344966"/>
                      <a:gd name="connsiteY14" fmla="*/ 1200329 h 1200329"/>
                      <a:gd name="connsiteX15" fmla="*/ 3723660 w 5344966"/>
                      <a:gd name="connsiteY15" fmla="*/ 1200329 h 1200329"/>
                      <a:gd name="connsiteX16" fmla="*/ 3129775 w 5344966"/>
                      <a:gd name="connsiteY16" fmla="*/ 1200329 h 1200329"/>
                      <a:gd name="connsiteX17" fmla="*/ 2428990 w 5344966"/>
                      <a:gd name="connsiteY17" fmla="*/ 1200329 h 1200329"/>
                      <a:gd name="connsiteX18" fmla="*/ 1835105 w 5344966"/>
                      <a:gd name="connsiteY18" fmla="*/ 1200329 h 1200329"/>
                      <a:gd name="connsiteX19" fmla="*/ 1401569 w 5344966"/>
                      <a:gd name="connsiteY19" fmla="*/ 1200329 h 1200329"/>
                      <a:gd name="connsiteX20" fmla="*/ 914583 w 5344966"/>
                      <a:gd name="connsiteY20" fmla="*/ 1200329 h 1200329"/>
                      <a:gd name="connsiteX21" fmla="*/ 0 w 5344966"/>
                      <a:gd name="connsiteY21" fmla="*/ 1200329 h 1200329"/>
                      <a:gd name="connsiteX22" fmla="*/ 0 w 5344966"/>
                      <a:gd name="connsiteY22" fmla="*/ 800219 h 1200329"/>
                      <a:gd name="connsiteX23" fmla="*/ 0 w 5344966"/>
                      <a:gd name="connsiteY23" fmla="*/ 400110 h 1200329"/>
                      <a:gd name="connsiteX24" fmla="*/ 0 w 5344966"/>
                      <a:gd name="connsiteY24" fmla="*/ 0 h 1200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5344966" h="1200329" extrusionOk="0">
                        <a:moveTo>
                          <a:pt x="0" y="0"/>
                        </a:moveTo>
                        <a:cubicBezTo>
                          <a:pt x="254840" y="-20382"/>
                          <a:pt x="381728" y="21339"/>
                          <a:pt x="540435" y="0"/>
                        </a:cubicBezTo>
                        <a:cubicBezTo>
                          <a:pt x="699142" y="-21339"/>
                          <a:pt x="792466" y="31855"/>
                          <a:pt x="973972" y="0"/>
                        </a:cubicBezTo>
                        <a:cubicBezTo>
                          <a:pt x="1155478" y="-31855"/>
                          <a:pt x="1520228" y="82411"/>
                          <a:pt x="1674756" y="0"/>
                        </a:cubicBezTo>
                        <a:cubicBezTo>
                          <a:pt x="1829284" y="-82411"/>
                          <a:pt x="1953542" y="54052"/>
                          <a:pt x="2215191" y="0"/>
                        </a:cubicBezTo>
                        <a:cubicBezTo>
                          <a:pt x="2476840" y="-54052"/>
                          <a:pt x="2594721" y="26936"/>
                          <a:pt x="2755627" y="0"/>
                        </a:cubicBezTo>
                        <a:cubicBezTo>
                          <a:pt x="2916533" y="-26936"/>
                          <a:pt x="3146429" y="72078"/>
                          <a:pt x="3456411" y="0"/>
                        </a:cubicBezTo>
                        <a:cubicBezTo>
                          <a:pt x="3766393" y="-72078"/>
                          <a:pt x="3701275" y="10823"/>
                          <a:pt x="3943397" y="0"/>
                        </a:cubicBezTo>
                        <a:cubicBezTo>
                          <a:pt x="4185519" y="-10823"/>
                          <a:pt x="4471102" y="24500"/>
                          <a:pt x="4644182" y="0"/>
                        </a:cubicBezTo>
                        <a:cubicBezTo>
                          <a:pt x="4817262" y="-24500"/>
                          <a:pt x="5092216" y="37170"/>
                          <a:pt x="5344966" y="0"/>
                        </a:cubicBezTo>
                        <a:cubicBezTo>
                          <a:pt x="5361221" y="198334"/>
                          <a:pt x="5299257" y="207676"/>
                          <a:pt x="5344966" y="400110"/>
                        </a:cubicBezTo>
                        <a:cubicBezTo>
                          <a:pt x="5390675" y="592544"/>
                          <a:pt x="5300008" y="647230"/>
                          <a:pt x="5344966" y="800219"/>
                        </a:cubicBezTo>
                        <a:cubicBezTo>
                          <a:pt x="5389924" y="953208"/>
                          <a:pt x="5303145" y="1041758"/>
                          <a:pt x="5344966" y="1200329"/>
                        </a:cubicBezTo>
                        <a:cubicBezTo>
                          <a:pt x="5165063" y="1223397"/>
                          <a:pt x="5029902" y="1162139"/>
                          <a:pt x="4911430" y="1200329"/>
                        </a:cubicBezTo>
                        <a:cubicBezTo>
                          <a:pt x="4792958" y="1238519"/>
                          <a:pt x="4418818" y="1161623"/>
                          <a:pt x="4210645" y="1200329"/>
                        </a:cubicBezTo>
                        <a:cubicBezTo>
                          <a:pt x="4002472" y="1239035"/>
                          <a:pt x="3964572" y="1152484"/>
                          <a:pt x="3723660" y="1200329"/>
                        </a:cubicBezTo>
                        <a:cubicBezTo>
                          <a:pt x="3482749" y="1248174"/>
                          <a:pt x="3398925" y="1199687"/>
                          <a:pt x="3129775" y="1200329"/>
                        </a:cubicBezTo>
                        <a:cubicBezTo>
                          <a:pt x="2860625" y="1200971"/>
                          <a:pt x="2757276" y="1152145"/>
                          <a:pt x="2428990" y="1200329"/>
                        </a:cubicBezTo>
                        <a:cubicBezTo>
                          <a:pt x="2100705" y="1248513"/>
                          <a:pt x="1963853" y="1140411"/>
                          <a:pt x="1835105" y="1200329"/>
                        </a:cubicBezTo>
                        <a:cubicBezTo>
                          <a:pt x="1706357" y="1260247"/>
                          <a:pt x="1496718" y="1162922"/>
                          <a:pt x="1401569" y="1200329"/>
                        </a:cubicBezTo>
                        <a:cubicBezTo>
                          <a:pt x="1306420" y="1237736"/>
                          <a:pt x="1070409" y="1167645"/>
                          <a:pt x="914583" y="1200329"/>
                        </a:cubicBezTo>
                        <a:cubicBezTo>
                          <a:pt x="758757" y="1233013"/>
                          <a:pt x="302904" y="1193493"/>
                          <a:pt x="0" y="1200329"/>
                        </a:cubicBezTo>
                        <a:cubicBezTo>
                          <a:pt x="-15715" y="1048143"/>
                          <a:pt x="42548" y="979647"/>
                          <a:pt x="0" y="800219"/>
                        </a:cubicBezTo>
                        <a:cubicBezTo>
                          <a:pt x="-42548" y="620791"/>
                          <a:pt x="17772" y="505373"/>
                          <a:pt x="0" y="400110"/>
                        </a:cubicBezTo>
                        <a:cubicBezTo>
                          <a:pt x="-17772" y="294847"/>
                          <a:pt x="33197" y="13418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Принципы разработки универсальных подпрограмм: </a:t>
            </a:r>
            <a:r>
              <a:rPr lang="ru-RU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нетипизированные</a:t>
            </a:r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параметры, па- </a:t>
            </a:r>
            <a:r>
              <a:rPr lang="ru-RU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раметры</a:t>
            </a:r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процедурного типа. </a:t>
            </a:r>
            <a:r>
              <a:rPr lang="ru-RU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Примеры</a:t>
            </a:r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67E774-676B-CA43-2FE2-CE27BBA30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72" y="1410159"/>
            <a:ext cx="6301648" cy="7370284"/>
          </a:xfrm>
        </p:spPr>
        <p:txBody>
          <a:bodyPr>
            <a:normAutofit/>
          </a:bodyPr>
          <a:lstStyle/>
          <a:p>
            <a:pPr marL="342900" indent="-342900" eaLnBrk="1" hangingPunct="1">
              <a:lnSpc>
                <a:spcPct val="12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ru-RU" altLang="ru-RU" sz="1600" b="1" i="1" dirty="0" err="1">
                <a:solidFill>
                  <a:schemeClr val="bg1"/>
                </a:solidFill>
              </a:rPr>
              <a:t>Нетипизированные</a:t>
            </a:r>
            <a:r>
              <a:rPr lang="ru-RU" altLang="ru-RU" sz="1600" b="1" i="1" dirty="0">
                <a:solidFill>
                  <a:schemeClr val="bg1"/>
                </a:solidFill>
              </a:rPr>
              <a:t> параметры</a:t>
            </a:r>
            <a:r>
              <a:rPr lang="ru-RU" altLang="ru-RU" sz="1600" dirty="0">
                <a:solidFill>
                  <a:schemeClr val="bg1"/>
                </a:solidFill>
              </a:rPr>
              <a:t> – параметры-переменные, тип которых при объявлении не указан.</a:t>
            </a:r>
          </a:p>
          <a:p>
            <a:pPr marL="342900" lvl="1" indent="0">
              <a:buNone/>
            </a:pPr>
            <a:r>
              <a:rPr lang="ru-RU" altLang="ru-RU" sz="1300" dirty="0">
                <a:solidFill>
                  <a:schemeClr val="bg1"/>
                </a:solidFill>
              </a:rPr>
              <a:t>Для приведения </a:t>
            </a:r>
            <a:r>
              <a:rPr lang="ru-RU" altLang="ru-RU" sz="1300" dirty="0" err="1">
                <a:solidFill>
                  <a:schemeClr val="bg1"/>
                </a:solidFill>
              </a:rPr>
              <a:t>нетипизированного</a:t>
            </a:r>
            <a:r>
              <a:rPr lang="ru-RU" altLang="ru-RU" sz="1300" dirty="0">
                <a:solidFill>
                  <a:schemeClr val="bg1"/>
                </a:solidFill>
              </a:rPr>
              <a:t> параметра к определенному типу можно использовать:</a:t>
            </a:r>
          </a:p>
          <a:p>
            <a:pPr marL="685800" lvl="1" indent="-342900">
              <a:buClr>
                <a:schemeClr val="bg1"/>
              </a:buClr>
              <a:buFont typeface="+mj-lt"/>
              <a:buAutoNum type="arabicPeriod"/>
            </a:pPr>
            <a:r>
              <a:rPr lang="ru-RU" altLang="ru-RU" sz="1300" dirty="0" err="1">
                <a:solidFill>
                  <a:schemeClr val="bg1"/>
                </a:solidFill>
              </a:rPr>
              <a:t>автоопределенное</a:t>
            </a:r>
            <a:r>
              <a:rPr lang="ru-RU" altLang="ru-RU" sz="1300" dirty="0">
                <a:solidFill>
                  <a:schemeClr val="bg1"/>
                </a:solidFill>
              </a:rPr>
              <a:t> преобразование типов</a:t>
            </a:r>
            <a:endParaRPr lang="ru-RU" altLang="ru-RU" sz="1300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marL="685800" lvl="1" indent="-342900">
              <a:buClr>
                <a:schemeClr val="bg1"/>
              </a:buClr>
              <a:buFont typeface="+mj-lt"/>
              <a:buAutoNum type="arabicPeriod"/>
            </a:pPr>
            <a:r>
              <a:rPr lang="ru-RU" altLang="ru-RU" sz="1300" dirty="0">
                <a:solidFill>
                  <a:schemeClr val="bg1"/>
                </a:solidFill>
              </a:rPr>
              <a:t>наложенное описание переменной определенного типа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ru-RU" altLang="ru-RU" sz="1600" dirty="0">
                <a:solidFill>
                  <a:schemeClr val="bg1"/>
                </a:solidFill>
              </a:rPr>
              <a:t>Параметры процедурного типа используются для передачи в подпрограмму имен процедур и функций.</a:t>
            </a:r>
          </a:p>
          <a:p>
            <a:pPr marL="685800" lvl="1" indent="-342900">
              <a:buClr>
                <a:schemeClr val="bg1"/>
              </a:buClr>
              <a:buFont typeface="+mj-lt"/>
              <a:buAutoNum type="arabicPeriod"/>
            </a:pPr>
            <a:r>
              <a:rPr lang="ru-RU" altLang="ru-RU" sz="1400" dirty="0">
                <a:solidFill>
                  <a:schemeClr val="bg1"/>
                </a:solidFill>
              </a:rPr>
              <a:t>Для объявления процедурного типа используется заголовок подпрограммы, в котором отсутствует имя</a:t>
            </a:r>
            <a:endParaRPr lang="en-US" altLang="ru-RU" sz="1400" dirty="0">
              <a:solidFill>
                <a:schemeClr val="bg1"/>
              </a:solidFill>
            </a:endParaRPr>
          </a:p>
          <a:p>
            <a:pPr marL="685800" lvl="1" indent="-342900">
              <a:buClr>
                <a:schemeClr val="bg1"/>
              </a:buClr>
              <a:buFont typeface="+mj-lt"/>
              <a:buAutoNum type="arabicPeriod"/>
            </a:pPr>
            <a:r>
              <a:rPr lang="ru-RU" altLang="ru-RU" sz="1400" dirty="0">
                <a:solidFill>
                  <a:schemeClr val="bg1"/>
                </a:solidFill>
              </a:rPr>
              <a:t>Значениями переменных процедурных типов являются идентификаторы процедур и функций с соответствующими заголовками</a:t>
            </a:r>
            <a:endParaRPr lang="ru-RU" altLang="ru-RU" sz="16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03D0642-5D4F-BEB6-52CC-CFBCFCA31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A9F7-990D-A54E-A438-4681E273B5EF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3464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2BF550-38E4-3996-8F1D-41ED9237BE3F}"/>
              </a:ext>
            </a:extLst>
          </p:cNvPr>
          <p:cNvSpPr txBox="1"/>
          <p:nvPr/>
        </p:nvSpPr>
        <p:spPr>
          <a:xfrm>
            <a:off x="756517" y="92321"/>
            <a:ext cx="5344966" cy="923330"/>
          </a:xfrm>
          <a:prstGeom prst="rect">
            <a:avLst/>
          </a:prstGeom>
          <a:noFill/>
          <a:ln w="76200">
            <a:solidFill>
              <a:srgbClr val="00B050">
                <a:alpha val="50000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344966"/>
                      <a:gd name="connsiteY0" fmla="*/ 0 h 1200329"/>
                      <a:gd name="connsiteX1" fmla="*/ 540435 w 5344966"/>
                      <a:gd name="connsiteY1" fmla="*/ 0 h 1200329"/>
                      <a:gd name="connsiteX2" fmla="*/ 973972 w 5344966"/>
                      <a:gd name="connsiteY2" fmla="*/ 0 h 1200329"/>
                      <a:gd name="connsiteX3" fmla="*/ 1674756 w 5344966"/>
                      <a:gd name="connsiteY3" fmla="*/ 0 h 1200329"/>
                      <a:gd name="connsiteX4" fmla="*/ 2215191 w 5344966"/>
                      <a:gd name="connsiteY4" fmla="*/ 0 h 1200329"/>
                      <a:gd name="connsiteX5" fmla="*/ 2755627 w 5344966"/>
                      <a:gd name="connsiteY5" fmla="*/ 0 h 1200329"/>
                      <a:gd name="connsiteX6" fmla="*/ 3456411 w 5344966"/>
                      <a:gd name="connsiteY6" fmla="*/ 0 h 1200329"/>
                      <a:gd name="connsiteX7" fmla="*/ 3943397 w 5344966"/>
                      <a:gd name="connsiteY7" fmla="*/ 0 h 1200329"/>
                      <a:gd name="connsiteX8" fmla="*/ 4644182 w 5344966"/>
                      <a:gd name="connsiteY8" fmla="*/ 0 h 1200329"/>
                      <a:gd name="connsiteX9" fmla="*/ 5344966 w 5344966"/>
                      <a:gd name="connsiteY9" fmla="*/ 0 h 1200329"/>
                      <a:gd name="connsiteX10" fmla="*/ 5344966 w 5344966"/>
                      <a:gd name="connsiteY10" fmla="*/ 400110 h 1200329"/>
                      <a:gd name="connsiteX11" fmla="*/ 5344966 w 5344966"/>
                      <a:gd name="connsiteY11" fmla="*/ 800219 h 1200329"/>
                      <a:gd name="connsiteX12" fmla="*/ 5344966 w 5344966"/>
                      <a:gd name="connsiteY12" fmla="*/ 1200329 h 1200329"/>
                      <a:gd name="connsiteX13" fmla="*/ 4911430 w 5344966"/>
                      <a:gd name="connsiteY13" fmla="*/ 1200329 h 1200329"/>
                      <a:gd name="connsiteX14" fmla="*/ 4210645 w 5344966"/>
                      <a:gd name="connsiteY14" fmla="*/ 1200329 h 1200329"/>
                      <a:gd name="connsiteX15" fmla="*/ 3723660 w 5344966"/>
                      <a:gd name="connsiteY15" fmla="*/ 1200329 h 1200329"/>
                      <a:gd name="connsiteX16" fmla="*/ 3129775 w 5344966"/>
                      <a:gd name="connsiteY16" fmla="*/ 1200329 h 1200329"/>
                      <a:gd name="connsiteX17" fmla="*/ 2428990 w 5344966"/>
                      <a:gd name="connsiteY17" fmla="*/ 1200329 h 1200329"/>
                      <a:gd name="connsiteX18" fmla="*/ 1835105 w 5344966"/>
                      <a:gd name="connsiteY18" fmla="*/ 1200329 h 1200329"/>
                      <a:gd name="connsiteX19" fmla="*/ 1401569 w 5344966"/>
                      <a:gd name="connsiteY19" fmla="*/ 1200329 h 1200329"/>
                      <a:gd name="connsiteX20" fmla="*/ 914583 w 5344966"/>
                      <a:gd name="connsiteY20" fmla="*/ 1200329 h 1200329"/>
                      <a:gd name="connsiteX21" fmla="*/ 0 w 5344966"/>
                      <a:gd name="connsiteY21" fmla="*/ 1200329 h 1200329"/>
                      <a:gd name="connsiteX22" fmla="*/ 0 w 5344966"/>
                      <a:gd name="connsiteY22" fmla="*/ 800219 h 1200329"/>
                      <a:gd name="connsiteX23" fmla="*/ 0 w 5344966"/>
                      <a:gd name="connsiteY23" fmla="*/ 400110 h 1200329"/>
                      <a:gd name="connsiteX24" fmla="*/ 0 w 5344966"/>
                      <a:gd name="connsiteY24" fmla="*/ 0 h 1200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5344966" h="1200329" extrusionOk="0">
                        <a:moveTo>
                          <a:pt x="0" y="0"/>
                        </a:moveTo>
                        <a:cubicBezTo>
                          <a:pt x="254840" y="-20382"/>
                          <a:pt x="381728" y="21339"/>
                          <a:pt x="540435" y="0"/>
                        </a:cubicBezTo>
                        <a:cubicBezTo>
                          <a:pt x="699142" y="-21339"/>
                          <a:pt x="792466" y="31855"/>
                          <a:pt x="973972" y="0"/>
                        </a:cubicBezTo>
                        <a:cubicBezTo>
                          <a:pt x="1155478" y="-31855"/>
                          <a:pt x="1520228" y="82411"/>
                          <a:pt x="1674756" y="0"/>
                        </a:cubicBezTo>
                        <a:cubicBezTo>
                          <a:pt x="1829284" y="-82411"/>
                          <a:pt x="1953542" y="54052"/>
                          <a:pt x="2215191" y="0"/>
                        </a:cubicBezTo>
                        <a:cubicBezTo>
                          <a:pt x="2476840" y="-54052"/>
                          <a:pt x="2594721" y="26936"/>
                          <a:pt x="2755627" y="0"/>
                        </a:cubicBezTo>
                        <a:cubicBezTo>
                          <a:pt x="2916533" y="-26936"/>
                          <a:pt x="3146429" y="72078"/>
                          <a:pt x="3456411" y="0"/>
                        </a:cubicBezTo>
                        <a:cubicBezTo>
                          <a:pt x="3766393" y="-72078"/>
                          <a:pt x="3701275" y="10823"/>
                          <a:pt x="3943397" y="0"/>
                        </a:cubicBezTo>
                        <a:cubicBezTo>
                          <a:pt x="4185519" y="-10823"/>
                          <a:pt x="4471102" y="24500"/>
                          <a:pt x="4644182" y="0"/>
                        </a:cubicBezTo>
                        <a:cubicBezTo>
                          <a:pt x="4817262" y="-24500"/>
                          <a:pt x="5092216" y="37170"/>
                          <a:pt x="5344966" y="0"/>
                        </a:cubicBezTo>
                        <a:cubicBezTo>
                          <a:pt x="5361221" y="198334"/>
                          <a:pt x="5299257" y="207676"/>
                          <a:pt x="5344966" y="400110"/>
                        </a:cubicBezTo>
                        <a:cubicBezTo>
                          <a:pt x="5390675" y="592544"/>
                          <a:pt x="5300008" y="647230"/>
                          <a:pt x="5344966" y="800219"/>
                        </a:cubicBezTo>
                        <a:cubicBezTo>
                          <a:pt x="5389924" y="953208"/>
                          <a:pt x="5303145" y="1041758"/>
                          <a:pt x="5344966" y="1200329"/>
                        </a:cubicBezTo>
                        <a:cubicBezTo>
                          <a:pt x="5165063" y="1223397"/>
                          <a:pt x="5029902" y="1162139"/>
                          <a:pt x="4911430" y="1200329"/>
                        </a:cubicBezTo>
                        <a:cubicBezTo>
                          <a:pt x="4792958" y="1238519"/>
                          <a:pt x="4418818" y="1161623"/>
                          <a:pt x="4210645" y="1200329"/>
                        </a:cubicBezTo>
                        <a:cubicBezTo>
                          <a:pt x="4002472" y="1239035"/>
                          <a:pt x="3964572" y="1152484"/>
                          <a:pt x="3723660" y="1200329"/>
                        </a:cubicBezTo>
                        <a:cubicBezTo>
                          <a:pt x="3482749" y="1248174"/>
                          <a:pt x="3398925" y="1199687"/>
                          <a:pt x="3129775" y="1200329"/>
                        </a:cubicBezTo>
                        <a:cubicBezTo>
                          <a:pt x="2860625" y="1200971"/>
                          <a:pt x="2757276" y="1152145"/>
                          <a:pt x="2428990" y="1200329"/>
                        </a:cubicBezTo>
                        <a:cubicBezTo>
                          <a:pt x="2100705" y="1248513"/>
                          <a:pt x="1963853" y="1140411"/>
                          <a:pt x="1835105" y="1200329"/>
                        </a:cubicBezTo>
                        <a:cubicBezTo>
                          <a:pt x="1706357" y="1260247"/>
                          <a:pt x="1496718" y="1162922"/>
                          <a:pt x="1401569" y="1200329"/>
                        </a:cubicBezTo>
                        <a:cubicBezTo>
                          <a:pt x="1306420" y="1237736"/>
                          <a:pt x="1070409" y="1167645"/>
                          <a:pt x="914583" y="1200329"/>
                        </a:cubicBezTo>
                        <a:cubicBezTo>
                          <a:pt x="758757" y="1233013"/>
                          <a:pt x="302904" y="1193493"/>
                          <a:pt x="0" y="1200329"/>
                        </a:cubicBezTo>
                        <a:cubicBezTo>
                          <a:pt x="-15715" y="1048143"/>
                          <a:pt x="42548" y="979647"/>
                          <a:pt x="0" y="800219"/>
                        </a:cubicBezTo>
                        <a:cubicBezTo>
                          <a:pt x="-42548" y="620791"/>
                          <a:pt x="17772" y="505373"/>
                          <a:pt x="0" y="400110"/>
                        </a:cubicBezTo>
                        <a:cubicBezTo>
                          <a:pt x="-17772" y="294847"/>
                          <a:pt x="33197" y="13418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ru-RU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Структура модуля языка </a:t>
            </a:r>
            <a:r>
              <a:rPr lang="en-US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Pascal. </a:t>
            </a:r>
            <a:r>
              <a:rPr lang="ru-RU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Законы видимости идентификаторов. Доступ к «пере- крытым» идентификаторам. Примеры.</a:t>
            </a:r>
            <a:endParaRPr lang="ru-RU" dirty="0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67E774-676B-CA43-2FE2-CE27BBA30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72" y="1410159"/>
            <a:ext cx="6301648" cy="7370284"/>
          </a:xfrm>
        </p:spPr>
        <p:txBody>
          <a:bodyPr/>
          <a:lstStyle/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9379145-C23F-360B-81FE-8C9D5E5D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A9F7-990D-A54E-A438-4681E273B5EF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609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F07D519-E365-B034-58E2-A0BF42BA7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37" y="1446887"/>
            <a:ext cx="6530036" cy="3660350"/>
          </a:xfrm>
        </p:spPr>
        <p:txBody>
          <a:bodyPr/>
          <a:lstStyle/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ru-RU" b="1" dirty="0">
                <a:solidFill>
                  <a:schemeClr val="bg1"/>
                </a:solidFill>
              </a:rPr>
              <a:t>Синтаксис</a:t>
            </a:r>
            <a:r>
              <a:rPr lang="ru-RU" dirty="0">
                <a:solidFill>
                  <a:schemeClr val="bg1"/>
                </a:solidFill>
              </a:rPr>
              <a:t> - правила, определяющие допустимые конструкции языка, построенные из символов алфавита, его форму.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ru-RU" b="1" dirty="0">
                <a:solidFill>
                  <a:schemeClr val="bg1"/>
                </a:solidFill>
              </a:rPr>
              <a:t>Семантика </a:t>
            </a:r>
            <a:r>
              <a:rPr lang="ru-RU" dirty="0">
                <a:solidFill>
                  <a:schemeClr val="bg1"/>
                </a:solidFill>
              </a:rPr>
              <a:t>– правила, определяющие смысл синтаксически корректных предложений, его содержание.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ru-RU" b="1" dirty="0">
                <a:solidFill>
                  <a:schemeClr val="bg1"/>
                </a:solidFill>
              </a:rPr>
              <a:t>Алфавит включает:</a:t>
            </a:r>
          </a:p>
          <a:p>
            <a:pPr marL="685800" lvl="1" indent="-342900"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Латинские буквы без различия строчных и прописных </a:t>
            </a:r>
            <a:r>
              <a:rPr lang="en-US" dirty="0">
                <a:solidFill>
                  <a:schemeClr val="bg1"/>
                </a:solidFill>
                <a:latin typeface="Akrobat" pitchFamily="2" charset="0"/>
              </a:rPr>
              <a:t>a, b, c…</a:t>
            </a:r>
            <a:endParaRPr lang="ru-RU" dirty="0">
              <a:solidFill>
                <a:schemeClr val="bg1"/>
              </a:solidFill>
              <a:latin typeface="Akrobat" pitchFamily="2" charset="0"/>
            </a:endParaRPr>
          </a:p>
          <a:p>
            <a:pPr marL="685800" lvl="1" indent="-342900"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Арабские цифры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Akrobat" pitchFamily="2" charset="0"/>
              </a:rPr>
              <a:t>1, 2, 3</a:t>
            </a:r>
            <a:endParaRPr lang="ru-RU" dirty="0">
              <a:solidFill>
                <a:schemeClr val="bg1"/>
              </a:solidFill>
              <a:latin typeface="Akrobat" pitchFamily="2" charset="0"/>
            </a:endParaRPr>
          </a:p>
          <a:p>
            <a:pPr marL="685800" lvl="1" indent="-342900">
              <a:buClr>
                <a:schemeClr val="bg1"/>
              </a:buClr>
              <a:buFont typeface="+mj-lt"/>
              <a:buAutoNum type="arabicPeriod"/>
            </a:pPr>
            <a:r>
              <a:rPr lang="ru-RU" dirty="0" err="1">
                <a:solidFill>
                  <a:schemeClr val="bg1"/>
                </a:solidFill>
              </a:rPr>
              <a:t>Шеснадцатеричные</a:t>
            </a:r>
            <a:r>
              <a:rPr lang="ru-RU" dirty="0">
                <a:solidFill>
                  <a:schemeClr val="bg1"/>
                </a:solidFill>
              </a:rPr>
              <a:t> цифры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Akrobat" pitchFamily="2" charset="0"/>
              </a:rPr>
              <a:t>1, 2, 3, a, b, c</a:t>
            </a:r>
            <a:endParaRPr lang="ru-RU" dirty="0">
              <a:solidFill>
                <a:schemeClr val="bg1"/>
              </a:solidFill>
              <a:latin typeface="Akrobat" pitchFamily="2" charset="0"/>
            </a:endParaRPr>
          </a:p>
          <a:p>
            <a:pPr marL="685800" lvl="1" indent="-342900"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Специальные символы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Akrobat" pitchFamily="2" charset="0"/>
              </a:rPr>
              <a:t>+ - * / = : ^</a:t>
            </a:r>
            <a:endParaRPr lang="ru-RU" dirty="0">
              <a:solidFill>
                <a:schemeClr val="bg1"/>
              </a:solidFill>
              <a:latin typeface="Akrobat" pitchFamily="2" charset="0"/>
            </a:endParaRPr>
          </a:p>
          <a:p>
            <a:pPr marL="685800" lvl="1" indent="-342900"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Служебные слова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Akrobat" pitchFamily="2" charset="0"/>
              </a:rPr>
              <a:t>do while begin end</a:t>
            </a:r>
            <a:endParaRPr lang="ru-RU" dirty="0">
              <a:solidFill>
                <a:schemeClr val="bg1"/>
              </a:solidFill>
              <a:latin typeface="Akrobat" pitchFamily="2" charset="0"/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ru-RU" b="1" dirty="0">
                <a:solidFill>
                  <a:schemeClr val="bg1"/>
                </a:solidFill>
              </a:rPr>
              <a:t>Синтаксические диаграммы </a:t>
            </a:r>
            <a:r>
              <a:rPr lang="ru-RU" dirty="0">
                <a:solidFill>
                  <a:schemeClr val="bg1"/>
                </a:solidFill>
              </a:rPr>
              <a:t>– диаграммы, отображающие правила построения конструкций в более наглядной форме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2BF550-38E4-3996-8F1D-41ED9237BE3F}"/>
              </a:ext>
            </a:extLst>
          </p:cNvPr>
          <p:cNvSpPr txBox="1"/>
          <p:nvPr/>
        </p:nvSpPr>
        <p:spPr>
          <a:xfrm>
            <a:off x="756517" y="92321"/>
            <a:ext cx="5344966" cy="1200329"/>
          </a:xfrm>
          <a:prstGeom prst="rect">
            <a:avLst/>
          </a:prstGeom>
          <a:noFill/>
          <a:ln w="76200">
            <a:solidFill>
              <a:srgbClr val="00B050">
                <a:alpha val="50000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344966"/>
                      <a:gd name="connsiteY0" fmla="*/ 0 h 1200329"/>
                      <a:gd name="connsiteX1" fmla="*/ 540435 w 5344966"/>
                      <a:gd name="connsiteY1" fmla="*/ 0 h 1200329"/>
                      <a:gd name="connsiteX2" fmla="*/ 973972 w 5344966"/>
                      <a:gd name="connsiteY2" fmla="*/ 0 h 1200329"/>
                      <a:gd name="connsiteX3" fmla="*/ 1674756 w 5344966"/>
                      <a:gd name="connsiteY3" fmla="*/ 0 h 1200329"/>
                      <a:gd name="connsiteX4" fmla="*/ 2215191 w 5344966"/>
                      <a:gd name="connsiteY4" fmla="*/ 0 h 1200329"/>
                      <a:gd name="connsiteX5" fmla="*/ 2755627 w 5344966"/>
                      <a:gd name="connsiteY5" fmla="*/ 0 h 1200329"/>
                      <a:gd name="connsiteX6" fmla="*/ 3456411 w 5344966"/>
                      <a:gd name="connsiteY6" fmla="*/ 0 h 1200329"/>
                      <a:gd name="connsiteX7" fmla="*/ 3943397 w 5344966"/>
                      <a:gd name="connsiteY7" fmla="*/ 0 h 1200329"/>
                      <a:gd name="connsiteX8" fmla="*/ 4644182 w 5344966"/>
                      <a:gd name="connsiteY8" fmla="*/ 0 h 1200329"/>
                      <a:gd name="connsiteX9" fmla="*/ 5344966 w 5344966"/>
                      <a:gd name="connsiteY9" fmla="*/ 0 h 1200329"/>
                      <a:gd name="connsiteX10" fmla="*/ 5344966 w 5344966"/>
                      <a:gd name="connsiteY10" fmla="*/ 400110 h 1200329"/>
                      <a:gd name="connsiteX11" fmla="*/ 5344966 w 5344966"/>
                      <a:gd name="connsiteY11" fmla="*/ 800219 h 1200329"/>
                      <a:gd name="connsiteX12" fmla="*/ 5344966 w 5344966"/>
                      <a:gd name="connsiteY12" fmla="*/ 1200329 h 1200329"/>
                      <a:gd name="connsiteX13" fmla="*/ 4911430 w 5344966"/>
                      <a:gd name="connsiteY13" fmla="*/ 1200329 h 1200329"/>
                      <a:gd name="connsiteX14" fmla="*/ 4210645 w 5344966"/>
                      <a:gd name="connsiteY14" fmla="*/ 1200329 h 1200329"/>
                      <a:gd name="connsiteX15" fmla="*/ 3723660 w 5344966"/>
                      <a:gd name="connsiteY15" fmla="*/ 1200329 h 1200329"/>
                      <a:gd name="connsiteX16" fmla="*/ 3129775 w 5344966"/>
                      <a:gd name="connsiteY16" fmla="*/ 1200329 h 1200329"/>
                      <a:gd name="connsiteX17" fmla="*/ 2428990 w 5344966"/>
                      <a:gd name="connsiteY17" fmla="*/ 1200329 h 1200329"/>
                      <a:gd name="connsiteX18" fmla="*/ 1835105 w 5344966"/>
                      <a:gd name="connsiteY18" fmla="*/ 1200329 h 1200329"/>
                      <a:gd name="connsiteX19" fmla="*/ 1401569 w 5344966"/>
                      <a:gd name="connsiteY19" fmla="*/ 1200329 h 1200329"/>
                      <a:gd name="connsiteX20" fmla="*/ 914583 w 5344966"/>
                      <a:gd name="connsiteY20" fmla="*/ 1200329 h 1200329"/>
                      <a:gd name="connsiteX21" fmla="*/ 0 w 5344966"/>
                      <a:gd name="connsiteY21" fmla="*/ 1200329 h 1200329"/>
                      <a:gd name="connsiteX22" fmla="*/ 0 w 5344966"/>
                      <a:gd name="connsiteY22" fmla="*/ 800219 h 1200329"/>
                      <a:gd name="connsiteX23" fmla="*/ 0 w 5344966"/>
                      <a:gd name="connsiteY23" fmla="*/ 400110 h 1200329"/>
                      <a:gd name="connsiteX24" fmla="*/ 0 w 5344966"/>
                      <a:gd name="connsiteY24" fmla="*/ 0 h 1200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5344966" h="1200329" extrusionOk="0">
                        <a:moveTo>
                          <a:pt x="0" y="0"/>
                        </a:moveTo>
                        <a:cubicBezTo>
                          <a:pt x="254840" y="-20382"/>
                          <a:pt x="381728" y="21339"/>
                          <a:pt x="540435" y="0"/>
                        </a:cubicBezTo>
                        <a:cubicBezTo>
                          <a:pt x="699142" y="-21339"/>
                          <a:pt x="792466" y="31855"/>
                          <a:pt x="973972" y="0"/>
                        </a:cubicBezTo>
                        <a:cubicBezTo>
                          <a:pt x="1155478" y="-31855"/>
                          <a:pt x="1520228" y="82411"/>
                          <a:pt x="1674756" y="0"/>
                        </a:cubicBezTo>
                        <a:cubicBezTo>
                          <a:pt x="1829284" y="-82411"/>
                          <a:pt x="1953542" y="54052"/>
                          <a:pt x="2215191" y="0"/>
                        </a:cubicBezTo>
                        <a:cubicBezTo>
                          <a:pt x="2476840" y="-54052"/>
                          <a:pt x="2594721" y="26936"/>
                          <a:pt x="2755627" y="0"/>
                        </a:cubicBezTo>
                        <a:cubicBezTo>
                          <a:pt x="2916533" y="-26936"/>
                          <a:pt x="3146429" y="72078"/>
                          <a:pt x="3456411" y="0"/>
                        </a:cubicBezTo>
                        <a:cubicBezTo>
                          <a:pt x="3766393" y="-72078"/>
                          <a:pt x="3701275" y="10823"/>
                          <a:pt x="3943397" y="0"/>
                        </a:cubicBezTo>
                        <a:cubicBezTo>
                          <a:pt x="4185519" y="-10823"/>
                          <a:pt x="4471102" y="24500"/>
                          <a:pt x="4644182" y="0"/>
                        </a:cubicBezTo>
                        <a:cubicBezTo>
                          <a:pt x="4817262" y="-24500"/>
                          <a:pt x="5092216" y="37170"/>
                          <a:pt x="5344966" y="0"/>
                        </a:cubicBezTo>
                        <a:cubicBezTo>
                          <a:pt x="5361221" y="198334"/>
                          <a:pt x="5299257" y="207676"/>
                          <a:pt x="5344966" y="400110"/>
                        </a:cubicBezTo>
                        <a:cubicBezTo>
                          <a:pt x="5390675" y="592544"/>
                          <a:pt x="5300008" y="647230"/>
                          <a:pt x="5344966" y="800219"/>
                        </a:cubicBezTo>
                        <a:cubicBezTo>
                          <a:pt x="5389924" y="953208"/>
                          <a:pt x="5303145" y="1041758"/>
                          <a:pt x="5344966" y="1200329"/>
                        </a:cubicBezTo>
                        <a:cubicBezTo>
                          <a:pt x="5165063" y="1223397"/>
                          <a:pt x="5029902" y="1162139"/>
                          <a:pt x="4911430" y="1200329"/>
                        </a:cubicBezTo>
                        <a:cubicBezTo>
                          <a:pt x="4792958" y="1238519"/>
                          <a:pt x="4418818" y="1161623"/>
                          <a:pt x="4210645" y="1200329"/>
                        </a:cubicBezTo>
                        <a:cubicBezTo>
                          <a:pt x="4002472" y="1239035"/>
                          <a:pt x="3964572" y="1152484"/>
                          <a:pt x="3723660" y="1200329"/>
                        </a:cubicBezTo>
                        <a:cubicBezTo>
                          <a:pt x="3482749" y="1248174"/>
                          <a:pt x="3398925" y="1199687"/>
                          <a:pt x="3129775" y="1200329"/>
                        </a:cubicBezTo>
                        <a:cubicBezTo>
                          <a:pt x="2860625" y="1200971"/>
                          <a:pt x="2757276" y="1152145"/>
                          <a:pt x="2428990" y="1200329"/>
                        </a:cubicBezTo>
                        <a:cubicBezTo>
                          <a:pt x="2100705" y="1248513"/>
                          <a:pt x="1963853" y="1140411"/>
                          <a:pt x="1835105" y="1200329"/>
                        </a:cubicBezTo>
                        <a:cubicBezTo>
                          <a:pt x="1706357" y="1260247"/>
                          <a:pt x="1496718" y="1162922"/>
                          <a:pt x="1401569" y="1200329"/>
                        </a:cubicBezTo>
                        <a:cubicBezTo>
                          <a:pt x="1306420" y="1237736"/>
                          <a:pt x="1070409" y="1167645"/>
                          <a:pt x="914583" y="1200329"/>
                        </a:cubicBezTo>
                        <a:cubicBezTo>
                          <a:pt x="758757" y="1233013"/>
                          <a:pt x="302904" y="1193493"/>
                          <a:pt x="0" y="1200329"/>
                        </a:cubicBezTo>
                        <a:cubicBezTo>
                          <a:pt x="-15715" y="1048143"/>
                          <a:pt x="42548" y="979647"/>
                          <a:pt x="0" y="800219"/>
                        </a:cubicBezTo>
                        <a:cubicBezTo>
                          <a:pt x="-42548" y="620791"/>
                          <a:pt x="17772" y="505373"/>
                          <a:pt x="0" y="400110"/>
                        </a:cubicBezTo>
                        <a:cubicBezTo>
                          <a:pt x="-17772" y="294847"/>
                          <a:pt x="33197" y="13418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Синтаксис и семантика языков программирования. Алфавит языка </a:t>
            </a:r>
            <a:r>
              <a:rPr lang="en-US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Pascal. </a:t>
            </a:r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Описание синтаксиса языка: синтаксические диаграммы. Примеры.</a:t>
            </a:r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0127565-1B17-F4EC-62D7-57D07F32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A9F7-990D-A54E-A438-4681E273B5EF}" type="slidenum">
              <a:rPr lang="ru-RU" smtClean="0"/>
              <a:t>1</a:t>
            </a:fld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A182D22-0738-AAE9-1457-094BED239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82" y="5107237"/>
            <a:ext cx="6530036" cy="270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1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2BF550-38E4-3996-8F1D-41ED9237BE3F}"/>
              </a:ext>
            </a:extLst>
          </p:cNvPr>
          <p:cNvSpPr txBox="1"/>
          <p:nvPr/>
        </p:nvSpPr>
        <p:spPr>
          <a:xfrm>
            <a:off x="756517" y="92321"/>
            <a:ext cx="5344966" cy="923330"/>
          </a:xfrm>
          <a:prstGeom prst="rect">
            <a:avLst/>
          </a:prstGeom>
          <a:noFill/>
          <a:ln w="76200">
            <a:solidFill>
              <a:srgbClr val="00B050">
                <a:alpha val="50000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344966"/>
                      <a:gd name="connsiteY0" fmla="*/ 0 h 1200329"/>
                      <a:gd name="connsiteX1" fmla="*/ 540435 w 5344966"/>
                      <a:gd name="connsiteY1" fmla="*/ 0 h 1200329"/>
                      <a:gd name="connsiteX2" fmla="*/ 973972 w 5344966"/>
                      <a:gd name="connsiteY2" fmla="*/ 0 h 1200329"/>
                      <a:gd name="connsiteX3" fmla="*/ 1674756 w 5344966"/>
                      <a:gd name="connsiteY3" fmla="*/ 0 h 1200329"/>
                      <a:gd name="connsiteX4" fmla="*/ 2215191 w 5344966"/>
                      <a:gd name="connsiteY4" fmla="*/ 0 h 1200329"/>
                      <a:gd name="connsiteX5" fmla="*/ 2755627 w 5344966"/>
                      <a:gd name="connsiteY5" fmla="*/ 0 h 1200329"/>
                      <a:gd name="connsiteX6" fmla="*/ 3456411 w 5344966"/>
                      <a:gd name="connsiteY6" fmla="*/ 0 h 1200329"/>
                      <a:gd name="connsiteX7" fmla="*/ 3943397 w 5344966"/>
                      <a:gd name="connsiteY7" fmla="*/ 0 h 1200329"/>
                      <a:gd name="connsiteX8" fmla="*/ 4644182 w 5344966"/>
                      <a:gd name="connsiteY8" fmla="*/ 0 h 1200329"/>
                      <a:gd name="connsiteX9" fmla="*/ 5344966 w 5344966"/>
                      <a:gd name="connsiteY9" fmla="*/ 0 h 1200329"/>
                      <a:gd name="connsiteX10" fmla="*/ 5344966 w 5344966"/>
                      <a:gd name="connsiteY10" fmla="*/ 400110 h 1200329"/>
                      <a:gd name="connsiteX11" fmla="*/ 5344966 w 5344966"/>
                      <a:gd name="connsiteY11" fmla="*/ 800219 h 1200329"/>
                      <a:gd name="connsiteX12" fmla="*/ 5344966 w 5344966"/>
                      <a:gd name="connsiteY12" fmla="*/ 1200329 h 1200329"/>
                      <a:gd name="connsiteX13" fmla="*/ 4911430 w 5344966"/>
                      <a:gd name="connsiteY13" fmla="*/ 1200329 h 1200329"/>
                      <a:gd name="connsiteX14" fmla="*/ 4210645 w 5344966"/>
                      <a:gd name="connsiteY14" fmla="*/ 1200329 h 1200329"/>
                      <a:gd name="connsiteX15" fmla="*/ 3723660 w 5344966"/>
                      <a:gd name="connsiteY15" fmla="*/ 1200329 h 1200329"/>
                      <a:gd name="connsiteX16" fmla="*/ 3129775 w 5344966"/>
                      <a:gd name="connsiteY16" fmla="*/ 1200329 h 1200329"/>
                      <a:gd name="connsiteX17" fmla="*/ 2428990 w 5344966"/>
                      <a:gd name="connsiteY17" fmla="*/ 1200329 h 1200329"/>
                      <a:gd name="connsiteX18" fmla="*/ 1835105 w 5344966"/>
                      <a:gd name="connsiteY18" fmla="*/ 1200329 h 1200329"/>
                      <a:gd name="connsiteX19" fmla="*/ 1401569 w 5344966"/>
                      <a:gd name="connsiteY19" fmla="*/ 1200329 h 1200329"/>
                      <a:gd name="connsiteX20" fmla="*/ 914583 w 5344966"/>
                      <a:gd name="connsiteY20" fmla="*/ 1200329 h 1200329"/>
                      <a:gd name="connsiteX21" fmla="*/ 0 w 5344966"/>
                      <a:gd name="connsiteY21" fmla="*/ 1200329 h 1200329"/>
                      <a:gd name="connsiteX22" fmla="*/ 0 w 5344966"/>
                      <a:gd name="connsiteY22" fmla="*/ 800219 h 1200329"/>
                      <a:gd name="connsiteX23" fmla="*/ 0 w 5344966"/>
                      <a:gd name="connsiteY23" fmla="*/ 400110 h 1200329"/>
                      <a:gd name="connsiteX24" fmla="*/ 0 w 5344966"/>
                      <a:gd name="connsiteY24" fmla="*/ 0 h 1200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5344966" h="1200329" extrusionOk="0">
                        <a:moveTo>
                          <a:pt x="0" y="0"/>
                        </a:moveTo>
                        <a:cubicBezTo>
                          <a:pt x="254840" y="-20382"/>
                          <a:pt x="381728" y="21339"/>
                          <a:pt x="540435" y="0"/>
                        </a:cubicBezTo>
                        <a:cubicBezTo>
                          <a:pt x="699142" y="-21339"/>
                          <a:pt x="792466" y="31855"/>
                          <a:pt x="973972" y="0"/>
                        </a:cubicBezTo>
                        <a:cubicBezTo>
                          <a:pt x="1155478" y="-31855"/>
                          <a:pt x="1520228" y="82411"/>
                          <a:pt x="1674756" y="0"/>
                        </a:cubicBezTo>
                        <a:cubicBezTo>
                          <a:pt x="1829284" y="-82411"/>
                          <a:pt x="1953542" y="54052"/>
                          <a:pt x="2215191" y="0"/>
                        </a:cubicBezTo>
                        <a:cubicBezTo>
                          <a:pt x="2476840" y="-54052"/>
                          <a:pt x="2594721" y="26936"/>
                          <a:pt x="2755627" y="0"/>
                        </a:cubicBezTo>
                        <a:cubicBezTo>
                          <a:pt x="2916533" y="-26936"/>
                          <a:pt x="3146429" y="72078"/>
                          <a:pt x="3456411" y="0"/>
                        </a:cubicBezTo>
                        <a:cubicBezTo>
                          <a:pt x="3766393" y="-72078"/>
                          <a:pt x="3701275" y="10823"/>
                          <a:pt x="3943397" y="0"/>
                        </a:cubicBezTo>
                        <a:cubicBezTo>
                          <a:pt x="4185519" y="-10823"/>
                          <a:pt x="4471102" y="24500"/>
                          <a:pt x="4644182" y="0"/>
                        </a:cubicBezTo>
                        <a:cubicBezTo>
                          <a:pt x="4817262" y="-24500"/>
                          <a:pt x="5092216" y="37170"/>
                          <a:pt x="5344966" y="0"/>
                        </a:cubicBezTo>
                        <a:cubicBezTo>
                          <a:pt x="5361221" y="198334"/>
                          <a:pt x="5299257" y="207676"/>
                          <a:pt x="5344966" y="400110"/>
                        </a:cubicBezTo>
                        <a:cubicBezTo>
                          <a:pt x="5390675" y="592544"/>
                          <a:pt x="5300008" y="647230"/>
                          <a:pt x="5344966" y="800219"/>
                        </a:cubicBezTo>
                        <a:cubicBezTo>
                          <a:pt x="5389924" y="953208"/>
                          <a:pt x="5303145" y="1041758"/>
                          <a:pt x="5344966" y="1200329"/>
                        </a:cubicBezTo>
                        <a:cubicBezTo>
                          <a:pt x="5165063" y="1223397"/>
                          <a:pt x="5029902" y="1162139"/>
                          <a:pt x="4911430" y="1200329"/>
                        </a:cubicBezTo>
                        <a:cubicBezTo>
                          <a:pt x="4792958" y="1238519"/>
                          <a:pt x="4418818" y="1161623"/>
                          <a:pt x="4210645" y="1200329"/>
                        </a:cubicBezTo>
                        <a:cubicBezTo>
                          <a:pt x="4002472" y="1239035"/>
                          <a:pt x="3964572" y="1152484"/>
                          <a:pt x="3723660" y="1200329"/>
                        </a:cubicBezTo>
                        <a:cubicBezTo>
                          <a:pt x="3482749" y="1248174"/>
                          <a:pt x="3398925" y="1199687"/>
                          <a:pt x="3129775" y="1200329"/>
                        </a:cubicBezTo>
                        <a:cubicBezTo>
                          <a:pt x="2860625" y="1200971"/>
                          <a:pt x="2757276" y="1152145"/>
                          <a:pt x="2428990" y="1200329"/>
                        </a:cubicBezTo>
                        <a:cubicBezTo>
                          <a:pt x="2100705" y="1248513"/>
                          <a:pt x="1963853" y="1140411"/>
                          <a:pt x="1835105" y="1200329"/>
                        </a:cubicBezTo>
                        <a:cubicBezTo>
                          <a:pt x="1706357" y="1260247"/>
                          <a:pt x="1496718" y="1162922"/>
                          <a:pt x="1401569" y="1200329"/>
                        </a:cubicBezTo>
                        <a:cubicBezTo>
                          <a:pt x="1306420" y="1237736"/>
                          <a:pt x="1070409" y="1167645"/>
                          <a:pt x="914583" y="1200329"/>
                        </a:cubicBezTo>
                        <a:cubicBezTo>
                          <a:pt x="758757" y="1233013"/>
                          <a:pt x="302904" y="1193493"/>
                          <a:pt x="0" y="1200329"/>
                        </a:cubicBezTo>
                        <a:cubicBezTo>
                          <a:pt x="-15715" y="1048143"/>
                          <a:pt x="42548" y="979647"/>
                          <a:pt x="0" y="800219"/>
                        </a:cubicBezTo>
                        <a:cubicBezTo>
                          <a:pt x="-42548" y="620791"/>
                          <a:pt x="17772" y="505373"/>
                          <a:pt x="0" y="400110"/>
                        </a:cubicBezTo>
                        <a:cubicBezTo>
                          <a:pt x="-17772" y="294847"/>
                          <a:pt x="33197" y="13418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Рекурсия. Виды рекурсии. Особенности программирования. </a:t>
            </a:r>
            <a:r>
              <a:rPr lang="ru-RU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Достоинства и недостатки. Пример.</a:t>
            </a:r>
            <a:endParaRPr lang="ru-RU" dirty="0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67E774-676B-CA43-2FE2-CE27BBA30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72" y="1410159"/>
            <a:ext cx="6301648" cy="7370284"/>
          </a:xfrm>
        </p:spPr>
        <p:txBody>
          <a:bodyPr/>
          <a:lstStyle/>
          <a:p>
            <a:pPr marL="342900" indent="-342900" eaLnBrk="1" hangingPunct="1">
              <a:buClr>
                <a:schemeClr val="bg1"/>
              </a:buClr>
              <a:buFont typeface="+mj-lt"/>
              <a:buAutoNum type="arabicPeriod"/>
              <a:defRPr/>
            </a:pPr>
            <a:r>
              <a:rPr lang="ru-RU" altLang="ru-RU" sz="1600" b="1" dirty="0">
                <a:solidFill>
                  <a:schemeClr val="bg1"/>
                </a:solidFill>
              </a:rPr>
              <a:t>Рекурсия</a:t>
            </a:r>
            <a:r>
              <a:rPr lang="ru-RU" altLang="ru-RU" sz="1600" dirty="0">
                <a:solidFill>
                  <a:schemeClr val="bg1"/>
                </a:solidFill>
              </a:rPr>
              <a:t> – организация вычислений, при которой процедура или функция обращаются к самим себе.</a:t>
            </a:r>
          </a:p>
          <a:p>
            <a:pPr marL="685800" lvl="1" indent="-342900">
              <a:buClr>
                <a:schemeClr val="bg1"/>
              </a:buClr>
              <a:buFont typeface="+mj-lt"/>
              <a:buAutoNum type="arabicPeriod"/>
              <a:defRPr/>
            </a:pPr>
            <a:r>
              <a:rPr lang="ru-RU" altLang="ru-RU" sz="1300" dirty="0">
                <a:solidFill>
                  <a:schemeClr val="bg1"/>
                </a:solidFill>
              </a:rPr>
              <a:t>При явной рекурсии – в теле подпрограммы существует вызов самой себя</a:t>
            </a:r>
          </a:p>
          <a:p>
            <a:pPr marL="685800" lvl="1" indent="-342900">
              <a:buClr>
                <a:schemeClr val="bg1"/>
              </a:buClr>
              <a:buFont typeface="+mj-lt"/>
              <a:buAutoNum type="arabicPeriod"/>
              <a:defRPr/>
            </a:pPr>
            <a:r>
              <a:rPr lang="ru-RU" altLang="ru-RU" sz="1300" dirty="0">
                <a:solidFill>
                  <a:schemeClr val="bg1"/>
                </a:solidFill>
              </a:rPr>
              <a:t>При косвенной – вызов осуществляется в подпрограммах, вызываемых из рассматриваемой.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2586273-FE10-F60D-59D1-2CFC8FF1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A9F7-990D-A54E-A438-4681E273B5EF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9303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2BF550-38E4-3996-8F1D-41ED9237BE3F}"/>
              </a:ext>
            </a:extLst>
          </p:cNvPr>
          <p:cNvSpPr txBox="1"/>
          <p:nvPr/>
        </p:nvSpPr>
        <p:spPr>
          <a:xfrm>
            <a:off x="756517" y="92321"/>
            <a:ext cx="5344966" cy="1200329"/>
          </a:xfrm>
          <a:prstGeom prst="rect">
            <a:avLst/>
          </a:prstGeom>
          <a:noFill/>
          <a:ln w="76200">
            <a:solidFill>
              <a:srgbClr val="00B050">
                <a:alpha val="50000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344966"/>
                      <a:gd name="connsiteY0" fmla="*/ 0 h 1200329"/>
                      <a:gd name="connsiteX1" fmla="*/ 540435 w 5344966"/>
                      <a:gd name="connsiteY1" fmla="*/ 0 h 1200329"/>
                      <a:gd name="connsiteX2" fmla="*/ 973972 w 5344966"/>
                      <a:gd name="connsiteY2" fmla="*/ 0 h 1200329"/>
                      <a:gd name="connsiteX3" fmla="*/ 1674756 w 5344966"/>
                      <a:gd name="connsiteY3" fmla="*/ 0 h 1200329"/>
                      <a:gd name="connsiteX4" fmla="*/ 2215191 w 5344966"/>
                      <a:gd name="connsiteY4" fmla="*/ 0 h 1200329"/>
                      <a:gd name="connsiteX5" fmla="*/ 2755627 w 5344966"/>
                      <a:gd name="connsiteY5" fmla="*/ 0 h 1200329"/>
                      <a:gd name="connsiteX6" fmla="*/ 3456411 w 5344966"/>
                      <a:gd name="connsiteY6" fmla="*/ 0 h 1200329"/>
                      <a:gd name="connsiteX7" fmla="*/ 3943397 w 5344966"/>
                      <a:gd name="connsiteY7" fmla="*/ 0 h 1200329"/>
                      <a:gd name="connsiteX8" fmla="*/ 4644182 w 5344966"/>
                      <a:gd name="connsiteY8" fmla="*/ 0 h 1200329"/>
                      <a:gd name="connsiteX9" fmla="*/ 5344966 w 5344966"/>
                      <a:gd name="connsiteY9" fmla="*/ 0 h 1200329"/>
                      <a:gd name="connsiteX10" fmla="*/ 5344966 w 5344966"/>
                      <a:gd name="connsiteY10" fmla="*/ 400110 h 1200329"/>
                      <a:gd name="connsiteX11" fmla="*/ 5344966 w 5344966"/>
                      <a:gd name="connsiteY11" fmla="*/ 800219 h 1200329"/>
                      <a:gd name="connsiteX12" fmla="*/ 5344966 w 5344966"/>
                      <a:gd name="connsiteY12" fmla="*/ 1200329 h 1200329"/>
                      <a:gd name="connsiteX13" fmla="*/ 4911430 w 5344966"/>
                      <a:gd name="connsiteY13" fmla="*/ 1200329 h 1200329"/>
                      <a:gd name="connsiteX14" fmla="*/ 4210645 w 5344966"/>
                      <a:gd name="connsiteY14" fmla="*/ 1200329 h 1200329"/>
                      <a:gd name="connsiteX15" fmla="*/ 3723660 w 5344966"/>
                      <a:gd name="connsiteY15" fmla="*/ 1200329 h 1200329"/>
                      <a:gd name="connsiteX16" fmla="*/ 3129775 w 5344966"/>
                      <a:gd name="connsiteY16" fmla="*/ 1200329 h 1200329"/>
                      <a:gd name="connsiteX17" fmla="*/ 2428990 w 5344966"/>
                      <a:gd name="connsiteY17" fmla="*/ 1200329 h 1200329"/>
                      <a:gd name="connsiteX18" fmla="*/ 1835105 w 5344966"/>
                      <a:gd name="connsiteY18" fmla="*/ 1200329 h 1200329"/>
                      <a:gd name="connsiteX19" fmla="*/ 1401569 w 5344966"/>
                      <a:gd name="connsiteY19" fmla="*/ 1200329 h 1200329"/>
                      <a:gd name="connsiteX20" fmla="*/ 914583 w 5344966"/>
                      <a:gd name="connsiteY20" fmla="*/ 1200329 h 1200329"/>
                      <a:gd name="connsiteX21" fmla="*/ 0 w 5344966"/>
                      <a:gd name="connsiteY21" fmla="*/ 1200329 h 1200329"/>
                      <a:gd name="connsiteX22" fmla="*/ 0 w 5344966"/>
                      <a:gd name="connsiteY22" fmla="*/ 800219 h 1200329"/>
                      <a:gd name="connsiteX23" fmla="*/ 0 w 5344966"/>
                      <a:gd name="connsiteY23" fmla="*/ 400110 h 1200329"/>
                      <a:gd name="connsiteX24" fmla="*/ 0 w 5344966"/>
                      <a:gd name="connsiteY24" fmla="*/ 0 h 1200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5344966" h="1200329" extrusionOk="0">
                        <a:moveTo>
                          <a:pt x="0" y="0"/>
                        </a:moveTo>
                        <a:cubicBezTo>
                          <a:pt x="254840" y="-20382"/>
                          <a:pt x="381728" y="21339"/>
                          <a:pt x="540435" y="0"/>
                        </a:cubicBezTo>
                        <a:cubicBezTo>
                          <a:pt x="699142" y="-21339"/>
                          <a:pt x="792466" y="31855"/>
                          <a:pt x="973972" y="0"/>
                        </a:cubicBezTo>
                        <a:cubicBezTo>
                          <a:pt x="1155478" y="-31855"/>
                          <a:pt x="1520228" y="82411"/>
                          <a:pt x="1674756" y="0"/>
                        </a:cubicBezTo>
                        <a:cubicBezTo>
                          <a:pt x="1829284" y="-82411"/>
                          <a:pt x="1953542" y="54052"/>
                          <a:pt x="2215191" y="0"/>
                        </a:cubicBezTo>
                        <a:cubicBezTo>
                          <a:pt x="2476840" y="-54052"/>
                          <a:pt x="2594721" y="26936"/>
                          <a:pt x="2755627" y="0"/>
                        </a:cubicBezTo>
                        <a:cubicBezTo>
                          <a:pt x="2916533" y="-26936"/>
                          <a:pt x="3146429" y="72078"/>
                          <a:pt x="3456411" y="0"/>
                        </a:cubicBezTo>
                        <a:cubicBezTo>
                          <a:pt x="3766393" y="-72078"/>
                          <a:pt x="3701275" y="10823"/>
                          <a:pt x="3943397" y="0"/>
                        </a:cubicBezTo>
                        <a:cubicBezTo>
                          <a:pt x="4185519" y="-10823"/>
                          <a:pt x="4471102" y="24500"/>
                          <a:pt x="4644182" y="0"/>
                        </a:cubicBezTo>
                        <a:cubicBezTo>
                          <a:pt x="4817262" y="-24500"/>
                          <a:pt x="5092216" y="37170"/>
                          <a:pt x="5344966" y="0"/>
                        </a:cubicBezTo>
                        <a:cubicBezTo>
                          <a:pt x="5361221" y="198334"/>
                          <a:pt x="5299257" y="207676"/>
                          <a:pt x="5344966" y="400110"/>
                        </a:cubicBezTo>
                        <a:cubicBezTo>
                          <a:pt x="5390675" y="592544"/>
                          <a:pt x="5300008" y="647230"/>
                          <a:pt x="5344966" y="800219"/>
                        </a:cubicBezTo>
                        <a:cubicBezTo>
                          <a:pt x="5389924" y="953208"/>
                          <a:pt x="5303145" y="1041758"/>
                          <a:pt x="5344966" y="1200329"/>
                        </a:cubicBezTo>
                        <a:cubicBezTo>
                          <a:pt x="5165063" y="1223397"/>
                          <a:pt x="5029902" y="1162139"/>
                          <a:pt x="4911430" y="1200329"/>
                        </a:cubicBezTo>
                        <a:cubicBezTo>
                          <a:pt x="4792958" y="1238519"/>
                          <a:pt x="4418818" y="1161623"/>
                          <a:pt x="4210645" y="1200329"/>
                        </a:cubicBezTo>
                        <a:cubicBezTo>
                          <a:pt x="4002472" y="1239035"/>
                          <a:pt x="3964572" y="1152484"/>
                          <a:pt x="3723660" y="1200329"/>
                        </a:cubicBezTo>
                        <a:cubicBezTo>
                          <a:pt x="3482749" y="1248174"/>
                          <a:pt x="3398925" y="1199687"/>
                          <a:pt x="3129775" y="1200329"/>
                        </a:cubicBezTo>
                        <a:cubicBezTo>
                          <a:pt x="2860625" y="1200971"/>
                          <a:pt x="2757276" y="1152145"/>
                          <a:pt x="2428990" y="1200329"/>
                        </a:cubicBezTo>
                        <a:cubicBezTo>
                          <a:pt x="2100705" y="1248513"/>
                          <a:pt x="1963853" y="1140411"/>
                          <a:pt x="1835105" y="1200329"/>
                        </a:cubicBezTo>
                        <a:cubicBezTo>
                          <a:pt x="1706357" y="1260247"/>
                          <a:pt x="1496718" y="1162922"/>
                          <a:pt x="1401569" y="1200329"/>
                        </a:cubicBezTo>
                        <a:cubicBezTo>
                          <a:pt x="1306420" y="1237736"/>
                          <a:pt x="1070409" y="1167645"/>
                          <a:pt x="914583" y="1200329"/>
                        </a:cubicBezTo>
                        <a:cubicBezTo>
                          <a:pt x="758757" y="1233013"/>
                          <a:pt x="302904" y="1193493"/>
                          <a:pt x="0" y="1200329"/>
                        </a:cubicBezTo>
                        <a:cubicBezTo>
                          <a:pt x="-15715" y="1048143"/>
                          <a:pt x="42548" y="979647"/>
                          <a:pt x="0" y="800219"/>
                        </a:cubicBezTo>
                        <a:cubicBezTo>
                          <a:pt x="-42548" y="620791"/>
                          <a:pt x="17772" y="505373"/>
                          <a:pt x="0" y="400110"/>
                        </a:cubicBezTo>
                        <a:cubicBezTo>
                          <a:pt x="-17772" y="294847"/>
                          <a:pt x="33197" y="13418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Адресация </a:t>
            </a:r>
            <a:r>
              <a:rPr lang="ru-RU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динамическои</a:t>
            </a:r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̆ памяти: </a:t>
            </a:r>
            <a:r>
              <a:rPr lang="ru-RU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понятие адреса</a:t>
            </a:r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операции получения адреса и разыменования. Процедуры получения памяти и освобождения ее. </a:t>
            </a:r>
            <a:r>
              <a:rPr lang="ru-RU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Примеры</a:t>
            </a:r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67E774-676B-CA43-2FE2-CE27BBA30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72" y="1410159"/>
            <a:ext cx="6301648" cy="7370284"/>
          </a:xfrm>
        </p:spPr>
        <p:txBody>
          <a:bodyPr/>
          <a:lstStyle/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ru-RU" altLang="ru-RU" sz="1600" i="1" dirty="0">
                <a:solidFill>
                  <a:schemeClr val="bg1"/>
                </a:solidFill>
              </a:rPr>
              <a:t>Получение адреса</a:t>
            </a:r>
            <a:r>
              <a:rPr lang="en-US" altLang="ru-RU" sz="1600" i="1" dirty="0">
                <a:solidFill>
                  <a:schemeClr val="bg1"/>
                </a:solidFill>
              </a:rPr>
              <a:t> </a:t>
            </a:r>
            <a:r>
              <a:rPr lang="en-US" altLang="ru-RU" sz="1600" b="1" i="1" dirty="0">
                <a:solidFill>
                  <a:srgbClr val="002060"/>
                </a:solidFill>
              </a:rPr>
              <a:t>@</a:t>
            </a:r>
            <a:r>
              <a:rPr lang="ru-RU" altLang="ru-RU" sz="1600" i="1" dirty="0">
                <a:solidFill>
                  <a:schemeClr val="bg1"/>
                </a:solidFill>
              </a:rPr>
              <a:t>.</a:t>
            </a:r>
            <a:r>
              <a:rPr lang="ru-RU" altLang="ru-RU" sz="1600" dirty="0">
                <a:solidFill>
                  <a:schemeClr val="bg1"/>
                </a:solidFill>
              </a:rPr>
              <a:t> Результат операции – указатель типа </a:t>
            </a:r>
            <a:r>
              <a:rPr lang="en-US" altLang="ru-RU" sz="1600" dirty="0">
                <a:solidFill>
                  <a:schemeClr val="bg1"/>
                </a:solidFill>
              </a:rPr>
              <a:t>pointer</a:t>
            </a:r>
            <a:r>
              <a:rPr lang="ru-RU" altLang="ru-RU" sz="1600" dirty="0">
                <a:solidFill>
                  <a:schemeClr val="bg1"/>
                </a:solidFill>
              </a:rPr>
              <a:t> –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ru-RU" altLang="ru-RU" sz="1600" dirty="0">
                <a:solidFill>
                  <a:schemeClr val="bg1"/>
                </a:solidFill>
              </a:rPr>
              <a:t>может присвоен любому указателю. </a:t>
            </a:r>
            <a:endParaRPr lang="en-US" altLang="ru-RU" sz="1400" b="1" i="1" dirty="0">
              <a:solidFill>
                <a:srgbClr val="002060"/>
              </a:solidFill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latin typeface="Rockwell" panose="02060603020205020403" pitchFamily="18" charset="0"/>
              </a:rPr>
              <a:t>О</a:t>
            </a:r>
            <a:r>
              <a:rPr lang="ru-RU" sz="1600" kern="12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+mn-ea"/>
                <a:cs typeface="+mn-cs"/>
              </a:rPr>
              <a:t>перация разыменования</a:t>
            </a:r>
            <a:r>
              <a:rPr lang="ru-RU" sz="1600" dirty="0"/>
              <a:t> </a:t>
            </a:r>
            <a:r>
              <a:rPr lang="en-US" altLang="ru-RU" sz="1600" b="1" i="1" dirty="0">
                <a:solidFill>
                  <a:srgbClr val="002060"/>
                </a:solidFill>
              </a:rPr>
              <a:t>^</a:t>
            </a:r>
            <a:r>
              <a:rPr lang="en-US" altLang="ru-RU" sz="1600" i="1" dirty="0">
                <a:solidFill>
                  <a:schemeClr val="bg1"/>
                </a:solidFill>
              </a:rPr>
              <a:t>.</a:t>
            </a:r>
            <a:r>
              <a:rPr lang="ru-RU" altLang="ru-RU" sz="1600" i="1" dirty="0">
                <a:solidFill>
                  <a:schemeClr val="bg1"/>
                </a:solidFill>
              </a:rPr>
              <a:t>  </a:t>
            </a:r>
            <a:r>
              <a:rPr lang="ru-RU" altLang="ru-RU" sz="1600" dirty="0">
                <a:solidFill>
                  <a:schemeClr val="bg1"/>
                </a:solidFill>
              </a:rPr>
              <a:t>Полученное  значение имеет тип, совпадающий с базовым типом данных указателя. </a:t>
            </a:r>
            <a:endParaRPr lang="en-US" altLang="ru-RU" sz="1600" dirty="0">
              <a:solidFill>
                <a:schemeClr val="bg1"/>
              </a:solidFill>
            </a:endParaRPr>
          </a:p>
          <a:p>
            <a:pPr marL="342900" lvl="1" indent="0">
              <a:buClr>
                <a:schemeClr val="bg1"/>
              </a:buClr>
              <a:buNone/>
            </a:pPr>
            <a:r>
              <a:rPr lang="ru-RU" altLang="ru-RU" sz="1300" i="1" dirty="0" err="1">
                <a:solidFill>
                  <a:schemeClr val="bg1"/>
                </a:solidFill>
              </a:rPr>
              <a:t>Нетипизированные</a:t>
            </a:r>
            <a:r>
              <a:rPr lang="ru-RU" altLang="ru-RU" sz="1300" i="1" dirty="0">
                <a:solidFill>
                  <a:schemeClr val="bg1"/>
                </a:solidFill>
              </a:rPr>
              <a:t> указатели разыменовывать нельзя.</a:t>
            </a:r>
            <a:r>
              <a:rPr lang="ru-RU" altLang="ru-RU" sz="1300" dirty="0">
                <a:solidFill>
                  <a:schemeClr val="bg1"/>
                </a:solidFill>
              </a:rPr>
              <a:t> 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ru-RU" altLang="ru-RU" sz="1600" dirty="0">
                <a:solidFill>
                  <a:schemeClr val="bg1"/>
                </a:solidFill>
              </a:rPr>
              <a:t>Процедура </a:t>
            </a:r>
            <a:r>
              <a:rPr lang="en-US" altLang="ru-RU" sz="1600" b="1" i="1" dirty="0">
                <a:solidFill>
                  <a:srgbClr val="002060"/>
                </a:solidFill>
              </a:rPr>
              <a:t>new </a:t>
            </a:r>
            <a:r>
              <a:rPr lang="ru-RU" altLang="ru-RU" sz="1600" dirty="0">
                <a:solidFill>
                  <a:schemeClr val="bg1"/>
                </a:solidFill>
                <a:latin typeface="Courier New" pitchFamily="49" charset="0"/>
              </a:rPr>
              <a:t>–</a:t>
            </a:r>
            <a:r>
              <a:rPr lang="ru-RU" altLang="ru-RU" sz="16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ru-RU" altLang="ru-RU" sz="1600" dirty="0">
                <a:solidFill>
                  <a:schemeClr val="bg1"/>
                </a:solidFill>
              </a:rPr>
              <a:t>выделяет память для размещения переменной, размер определяется типом указателя.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ru-RU" altLang="ru-RU" sz="1600" dirty="0">
                <a:solidFill>
                  <a:schemeClr val="bg1"/>
                </a:solidFill>
              </a:rPr>
              <a:t>Процедура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ru-RU" sz="1600" b="1" i="1" dirty="0">
                <a:solidFill>
                  <a:srgbClr val="002060"/>
                </a:solidFill>
              </a:rPr>
              <a:t>dispose</a:t>
            </a:r>
            <a:r>
              <a:rPr lang="ru-RU" altLang="ru-RU" sz="1600" dirty="0">
                <a:solidFill>
                  <a:schemeClr val="bg1"/>
                </a:solidFill>
              </a:rPr>
              <a:t> </a:t>
            </a:r>
            <a:r>
              <a:rPr lang="ru-RU" altLang="ru-RU" sz="1600" dirty="0">
                <a:solidFill>
                  <a:schemeClr val="bg1"/>
                </a:solidFill>
                <a:latin typeface="Courier New" pitchFamily="49" charset="0"/>
              </a:rPr>
              <a:t>–</a:t>
            </a:r>
            <a:r>
              <a:rPr lang="ru-RU" altLang="ru-RU" sz="16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ru-RU" altLang="ru-RU" sz="1600" dirty="0">
                <a:solidFill>
                  <a:schemeClr val="bg1"/>
                </a:solidFill>
              </a:rPr>
              <a:t>освобождает выделенную память.</a:t>
            </a:r>
            <a:endParaRPr lang="en-US" altLang="ru-RU" sz="1600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062B793-E3DE-59C2-3FE8-10A3A9C7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A9F7-990D-A54E-A438-4681E273B5EF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1179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2BF550-38E4-3996-8F1D-41ED9237BE3F}"/>
              </a:ext>
            </a:extLst>
          </p:cNvPr>
          <p:cNvSpPr txBox="1"/>
          <p:nvPr/>
        </p:nvSpPr>
        <p:spPr>
          <a:xfrm>
            <a:off x="756517" y="92321"/>
            <a:ext cx="5344966" cy="1477328"/>
          </a:xfrm>
          <a:prstGeom prst="rect">
            <a:avLst/>
          </a:prstGeom>
          <a:noFill/>
          <a:ln w="76200">
            <a:solidFill>
              <a:srgbClr val="00B050">
                <a:alpha val="50000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344966"/>
                      <a:gd name="connsiteY0" fmla="*/ 0 h 1200329"/>
                      <a:gd name="connsiteX1" fmla="*/ 540435 w 5344966"/>
                      <a:gd name="connsiteY1" fmla="*/ 0 h 1200329"/>
                      <a:gd name="connsiteX2" fmla="*/ 973972 w 5344966"/>
                      <a:gd name="connsiteY2" fmla="*/ 0 h 1200329"/>
                      <a:gd name="connsiteX3" fmla="*/ 1674756 w 5344966"/>
                      <a:gd name="connsiteY3" fmla="*/ 0 h 1200329"/>
                      <a:gd name="connsiteX4" fmla="*/ 2215191 w 5344966"/>
                      <a:gd name="connsiteY4" fmla="*/ 0 h 1200329"/>
                      <a:gd name="connsiteX5" fmla="*/ 2755627 w 5344966"/>
                      <a:gd name="connsiteY5" fmla="*/ 0 h 1200329"/>
                      <a:gd name="connsiteX6" fmla="*/ 3456411 w 5344966"/>
                      <a:gd name="connsiteY6" fmla="*/ 0 h 1200329"/>
                      <a:gd name="connsiteX7" fmla="*/ 3943397 w 5344966"/>
                      <a:gd name="connsiteY7" fmla="*/ 0 h 1200329"/>
                      <a:gd name="connsiteX8" fmla="*/ 4644182 w 5344966"/>
                      <a:gd name="connsiteY8" fmla="*/ 0 h 1200329"/>
                      <a:gd name="connsiteX9" fmla="*/ 5344966 w 5344966"/>
                      <a:gd name="connsiteY9" fmla="*/ 0 h 1200329"/>
                      <a:gd name="connsiteX10" fmla="*/ 5344966 w 5344966"/>
                      <a:gd name="connsiteY10" fmla="*/ 400110 h 1200329"/>
                      <a:gd name="connsiteX11" fmla="*/ 5344966 w 5344966"/>
                      <a:gd name="connsiteY11" fmla="*/ 800219 h 1200329"/>
                      <a:gd name="connsiteX12" fmla="*/ 5344966 w 5344966"/>
                      <a:gd name="connsiteY12" fmla="*/ 1200329 h 1200329"/>
                      <a:gd name="connsiteX13" fmla="*/ 4911430 w 5344966"/>
                      <a:gd name="connsiteY13" fmla="*/ 1200329 h 1200329"/>
                      <a:gd name="connsiteX14" fmla="*/ 4210645 w 5344966"/>
                      <a:gd name="connsiteY14" fmla="*/ 1200329 h 1200329"/>
                      <a:gd name="connsiteX15" fmla="*/ 3723660 w 5344966"/>
                      <a:gd name="connsiteY15" fmla="*/ 1200329 h 1200329"/>
                      <a:gd name="connsiteX16" fmla="*/ 3129775 w 5344966"/>
                      <a:gd name="connsiteY16" fmla="*/ 1200329 h 1200329"/>
                      <a:gd name="connsiteX17" fmla="*/ 2428990 w 5344966"/>
                      <a:gd name="connsiteY17" fmla="*/ 1200329 h 1200329"/>
                      <a:gd name="connsiteX18" fmla="*/ 1835105 w 5344966"/>
                      <a:gd name="connsiteY18" fmla="*/ 1200329 h 1200329"/>
                      <a:gd name="connsiteX19" fmla="*/ 1401569 w 5344966"/>
                      <a:gd name="connsiteY19" fmla="*/ 1200329 h 1200329"/>
                      <a:gd name="connsiteX20" fmla="*/ 914583 w 5344966"/>
                      <a:gd name="connsiteY20" fmla="*/ 1200329 h 1200329"/>
                      <a:gd name="connsiteX21" fmla="*/ 0 w 5344966"/>
                      <a:gd name="connsiteY21" fmla="*/ 1200329 h 1200329"/>
                      <a:gd name="connsiteX22" fmla="*/ 0 w 5344966"/>
                      <a:gd name="connsiteY22" fmla="*/ 800219 h 1200329"/>
                      <a:gd name="connsiteX23" fmla="*/ 0 w 5344966"/>
                      <a:gd name="connsiteY23" fmla="*/ 400110 h 1200329"/>
                      <a:gd name="connsiteX24" fmla="*/ 0 w 5344966"/>
                      <a:gd name="connsiteY24" fmla="*/ 0 h 1200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5344966" h="1200329" extrusionOk="0">
                        <a:moveTo>
                          <a:pt x="0" y="0"/>
                        </a:moveTo>
                        <a:cubicBezTo>
                          <a:pt x="254840" y="-20382"/>
                          <a:pt x="381728" y="21339"/>
                          <a:pt x="540435" y="0"/>
                        </a:cubicBezTo>
                        <a:cubicBezTo>
                          <a:pt x="699142" y="-21339"/>
                          <a:pt x="792466" y="31855"/>
                          <a:pt x="973972" y="0"/>
                        </a:cubicBezTo>
                        <a:cubicBezTo>
                          <a:pt x="1155478" y="-31855"/>
                          <a:pt x="1520228" y="82411"/>
                          <a:pt x="1674756" y="0"/>
                        </a:cubicBezTo>
                        <a:cubicBezTo>
                          <a:pt x="1829284" y="-82411"/>
                          <a:pt x="1953542" y="54052"/>
                          <a:pt x="2215191" y="0"/>
                        </a:cubicBezTo>
                        <a:cubicBezTo>
                          <a:pt x="2476840" y="-54052"/>
                          <a:pt x="2594721" y="26936"/>
                          <a:pt x="2755627" y="0"/>
                        </a:cubicBezTo>
                        <a:cubicBezTo>
                          <a:pt x="2916533" y="-26936"/>
                          <a:pt x="3146429" y="72078"/>
                          <a:pt x="3456411" y="0"/>
                        </a:cubicBezTo>
                        <a:cubicBezTo>
                          <a:pt x="3766393" y="-72078"/>
                          <a:pt x="3701275" y="10823"/>
                          <a:pt x="3943397" y="0"/>
                        </a:cubicBezTo>
                        <a:cubicBezTo>
                          <a:pt x="4185519" y="-10823"/>
                          <a:pt x="4471102" y="24500"/>
                          <a:pt x="4644182" y="0"/>
                        </a:cubicBezTo>
                        <a:cubicBezTo>
                          <a:pt x="4817262" y="-24500"/>
                          <a:pt x="5092216" y="37170"/>
                          <a:pt x="5344966" y="0"/>
                        </a:cubicBezTo>
                        <a:cubicBezTo>
                          <a:pt x="5361221" y="198334"/>
                          <a:pt x="5299257" y="207676"/>
                          <a:pt x="5344966" y="400110"/>
                        </a:cubicBezTo>
                        <a:cubicBezTo>
                          <a:pt x="5390675" y="592544"/>
                          <a:pt x="5300008" y="647230"/>
                          <a:pt x="5344966" y="800219"/>
                        </a:cubicBezTo>
                        <a:cubicBezTo>
                          <a:pt x="5389924" y="953208"/>
                          <a:pt x="5303145" y="1041758"/>
                          <a:pt x="5344966" y="1200329"/>
                        </a:cubicBezTo>
                        <a:cubicBezTo>
                          <a:pt x="5165063" y="1223397"/>
                          <a:pt x="5029902" y="1162139"/>
                          <a:pt x="4911430" y="1200329"/>
                        </a:cubicBezTo>
                        <a:cubicBezTo>
                          <a:pt x="4792958" y="1238519"/>
                          <a:pt x="4418818" y="1161623"/>
                          <a:pt x="4210645" y="1200329"/>
                        </a:cubicBezTo>
                        <a:cubicBezTo>
                          <a:pt x="4002472" y="1239035"/>
                          <a:pt x="3964572" y="1152484"/>
                          <a:pt x="3723660" y="1200329"/>
                        </a:cubicBezTo>
                        <a:cubicBezTo>
                          <a:pt x="3482749" y="1248174"/>
                          <a:pt x="3398925" y="1199687"/>
                          <a:pt x="3129775" y="1200329"/>
                        </a:cubicBezTo>
                        <a:cubicBezTo>
                          <a:pt x="2860625" y="1200971"/>
                          <a:pt x="2757276" y="1152145"/>
                          <a:pt x="2428990" y="1200329"/>
                        </a:cubicBezTo>
                        <a:cubicBezTo>
                          <a:pt x="2100705" y="1248513"/>
                          <a:pt x="1963853" y="1140411"/>
                          <a:pt x="1835105" y="1200329"/>
                        </a:cubicBezTo>
                        <a:cubicBezTo>
                          <a:pt x="1706357" y="1260247"/>
                          <a:pt x="1496718" y="1162922"/>
                          <a:pt x="1401569" y="1200329"/>
                        </a:cubicBezTo>
                        <a:cubicBezTo>
                          <a:pt x="1306420" y="1237736"/>
                          <a:pt x="1070409" y="1167645"/>
                          <a:pt x="914583" y="1200329"/>
                        </a:cubicBezTo>
                        <a:cubicBezTo>
                          <a:pt x="758757" y="1233013"/>
                          <a:pt x="302904" y="1193493"/>
                          <a:pt x="0" y="1200329"/>
                        </a:cubicBezTo>
                        <a:cubicBezTo>
                          <a:pt x="-15715" y="1048143"/>
                          <a:pt x="42548" y="979647"/>
                          <a:pt x="0" y="800219"/>
                        </a:cubicBezTo>
                        <a:cubicBezTo>
                          <a:pt x="-42548" y="620791"/>
                          <a:pt x="17772" y="505373"/>
                          <a:pt x="0" y="400110"/>
                        </a:cubicBezTo>
                        <a:cubicBezTo>
                          <a:pt x="-17772" y="294847"/>
                          <a:pt x="33197" y="13418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Списковые структуры данных. Классификация и основные приемы работы с ними: создание элемента, добавление элемента к списку, удаление элемента из списка. Область приме- нения списковых структур данных. Пример.</a:t>
            </a:r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67E774-676B-CA43-2FE2-CE27BBA30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72" y="1839817"/>
            <a:ext cx="6301648" cy="6940626"/>
          </a:xfrm>
        </p:spPr>
        <p:txBody>
          <a:bodyPr/>
          <a:lstStyle/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Списки - </a:t>
            </a:r>
            <a:r>
              <a:rPr lang="ru-RU" altLang="ru-RU" sz="1600" dirty="0">
                <a:solidFill>
                  <a:schemeClr val="bg1"/>
                </a:solidFill>
              </a:rPr>
              <a:t>способ организации данных, предполагающий использование указателей для определения следующего элемента.</a:t>
            </a:r>
          </a:p>
          <a:p>
            <a:pPr marL="342900" lvl="1" indent="0">
              <a:buClr>
                <a:schemeClr val="bg1"/>
              </a:buClr>
              <a:buNone/>
            </a:pPr>
            <a:r>
              <a:rPr lang="ru-RU" altLang="ru-RU" sz="1300" dirty="0">
                <a:solidFill>
                  <a:schemeClr val="bg1"/>
                </a:solidFill>
              </a:rPr>
              <a:t>Элемент списка состоит из 2 частей</a:t>
            </a:r>
          </a:p>
          <a:p>
            <a:pPr marL="685800" lvl="1" indent="-342900">
              <a:buClr>
                <a:schemeClr val="bg1"/>
              </a:buClr>
              <a:buFont typeface="+mj-lt"/>
              <a:buAutoNum type="arabicPeriod"/>
            </a:pPr>
            <a:r>
              <a:rPr lang="ru-RU" altLang="ru-RU" sz="1300" dirty="0">
                <a:solidFill>
                  <a:schemeClr val="bg1"/>
                </a:solidFill>
              </a:rPr>
              <a:t>Информационный содержит поля данных</a:t>
            </a:r>
          </a:p>
          <a:p>
            <a:pPr marL="685800" lvl="1" indent="-342900">
              <a:buClr>
                <a:schemeClr val="bg1"/>
              </a:buClr>
              <a:buFont typeface="+mj-lt"/>
              <a:buAutoNum type="arabicPeriod"/>
            </a:pPr>
            <a:r>
              <a:rPr lang="ru-RU" altLang="ru-RU" sz="1300" dirty="0">
                <a:solidFill>
                  <a:schemeClr val="bg1"/>
                </a:solidFill>
              </a:rPr>
              <a:t>Адресный включает от одного до </a:t>
            </a:r>
            <a:r>
              <a:rPr lang="en-US" altLang="ru-RU" sz="1300" dirty="0">
                <a:solidFill>
                  <a:schemeClr val="bg1"/>
                </a:solidFill>
              </a:rPr>
              <a:t>n </a:t>
            </a:r>
            <a:r>
              <a:rPr lang="ru-RU" altLang="ru-RU" sz="1300" dirty="0">
                <a:solidFill>
                  <a:schemeClr val="bg1"/>
                </a:solidFill>
              </a:rPr>
              <a:t>указателей, содержащих адреса следующих элементов. Количество указателей определяет его связность: односвязный, двусвязный… </a:t>
            </a:r>
            <a:r>
              <a:rPr lang="en-US" altLang="ru-RU" sz="1300" dirty="0">
                <a:solidFill>
                  <a:schemeClr val="bg1"/>
                </a:solidFill>
              </a:rPr>
              <a:t>n</a:t>
            </a:r>
            <a:r>
              <a:rPr lang="ru-RU" altLang="ru-RU" sz="1300" dirty="0">
                <a:solidFill>
                  <a:schemeClr val="bg1"/>
                </a:solidFill>
              </a:rPr>
              <a:t>-связный.</a:t>
            </a:r>
          </a:p>
          <a:p>
            <a:pPr marL="342900" lvl="1" indent="0">
              <a:buClr>
                <a:schemeClr val="bg1"/>
              </a:buClr>
              <a:buNone/>
            </a:pPr>
            <a:r>
              <a:rPr lang="ru-RU" altLang="ru-RU" sz="1300" dirty="0">
                <a:solidFill>
                  <a:schemeClr val="bg1"/>
                </a:solidFill>
              </a:rPr>
              <a:t>Виды списков</a:t>
            </a:r>
          </a:p>
          <a:p>
            <a:pPr marL="685800" lvl="1" indent="-342900">
              <a:buClr>
                <a:schemeClr val="bg1"/>
              </a:buClr>
              <a:buFont typeface="+mj-lt"/>
              <a:buAutoNum type="arabicPeriod"/>
            </a:pPr>
            <a:r>
              <a:rPr lang="ru-RU" altLang="ru-RU" sz="1300" dirty="0">
                <a:solidFill>
                  <a:schemeClr val="bg1"/>
                </a:solidFill>
              </a:rPr>
              <a:t>Линейный</a:t>
            </a:r>
          </a:p>
          <a:p>
            <a:pPr marL="685800" lvl="1" indent="-342900">
              <a:buClr>
                <a:schemeClr val="bg1"/>
              </a:buClr>
              <a:buFont typeface="+mj-lt"/>
              <a:buAutoNum type="arabicPeriod"/>
            </a:pPr>
            <a:r>
              <a:rPr lang="ru-RU" altLang="ru-RU" sz="1300" dirty="0">
                <a:solidFill>
                  <a:schemeClr val="bg1"/>
                </a:solidFill>
              </a:rPr>
              <a:t>Кольцевой</a:t>
            </a:r>
          </a:p>
          <a:p>
            <a:pPr marL="685800" lvl="1" indent="-342900">
              <a:buClr>
                <a:schemeClr val="bg1"/>
              </a:buClr>
              <a:buFont typeface="+mj-lt"/>
              <a:buAutoNum type="arabicPeriod"/>
            </a:pPr>
            <a:r>
              <a:rPr lang="ru-RU" altLang="ru-RU" sz="1300" dirty="0">
                <a:solidFill>
                  <a:schemeClr val="bg1"/>
                </a:solidFill>
              </a:rPr>
              <a:t>Древовидный</a:t>
            </a:r>
          </a:p>
          <a:p>
            <a:pPr marL="685800" lvl="1" indent="-342900">
              <a:buClr>
                <a:schemeClr val="bg1"/>
              </a:buClr>
              <a:buFont typeface="+mj-lt"/>
              <a:buAutoNum type="arabicPeriod"/>
            </a:pPr>
            <a:r>
              <a:rPr lang="en-US" altLang="ru-RU" sz="1300" dirty="0">
                <a:solidFill>
                  <a:schemeClr val="bg1"/>
                </a:solidFill>
              </a:rPr>
              <a:t>N-</a:t>
            </a:r>
            <a:r>
              <a:rPr lang="ru-RU" altLang="ru-RU" sz="1300" dirty="0">
                <a:solidFill>
                  <a:schemeClr val="bg1"/>
                </a:solidFill>
              </a:rPr>
              <a:t>связный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ru-RU" altLang="ru-RU" sz="1600" dirty="0">
                <a:solidFill>
                  <a:schemeClr val="bg1"/>
                </a:solidFill>
              </a:rPr>
              <a:t>Основные приемы работы со списком</a:t>
            </a:r>
          </a:p>
          <a:p>
            <a:pPr marL="685800" lvl="1" indent="-342900">
              <a:buClr>
                <a:schemeClr val="bg1"/>
              </a:buClr>
              <a:buFont typeface="+mj-lt"/>
              <a:buAutoNum type="arabicPeriod"/>
            </a:pPr>
            <a:r>
              <a:rPr lang="ru-RU" altLang="ru-RU" sz="1300" dirty="0">
                <a:solidFill>
                  <a:schemeClr val="bg1"/>
                </a:solidFill>
              </a:rPr>
              <a:t>Создание элемента</a:t>
            </a:r>
          </a:p>
          <a:p>
            <a:pPr marL="685800" lvl="1" indent="-342900">
              <a:buClr>
                <a:schemeClr val="bg1"/>
              </a:buClr>
              <a:buFont typeface="+mj-lt"/>
              <a:buAutoNum type="arabicPeriod"/>
            </a:pPr>
            <a:r>
              <a:rPr lang="ru-RU" altLang="ru-RU" sz="1300" dirty="0">
                <a:solidFill>
                  <a:schemeClr val="bg1"/>
                </a:solidFill>
              </a:rPr>
              <a:t>Добавление элемента к списку</a:t>
            </a:r>
          </a:p>
          <a:p>
            <a:pPr marL="685800" lvl="1" indent="-342900">
              <a:buClr>
                <a:schemeClr val="bg1"/>
              </a:buClr>
              <a:buFont typeface="+mj-lt"/>
              <a:buAutoNum type="arabicPeriod"/>
            </a:pPr>
            <a:r>
              <a:rPr lang="ru-RU" altLang="ru-RU" sz="1300" dirty="0">
                <a:solidFill>
                  <a:schemeClr val="bg1"/>
                </a:solidFill>
              </a:rPr>
              <a:t>Удаление элемента из списка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ru-RU" altLang="ru-RU" sz="1600" dirty="0">
                <a:solidFill>
                  <a:schemeClr val="bg1"/>
                </a:solidFill>
              </a:rPr>
              <a:t>Область применения замена массивов, если не известно кол-во элементов.</a:t>
            </a:r>
          </a:p>
          <a:p>
            <a:pPr marL="342900" lvl="1" indent="0">
              <a:buClr>
                <a:schemeClr val="bg1"/>
              </a:buClr>
              <a:buNone/>
            </a:pPr>
            <a:endParaRPr lang="ru-RU" altLang="ru-RU" sz="13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563642C-84FE-B8E6-BA18-574C2C53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A9F7-990D-A54E-A438-4681E273B5EF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7707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2BF550-38E4-3996-8F1D-41ED9237BE3F}"/>
              </a:ext>
            </a:extLst>
          </p:cNvPr>
          <p:cNvSpPr txBox="1"/>
          <p:nvPr/>
        </p:nvSpPr>
        <p:spPr>
          <a:xfrm>
            <a:off x="756517" y="92321"/>
            <a:ext cx="5344966" cy="1477328"/>
          </a:xfrm>
          <a:prstGeom prst="rect">
            <a:avLst/>
          </a:prstGeom>
          <a:noFill/>
          <a:ln w="76200">
            <a:solidFill>
              <a:srgbClr val="00B050">
                <a:alpha val="50000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344966"/>
                      <a:gd name="connsiteY0" fmla="*/ 0 h 1200329"/>
                      <a:gd name="connsiteX1" fmla="*/ 540435 w 5344966"/>
                      <a:gd name="connsiteY1" fmla="*/ 0 h 1200329"/>
                      <a:gd name="connsiteX2" fmla="*/ 973972 w 5344966"/>
                      <a:gd name="connsiteY2" fmla="*/ 0 h 1200329"/>
                      <a:gd name="connsiteX3" fmla="*/ 1674756 w 5344966"/>
                      <a:gd name="connsiteY3" fmla="*/ 0 h 1200329"/>
                      <a:gd name="connsiteX4" fmla="*/ 2215191 w 5344966"/>
                      <a:gd name="connsiteY4" fmla="*/ 0 h 1200329"/>
                      <a:gd name="connsiteX5" fmla="*/ 2755627 w 5344966"/>
                      <a:gd name="connsiteY5" fmla="*/ 0 h 1200329"/>
                      <a:gd name="connsiteX6" fmla="*/ 3456411 w 5344966"/>
                      <a:gd name="connsiteY6" fmla="*/ 0 h 1200329"/>
                      <a:gd name="connsiteX7" fmla="*/ 3943397 w 5344966"/>
                      <a:gd name="connsiteY7" fmla="*/ 0 h 1200329"/>
                      <a:gd name="connsiteX8" fmla="*/ 4644182 w 5344966"/>
                      <a:gd name="connsiteY8" fmla="*/ 0 h 1200329"/>
                      <a:gd name="connsiteX9" fmla="*/ 5344966 w 5344966"/>
                      <a:gd name="connsiteY9" fmla="*/ 0 h 1200329"/>
                      <a:gd name="connsiteX10" fmla="*/ 5344966 w 5344966"/>
                      <a:gd name="connsiteY10" fmla="*/ 400110 h 1200329"/>
                      <a:gd name="connsiteX11" fmla="*/ 5344966 w 5344966"/>
                      <a:gd name="connsiteY11" fmla="*/ 800219 h 1200329"/>
                      <a:gd name="connsiteX12" fmla="*/ 5344966 w 5344966"/>
                      <a:gd name="connsiteY12" fmla="*/ 1200329 h 1200329"/>
                      <a:gd name="connsiteX13" fmla="*/ 4911430 w 5344966"/>
                      <a:gd name="connsiteY13" fmla="*/ 1200329 h 1200329"/>
                      <a:gd name="connsiteX14" fmla="*/ 4210645 w 5344966"/>
                      <a:gd name="connsiteY14" fmla="*/ 1200329 h 1200329"/>
                      <a:gd name="connsiteX15" fmla="*/ 3723660 w 5344966"/>
                      <a:gd name="connsiteY15" fmla="*/ 1200329 h 1200329"/>
                      <a:gd name="connsiteX16" fmla="*/ 3129775 w 5344966"/>
                      <a:gd name="connsiteY16" fmla="*/ 1200329 h 1200329"/>
                      <a:gd name="connsiteX17" fmla="*/ 2428990 w 5344966"/>
                      <a:gd name="connsiteY17" fmla="*/ 1200329 h 1200329"/>
                      <a:gd name="connsiteX18" fmla="*/ 1835105 w 5344966"/>
                      <a:gd name="connsiteY18" fmla="*/ 1200329 h 1200329"/>
                      <a:gd name="connsiteX19" fmla="*/ 1401569 w 5344966"/>
                      <a:gd name="connsiteY19" fmla="*/ 1200329 h 1200329"/>
                      <a:gd name="connsiteX20" fmla="*/ 914583 w 5344966"/>
                      <a:gd name="connsiteY20" fmla="*/ 1200329 h 1200329"/>
                      <a:gd name="connsiteX21" fmla="*/ 0 w 5344966"/>
                      <a:gd name="connsiteY21" fmla="*/ 1200329 h 1200329"/>
                      <a:gd name="connsiteX22" fmla="*/ 0 w 5344966"/>
                      <a:gd name="connsiteY22" fmla="*/ 800219 h 1200329"/>
                      <a:gd name="connsiteX23" fmla="*/ 0 w 5344966"/>
                      <a:gd name="connsiteY23" fmla="*/ 400110 h 1200329"/>
                      <a:gd name="connsiteX24" fmla="*/ 0 w 5344966"/>
                      <a:gd name="connsiteY24" fmla="*/ 0 h 1200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5344966" h="1200329" extrusionOk="0">
                        <a:moveTo>
                          <a:pt x="0" y="0"/>
                        </a:moveTo>
                        <a:cubicBezTo>
                          <a:pt x="254840" y="-20382"/>
                          <a:pt x="381728" y="21339"/>
                          <a:pt x="540435" y="0"/>
                        </a:cubicBezTo>
                        <a:cubicBezTo>
                          <a:pt x="699142" y="-21339"/>
                          <a:pt x="792466" y="31855"/>
                          <a:pt x="973972" y="0"/>
                        </a:cubicBezTo>
                        <a:cubicBezTo>
                          <a:pt x="1155478" y="-31855"/>
                          <a:pt x="1520228" y="82411"/>
                          <a:pt x="1674756" y="0"/>
                        </a:cubicBezTo>
                        <a:cubicBezTo>
                          <a:pt x="1829284" y="-82411"/>
                          <a:pt x="1953542" y="54052"/>
                          <a:pt x="2215191" y="0"/>
                        </a:cubicBezTo>
                        <a:cubicBezTo>
                          <a:pt x="2476840" y="-54052"/>
                          <a:pt x="2594721" y="26936"/>
                          <a:pt x="2755627" y="0"/>
                        </a:cubicBezTo>
                        <a:cubicBezTo>
                          <a:pt x="2916533" y="-26936"/>
                          <a:pt x="3146429" y="72078"/>
                          <a:pt x="3456411" y="0"/>
                        </a:cubicBezTo>
                        <a:cubicBezTo>
                          <a:pt x="3766393" y="-72078"/>
                          <a:pt x="3701275" y="10823"/>
                          <a:pt x="3943397" y="0"/>
                        </a:cubicBezTo>
                        <a:cubicBezTo>
                          <a:pt x="4185519" y="-10823"/>
                          <a:pt x="4471102" y="24500"/>
                          <a:pt x="4644182" y="0"/>
                        </a:cubicBezTo>
                        <a:cubicBezTo>
                          <a:pt x="4817262" y="-24500"/>
                          <a:pt x="5092216" y="37170"/>
                          <a:pt x="5344966" y="0"/>
                        </a:cubicBezTo>
                        <a:cubicBezTo>
                          <a:pt x="5361221" y="198334"/>
                          <a:pt x="5299257" y="207676"/>
                          <a:pt x="5344966" y="400110"/>
                        </a:cubicBezTo>
                        <a:cubicBezTo>
                          <a:pt x="5390675" y="592544"/>
                          <a:pt x="5300008" y="647230"/>
                          <a:pt x="5344966" y="800219"/>
                        </a:cubicBezTo>
                        <a:cubicBezTo>
                          <a:pt x="5389924" y="953208"/>
                          <a:pt x="5303145" y="1041758"/>
                          <a:pt x="5344966" y="1200329"/>
                        </a:cubicBezTo>
                        <a:cubicBezTo>
                          <a:pt x="5165063" y="1223397"/>
                          <a:pt x="5029902" y="1162139"/>
                          <a:pt x="4911430" y="1200329"/>
                        </a:cubicBezTo>
                        <a:cubicBezTo>
                          <a:pt x="4792958" y="1238519"/>
                          <a:pt x="4418818" y="1161623"/>
                          <a:pt x="4210645" y="1200329"/>
                        </a:cubicBezTo>
                        <a:cubicBezTo>
                          <a:pt x="4002472" y="1239035"/>
                          <a:pt x="3964572" y="1152484"/>
                          <a:pt x="3723660" y="1200329"/>
                        </a:cubicBezTo>
                        <a:cubicBezTo>
                          <a:pt x="3482749" y="1248174"/>
                          <a:pt x="3398925" y="1199687"/>
                          <a:pt x="3129775" y="1200329"/>
                        </a:cubicBezTo>
                        <a:cubicBezTo>
                          <a:pt x="2860625" y="1200971"/>
                          <a:pt x="2757276" y="1152145"/>
                          <a:pt x="2428990" y="1200329"/>
                        </a:cubicBezTo>
                        <a:cubicBezTo>
                          <a:pt x="2100705" y="1248513"/>
                          <a:pt x="1963853" y="1140411"/>
                          <a:pt x="1835105" y="1200329"/>
                        </a:cubicBezTo>
                        <a:cubicBezTo>
                          <a:pt x="1706357" y="1260247"/>
                          <a:pt x="1496718" y="1162922"/>
                          <a:pt x="1401569" y="1200329"/>
                        </a:cubicBezTo>
                        <a:cubicBezTo>
                          <a:pt x="1306420" y="1237736"/>
                          <a:pt x="1070409" y="1167645"/>
                          <a:pt x="914583" y="1200329"/>
                        </a:cubicBezTo>
                        <a:cubicBezTo>
                          <a:pt x="758757" y="1233013"/>
                          <a:pt x="302904" y="1193493"/>
                          <a:pt x="0" y="1200329"/>
                        </a:cubicBezTo>
                        <a:cubicBezTo>
                          <a:pt x="-15715" y="1048143"/>
                          <a:pt x="42548" y="979647"/>
                          <a:pt x="0" y="800219"/>
                        </a:cubicBezTo>
                        <a:cubicBezTo>
                          <a:pt x="-42548" y="620791"/>
                          <a:pt x="17772" y="505373"/>
                          <a:pt x="0" y="400110"/>
                        </a:cubicBezTo>
                        <a:cubicBezTo>
                          <a:pt x="-17772" y="294847"/>
                          <a:pt x="33197" y="13418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Основы </a:t>
            </a:r>
            <a:r>
              <a:rPr lang="ru-RU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файловои</a:t>
            </a:r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̆ системы: </a:t>
            </a:r>
            <a:r>
              <a:rPr lang="ru-RU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файл</a:t>
            </a:r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каталог, полное имя </a:t>
            </a:r>
            <a:r>
              <a:rPr lang="ru-RU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файла</a:t>
            </a:r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внутреннее представление информации в </a:t>
            </a:r>
            <a:r>
              <a:rPr lang="ru-RU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файле</a:t>
            </a:r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ru-RU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Файловая</a:t>
            </a:r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переменная. Операции открытия и закрытия </a:t>
            </a:r>
            <a:r>
              <a:rPr lang="ru-RU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файлов</a:t>
            </a:r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Примеры.</a:t>
            </a:r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67E774-676B-CA43-2FE2-CE27BBA30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72" y="1729647"/>
            <a:ext cx="6301648" cy="7084153"/>
          </a:xfrm>
        </p:spPr>
        <p:txBody>
          <a:bodyPr>
            <a:normAutofit fontScale="92500"/>
          </a:bodyPr>
          <a:lstStyle/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Файл - </a:t>
            </a:r>
            <a:r>
              <a:rPr lang="ru-RU" altLang="ru-RU" sz="1600" dirty="0">
                <a:solidFill>
                  <a:schemeClr val="bg1"/>
                </a:solidFill>
              </a:rPr>
              <a:t>поименованная  последовательность элементов данных (компонентов файла), хранящихся, как правило, во внешней памяти. </a:t>
            </a:r>
          </a:p>
          <a:p>
            <a:pPr marL="342900" lvl="1" indent="0">
              <a:buClr>
                <a:schemeClr val="bg1"/>
              </a:buClr>
              <a:buNone/>
            </a:pPr>
            <a:r>
              <a:rPr lang="ru-RU" altLang="ru-RU" sz="1300" dirty="0">
                <a:solidFill>
                  <a:schemeClr val="bg1"/>
                </a:solidFill>
              </a:rPr>
              <a:t>Каталог - </a:t>
            </a:r>
            <a:r>
              <a:rPr lang="ru-RU" sz="1300" b="0" i="0" u="none" strike="noStrike" dirty="0">
                <a:solidFill>
                  <a:schemeClr val="bg1"/>
                </a:solidFill>
                <a:effectLst/>
                <a:latin typeface="YS Text"/>
              </a:rPr>
              <a:t>объект в файловой системе, упрощающий организацию файлов</a:t>
            </a:r>
            <a:endParaRPr lang="ru-RU" altLang="ru-RU" sz="1300" dirty="0">
              <a:solidFill>
                <a:schemeClr val="bg1"/>
              </a:solidFill>
            </a:endParaRPr>
          </a:p>
          <a:p>
            <a:pPr lvl="1">
              <a:lnSpc>
                <a:spcPct val="95000"/>
              </a:lnSpc>
              <a:buNone/>
            </a:pPr>
            <a:r>
              <a:rPr lang="ru-RU" altLang="ru-RU" sz="1000" dirty="0">
                <a:solidFill>
                  <a:schemeClr val="bg1"/>
                </a:solidFill>
              </a:rPr>
              <a:t> </a:t>
            </a:r>
            <a:r>
              <a:rPr lang="ru-RU" altLang="ru-RU" sz="1100" dirty="0">
                <a:solidFill>
                  <a:schemeClr val="bg1"/>
                </a:solidFill>
              </a:rPr>
              <a:t>Полное имя файла включает:</a:t>
            </a:r>
          </a:p>
          <a:p>
            <a:pPr lvl="2">
              <a:lnSpc>
                <a:spcPct val="95000"/>
              </a:lnSpc>
              <a:buNone/>
            </a:pPr>
            <a:r>
              <a:rPr lang="en-US" altLang="ru-RU" sz="1100" dirty="0">
                <a:solidFill>
                  <a:schemeClr val="bg1"/>
                </a:solidFill>
              </a:rPr>
              <a:t>&lt;</a:t>
            </a:r>
            <a:r>
              <a:rPr lang="ru-RU" altLang="ru-RU" sz="1100" dirty="0">
                <a:solidFill>
                  <a:schemeClr val="bg1"/>
                </a:solidFill>
              </a:rPr>
              <a:t>Имя диска</a:t>
            </a:r>
            <a:r>
              <a:rPr lang="en-US" altLang="ru-RU" sz="1100" dirty="0">
                <a:solidFill>
                  <a:schemeClr val="bg1"/>
                </a:solidFill>
              </a:rPr>
              <a:t>&gt;:&lt;</a:t>
            </a:r>
            <a:r>
              <a:rPr lang="ru-RU" altLang="ru-RU" sz="1100" dirty="0">
                <a:solidFill>
                  <a:schemeClr val="bg1"/>
                </a:solidFill>
              </a:rPr>
              <a:t>Список имен каталогов</a:t>
            </a:r>
            <a:r>
              <a:rPr lang="en-US" altLang="ru-RU" sz="1100" dirty="0">
                <a:solidFill>
                  <a:schemeClr val="bg1"/>
                </a:solidFill>
              </a:rPr>
              <a:t>&gt;\&lt;</a:t>
            </a:r>
            <a:r>
              <a:rPr lang="ru-RU" altLang="ru-RU" sz="1100" dirty="0">
                <a:solidFill>
                  <a:schemeClr val="bg1"/>
                </a:solidFill>
              </a:rPr>
              <a:t>Имя файла</a:t>
            </a:r>
            <a:r>
              <a:rPr lang="en-US" altLang="ru-RU" sz="1100" dirty="0">
                <a:solidFill>
                  <a:schemeClr val="bg1"/>
                </a:solidFill>
              </a:rPr>
              <a:t>&gt;.&lt;</a:t>
            </a:r>
            <a:r>
              <a:rPr lang="ru-RU" altLang="ru-RU" sz="1100" dirty="0">
                <a:solidFill>
                  <a:schemeClr val="bg1"/>
                </a:solidFill>
              </a:rPr>
              <a:t>Расширение</a:t>
            </a:r>
            <a:r>
              <a:rPr lang="en-US" altLang="ru-RU" sz="1100" dirty="0">
                <a:solidFill>
                  <a:schemeClr val="bg1"/>
                </a:solidFill>
              </a:rPr>
              <a:t>&gt;</a:t>
            </a:r>
            <a:endParaRPr lang="ru-RU" altLang="ru-RU" sz="1100" dirty="0">
              <a:solidFill>
                <a:schemeClr val="bg1"/>
              </a:solidFill>
            </a:endParaRPr>
          </a:p>
          <a:p>
            <a:pPr marL="342900" indent="-342900" algn="just" eaLnBrk="1" hangingPunct="1">
              <a:spcBef>
                <a:spcPct val="0"/>
              </a:spcBef>
              <a:buClr>
                <a:schemeClr val="bg1"/>
              </a:buClr>
              <a:buFont typeface="+mj-lt"/>
              <a:buAutoNum type="arabicPeriod"/>
            </a:pPr>
            <a:r>
              <a:rPr lang="ru-RU" altLang="ru-RU" sz="1400" b="1" i="1" dirty="0">
                <a:solidFill>
                  <a:schemeClr val="bg1"/>
                </a:solidFill>
              </a:rPr>
              <a:t>Файл языка </a:t>
            </a:r>
            <a:r>
              <a:rPr lang="en-US" altLang="ru-RU" sz="1400" b="1" i="1" dirty="0">
                <a:solidFill>
                  <a:schemeClr val="bg1"/>
                </a:solidFill>
              </a:rPr>
              <a:t>Pascal</a:t>
            </a:r>
            <a:r>
              <a:rPr lang="ru-RU" altLang="ru-RU" sz="1400" dirty="0">
                <a:solidFill>
                  <a:schemeClr val="bg1"/>
                </a:solidFill>
              </a:rPr>
              <a:t> –</a:t>
            </a:r>
            <a:r>
              <a:rPr lang="en-US" altLang="ru-RU" sz="1400" dirty="0">
                <a:solidFill>
                  <a:schemeClr val="bg1"/>
                </a:solidFill>
              </a:rPr>
              <a:t> </a:t>
            </a:r>
            <a:r>
              <a:rPr lang="ru-RU" altLang="ru-RU" sz="1400" dirty="0">
                <a:solidFill>
                  <a:schemeClr val="bg1"/>
                </a:solidFill>
              </a:rPr>
              <a:t>последовательность однотипных компонентов: файл записей, файл целых чисел, файл строк.</a:t>
            </a:r>
          </a:p>
          <a:p>
            <a:pPr marL="685800" lvl="1" indent="-342900" algn="just">
              <a:spcBef>
                <a:spcPct val="0"/>
              </a:spcBef>
              <a:buClr>
                <a:schemeClr val="bg1"/>
              </a:buClr>
              <a:buFont typeface="+mj-lt"/>
              <a:buAutoNum type="arabicPeriod"/>
            </a:pPr>
            <a:r>
              <a:rPr lang="ru-RU" altLang="ru-RU" sz="1100" dirty="0">
                <a:solidFill>
                  <a:schemeClr val="bg1"/>
                </a:solidFill>
              </a:rPr>
              <a:t>В зависимости от типа компонентов различают три типа файлов: </a:t>
            </a:r>
          </a:p>
          <a:p>
            <a:pPr marL="1028700" lvl="2" indent="-342900" algn="just">
              <a:spcBef>
                <a:spcPct val="0"/>
              </a:spcBef>
              <a:buClr>
                <a:schemeClr val="bg1"/>
              </a:buClr>
              <a:buFont typeface="+mj-lt"/>
              <a:buAutoNum type="arabicPeriod"/>
            </a:pPr>
            <a:r>
              <a:rPr lang="ru-RU" altLang="ru-RU" sz="1100" i="1" dirty="0">
                <a:solidFill>
                  <a:schemeClr val="bg1"/>
                </a:solidFill>
              </a:rPr>
              <a:t>Типизированные</a:t>
            </a:r>
            <a:endParaRPr lang="ru-RU" altLang="ru-RU" sz="1100" dirty="0">
              <a:solidFill>
                <a:schemeClr val="bg1"/>
              </a:solidFill>
            </a:endParaRPr>
          </a:p>
          <a:p>
            <a:pPr marL="1028700" lvl="2" indent="-342900" algn="just">
              <a:spcBef>
                <a:spcPct val="0"/>
              </a:spcBef>
              <a:buClr>
                <a:schemeClr val="bg1"/>
              </a:buClr>
              <a:buFont typeface="+mj-lt"/>
              <a:buAutoNum type="arabicPeriod"/>
            </a:pPr>
            <a:r>
              <a:rPr lang="ru-RU" altLang="ru-RU" sz="1100" i="1" dirty="0">
                <a:solidFill>
                  <a:schemeClr val="bg1"/>
                </a:solidFill>
              </a:rPr>
              <a:t>Текстовые </a:t>
            </a:r>
            <a:endParaRPr lang="ru-RU" altLang="ru-RU" sz="1100" dirty="0">
              <a:solidFill>
                <a:schemeClr val="bg1"/>
              </a:solidFill>
            </a:endParaRPr>
          </a:p>
          <a:p>
            <a:pPr marL="1028700" lvl="2" indent="-342900" algn="just">
              <a:spcBef>
                <a:spcPct val="0"/>
              </a:spcBef>
              <a:buClr>
                <a:schemeClr val="bg1"/>
              </a:buClr>
              <a:buFont typeface="+mj-lt"/>
              <a:buAutoNum type="arabicPeriod"/>
            </a:pPr>
            <a:r>
              <a:rPr lang="ru-RU" altLang="ru-RU" sz="1100" i="1" dirty="0" err="1">
                <a:solidFill>
                  <a:schemeClr val="bg1"/>
                </a:solidFill>
              </a:rPr>
              <a:t>Нетипизированные</a:t>
            </a:r>
            <a:endParaRPr lang="ru-RU" altLang="ru-RU" sz="1100" dirty="0">
              <a:solidFill>
                <a:schemeClr val="bg1"/>
              </a:solidFill>
            </a:endParaRPr>
          </a:p>
          <a:p>
            <a:pPr marL="685800" lvl="1" indent="-342900" algn="just">
              <a:spcBef>
                <a:spcPct val="0"/>
              </a:spcBef>
              <a:buClr>
                <a:schemeClr val="bg1"/>
              </a:buClr>
              <a:buFont typeface="+mj-lt"/>
              <a:buAutoNum type="arabicPeriod"/>
            </a:pPr>
            <a:r>
              <a:rPr lang="ru-RU" altLang="ru-RU" sz="1100" dirty="0">
                <a:solidFill>
                  <a:schemeClr val="bg1"/>
                </a:solidFill>
              </a:rPr>
              <a:t>Количество компонентов файла при объявлении файловой переменной не указывается. </a:t>
            </a:r>
          </a:p>
          <a:p>
            <a:pPr marL="685800" lvl="1" indent="-342900" algn="just">
              <a:spcBef>
                <a:spcPct val="0"/>
              </a:spcBef>
              <a:buClr>
                <a:schemeClr val="bg1"/>
              </a:buClr>
              <a:buFont typeface="+mj-lt"/>
              <a:buAutoNum type="arabicPeriod"/>
            </a:pPr>
            <a:r>
              <a:rPr lang="ru-RU" altLang="ru-RU" sz="1100" dirty="0">
                <a:solidFill>
                  <a:schemeClr val="bg1"/>
                </a:solidFill>
              </a:rPr>
              <a:t>Максимальный размер файла определяется свободным пространством на устройстве, например, диске.</a:t>
            </a:r>
          </a:p>
          <a:p>
            <a:pPr marL="685800" lvl="1" indent="-342900">
              <a:spcBef>
                <a:spcPct val="0"/>
              </a:spcBef>
              <a:buClr>
                <a:schemeClr val="bg1"/>
              </a:buClr>
              <a:buFont typeface="+mj-lt"/>
              <a:buAutoNum type="arabicPeriod"/>
            </a:pPr>
            <a:r>
              <a:rPr lang="ru-RU" altLang="ru-RU" sz="1100" dirty="0">
                <a:solidFill>
                  <a:schemeClr val="bg1"/>
                </a:solidFill>
              </a:rPr>
              <a:t>Физически операции ввода-вывода с файлами выполняются с использованием буфера.</a:t>
            </a:r>
          </a:p>
          <a:p>
            <a:pPr marL="342900" indent="-342900">
              <a:lnSpc>
                <a:spcPct val="95000"/>
              </a:lnSpc>
              <a:buClrTx/>
              <a:buFont typeface="+mj-lt"/>
              <a:buAutoNum type="arabicPeriod"/>
            </a:pPr>
            <a:r>
              <a:rPr lang="ru-RU" sz="1400" dirty="0">
                <a:solidFill>
                  <a:schemeClr val="bg1"/>
                </a:solidFill>
              </a:rPr>
              <a:t>Процедура</a:t>
            </a:r>
            <a:r>
              <a:rPr lang="ru-RU" sz="1400" b="1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Assign</a:t>
            </a:r>
            <a:r>
              <a:rPr lang="ru-RU" sz="14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или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Courier New" pitchFamily="49" charset="0"/>
              </a:rPr>
              <a:t>AssignFile</a:t>
            </a:r>
            <a:r>
              <a:rPr lang="ru-RU" sz="1400" b="1" dirty="0">
                <a:solidFill>
                  <a:schemeClr val="bg1"/>
                </a:solidFill>
                <a:latin typeface="Courier New" pitchFamily="49" charset="0"/>
              </a:rPr>
              <a:t> (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Var</a:t>
            </a:r>
            <a:r>
              <a:rPr lang="ru-RU" sz="14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f</a:t>
            </a:r>
            <a:r>
              <a:rPr lang="ru-RU" sz="1400" b="1" dirty="0">
                <a:solidFill>
                  <a:schemeClr val="bg1"/>
                </a:solidFill>
                <a:latin typeface="Courier New" pitchFamily="49" charset="0"/>
              </a:rPr>
              <a:t>; </a:t>
            </a:r>
            <a:r>
              <a:rPr lang="en-US" sz="1400" b="1" dirty="0" err="1">
                <a:solidFill>
                  <a:schemeClr val="bg1"/>
                </a:solidFill>
                <a:latin typeface="Courier New" pitchFamily="49" charset="0"/>
              </a:rPr>
              <a:t>st</a:t>
            </a:r>
            <a:r>
              <a:rPr lang="ru-RU" sz="1400" b="1" dirty="0">
                <a:solidFill>
                  <a:schemeClr val="bg1"/>
                </a:solidFill>
                <a:latin typeface="Courier New" pitchFamily="49" charset="0"/>
              </a:rPr>
              <a:t>: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string</a:t>
            </a:r>
            <a:r>
              <a:rPr lang="ru-RU" sz="1400" b="1" dirty="0">
                <a:solidFill>
                  <a:schemeClr val="bg1"/>
                </a:solidFill>
                <a:latin typeface="Courier New" pitchFamily="49" charset="0"/>
              </a:rPr>
              <a:t>)</a:t>
            </a:r>
            <a:r>
              <a:rPr lang="ru-RU" sz="1400" dirty="0">
                <a:solidFill>
                  <a:schemeClr val="bg1"/>
                </a:solidFill>
              </a:rPr>
              <a:t> – связывает файловую переменную </a:t>
            </a:r>
            <a:r>
              <a:rPr lang="en-US" sz="1400" b="1" dirty="0">
                <a:solidFill>
                  <a:schemeClr val="bg1"/>
                </a:solidFill>
              </a:rPr>
              <a:t>f</a:t>
            </a:r>
            <a:r>
              <a:rPr lang="ru-RU" sz="1400" dirty="0">
                <a:solidFill>
                  <a:schemeClr val="bg1"/>
                </a:solidFill>
              </a:rPr>
              <a:t> с файлом, имя которого указано в строке </a:t>
            </a:r>
            <a:r>
              <a:rPr lang="en-US" sz="1400" b="1" dirty="0" err="1">
                <a:solidFill>
                  <a:schemeClr val="bg1"/>
                </a:solidFill>
              </a:rPr>
              <a:t>st</a:t>
            </a:r>
            <a:r>
              <a:rPr lang="ru-RU" sz="1400" dirty="0">
                <a:solidFill>
                  <a:schemeClr val="bg1"/>
                </a:solidFill>
              </a:rPr>
              <a:t>.  </a:t>
            </a:r>
          </a:p>
          <a:p>
            <a:pPr marL="342900" indent="-342900" eaLnBrk="1" hangingPunct="1">
              <a:buClrTx/>
              <a:buFont typeface="+mj-lt"/>
              <a:buAutoNum type="arabicPeriod"/>
            </a:pPr>
            <a:r>
              <a:rPr lang="ru-RU" altLang="ru-RU" sz="1400" dirty="0">
                <a:solidFill>
                  <a:schemeClr val="bg1"/>
                </a:solidFill>
              </a:rPr>
              <a:t>При открытии файла необходимо задать направление передачи данных: запись или чтение. Кроме того текстовый файл можно открыть для добавления компонентов.</a:t>
            </a:r>
          </a:p>
          <a:p>
            <a:pPr marL="571500" lvl="1" indent="-228600">
              <a:buClrTx/>
              <a:buFont typeface="+mj-lt"/>
              <a:buAutoNum type="arabicPeriod"/>
            </a:pPr>
            <a:r>
              <a:rPr lang="ru-RU" altLang="ru-RU" sz="1100" dirty="0">
                <a:solidFill>
                  <a:schemeClr val="bg1"/>
                </a:solidFill>
              </a:rPr>
              <a:t>Процедура </a:t>
            </a:r>
            <a:r>
              <a:rPr lang="en-US" altLang="ru-RU" sz="11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ReSet</a:t>
            </a:r>
            <a:r>
              <a:rPr lang="en-US" altLang="ru-RU" sz="1100" b="1" dirty="0">
                <a:solidFill>
                  <a:schemeClr val="bg1"/>
                </a:solidFill>
                <a:latin typeface="Courier New" panose="02070309020205020404" pitchFamily="49" charset="0"/>
              </a:rPr>
              <a:t>(Var f)</a:t>
            </a:r>
            <a:r>
              <a:rPr lang="en-US" altLang="ru-RU" sz="1100" dirty="0">
                <a:solidFill>
                  <a:schemeClr val="bg1"/>
                </a:solidFill>
              </a:rPr>
              <a:t> – </a:t>
            </a:r>
            <a:r>
              <a:rPr lang="ru-RU" altLang="ru-RU" sz="1100" dirty="0">
                <a:solidFill>
                  <a:schemeClr val="bg1"/>
                </a:solidFill>
              </a:rPr>
              <a:t>открывает файл для чтения данных. Устанавливает указатель файла на первый компонент. Если файл не существует, выдается сообщение об ошибке.</a:t>
            </a:r>
          </a:p>
          <a:p>
            <a:pPr marL="571500" lvl="1" indent="-228600">
              <a:buClrTx/>
              <a:buFont typeface="+mj-lt"/>
              <a:buAutoNum type="arabicPeriod"/>
            </a:pPr>
            <a:r>
              <a:rPr lang="ru-RU" altLang="ru-RU" sz="1100" dirty="0">
                <a:solidFill>
                  <a:schemeClr val="bg1"/>
                </a:solidFill>
              </a:rPr>
              <a:t>Процедура </a:t>
            </a:r>
            <a:r>
              <a:rPr lang="en-US" altLang="ru-RU" sz="11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ReWrite</a:t>
            </a:r>
            <a:r>
              <a:rPr lang="ru-RU" altLang="ru-RU" sz="1100" b="1" dirty="0">
                <a:solidFill>
                  <a:schemeClr val="bg1"/>
                </a:solidFill>
                <a:latin typeface="Courier New" panose="02070309020205020404" pitchFamily="49" charset="0"/>
              </a:rPr>
              <a:t>(</a:t>
            </a:r>
            <a:r>
              <a:rPr lang="en-US" altLang="ru-RU" sz="1100" b="1" dirty="0">
                <a:solidFill>
                  <a:schemeClr val="bg1"/>
                </a:solidFill>
                <a:latin typeface="Courier New" panose="02070309020205020404" pitchFamily="49" charset="0"/>
              </a:rPr>
              <a:t>Var</a:t>
            </a:r>
            <a:r>
              <a:rPr lang="ru-RU" altLang="ru-RU" sz="1100" b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1100" b="1" dirty="0">
                <a:solidFill>
                  <a:schemeClr val="bg1"/>
                </a:solidFill>
                <a:latin typeface="Courier New" panose="02070309020205020404" pitchFamily="49" charset="0"/>
              </a:rPr>
              <a:t>f</a:t>
            </a:r>
            <a:r>
              <a:rPr lang="ru-RU" altLang="ru-RU" sz="1100" b="1" dirty="0">
                <a:solidFill>
                  <a:schemeClr val="bg1"/>
                </a:solidFill>
                <a:latin typeface="Courier New" panose="02070309020205020404" pitchFamily="49" charset="0"/>
              </a:rPr>
              <a:t>)</a:t>
            </a:r>
            <a:r>
              <a:rPr lang="ru-RU" altLang="ru-RU" sz="1100" dirty="0">
                <a:solidFill>
                  <a:schemeClr val="bg1"/>
                </a:solidFill>
              </a:rPr>
              <a:t> – открывает файл для записи. Если указанный файл существовал, то он </a:t>
            </a:r>
            <a:r>
              <a:rPr lang="ru-RU" altLang="ru-RU" sz="1100" i="1" dirty="0">
                <a:solidFill>
                  <a:schemeClr val="bg1"/>
                </a:solidFill>
              </a:rPr>
              <a:t>уничтожается</a:t>
            </a:r>
            <a:r>
              <a:rPr lang="ru-RU" altLang="ru-RU" sz="1100" dirty="0">
                <a:solidFill>
                  <a:schemeClr val="bg1"/>
                </a:solidFill>
              </a:rPr>
              <a:t> без выдачи предупреждения пользователю, иначе он </a:t>
            </a:r>
            <a:r>
              <a:rPr lang="ru-RU" altLang="ru-RU" sz="1100" i="1" dirty="0">
                <a:solidFill>
                  <a:schemeClr val="bg1"/>
                </a:solidFill>
              </a:rPr>
              <a:t>создается </a:t>
            </a:r>
            <a:r>
              <a:rPr lang="ru-RU" altLang="ru-RU" sz="1100" dirty="0">
                <a:solidFill>
                  <a:schemeClr val="bg1"/>
                </a:solidFill>
              </a:rPr>
              <a:t>и указатель устанавливается на начало.</a:t>
            </a:r>
          </a:p>
          <a:p>
            <a:pPr marL="571500" lvl="1" indent="-228600" algn="just">
              <a:buClrTx/>
              <a:buFont typeface="+mj-lt"/>
              <a:buAutoNum type="arabicPeriod"/>
            </a:pPr>
            <a:r>
              <a:rPr lang="ru-RU" altLang="ru-RU" sz="1100" dirty="0">
                <a:solidFill>
                  <a:schemeClr val="bg1"/>
                </a:solidFill>
              </a:rPr>
              <a:t>Процедура </a:t>
            </a:r>
            <a:r>
              <a:rPr lang="en-US" altLang="ru-RU" sz="11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AppEnd</a:t>
            </a:r>
            <a:r>
              <a:rPr lang="ru-RU" altLang="ru-RU" sz="1100" b="1" dirty="0">
                <a:solidFill>
                  <a:schemeClr val="bg1"/>
                </a:solidFill>
                <a:latin typeface="Courier New" panose="02070309020205020404" pitchFamily="49" charset="0"/>
              </a:rPr>
              <a:t>(</a:t>
            </a:r>
            <a:r>
              <a:rPr lang="en-US" altLang="ru-RU" sz="1100" b="1" dirty="0">
                <a:solidFill>
                  <a:schemeClr val="bg1"/>
                </a:solidFill>
                <a:latin typeface="Courier New" panose="02070309020205020404" pitchFamily="49" charset="0"/>
              </a:rPr>
              <a:t>Var f</a:t>
            </a:r>
            <a:r>
              <a:rPr lang="ru-RU" altLang="ru-RU" sz="1100" b="1" dirty="0">
                <a:solidFill>
                  <a:schemeClr val="bg1"/>
                </a:solidFill>
                <a:latin typeface="Courier New" panose="02070309020205020404" pitchFamily="49" charset="0"/>
              </a:rPr>
              <a:t>:</a:t>
            </a:r>
            <a:r>
              <a:rPr lang="en-US" altLang="ru-RU" sz="1100" b="1" dirty="0">
                <a:solidFill>
                  <a:schemeClr val="bg1"/>
                </a:solidFill>
                <a:latin typeface="Courier New" panose="02070309020205020404" pitchFamily="49" charset="0"/>
              </a:rPr>
              <a:t>text</a:t>
            </a:r>
            <a:r>
              <a:rPr lang="ru-RU" altLang="ru-RU" sz="1100" b="1" dirty="0">
                <a:solidFill>
                  <a:schemeClr val="bg1"/>
                </a:solidFill>
                <a:latin typeface="Courier New" panose="02070309020205020404" pitchFamily="49" charset="0"/>
              </a:rPr>
              <a:t>)</a:t>
            </a:r>
            <a:r>
              <a:rPr lang="ru-RU" altLang="ru-RU" sz="1100" dirty="0">
                <a:solidFill>
                  <a:schemeClr val="bg1"/>
                </a:solidFill>
              </a:rPr>
              <a:t> – открывает текстовый файл для добавления данных. Указатель файла устанавливается на конец файла.</a:t>
            </a:r>
          </a:p>
          <a:p>
            <a:pPr marL="228600" indent="-228600" algn="just">
              <a:buClrTx/>
              <a:buFont typeface="+mj-lt"/>
              <a:buAutoNum type="arabicPeriod"/>
            </a:pPr>
            <a:r>
              <a:rPr lang="ru-RU" altLang="ru-RU" sz="1400" dirty="0">
                <a:solidFill>
                  <a:schemeClr val="bg1"/>
                </a:solidFill>
              </a:rPr>
              <a:t>Процедура</a:t>
            </a:r>
            <a:r>
              <a:rPr lang="ru-RU" altLang="ru-RU" sz="1400" b="1" dirty="0">
                <a:solidFill>
                  <a:schemeClr val="bg1"/>
                </a:solidFill>
              </a:rPr>
              <a:t> </a:t>
            </a:r>
            <a:r>
              <a:rPr lang="en-US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Close </a:t>
            </a:r>
            <a:r>
              <a:rPr lang="ru-RU" altLang="ru-RU" sz="1400" dirty="0">
                <a:solidFill>
                  <a:schemeClr val="bg1"/>
                </a:solidFill>
              </a:rPr>
              <a:t>или</a:t>
            </a:r>
            <a:r>
              <a:rPr lang="ru-RU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CloseFile</a:t>
            </a:r>
            <a:r>
              <a:rPr lang="ru-RU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(</a:t>
            </a:r>
            <a:r>
              <a:rPr lang="en-US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Var f</a:t>
            </a:r>
            <a:r>
              <a:rPr lang="ru-RU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) - </a:t>
            </a:r>
            <a:r>
              <a:rPr lang="ru-RU" altLang="ru-RU" sz="1400" dirty="0">
                <a:solidFill>
                  <a:schemeClr val="bg1"/>
                </a:solidFill>
              </a:rPr>
              <a:t>выполняет закрытие файла. При этом вновь созданный файл регистрируется в каталоге.</a:t>
            </a:r>
            <a:endParaRPr lang="ru-RU" sz="1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95000"/>
              </a:lnSpc>
              <a:buFont typeface="+mj-lt"/>
              <a:buAutoNum type="arabicPeriod"/>
            </a:pPr>
            <a:endParaRPr lang="en-US" altLang="ru-RU" sz="1400" dirty="0">
              <a:solidFill>
                <a:schemeClr val="bg1"/>
              </a:solidFill>
            </a:endParaRPr>
          </a:p>
          <a:p>
            <a:pPr marL="685800" lvl="1" indent="-342900">
              <a:buClr>
                <a:schemeClr val="bg1"/>
              </a:buClr>
              <a:buFont typeface="+mj-lt"/>
              <a:buAutoNum type="arabicPeriod"/>
            </a:pPr>
            <a:endParaRPr lang="ru-RU" altLang="ru-RU" sz="13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72DD104-4AA4-0B97-6C8B-0DFE5109D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A9F7-990D-A54E-A438-4681E273B5EF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4996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2BF550-38E4-3996-8F1D-41ED9237BE3F}"/>
              </a:ext>
            </a:extLst>
          </p:cNvPr>
          <p:cNvSpPr txBox="1"/>
          <p:nvPr/>
        </p:nvSpPr>
        <p:spPr>
          <a:xfrm>
            <a:off x="756517" y="92321"/>
            <a:ext cx="5344966" cy="923330"/>
          </a:xfrm>
          <a:prstGeom prst="rect">
            <a:avLst/>
          </a:prstGeom>
          <a:noFill/>
          <a:ln w="76200">
            <a:solidFill>
              <a:srgbClr val="00B050">
                <a:alpha val="50000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344966"/>
                      <a:gd name="connsiteY0" fmla="*/ 0 h 1200329"/>
                      <a:gd name="connsiteX1" fmla="*/ 540435 w 5344966"/>
                      <a:gd name="connsiteY1" fmla="*/ 0 h 1200329"/>
                      <a:gd name="connsiteX2" fmla="*/ 973972 w 5344966"/>
                      <a:gd name="connsiteY2" fmla="*/ 0 h 1200329"/>
                      <a:gd name="connsiteX3" fmla="*/ 1674756 w 5344966"/>
                      <a:gd name="connsiteY3" fmla="*/ 0 h 1200329"/>
                      <a:gd name="connsiteX4" fmla="*/ 2215191 w 5344966"/>
                      <a:gd name="connsiteY4" fmla="*/ 0 h 1200329"/>
                      <a:gd name="connsiteX5" fmla="*/ 2755627 w 5344966"/>
                      <a:gd name="connsiteY5" fmla="*/ 0 h 1200329"/>
                      <a:gd name="connsiteX6" fmla="*/ 3456411 w 5344966"/>
                      <a:gd name="connsiteY6" fmla="*/ 0 h 1200329"/>
                      <a:gd name="connsiteX7" fmla="*/ 3943397 w 5344966"/>
                      <a:gd name="connsiteY7" fmla="*/ 0 h 1200329"/>
                      <a:gd name="connsiteX8" fmla="*/ 4644182 w 5344966"/>
                      <a:gd name="connsiteY8" fmla="*/ 0 h 1200329"/>
                      <a:gd name="connsiteX9" fmla="*/ 5344966 w 5344966"/>
                      <a:gd name="connsiteY9" fmla="*/ 0 h 1200329"/>
                      <a:gd name="connsiteX10" fmla="*/ 5344966 w 5344966"/>
                      <a:gd name="connsiteY10" fmla="*/ 400110 h 1200329"/>
                      <a:gd name="connsiteX11" fmla="*/ 5344966 w 5344966"/>
                      <a:gd name="connsiteY11" fmla="*/ 800219 h 1200329"/>
                      <a:gd name="connsiteX12" fmla="*/ 5344966 w 5344966"/>
                      <a:gd name="connsiteY12" fmla="*/ 1200329 h 1200329"/>
                      <a:gd name="connsiteX13" fmla="*/ 4911430 w 5344966"/>
                      <a:gd name="connsiteY13" fmla="*/ 1200329 h 1200329"/>
                      <a:gd name="connsiteX14" fmla="*/ 4210645 w 5344966"/>
                      <a:gd name="connsiteY14" fmla="*/ 1200329 h 1200329"/>
                      <a:gd name="connsiteX15" fmla="*/ 3723660 w 5344966"/>
                      <a:gd name="connsiteY15" fmla="*/ 1200329 h 1200329"/>
                      <a:gd name="connsiteX16" fmla="*/ 3129775 w 5344966"/>
                      <a:gd name="connsiteY16" fmla="*/ 1200329 h 1200329"/>
                      <a:gd name="connsiteX17" fmla="*/ 2428990 w 5344966"/>
                      <a:gd name="connsiteY17" fmla="*/ 1200329 h 1200329"/>
                      <a:gd name="connsiteX18" fmla="*/ 1835105 w 5344966"/>
                      <a:gd name="connsiteY18" fmla="*/ 1200329 h 1200329"/>
                      <a:gd name="connsiteX19" fmla="*/ 1401569 w 5344966"/>
                      <a:gd name="connsiteY19" fmla="*/ 1200329 h 1200329"/>
                      <a:gd name="connsiteX20" fmla="*/ 914583 w 5344966"/>
                      <a:gd name="connsiteY20" fmla="*/ 1200329 h 1200329"/>
                      <a:gd name="connsiteX21" fmla="*/ 0 w 5344966"/>
                      <a:gd name="connsiteY21" fmla="*/ 1200329 h 1200329"/>
                      <a:gd name="connsiteX22" fmla="*/ 0 w 5344966"/>
                      <a:gd name="connsiteY22" fmla="*/ 800219 h 1200329"/>
                      <a:gd name="connsiteX23" fmla="*/ 0 w 5344966"/>
                      <a:gd name="connsiteY23" fmla="*/ 400110 h 1200329"/>
                      <a:gd name="connsiteX24" fmla="*/ 0 w 5344966"/>
                      <a:gd name="connsiteY24" fmla="*/ 0 h 1200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5344966" h="1200329" extrusionOk="0">
                        <a:moveTo>
                          <a:pt x="0" y="0"/>
                        </a:moveTo>
                        <a:cubicBezTo>
                          <a:pt x="254840" y="-20382"/>
                          <a:pt x="381728" y="21339"/>
                          <a:pt x="540435" y="0"/>
                        </a:cubicBezTo>
                        <a:cubicBezTo>
                          <a:pt x="699142" y="-21339"/>
                          <a:pt x="792466" y="31855"/>
                          <a:pt x="973972" y="0"/>
                        </a:cubicBezTo>
                        <a:cubicBezTo>
                          <a:pt x="1155478" y="-31855"/>
                          <a:pt x="1520228" y="82411"/>
                          <a:pt x="1674756" y="0"/>
                        </a:cubicBezTo>
                        <a:cubicBezTo>
                          <a:pt x="1829284" y="-82411"/>
                          <a:pt x="1953542" y="54052"/>
                          <a:pt x="2215191" y="0"/>
                        </a:cubicBezTo>
                        <a:cubicBezTo>
                          <a:pt x="2476840" y="-54052"/>
                          <a:pt x="2594721" y="26936"/>
                          <a:pt x="2755627" y="0"/>
                        </a:cubicBezTo>
                        <a:cubicBezTo>
                          <a:pt x="2916533" y="-26936"/>
                          <a:pt x="3146429" y="72078"/>
                          <a:pt x="3456411" y="0"/>
                        </a:cubicBezTo>
                        <a:cubicBezTo>
                          <a:pt x="3766393" y="-72078"/>
                          <a:pt x="3701275" y="10823"/>
                          <a:pt x="3943397" y="0"/>
                        </a:cubicBezTo>
                        <a:cubicBezTo>
                          <a:pt x="4185519" y="-10823"/>
                          <a:pt x="4471102" y="24500"/>
                          <a:pt x="4644182" y="0"/>
                        </a:cubicBezTo>
                        <a:cubicBezTo>
                          <a:pt x="4817262" y="-24500"/>
                          <a:pt x="5092216" y="37170"/>
                          <a:pt x="5344966" y="0"/>
                        </a:cubicBezTo>
                        <a:cubicBezTo>
                          <a:pt x="5361221" y="198334"/>
                          <a:pt x="5299257" y="207676"/>
                          <a:pt x="5344966" y="400110"/>
                        </a:cubicBezTo>
                        <a:cubicBezTo>
                          <a:pt x="5390675" y="592544"/>
                          <a:pt x="5300008" y="647230"/>
                          <a:pt x="5344966" y="800219"/>
                        </a:cubicBezTo>
                        <a:cubicBezTo>
                          <a:pt x="5389924" y="953208"/>
                          <a:pt x="5303145" y="1041758"/>
                          <a:pt x="5344966" y="1200329"/>
                        </a:cubicBezTo>
                        <a:cubicBezTo>
                          <a:pt x="5165063" y="1223397"/>
                          <a:pt x="5029902" y="1162139"/>
                          <a:pt x="4911430" y="1200329"/>
                        </a:cubicBezTo>
                        <a:cubicBezTo>
                          <a:pt x="4792958" y="1238519"/>
                          <a:pt x="4418818" y="1161623"/>
                          <a:pt x="4210645" y="1200329"/>
                        </a:cubicBezTo>
                        <a:cubicBezTo>
                          <a:pt x="4002472" y="1239035"/>
                          <a:pt x="3964572" y="1152484"/>
                          <a:pt x="3723660" y="1200329"/>
                        </a:cubicBezTo>
                        <a:cubicBezTo>
                          <a:pt x="3482749" y="1248174"/>
                          <a:pt x="3398925" y="1199687"/>
                          <a:pt x="3129775" y="1200329"/>
                        </a:cubicBezTo>
                        <a:cubicBezTo>
                          <a:pt x="2860625" y="1200971"/>
                          <a:pt x="2757276" y="1152145"/>
                          <a:pt x="2428990" y="1200329"/>
                        </a:cubicBezTo>
                        <a:cubicBezTo>
                          <a:pt x="2100705" y="1248513"/>
                          <a:pt x="1963853" y="1140411"/>
                          <a:pt x="1835105" y="1200329"/>
                        </a:cubicBezTo>
                        <a:cubicBezTo>
                          <a:pt x="1706357" y="1260247"/>
                          <a:pt x="1496718" y="1162922"/>
                          <a:pt x="1401569" y="1200329"/>
                        </a:cubicBezTo>
                        <a:cubicBezTo>
                          <a:pt x="1306420" y="1237736"/>
                          <a:pt x="1070409" y="1167645"/>
                          <a:pt x="914583" y="1200329"/>
                        </a:cubicBezTo>
                        <a:cubicBezTo>
                          <a:pt x="758757" y="1233013"/>
                          <a:pt x="302904" y="1193493"/>
                          <a:pt x="0" y="1200329"/>
                        </a:cubicBezTo>
                        <a:cubicBezTo>
                          <a:pt x="-15715" y="1048143"/>
                          <a:pt x="42548" y="979647"/>
                          <a:pt x="0" y="800219"/>
                        </a:cubicBezTo>
                        <a:cubicBezTo>
                          <a:pt x="-42548" y="620791"/>
                          <a:pt x="17772" y="505373"/>
                          <a:pt x="0" y="400110"/>
                        </a:cubicBezTo>
                        <a:cubicBezTo>
                          <a:pt x="-17772" y="294847"/>
                          <a:pt x="33197" y="13418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Текстовые </a:t>
            </a:r>
            <a:r>
              <a:rPr lang="ru-RU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файлы</a:t>
            </a:r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Внутреннее представление информации в </a:t>
            </a:r>
            <a:r>
              <a:rPr lang="ru-RU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файле</a:t>
            </a:r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Операции над </a:t>
            </a:r>
            <a:r>
              <a:rPr lang="ru-RU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файлами</a:t>
            </a:r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Пример.</a:t>
            </a:r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67E774-676B-CA43-2FE2-CE27BBA30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72" y="1410159"/>
            <a:ext cx="6301648" cy="7370284"/>
          </a:xfrm>
        </p:spPr>
        <p:txBody>
          <a:bodyPr/>
          <a:lstStyle/>
          <a:p>
            <a:pPr marL="342900" indent="-342900" algn="just" eaLnBrk="1" hangingPunct="1">
              <a:buClrTx/>
              <a:buFont typeface="+mj-lt"/>
              <a:buAutoNum type="arabicPeriod"/>
            </a:pPr>
            <a:r>
              <a:rPr lang="ru-RU" altLang="ru-RU" sz="1600" b="1" i="1" dirty="0">
                <a:solidFill>
                  <a:schemeClr val="bg1"/>
                </a:solidFill>
              </a:rPr>
              <a:t>Текстовый</a:t>
            </a:r>
            <a:r>
              <a:rPr lang="ru-RU" altLang="ru-RU" sz="1600" b="1" dirty="0">
                <a:solidFill>
                  <a:schemeClr val="bg1"/>
                </a:solidFill>
              </a:rPr>
              <a:t> </a:t>
            </a:r>
            <a:r>
              <a:rPr lang="ru-RU" altLang="ru-RU" sz="1600" b="1" i="1" dirty="0">
                <a:solidFill>
                  <a:schemeClr val="bg1"/>
                </a:solidFill>
              </a:rPr>
              <a:t>файл</a:t>
            </a:r>
            <a:r>
              <a:rPr lang="ru-RU" altLang="ru-RU" sz="1600" dirty="0">
                <a:solidFill>
                  <a:schemeClr val="bg1"/>
                </a:solidFill>
              </a:rPr>
              <a:t> –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ru-RU" altLang="ru-RU" sz="1600" dirty="0">
                <a:solidFill>
                  <a:schemeClr val="bg1"/>
                </a:solidFill>
              </a:rPr>
              <a:t>файл, компонентами которого являются символьные строки переменной длины, заканчивающиеся специальным маркером – маркером «Конец строки». </a:t>
            </a:r>
          </a:p>
          <a:p>
            <a:pPr marL="342900" lvl="1" indent="0" algn="just">
              <a:buClrTx/>
              <a:buNone/>
            </a:pPr>
            <a:r>
              <a:rPr lang="ru-RU" altLang="ru-RU" sz="1300" dirty="0">
                <a:solidFill>
                  <a:schemeClr val="bg1"/>
                </a:solidFill>
              </a:rPr>
              <a:t>Текстовые файлы используют для хранения и обработки символов, строк, символьных массивов. Числовые и логические данные при записи в текстовые файлы должны преобразовываться в символьные строки.</a:t>
            </a:r>
          </a:p>
          <a:p>
            <a:pPr marL="342900" lvl="1" indent="0" algn="just">
              <a:buClrTx/>
              <a:buNone/>
            </a:pPr>
            <a:r>
              <a:rPr lang="ru-RU" altLang="ru-RU" sz="1300" dirty="0">
                <a:solidFill>
                  <a:schemeClr val="bg1"/>
                </a:solidFill>
              </a:rPr>
              <a:t>Текстовый файл можно открыть для записи, чтения и добавления записей в конец. Файл, открытый для записи, не может использоваться для чтения и наоборот. </a:t>
            </a:r>
          </a:p>
          <a:p>
            <a:pPr marL="342900" indent="-342900" algn="just">
              <a:buClrTx/>
              <a:buFont typeface="+mj-lt"/>
              <a:buAutoNum type="arabicPeriod"/>
            </a:pPr>
            <a:r>
              <a:rPr lang="ru-RU" altLang="ru-RU" sz="1600" dirty="0">
                <a:solidFill>
                  <a:schemeClr val="bg1"/>
                </a:solidFill>
              </a:rPr>
              <a:t>Функции в текстовых файлах</a:t>
            </a:r>
          </a:p>
          <a:p>
            <a:pPr marL="685800" lvl="1" indent="-342900" algn="just">
              <a:buClrTx/>
              <a:buFont typeface="+mj-lt"/>
              <a:buAutoNum type="arabicPeriod"/>
            </a:pPr>
            <a:r>
              <a:rPr lang="ru-RU" altLang="ru-RU" sz="1300" dirty="0">
                <a:solidFill>
                  <a:schemeClr val="bg1"/>
                </a:solidFill>
              </a:rPr>
              <a:t>Функция </a:t>
            </a:r>
            <a:r>
              <a:rPr lang="en-US" altLang="ru-RU" sz="13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EOLn</a:t>
            </a:r>
            <a:r>
              <a:rPr lang="ru-RU" altLang="ru-RU" sz="1300" b="1" dirty="0">
                <a:solidFill>
                  <a:schemeClr val="bg1"/>
                </a:solidFill>
                <a:latin typeface="Courier New" panose="02070309020205020404" pitchFamily="49" charset="0"/>
              </a:rPr>
              <a:t>(</a:t>
            </a:r>
            <a:r>
              <a:rPr lang="ru-RU" altLang="ru-RU" sz="1300" dirty="0">
                <a:solidFill>
                  <a:schemeClr val="bg1"/>
                </a:solidFill>
                <a:latin typeface="Courier New" panose="02070309020205020404" pitchFamily="49" charset="0"/>
              </a:rPr>
              <a:t>[</a:t>
            </a:r>
            <a:r>
              <a:rPr lang="en-US" altLang="ru-RU" sz="1300" b="1" dirty="0">
                <a:solidFill>
                  <a:schemeClr val="bg1"/>
                </a:solidFill>
                <a:latin typeface="Courier New" panose="02070309020205020404" pitchFamily="49" charset="0"/>
              </a:rPr>
              <a:t>Var</a:t>
            </a:r>
            <a:r>
              <a:rPr lang="ru-RU" altLang="ru-RU" sz="1300" b="1" dirty="0">
                <a:solidFill>
                  <a:schemeClr val="bg1"/>
                </a:solidFill>
                <a:latin typeface="Courier New" panose="02070309020205020404" pitchFamily="49" charset="0"/>
              </a:rPr>
              <a:t>  </a:t>
            </a:r>
            <a:r>
              <a:rPr lang="en-US" altLang="ru-RU" sz="1300" b="1" dirty="0">
                <a:solidFill>
                  <a:schemeClr val="bg1"/>
                </a:solidFill>
                <a:latin typeface="Courier New" panose="02070309020205020404" pitchFamily="49" charset="0"/>
              </a:rPr>
              <a:t>f</a:t>
            </a:r>
            <a:r>
              <a:rPr lang="ru-RU" altLang="ru-RU" sz="1300" dirty="0">
                <a:solidFill>
                  <a:schemeClr val="bg1"/>
                </a:solidFill>
                <a:latin typeface="Courier New" panose="02070309020205020404" pitchFamily="49" charset="0"/>
              </a:rPr>
              <a:t>]</a:t>
            </a:r>
            <a:r>
              <a:rPr lang="ru-RU" altLang="ru-RU" sz="1300" b="1" dirty="0">
                <a:solidFill>
                  <a:schemeClr val="bg1"/>
                </a:solidFill>
                <a:latin typeface="Courier New" panose="02070309020205020404" pitchFamily="49" charset="0"/>
              </a:rPr>
              <a:t>): </a:t>
            </a:r>
            <a:r>
              <a:rPr lang="en-US" altLang="ru-RU" sz="1300" b="1" dirty="0">
                <a:solidFill>
                  <a:schemeClr val="bg1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ru-RU" sz="1300" b="1" i="1" dirty="0">
                <a:solidFill>
                  <a:schemeClr val="bg1"/>
                </a:solidFill>
              </a:rPr>
              <a:t> </a:t>
            </a:r>
            <a:r>
              <a:rPr lang="ru-RU" altLang="ru-RU" sz="1300" dirty="0">
                <a:solidFill>
                  <a:schemeClr val="bg1"/>
                </a:solidFill>
              </a:rPr>
              <a:t>– возвращает </a:t>
            </a:r>
            <a:r>
              <a:rPr lang="en-US" altLang="ru-RU" sz="1300" b="1" dirty="0">
                <a:solidFill>
                  <a:schemeClr val="bg1"/>
                </a:solidFill>
                <a:latin typeface="Courier New" panose="02070309020205020404" pitchFamily="49" charset="0"/>
              </a:rPr>
              <a:t>TRUE</a:t>
            </a:r>
            <a:r>
              <a:rPr lang="ru-RU" altLang="ru-RU" sz="1300" dirty="0">
                <a:solidFill>
                  <a:schemeClr val="bg1"/>
                </a:solidFill>
              </a:rPr>
              <a:t>, если во входном текстовом файле достигнут маркер конца строки</a:t>
            </a:r>
          </a:p>
          <a:p>
            <a:pPr marL="685800" lvl="1" indent="-342900" algn="just">
              <a:buClrTx/>
              <a:buFont typeface="+mj-lt"/>
              <a:buAutoNum type="arabicPeriod"/>
            </a:pPr>
            <a:r>
              <a:rPr lang="ru-RU" altLang="ru-RU" sz="1300" dirty="0">
                <a:solidFill>
                  <a:schemeClr val="bg1"/>
                </a:solidFill>
              </a:rPr>
              <a:t>Процедура </a:t>
            </a:r>
            <a:r>
              <a:rPr lang="en-US" altLang="ru-RU" sz="1300" b="1" dirty="0">
                <a:solidFill>
                  <a:schemeClr val="bg1"/>
                </a:solidFill>
                <a:latin typeface="Courier New" panose="02070309020205020404" pitchFamily="49" charset="0"/>
              </a:rPr>
              <a:t>Read, </a:t>
            </a:r>
            <a:r>
              <a:rPr lang="en-US" altLang="ru-RU" sz="13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Readln</a:t>
            </a:r>
            <a:r>
              <a:rPr lang="ru-RU" altLang="ru-RU" sz="1300" i="1" dirty="0">
                <a:solidFill>
                  <a:schemeClr val="bg1"/>
                </a:solidFill>
              </a:rPr>
              <a:t> </a:t>
            </a:r>
            <a:r>
              <a:rPr lang="ru-RU" altLang="ru-RU" sz="1300" dirty="0">
                <a:solidFill>
                  <a:schemeClr val="bg1"/>
                </a:solidFill>
              </a:rPr>
              <a:t>– обеспечивает ввод символов, строк и чисел. </a:t>
            </a:r>
            <a:endParaRPr lang="en-US" altLang="ru-RU" sz="1300" dirty="0">
              <a:solidFill>
                <a:schemeClr val="bg1"/>
              </a:solidFill>
            </a:endParaRPr>
          </a:p>
          <a:p>
            <a:pPr marL="685800" lvl="1" indent="-342900" algn="just">
              <a:buClrTx/>
              <a:buFont typeface="+mj-lt"/>
              <a:buAutoNum type="arabicPeriod"/>
            </a:pPr>
            <a:r>
              <a:rPr lang="ru-RU" altLang="ru-RU" sz="1400" dirty="0">
                <a:solidFill>
                  <a:schemeClr val="bg1"/>
                </a:solidFill>
              </a:rPr>
              <a:t>Процедура </a:t>
            </a:r>
            <a:r>
              <a:rPr lang="en-US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Write, </a:t>
            </a:r>
            <a:r>
              <a:rPr lang="en-US" altLang="ru-RU" sz="1400" b="1" dirty="0" err="1">
                <a:solidFill>
                  <a:schemeClr val="bg2"/>
                </a:solidFill>
                <a:latin typeface="Courier New" panose="02070309020205020404" pitchFamily="49" charset="0"/>
              </a:rPr>
              <a:t>WriteLn</a:t>
            </a:r>
            <a:r>
              <a:rPr lang="ru-RU" altLang="ru-RU" sz="1400" dirty="0">
                <a:solidFill>
                  <a:schemeClr val="bg1"/>
                </a:solidFill>
              </a:rPr>
              <a:t>– осуществляет вывод одного или более выражений типа </a:t>
            </a:r>
            <a:r>
              <a:rPr lang="en-US" altLang="ru-RU" sz="1400" dirty="0">
                <a:solidFill>
                  <a:schemeClr val="bg1"/>
                </a:solidFill>
              </a:rPr>
              <a:t>CHAR</a:t>
            </a:r>
            <a:r>
              <a:rPr lang="ru-RU" altLang="ru-RU" sz="1400" dirty="0">
                <a:solidFill>
                  <a:schemeClr val="bg1"/>
                </a:solidFill>
              </a:rPr>
              <a:t>, </a:t>
            </a:r>
            <a:r>
              <a:rPr lang="en-US" altLang="ru-RU" sz="1400" dirty="0">
                <a:solidFill>
                  <a:schemeClr val="bg1"/>
                </a:solidFill>
              </a:rPr>
              <a:t>STRING</a:t>
            </a:r>
            <a:r>
              <a:rPr lang="ru-RU" altLang="ru-RU" sz="1400" dirty="0">
                <a:solidFill>
                  <a:schemeClr val="bg1"/>
                </a:solidFill>
              </a:rPr>
              <a:t>, </a:t>
            </a:r>
            <a:r>
              <a:rPr lang="en-US" altLang="ru-RU" sz="1400" dirty="0">
                <a:solidFill>
                  <a:schemeClr val="bg1"/>
                </a:solidFill>
              </a:rPr>
              <a:t>BOOLEAN</a:t>
            </a:r>
            <a:r>
              <a:rPr lang="ru-RU" altLang="ru-RU" sz="1400" dirty="0">
                <a:solidFill>
                  <a:schemeClr val="bg1"/>
                </a:solidFill>
              </a:rPr>
              <a:t>, а также целого или вещественного типов.</a:t>
            </a:r>
            <a:endParaRPr lang="en-US" altLang="ru-RU" sz="1400" dirty="0">
              <a:solidFill>
                <a:schemeClr val="bg1"/>
              </a:solidFill>
            </a:endParaRPr>
          </a:p>
          <a:p>
            <a:pPr marL="685800" lvl="1" indent="-342900" algn="just">
              <a:buClrTx/>
              <a:buFont typeface="+mj-lt"/>
              <a:buAutoNum type="arabicPeriod"/>
            </a:pPr>
            <a:r>
              <a:rPr lang="ru-RU" altLang="ru-RU" sz="1400" dirty="0">
                <a:solidFill>
                  <a:schemeClr val="bg1"/>
                </a:solidFill>
              </a:rPr>
              <a:t>Функция </a:t>
            </a:r>
            <a:r>
              <a:rPr lang="en-US" altLang="ru-RU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SeekEOLn</a:t>
            </a:r>
            <a:r>
              <a:rPr lang="en-US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sz="1400" b="1" dirty="0" err="1">
                <a:solidFill>
                  <a:schemeClr val="bg2"/>
                </a:solidFill>
                <a:latin typeface="Courier New" panose="02070309020205020404" pitchFamily="49" charset="0"/>
              </a:rPr>
              <a:t>SeekEOF</a:t>
            </a:r>
            <a:r>
              <a:rPr lang="en-US" altLang="ru-RU" sz="1400" b="1" i="1" dirty="0">
                <a:solidFill>
                  <a:schemeClr val="bg1"/>
                </a:solidFill>
              </a:rPr>
              <a:t> </a:t>
            </a:r>
            <a:r>
              <a:rPr lang="ru-RU" altLang="ru-RU" sz="1400" dirty="0">
                <a:solidFill>
                  <a:schemeClr val="bg1"/>
                </a:solidFill>
              </a:rPr>
              <a:t>– пропускает пробелы и знаки табуляции до маркера конца строки или до первого значащего символа и возвращает </a:t>
            </a:r>
            <a:r>
              <a:rPr lang="en-US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TRUE</a:t>
            </a:r>
            <a:r>
              <a:rPr lang="ru-RU" altLang="ru-RU" sz="1400" dirty="0">
                <a:solidFill>
                  <a:schemeClr val="bg1"/>
                </a:solidFill>
              </a:rPr>
              <a:t>, при обнаружении маркера.</a:t>
            </a:r>
            <a:endParaRPr lang="en-US" altLang="ru-RU" sz="1400" dirty="0">
              <a:solidFill>
                <a:schemeClr val="bg1"/>
              </a:solidFill>
            </a:endParaRPr>
          </a:p>
          <a:p>
            <a:pPr marL="685800" lvl="1" indent="-342900" algn="just">
              <a:buFont typeface="+mj-lt"/>
              <a:buAutoNum type="arabicPeriod"/>
            </a:pPr>
            <a:endParaRPr lang="ru-RU" altLang="ru-RU" sz="1300" dirty="0">
              <a:solidFill>
                <a:schemeClr val="bg1"/>
              </a:solidFill>
            </a:endParaRPr>
          </a:p>
          <a:p>
            <a:pPr marL="685800" lvl="1" indent="-342900" algn="just">
              <a:buFont typeface="+mj-lt"/>
              <a:buAutoNum type="arabicPeriod"/>
            </a:pP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5BB4A55-7EFF-E2E9-4A30-5A080BCD6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A9F7-990D-A54E-A438-4681E273B5EF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0613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2BF550-38E4-3996-8F1D-41ED9237BE3F}"/>
              </a:ext>
            </a:extLst>
          </p:cNvPr>
          <p:cNvSpPr txBox="1"/>
          <p:nvPr/>
        </p:nvSpPr>
        <p:spPr>
          <a:xfrm>
            <a:off x="756517" y="92321"/>
            <a:ext cx="5344966" cy="923330"/>
          </a:xfrm>
          <a:prstGeom prst="rect">
            <a:avLst/>
          </a:prstGeom>
          <a:noFill/>
          <a:ln w="76200">
            <a:solidFill>
              <a:srgbClr val="00B050">
                <a:alpha val="50000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344966"/>
                      <a:gd name="connsiteY0" fmla="*/ 0 h 1200329"/>
                      <a:gd name="connsiteX1" fmla="*/ 540435 w 5344966"/>
                      <a:gd name="connsiteY1" fmla="*/ 0 h 1200329"/>
                      <a:gd name="connsiteX2" fmla="*/ 973972 w 5344966"/>
                      <a:gd name="connsiteY2" fmla="*/ 0 h 1200329"/>
                      <a:gd name="connsiteX3" fmla="*/ 1674756 w 5344966"/>
                      <a:gd name="connsiteY3" fmla="*/ 0 h 1200329"/>
                      <a:gd name="connsiteX4" fmla="*/ 2215191 w 5344966"/>
                      <a:gd name="connsiteY4" fmla="*/ 0 h 1200329"/>
                      <a:gd name="connsiteX5" fmla="*/ 2755627 w 5344966"/>
                      <a:gd name="connsiteY5" fmla="*/ 0 h 1200329"/>
                      <a:gd name="connsiteX6" fmla="*/ 3456411 w 5344966"/>
                      <a:gd name="connsiteY6" fmla="*/ 0 h 1200329"/>
                      <a:gd name="connsiteX7" fmla="*/ 3943397 w 5344966"/>
                      <a:gd name="connsiteY7" fmla="*/ 0 h 1200329"/>
                      <a:gd name="connsiteX8" fmla="*/ 4644182 w 5344966"/>
                      <a:gd name="connsiteY8" fmla="*/ 0 h 1200329"/>
                      <a:gd name="connsiteX9" fmla="*/ 5344966 w 5344966"/>
                      <a:gd name="connsiteY9" fmla="*/ 0 h 1200329"/>
                      <a:gd name="connsiteX10" fmla="*/ 5344966 w 5344966"/>
                      <a:gd name="connsiteY10" fmla="*/ 400110 h 1200329"/>
                      <a:gd name="connsiteX11" fmla="*/ 5344966 w 5344966"/>
                      <a:gd name="connsiteY11" fmla="*/ 800219 h 1200329"/>
                      <a:gd name="connsiteX12" fmla="*/ 5344966 w 5344966"/>
                      <a:gd name="connsiteY12" fmla="*/ 1200329 h 1200329"/>
                      <a:gd name="connsiteX13" fmla="*/ 4911430 w 5344966"/>
                      <a:gd name="connsiteY13" fmla="*/ 1200329 h 1200329"/>
                      <a:gd name="connsiteX14" fmla="*/ 4210645 w 5344966"/>
                      <a:gd name="connsiteY14" fmla="*/ 1200329 h 1200329"/>
                      <a:gd name="connsiteX15" fmla="*/ 3723660 w 5344966"/>
                      <a:gd name="connsiteY15" fmla="*/ 1200329 h 1200329"/>
                      <a:gd name="connsiteX16" fmla="*/ 3129775 w 5344966"/>
                      <a:gd name="connsiteY16" fmla="*/ 1200329 h 1200329"/>
                      <a:gd name="connsiteX17" fmla="*/ 2428990 w 5344966"/>
                      <a:gd name="connsiteY17" fmla="*/ 1200329 h 1200329"/>
                      <a:gd name="connsiteX18" fmla="*/ 1835105 w 5344966"/>
                      <a:gd name="connsiteY18" fmla="*/ 1200329 h 1200329"/>
                      <a:gd name="connsiteX19" fmla="*/ 1401569 w 5344966"/>
                      <a:gd name="connsiteY19" fmla="*/ 1200329 h 1200329"/>
                      <a:gd name="connsiteX20" fmla="*/ 914583 w 5344966"/>
                      <a:gd name="connsiteY20" fmla="*/ 1200329 h 1200329"/>
                      <a:gd name="connsiteX21" fmla="*/ 0 w 5344966"/>
                      <a:gd name="connsiteY21" fmla="*/ 1200329 h 1200329"/>
                      <a:gd name="connsiteX22" fmla="*/ 0 w 5344966"/>
                      <a:gd name="connsiteY22" fmla="*/ 800219 h 1200329"/>
                      <a:gd name="connsiteX23" fmla="*/ 0 w 5344966"/>
                      <a:gd name="connsiteY23" fmla="*/ 400110 h 1200329"/>
                      <a:gd name="connsiteX24" fmla="*/ 0 w 5344966"/>
                      <a:gd name="connsiteY24" fmla="*/ 0 h 1200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5344966" h="1200329" extrusionOk="0">
                        <a:moveTo>
                          <a:pt x="0" y="0"/>
                        </a:moveTo>
                        <a:cubicBezTo>
                          <a:pt x="254840" y="-20382"/>
                          <a:pt x="381728" y="21339"/>
                          <a:pt x="540435" y="0"/>
                        </a:cubicBezTo>
                        <a:cubicBezTo>
                          <a:pt x="699142" y="-21339"/>
                          <a:pt x="792466" y="31855"/>
                          <a:pt x="973972" y="0"/>
                        </a:cubicBezTo>
                        <a:cubicBezTo>
                          <a:pt x="1155478" y="-31855"/>
                          <a:pt x="1520228" y="82411"/>
                          <a:pt x="1674756" y="0"/>
                        </a:cubicBezTo>
                        <a:cubicBezTo>
                          <a:pt x="1829284" y="-82411"/>
                          <a:pt x="1953542" y="54052"/>
                          <a:pt x="2215191" y="0"/>
                        </a:cubicBezTo>
                        <a:cubicBezTo>
                          <a:pt x="2476840" y="-54052"/>
                          <a:pt x="2594721" y="26936"/>
                          <a:pt x="2755627" y="0"/>
                        </a:cubicBezTo>
                        <a:cubicBezTo>
                          <a:pt x="2916533" y="-26936"/>
                          <a:pt x="3146429" y="72078"/>
                          <a:pt x="3456411" y="0"/>
                        </a:cubicBezTo>
                        <a:cubicBezTo>
                          <a:pt x="3766393" y="-72078"/>
                          <a:pt x="3701275" y="10823"/>
                          <a:pt x="3943397" y="0"/>
                        </a:cubicBezTo>
                        <a:cubicBezTo>
                          <a:pt x="4185519" y="-10823"/>
                          <a:pt x="4471102" y="24500"/>
                          <a:pt x="4644182" y="0"/>
                        </a:cubicBezTo>
                        <a:cubicBezTo>
                          <a:pt x="4817262" y="-24500"/>
                          <a:pt x="5092216" y="37170"/>
                          <a:pt x="5344966" y="0"/>
                        </a:cubicBezTo>
                        <a:cubicBezTo>
                          <a:pt x="5361221" y="198334"/>
                          <a:pt x="5299257" y="207676"/>
                          <a:pt x="5344966" y="400110"/>
                        </a:cubicBezTo>
                        <a:cubicBezTo>
                          <a:pt x="5390675" y="592544"/>
                          <a:pt x="5300008" y="647230"/>
                          <a:pt x="5344966" y="800219"/>
                        </a:cubicBezTo>
                        <a:cubicBezTo>
                          <a:pt x="5389924" y="953208"/>
                          <a:pt x="5303145" y="1041758"/>
                          <a:pt x="5344966" y="1200329"/>
                        </a:cubicBezTo>
                        <a:cubicBezTo>
                          <a:pt x="5165063" y="1223397"/>
                          <a:pt x="5029902" y="1162139"/>
                          <a:pt x="4911430" y="1200329"/>
                        </a:cubicBezTo>
                        <a:cubicBezTo>
                          <a:pt x="4792958" y="1238519"/>
                          <a:pt x="4418818" y="1161623"/>
                          <a:pt x="4210645" y="1200329"/>
                        </a:cubicBezTo>
                        <a:cubicBezTo>
                          <a:pt x="4002472" y="1239035"/>
                          <a:pt x="3964572" y="1152484"/>
                          <a:pt x="3723660" y="1200329"/>
                        </a:cubicBezTo>
                        <a:cubicBezTo>
                          <a:pt x="3482749" y="1248174"/>
                          <a:pt x="3398925" y="1199687"/>
                          <a:pt x="3129775" y="1200329"/>
                        </a:cubicBezTo>
                        <a:cubicBezTo>
                          <a:pt x="2860625" y="1200971"/>
                          <a:pt x="2757276" y="1152145"/>
                          <a:pt x="2428990" y="1200329"/>
                        </a:cubicBezTo>
                        <a:cubicBezTo>
                          <a:pt x="2100705" y="1248513"/>
                          <a:pt x="1963853" y="1140411"/>
                          <a:pt x="1835105" y="1200329"/>
                        </a:cubicBezTo>
                        <a:cubicBezTo>
                          <a:pt x="1706357" y="1260247"/>
                          <a:pt x="1496718" y="1162922"/>
                          <a:pt x="1401569" y="1200329"/>
                        </a:cubicBezTo>
                        <a:cubicBezTo>
                          <a:pt x="1306420" y="1237736"/>
                          <a:pt x="1070409" y="1167645"/>
                          <a:pt x="914583" y="1200329"/>
                        </a:cubicBezTo>
                        <a:cubicBezTo>
                          <a:pt x="758757" y="1233013"/>
                          <a:pt x="302904" y="1193493"/>
                          <a:pt x="0" y="1200329"/>
                        </a:cubicBezTo>
                        <a:cubicBezTo>
                          <a:pt x="-15715" y="1048143"/>
                          <a:pt x="42548" y="979647"/>
                          <a:pt x="0" y="800219"/>
                        </a:cubicBezTo>
                        <a:cubicBezTo>
                          <a:pt x="-42548" y="620791"/>
                          <a:pt x="17772" y="505373"/>
                          <a:pt x="0" y="400110"/>
                        </a:cubicBezTo>
                        <a:cubicBezTo>
                          <a:pt x="-17772" y="294847"/>
                          <a:pt x="33197" y="13418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Типизированные </a:t>
            </a:r>
            <a:r>
              <a:rPr lang="ru-RU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файлы</a:t>
            </a:r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внутреннее представление информации в </a:t>
            </a:r>
            <a:r>
              <a:rPr lang="ru-RU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файле</a:t>
            </a:r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Операции над </a:t>
            </a:r>
            <a:r>
              <a:rPr lang="ru-RU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файлами</a:t>
            </a:r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Пример.</a:t>
            </a:r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67E774-676B-CA43-2FE2-CE27BBA30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72" y="1410159"/>
            <a:ext cx="6301648" cy="7370284"/>
          </a:xfrm>
        </p:spPr>
        <p:txBody>
          <a:bodyPr/>
          <a:lstStyle/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ru-RU" altLang="ru-RU" sz="1600" b="1" i="1" dirty="0">
                <a:solidFill>
                  <a:schemeClr val="bg1"/>
                </a:solidFill>
              </a:rPr>
              <a:t>Типизированный</a:t>
            </a:r>
            <a:r>
              <a:rPr lang="ru-RU" altLang="ru-RU" sz="1600" b="1" dirty="0">
                <a:solidFill>
                  <a:schemeClr val="bg1"/>
                </a:solidFill>
              </a:rPr>
              <a:t> файл</a:t>
            </a:r>
            <a:r>
              <a:rPr lang="ru-RU" altLang="ru-RU" sz="1600" dirty="0">
                <a:solidFill>
                  <a:schemeClr val="bg1"/>
                </a:solidFill>
              </a:rPr>
              <a:t> – файл, все компоненты которого одного типа, заданного при объявлении файловой переменной. </a:t>
            </a:r>
          </a:p>
          <a:p>
            <a:pPr lvl="1" algn="just">
              <a:buNone/>
            </a:pPr>
            <a:r>
              <a:rPr lang="ru-RU" altLang="ru-RU" sz="1100" dirty="0">
                <a:solidFill>
                  <a:schemeClr val="bg1"/>
                </a:solidFill>
              </a:rPr>
              <a:t>Компоненты хранятся на диске во </a:t>
            </a:r>
            <a:r>
              <a:rPr lang="ru-RU" altLang="ru-RU" sz="1100" i="1" dirty="0">
                <a:solidFill>
                  <a:schemeClr val="bg1"/>
                </a:solidFill>
              </a:rPr>
              <a:t>внутреннем </a:t>
            </a:r>
            <a:r>
              <a:rPr lang="ru-RU" altLang="ru-RU" sz="1100" dirty="0">
                <a:solidFill>
                  <a:schemeClr val="bg1"/>
                </a:solidFill>
              </a:rPr>
              <a:t>(двоичном)</a:t>
            </a:r>
            <a:r>
              <a:rPr lang="ru-RU" altLang="ru-RU" sz="1100" i="1" dirty="0">
                <a:solidFill>
                  <a:schemeClr val="bg1"/>
                </a:solidFill>
              </a:rPr>
              <a:t> </a:t>
            </a:r>
            <a:r>
              <a:rPr lang="ru-RU" altLang="ru-RU" sz="1100" dirty="0">
                <a:solidFill>
                  <a:schemeClr val="bg1"/>
                </a:solidFill>
              </a:rPr>
              <a:t>формате. При этом числа хранятся  в формате, в котором над ними выполняются операции. Типизированный файл можно открыть для записи и чтения. Файл, открытый для записи, может использоваться для чтения. В файл, открытый для чтения, можно писать</a:t>
            </a:r>
            <a:r>
              <a:rPr lang="en-US" altLang="ru-RU" sz="1100" dirty="0">
                <a:solidFill>
                  <a:schemeClr val="bg1"/>
                </a:solidFill>
              </a:rPr>
              <a:t>. </a:t>
            </a:r>
            <a:r>
              <a:rPr lang="ru-RU" altLang="ru-RU" sz="1100" dirty="0">
                <a:solidFill>
                  <a:schemeClr val="bg1"/>
                </a:solidFill>
              </a:rPr>
              <a:t>Поскольку размер компонентов одинаков, принципиально возможен не только последовательный, но и прямой доступ. 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ru-RU" altLang="ru-RU" sz="1600" b="1" dirty="0">
                <a:solidFill>
                  <a:schemeClr val="bg1"/>
                </a:solidFill>
              </a:rPr>
              <a:t>Процедуры и функции обработки типизированных файлов </a:t>
            </a:r>
            <a:endParaRPr lang="en-US" altLang="ru-RU" sz="1600" b="1" dirty="0">
              <a:solidFill>
                <a:schemeClr val="bg1"/>
              </a:solidFill>
            </a:endParaRPr>
          </a:p>
          <a:p>
            <a:pPr marL="571500" lvl="1" indent="-228600" algn="just">
              <a:spcBef>
                <a:spcPct val="0"/>
              </a:spcBef>
              <a:buClrTx/>
              <a:buFont typeface="+mj-lt"/>
              <a:buAutoNum type="arabicPeriod"/>
            </a:pPr>
            <a:r>
              <a:rPr lang="ru-RU" altLang="ru-RU" sz="1400" dirty="0">
                <a:solidFill>
                  <a:schemeClr val="bg1"/>
                </a:solidFill>
              </a:rPr>
              <a:t>Процедура </a:t>
            </a:r>
            <a:r>
              <a:rPr lang="en-US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Read</a:t>
            </a:r>
            <a:r>
              <a:rPr lang="ru-RU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(</a:t>
            </a:r>
            <a:r>
              <a:rPr lang="en-US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Var</a:t>
            </a:r>
            <a:r>
              <a:rPr lang="ru-RU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f</a:t>
            </a:r>
            <a:r>
              <a:rPr lang="ru-RU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; </a:t>
            </a:r>
            <a:r>
              <a:rPr lang="en-US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c</a:t>
            </a:r>
            <a:r>
              <a:rPr lang="ru-RU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1,</a:t>
            </a:r>
            <a:r>
              <a:rPr lang="en-US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c</a:t>
            </a:r>
            <a:r>
              <a:rPr lang="ru-RU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2,...,</a:t>
            </a:r>
            <a:r>
              <a:rPr lang="en-US" altLang="ru-RU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cn</a:t>
            </a:r>
            <a:r>
              <a:rPr lang="ru-RU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)</a:t>
            </a:r>
            <a:r>
              <a:rPr lang="ru-RU" altLang="ru-RU" sz="1400" b="1" dirty="0">
                <a:solidFill>
                  <a:schemeClr val="bg1"/>
                </a:solidFill>
              </a:rPr>
              <a:t> –</a:t>
            </a:r>
            <a:r>
              <a:rPr lang="ru-RU" altLang="ru-RU" sz="1400" dirty="0">
                <a:solidFill>
                  <a:schemeClr val="bg1"/>
                </a:solidFill>
              </a:rPr>
              <a:t> осуществляет чтение компонентов типизированного файла. Список ввода содержит одну или несколько переменных того же типа, что и компоненты файла. Если файл исчерпан, обращение к процедуре  вызывает ошибку ввода-вывода.</a:t>
            </a:r>
          </a:p>
          <a:p>
            <a:pPr marL="571500" lvl="1" indent="-228600" algn="just">
              <a:spcBef>
                <a:spcPct val="0"/>
              </a:spcBef>
              <a:buClrTx/>
              <a:buFont typeface="+mj-lt"/>
              <a:buAutoNum type="arabicPeriod"/>
            </a:pPr>
            <a:r>
              <a:rPr lang="ru-RU" altLang="ru-RU" sz="1400" dirty="0">
                <a:solidFill>
                  <a:schemeClr val="bg1"/>
                </a:solidFill>
              </a:rPr>
              <a:t>Процедура </a:t>
            </a:r>
            <a:r>
              <a:rPr lang="en-US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Write</a:t>
            </a:r>
            <a:r>
              <a:rPr lang="ru-RU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(</a:t>
            </a:r>
            <a:r>
              <a:rPr lang="en-US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Var</a:t>
            </a:r>
            <a:r>
              <a:rPr lang="ru-RU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f</a:t>
            </a:r>
            <a:r>
              <a:rPr lang="ru-RU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; </a:t>
            </a:r>
            <a:r>
              <a:rPr lang="en-US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c</a:t>
            </a:r>
            <a:r>
              <a:rPr lang="ru-RU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1,</a:t>
            </a:r>
            <a:r>
              <a:rPr lang="en-US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c</a:t>
            </a:r>
            <a:r>
              <a:rPr lang="ru-RU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2,...,</a:t>
            </a:r>
            <a:r>
              <a:rPr lang="en-US" altLang="ru-RU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cn</a:t>
            </a:r>
            <a:r>
              <a:rPr lang="ru-RU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)</a:t>
            </a:r>
            <a:r>
              <a:rPr lang="ru-RU" altLang="ru-RU" sz="1400" i="1" dirty="0">
                <a:solidFill>
                  <a:schemeClr val="bg1"/>
                </a:solidFill>
              </a:rPr>
              <a:t> </a:t>
            </a:r>
            <a:r>
              <a:rPr lang="ru-RU" altLang="ru-RU" sz="1400" dirty="0">
                <a:solidFill>
                  <a:schemeClr val="bg1"/>
                </a:solidFill>
              </a:rPr>
              <a:t>– осуществляет запись компонентов в типизированный файл.  Список вывода  содержит одно или более выражений того же типа, что и компоненты файла.</a:t>
            </a:r>
          </a:p>
          <a:p>
            <a:pPr marL="571500" lvl="1" indent="-228600" algn="just">
              <a:spcBef>
                <a:spcPct val="0"/>
              </a:spcBef>
              <a:buClrTx/>
              <a:buFont typeface="+mj-lt"/>
              <a:buAutoNum type="arabicPeriod"/>
            </a:pPr>
            <a:r>
              <a:rPr lang="ru-RU" altLang="ru-RU" sz="1400" dirty="0">
                <a:solidFill>
                  <a:schemeClr val="bg1"/>
                </a:solidFill>
              </a:rPr>
              <a:t>Процедура </a:t>
            </a:r>
            <a:r>
              <a:rPr lang="en-US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Seek</a:t>
            </a:r>
            <a:r>
              <a:rPr lang="ru-RU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(</a:t>
            </a:r>
            <a:r>
              <a:rPr lang="en-US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Var</a:t>
            </a:r>
            <a:r>
              <a:rPr lang="ru-RU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f</a:t>
            </a:r>
            <a:r>
              <a:rPr lang="ru-RU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; </a:t>
            </a:r>
            <a:r>
              <a:rPr lang="en-US" altLang="ru-RU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numcomp</a:t>
            </a:r>
            <a:r>
              <a:rPr lang="ru-RU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:</a:t>
            </a:r>
            <a:r>
              <a:rPr lang="en-US" altLang="ru-RU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longint</a:t>
            </a:r>
            <a:r>
              <a:rPr lang="ru-RU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)</a:t>
            </a:r>
            <a:r>
              <a:rPr lang="ru-RU" altLang="ru-RU" sz="1400" dirty="0">
                <a:solidFill>
                  <a:schemeClr val="bg1"/>
                </a:solidFill>
              </a:rPr>
              <a:t> – осуществляет установку указателя файла на компонент с номером </a:t>
            </a:r>
            <a:r>
              <a:rPr lang="en-US" altLang="ru-RU" sz="1400" dirty="0" err="1">
                <a:solidFill>
                  <a:schemeClr val="bg1"/>
                </a:solidFill>
              </a:rPr>
              <a:t>numcomp</a:t>
            </a:r>
            <a:r>
              <a:rPr lang="ru-RU" altLang="ru-RU" sz="1400" dirty="0">
                <a:solidFill>
                  <a:schemeClr val="bg1"/>
                </a:solidFill>
              </a:rPr>
              <a:t>.</a:t>
            </a:r>
          </a:p>
          <a:p>
            <a:pPr marL="571500" lvl="1" indent="-228600" algn="just">
              <a:spcBef>
                <a:spcPct val="0"/>
              </a:spcBef>
              <a:buClrTx/>
              <a:buFont typeface="+mj-lt"/>
              <a:buAutoNum type="arabicPeriod"/>
            </a:pPr>
            <a:r>
              <a:rPr lang="ru-RU" altLang="ru-RU" sz="1400" dirty="0">
                <a:solidFill>
                  <a:schemeClr val="bg1"/>
                </a:solidFill>
              </a:rPr>
              <a:t>Функция </a:t>
            </a:r>
            <a:r>
              <a:rPr lang="en-US" altLang="ru-RU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FileSize</a:t>
            </a:r>
            <a:r>
              <a:rPr lang="ru-RU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(</a:t>
            </a:r>
            <a:r>
              <a:rPr lang="en-US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Var</a:t>
            </a:r>
            <a:r>
              <a:rPr lang="ru-RU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f</a:t>
            </a:r>
            <a:r>
              <a:rPr lang="ru-RU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)</a:t>
            </a:r>
            <a:r>
              <a:rPr lang="ru-RU" altLang="ru-RU" sz="1400" dirty="0">
                <a:solidFill>
                  <a:schemeClr val="bg1"/>
                </a:solidFill>
                <a:latin typeface="Courier New" panose="02070309020205020404" pitchFamily="49" charset="0"/>
              </a:rPr>
              <a:t>:</a:t>
            </a:r>
            <a:r>
              <a:rPr lang="ru-RU" altLang="ru-RU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longint</a:t>
            </a:r>
            <a:r>
              <a:rPr lang="ru-RU" altLang="ru-RU" sz="1400" b="1" dirty="0">
                <a:solidFill>
                  <a:schemeClr val="bg1"/>
                </a:solidFill>
              </a:rPr>
              <a:t> – </a:t>
            </a:r>
            <a:r>
              <a:rPr lang="ru-RU" altLang="ru-RU" sz="1400" dirty="0">
                <a:solidFill>
                  <a:schemeClr val="bg1"/>
                </a:solidFill>
              </a:rPr>
              <a:t>возвращает количество компонентов файла. Может использоваться для установки на конец файла совместно с </a:t>
            </a:r>
            <a:r>
              <a:rPr lang="en-US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Seek</a:t>
            </a:r>
            <a:r>
              <a:rPr lang="ru-RU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(</a:t>
            </a:r>
            <a:r>
              <a:rPr lang="en-US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f</a:t>
            </a:r>
            <a:r>
              <a:rPr lang="ru-RU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FileSize</a:t>
            </a:r>
            <a:r>
              <a:rPr lang="ru-RU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(</a:t>
            </a:r>
            <a:r>
              <a:rPr lang="en-US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f</a:t>
            </a:r>
            <a:r>
              <a:rPr lang="ru-RU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));</a:t>
            </a:r>
            <a:endParaRPr lang="en-US" altLang="ru-RU" sz="1400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marL="571500" lvl="1" indent="-228600" algn="just">
              <a:spcBef>
                <a:spcPct val="0"/>
              </a:spcBef>
              <a:buClrTx/>
              <a:buFont typeface="+mj-lt"/>
              <a:buAutoNum type="arabicPeriod"/>
            </a:pPr>
            <a:r>
              <a:rPr lang="ru-RU" altLang="ru-RU" sz="1400" dirty="0">
                <a:solidFill>
                  <a:schemeClr val="bg1"/>
                </a:solidFill>
              </a:rPr>
              <a:t>Функция</a:t>
            </a:r>
            <a:r>
              <a:rPr lang="ru-RU" altLang="ru-RU" sz="1400" i="1" dirty="0">
                <a:solidFill>
                  <a:schemeClr val="bg1"/>
                </a:solidFill>
              </a:rPr>
              <a:t> </a:t>
            </a:r>
            <a:r>
              <a:rPr lang="en-US" altLang="ru-RU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FilePos</a:t>
            </a:r>
            <a:r>
              <a:rPr lang="ru-RU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(</a:t>
            </a:r>
            <a:r>
              <a:rPr lang="en-US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Var</a:t>
            </a:r>
            <a:r>
              <a:rPr lang="ru-RU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f</a:t>
            </a:r>
            <a:r>
              <a:rPr lang="ru-RU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):</a:t>
            </a:r>
            <a:r>
              <a:rPr lang="ru-RU" altLang="ru-RU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longint</a:t>
            </a:r>
            <a:r>
              <a:rPr lang="ru-RU" altLang="ru-RU" sz="1400" i="1" dirty="0">
                <a:solidFill>
                  <a:schemeClr val="bg1"/>
                </a:solidFill>
              </a:rPr>
              <a:t> –  </a:t>
            </a:r>
            <a:r>
              <a:rPr lang="ru-RU" altLang="ru-RU" sz="1400" dirty="0">
                <a:solidFill>
                  <a:schemeClr val="bg1"/>
                </a:solidFill>
              </a:rPr>
              <a:t>возвращает порядковый номер компонента, который будет обрабатываться следующим</a:t>
            </a:r>
            <a:r>
              <a:rPr lang="ru-RU" altLang="ru-RU" sz="1400" b="1" dirty="0">
                <a:solidFill>
                  <a:schemeClr val="bg1"/>
                </a:solidFill>
              </a:rPr>
              <a:t>.</a:t>
            </a:r>
            <a:endParaRPr lang="en-US" altLang="ru-RU" sz="1400" b="1" dirty="0">
              <a:solidFill>
                <a:schemeClr val="bg1"/>
              </a:solidFill>
            </a:endParaRPr>
          </a:p>
          <a:p>
            <a:pPr marL="571500" lvl="1" indent="-228600">
              <a:spcBef>
                <a:spcPct val="0"/>
              </a:spcBef>
              <a:buClrTx/>
              <a:buFont typeface="+mj-lt"/>
              <a:buAutoNum type="arabicPeriod"/>
            </a:pPr>
            <a:r>
              <a:rPr lang="ru-RU" altLang="ru-RU" sz="1400" dirty="0">
                <a:solidFill>
                  <a:schemeClr val="bg1"/>
                </a:solidFill>
              </a:rPr>
              <a:t>Процедура </a:t>
            </a:r>
            <a:r>
              <a:rPr lang="en-US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Truncate(Var f)</a:t>
            </a:r>
            <a:r>
              <a:rPr lang="ru-RU" altLang="ru-RU" sz="1400" dirty="0">
                <a:solidFill>
                  <a:schemeClr val="bg1"/>
                </a:solidFill>
              </a:rPr>
              <a:t> </a:t>
            </a:r>
            <a:r>
              <a:rPr lang="ru-RU" altLang="ru-RU" sz="1400" i="1" dirty="0">
                <a:solidFill>
                  <a:schemeClr val="bg1"/>
                </a:solidFill>
              </a:rPr>
              <a:t>–</a:t>
            </a:r>
            <a:r>
              <a:rPr lang="ru-RU" altLang="ru-RU" sz="1400" dirty="0">
                <a:solidFill>
                  <a:schemeClr val="bg1"/>
                </a:solidFill>
              </a:rPr>
              <a:t> выполняет «усечение» файла.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5A9C4C9-CD82-F565-5964-FE2F0BE5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A9F7-990D-A54E-A438-4681E273B5EF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382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2BF550-38E4-3996-8F1D-41ED9237BE3F}"/>
              </a:ext>
            </a:extLst>
          </p:cNvPr>
          <p:cNvSpPr txBox="1"/>
          <p:nvPr/>
        </p:nvSpPr>
        <p:spPr>
          <a:xfrm>
            <a:off x="756517" y="92321"/>
            <a:ext cx="5344966" cy="923330"/>
          </a:xfrm>
          <a:prstGeom prst="rect">
            <a:avLst/>
          </a:prstGeom>
          <a:noFill/>
          <a:ln w="76200">
            <a:solidFill>
              <a:srgbClr val="00B050">
                <a:alpha val="50000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344966"/>
                      <a:gd name="connsiteY0" fmla="*/ 0 h 1200329"/>
                      <a:gd name="connsiteX1" fmla="*/ 540435 w 5344966"/>
                      <a:gd name="connsiteY1" fmla="*/ 0 h 1200329"/>
                      <a:gd name="connsiteX2" fmla="*/ 973972 w 5344966"/>
                      <a:gd name="connsiteY2" fmla="*/ 0 h 1200329"/>
                      <a:gd name="connsiteX3" fmla="*/ 1674756 w 5344966"/>
                      <a:gd name="connsiteY3" fmla="*/ 0 h 1200329"/>
                      <a:gd name="connsiteX4" fmla="*/ 2215191 w 5344966"/>
                      <a:gd name="connsiteY4" fmla="*/ 0 h 1200329"/>
                      <a:gd name="connsiteX5" fmla="*/ 2755627 w 5344966"/>
                      <a:gd name="connsiteY5" fmla="*/ 0 h 1200329"/>
                      <a:gd name="connsiteX6" fmla="*/ 3456411 w 5344966"/>
                      <a:gd name="connsiteY6" fmla="*/ 0 h 1200329"/>
                      <a:gd name="connsiteX7" fmla="*/ 3943397 w 5344966"/>
                      <a:gd name="connsiteY7" fmla="*/ 0 h 1200329"/>
                      <a:gd name="connsiteX8" fmla="*/ 4644182 w 5344966"/>
                      <a:gd name="connsiteY8" fmla="*/ 0 h 1200329"/>
                      <a:gd name="connsiteX9" fmla="*/ 5344966 w 5344966"/>
                      <a:gd name="connsiteY9" fmla="*/ 0 h 1200329"/>
                      <a:gd name="connsiteX10" fmla="*/ 5344966 w 5344966"/>
                      <a:gd name="connsiteY10" fmla="*/ 400110 h 1200329"/>
                      <a:gd name="connsiteX11" fmla="*/ 5344966 w 5344966"/>
                      <a:gd name="connsiteY11" fmla="*/ 800219 h 1200329"/>
                      <a:gd name="connsiteX12" fmla="*/ 5344966 w 5344966"/>
                      <a:gd name="connsiteY12" fmla="*/ 1200329 h 1200329"/>
                      <a:gd name="connsiteX13" fmla="*/ 4911430 w 5344966"/>
                      <a:gd name="connsiteY13" fmla="*/ 1200329 h 1200329"/>
                      <a:gd name="connsiteX14" fmla="*/ 4210645 w 5344966"/>
                      <a:gd name="connsiteY14" fmla="*/ 1200329 h 1200329"/>
                      <a:gd name="connsiteX15" fmla="*/ 3723660 w 5344966"/>
                      <a:gd name="connsiteY15" fmla="*/ 1200329 h 1200329"/>
                      <a:gd name="connsiteX16" fmla="*/ 3129775 w 5344966"/>
                      <a:gd name="connsiteY16" fmla="*/ 1200329 h 1200329"/>
                      <a:gd name="connsiteX17" fmla="*/ 2428990 w 5344966"/>
                      <a:gd name="connsiteY17" fmla="*/ 1200329 h 1200329"/>
                      <a:gd name="connsiteX18" fmla="*/ 1835105 w 5344966"/>
                      <a:gd name="connsiteY18" fmla="*/ 1200329 h 1200329"/>
                      <a:gd name="connsiteX19" fmla="*/ 1401569 w 5344966"/>
                      <a:gd name="connsiteY19" fmla="*/ 1200329 h 1200329"/>
                      <a:gd name="connsiteX20" fmla="*/ 914583 w 5344966"/>
                      <a:gd name="connsiteY20" fmla="*/ 1200329 h 1200329"/>
                      <a:gd name="connsiteX21" fmla="*/ 0 w 5344966"/>
                      <a:gd name="connsiteY21" fmla="*/ 1200329 h 1200329"/>
                      <a:gd name="connsiteX22" fmla="*/ 0 w 5344966"/>
                      <a:gd name="connsiteY22" fmla="*/ 800219 h 1200329"/>
                      <a:gd name="connsiteX23" fmla="*/ 0 w 5344966"/>
                      <a:gd name="connsiteY23" fmla="*/ 400110 h 1200329"/>
                      <a:gd name="connsiteX24" fmla="*/ 0 w 5344966"/>
                      <a:gd name="connsiteY24" fmla="*/ 0 h 1200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5344966" h="1200329" extrusionOk="0">
                        <a:moveTo>
                          <a:pt x="0" y="0"/>
                        </a:moveTo>
                        <a:cubicBezTo>
                          <a:pt x="254840" y="-20382"/>
                          <a:pt x="381728" y="21339"/>
                          <a:pt x="540435" y="0"/>
                        </a:cubicBezTo>
                        <a:cubicBezTo>
                          <a:pt x="699142" y="-21339"/>
                          <a:pt x="792466" y="31855"/>
                          <a:pt x="973972" y="0"/>
                        </a:cubicBezTo>
                        <a:cubicBezTo>
                          <a:pt x="1155478" y="-31855"/>
                          <a:pt x="1520228" y="82411"/>
                          <a:pt x="1674756" y="0"/>
                        </a:cubicBezTo>
                        <a:cubicBezTo>
                          <a:pt x="1829284" y="-82411"/>
                          <a:pt x="1953542" y="54052"/>
                          <a:pt x="2215191" y="0"/>
                        </a:cubicBezTo>
                        <a:cubicBezTo>
                          <a:pt x="2476840" y="-54052"/>
                          <a:pt x="2594721" y="26936"/>
                          <a:pt x="2755627" y="0"/>
                        </a:cubicBezTo>
                        <a:cubicBezTo>
                          <a:pt x="2916533" y="-26936"/>
                          <a:pt x="3146429" y="72078"/>
                          <a:pt x="3456411" y="0"/>
                        </a:cubicBezTo>
                        <a:cubicBezTo>
                          <a:pt x="3766393" y="-72078"/>
                          <a:pt x="3701275" y="10823"/>
                          <a:pt x="3943397" y="0"/>
                        </a:cubicBezTo>
                        <a:cubicBezTo>
                          <a:pt x="4185519" y="-10823"/>
                          <a:pt x="4471102" y="24500"/>
                          <a:pt x="4644182" y="0"/>
                        </a:cubicBezTo>
                        <a:cubicBezTo>
                          <a:pt x="4817262" y="-24500"/>
                          <a:pt x="5092216" y="37170"/>
                          <a:pt x="5344966" y="0"/>
                        </a:cubicBezTo>
                        <a:cubicBezTo>
                          <a:pt x="5361221" y="198334"/>
                          <a:pt x="5299257" y="207676"/>
                          <a:pt x="5344966" y="400110"/>
                        </a:cubicBezTo>
                        <a:cubicBezTo>
                          <a:pt x="5390675" y="592544"/>
                          <a:pt x="5300008" y="647230"/>
                          <a:pt x="5344966" y="800219"/>
                        </a:cubicBezTo>
                        <a:cubicBezTo>
                          <a:pt x="5389924" y="953208"/>
                          <a:pt x="5303145" y="1041758"/>
                          <a:pt x="5344966" y="1200329"/>
                        </a:cubicBezTo>
                        <a:cubicBezTo>
                          <a:pt x="5165063" y="1223397"/>
                          <a:pt x="5029902" y="1162139"/>
                          <a:pt x="4911430" y="1200329"/>
                        </a:cubicBezTo>
                        <a:cubicBezTo>
                          <a:pt x="4792958" y="1238519"/>
                          <a:pt x="4418818" y="1161623"/>
                          <a:pt x="4210645" y="1200329"/>
                        </a:cubicBezTo>
                        <a:cubicBezTo>
                          <a:pt x="4002472" y="1239035"/>
                          <a:pt x="3964572" y="1152484"/>
                          <a:pt x="3723660" y="1200329"/>
                        </a:cubicBezTo>
                        <a:cubicBezTo>
                          <a:pt x="3482749" y="1248174"/>
                          <a:pt x="3398925" y="1199687"/>
                          <a:pt x="3129775" y="1200329"/>
                        </a:cubicBezTo>
                        <a:cubicBezTo>
                          <a:pt x="2860625" y="1200971"/>
                          <a:pt x="2757276" y="1152145"/>
                          <a:pt x="2428990" y="1200329"/>
                        </a:cubicBezTo>
                        <a:cubicBezTo>
                          <a:pt x="2100705" y="1248513"/>
                          <a:pt x="1963853" y="1140411"/>
                          <a:pt x="1835105" y="1200329"/>
                        </a:cubicBezTo>
                        <a:cubicBezTo>
                          <a:pt x="1706357" y="1260247"/>
                          <a:pt x="1496718" y="1162922"/>
                          <a:pt x="1401569" y="1200329"/>
                        </a:cubicBezTo>
                        <a:cubicBezTo>
                          <a:pt x="1306420" y="1237736"/>
                          <a:pt x="1070409" y="1167645"/>
                          <a:pt x="914583" y="1200329"/>
                        </a:cubicBezTo>
                        <a:cubicBezTo>
                          <a:pt x="758757" y="1233013"/>
                          <a:pt x="302904" y="1193493"/>
                          <a:pt x="0" y="1200329"/>
                        </a:cubicBezTo>
                        <a:cubicBezTo>
                          <a:pt x="-15715" y="1048143"/>
                          <a:pt x="42548" y="979647"/>
                          <a:pt x="0" y="800219"/>
                        </a:cubicBezTo>
                        <a:cubicBezTo>
                          <a:pt x="-42548" y="620791"/>
                          <a:pt x="17772" y="505373"/>
                          <a:pt x="0" y="400110"/>
                        </a:cubicBezTo>
                        <a:cubicBezTo>
                          <a:pt x="-17772" y="294847"/>
                          <a:pt x="33197" y="13418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ru-RU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Нетипизированные</a:t>
            </a:r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файлы</a:t>
            </a:r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Внутреннее представление информации в </a:t>
            </a:r>
            <a:r>
              <a:rPr lang="ru-RU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файле</a:t>
            </a:r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Операции над </a:t>
            </a:r>
            <a:r>
              <a:rPr lang="ru-RU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файлами</a:t>
            </a:r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Пример.</a:t>
            </a:r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67E774-676B-CA43-2FE2-CE27BBA30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72" y="1410159"/>
            <a:ext cx="6301648" cy="6209841"/>
          </a:xfrm>
        </p:spPr>
        <p:txBody>
          <a:bodyPr/>
          <a:lstStyle/>
          <a:p>
            <a:pPr marL="342900" indent="-342900" algn="just" eaLnBrk="1" hangingPunct="1">
              <a:buClrTx/>
              <a:buFont typeface="+mj-lt"/>
              <a:buAutoNum type="arabicPeriod"/>
            </a:pPr>
            <a:r>
              <a:rPr lang="ru-RU" altLang="ru-RU" sz="1600" b="1" i="1" dirty="0" err="1">
                <a:solidFill>
                  <a:schemeClr val="bg1"/>
                </a:solidFill>
              </a:rPr>
              <a:t>Нетипизированными</a:t>
            </a:r>
            <a:r>
              <a:rPr lang="ru-RU" altLang="ru-RU" sz="1600" b="1" dirty="0">
                <a:solidFill>
                  <a:schemeClr val="bg1"/>
                </a:solidFill>
              </a:rPr>
              <a:t> </a:t>
            </a:r>
            <a:r>
              <a:rPr lang="ru-RU" altLang="ru-RU" sz="1600" dirty="0">
                <a:solidFill>
                  <a:schemeClr val="bg1"/>
                </a:solidFill>
              </a:rPr>
              <a:t>называют файлы, объявленные без указания типа компонентов.</a:t>
            </a:r>
            <a:endParaRPr lang="en-US" altLang="ru-RU" sz="600" dirty="0">
              <a:solidFill>
                <a:schemeClr val="bg1"/>
              </a:solidFill>
            </a:endParaRPr>
          </a:p>
          <a:p>
            <a:pPr marL="342900" lvl="1" indent="0" algn="just">
              <a:buClrTx/>
              <a:buNone/>
            </a:pPr>
            <a:r>
              <a:rPr lang="ru-RU" altLang="ru-RU" sz="1400" dirty="0">
                <a:solidFill>
                  <a:schemeClr val="bg1"/>
                </a:solidFill>
              </a:rPr>
              <a:t>Операции чтения и записи с такими файлами осуществляются блоками, что позволяет организовать высокоскоростной обмен данными между диском и памятью. Отсутствие типа делает эти файлы совместимыми с любыми другими, однако обрабатывать такие файлы существенно сложнее</a:t>
            </a:r>
            <a:endParaRPr lang="en-US" altLang="ru-RU" sz="1400" dirty="0">
              <a:solidFill>
                <a:schemeClr val="bg1"/>
              </a:solidFill>
            </a:endParaRPr>
          </a:p>
          <a:p>
            <a:pPr lvl="1" algn="just">
              <a:buClrTx/>
              <a:buNone/>
            </a:pPr>
            <a:r>
              <a:rPr lang="ru-RU" altLang="ru-RU" sz="1400" dirty="0" err="1">
                <a:solidFill>
                  <a:schemeClr val="bg1"/>
                </a:solidFill>
              </a:rPr>
              <a:t>Нетипизированные</a:t>
            </a:r>
            <a:r>
              <a:rPr lang="ru-RU" altLang="ru-RU" sz="1400" dirty="0">
                <a:solidFill>
                  <a:schemeClr val="bg1"/>
                </a:solidFill>
              </a:rPr>
              <a:t> файлы, как и типизированные,  допускают организацию прямого доступа, но к записям</a:t>
            </a:r>
          </a:p>
          <a:p>
            <a:pPr lvl="1" algn="just">
              <a:buClrTx/>
              <a:buNone/>
            </a:pPr>
            <a:r>
              <a:rPr lang="ru-RU" altLang="ru-RU" sz="1400" dirty="0" err="1">
                <a:solidFill>
                  <a:schemeClr val="bg1"/>
                </a:solidFill>
              </a:rPr>
              <a:t>Нетипизированный</a:t>
            </a:r>
            <a:r>
              <a:rPr lang="ru-RU" altLang="ru-RU" sz="1400" dirty="0">
                <a:solidFill>
                  <a:schemeClr val="bg1"/>
                </a:solidFill>
              </a:rPr>
              <a:t> файл можно открыть для записи и для чтения:</a:t>
            </a:r>
            <a:r>
              <a:rPr lang="en-US" altLang="ru-RU" sz="1400" dirty="0">
                <a:solidFill>
                  <a:schemeClr val="bg1"/>
                </a:solidFill>
              </a:rPr>
              <a:t> </a:t>
            </a:r>
            <a:r>
              <a:rPr lang="en-US" altLang="ru-RU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ReSet</a:t>
            </a:r>
            <a:r>
              <a:rPr lang="ru-RU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(</a:t>
            </a:r>
            <a:r>
              <a:rPr lang="en-US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Var</a:t>
            </a:r>
            <a:r>
              <a:rPr lang="ru-RU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f</a:t>
            </a:r>
            <a:r>
              <a:rPr lang="ru-RU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;[</a:t>
            </a:r>
            <a:r>
              <a:rPr lang="en-US" altLang="ru-RU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recsize</a:t>
            </a:r>
            <a:r>
              <a:rPr lang="ru-RU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:</a:t>
            </a:r>
            <a:r>
              <a:rPr lang="en-US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word</a:t>
            </a:r>
            <a:r>
              <a:rPr lang="ru-RU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]);</a:t>
            </a:r>
            <a:r>
              <a:rPr lang="en-US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ReWrite</a:t>
            </a:r>
            <a:r>
              <a:rPr lang="en-US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(Var f;[</a:t>
            </a:r>
            <a:r>
              <a:rPr lang="en-US" altLang="ru-RU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recsize:word</a:t>
            </a:r>
            <a:r>
              <a:rPr lang="en-US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]); </a:t>
            </a:r>
            <a:r>
              <a:rPr lang="ru-RU" altLang="ru-RU" sz="1400" dirty="0">
                <a:solidFill>
                  <a:schemeClr val="bg1"/>
                </a:solidFill>
              </a:rPr>
              <a:t>где </a:t>
            </a:r>
            <a:r>
              <a:rPr lang="en-US" altLang="ru-RU" sz="1400" dirty="0" err="1">
                <a:solidFill>
                  <a:schemeClr val="bg1"/>
                </a:solidFill>
              </a:rPr>
              <a:t>recsize</a:t>
            </a:r>
            <a:r>
              <a:rPr lang="ru-RU" altLang="ru-RU" sz="1400" dirty="0">
                <a:solidFill>
                  <a:schemeClr val="bg1"/>
                </a:solidFill>
              </a:rPr>
              <a:t> – размер записи файла в байтах. Длину записи задают кратной 512 байт, например:  1024, 2048. Если длина записи не указана, она принимается равной 128.</a:t>
            </a:r>
            <a:endParaRPr lang="en-US" altLang="ru-RU" sz="1400" dirty="0">
              <a:solidFill>
                <a:schemeClr val="bg1"/>
              </a:solidFill>
            </a:endParaRPr>
          </a:p>
          <a:p>
            <a:pPr marL="342900" indent="-342900" algn="just">
              <a:buClrTx/>
              <a:buFont typeface="+mj-lt"/>
              <a:buAutoNum type="arabicPeriod"/>
            </a:pPr>
            <a:r>
              <a:rPr lang="ru-RU" altLang="ru-RU" sz="1600" b="1" dirty="0">
                <a:solidFill>
                  <a:schemeClr val="bg1"/>
                </a:solidFill>
              </a:rPr>
              <a:t>Процедуры и функции обработки </a:t>
            </a:r>
            <a:r>
              <a:rPr lang="ru-RU" altLang="ru-RU" sz="1600" b="1" dirty="0" err="1">
                <a:solidFill>
                  <a:schemeClr val="bg1"/>
                </a:solidFill>
              </a:rPr>
              <a:t>нетипизированных</a:t>
            </a:r>
            <a:r>
              <a:rPr lang="ru-RU" altLang="ru-RU" sz="1600" b="1" dirty="0">
                <a:solidFill>
                  <a:schemeClr val="bg1"/>
                </a:solidFill>
              </a:rPr>
              <a:t> файлов</a:t>
            </a:r>
            <a:endParaRPr lang="en-US" altLang="ru-RU" sz="1600" b="1" dirty="0">
              <a:solidFill>
                <a:schemeClr val="bg1"/>
              </a:solidFill>
            </a:endParaRPr>
          </a:p>
          <a:p>
            <a:pPr marL="685800" lvl="1" indent="-342900" algn="just">
              <a:buClrTx/>
              <a:buFont typeface="+mj-lt"/>
              <a:buAutoNum type="arabicPeriod"/>
            </a:pPr>
            <a:r>
              <a:rPr lang="en-US" altLang="ru-RU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BlockRead</a:t>
            </a:r>
            <a:r>
              <a:rPr lang="ru-RU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(</a:t>
            </a:r>
            <a:r>
              <a:rPr lang="en-US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Var</a:t>
            </a:r>
            <a:r>
              <a:rPr lang="ru-RU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f</a:t>
            </a:r>
            <a:r>
              <a:rPr lang="ru-RU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:</a:t>
            </a:r>
            <a:r>
              <a:rPr lang="en-US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file</a:t>
            </a:r>
            <a:r>
              <a:rPr lang="ru-RU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;</a:t>
            </a:r>
            <a:r>
              <a:rPr lang="en-US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Var </a:t>
            </a:r>
            <a:r>
              <a:rPr lang="en-US" altLang="ru-RU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buf</a:t>
            </a:r>
            <a:r>
              <a:rPr lang="ru-RU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;</a:t>
            </a:r>
            <a:r>
              <a:rPr lang="en-US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Count</a:t>
            </a:r>
            <a:r>
              <a:rPr lang="ru-RU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:</a:t>
            </a:r>
            <a:r>
              <a:rPr lang="en-US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word</a:t>
            </a:r>
            <a:r>
              <a:rPr lang="ru-RU" altLang="ru-RU" sz="1400" dirty="0">
                <a:solidFill>
                  <a:schemeClr val="bg1"/>
                </a:solidFill>
                <a:latin typeface="Courier New" panose="02070309020205020404" pitchFamily="49" charset="0"/>
              </a:rPr>
              <a:t>[</a:t>
            </a:r>
            <a:r>
              <a:rPr lang="ru-RU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;</a:t>
            </a:r>
            <a:r>
              <a:rPr lang="en-US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Var</a:t>
            </a:r>
            <a:r>
              <a:rPr lang="ru-RU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res</a:t>
            </a:r>
            <a:r>
              <a:rPr lang="ru-RU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:</a:t>
            </a:r>
            <a:r>
              <a:rPr lang="en-US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word</a:t>
            </a:r>
            <a:r>
              <a:rPr lang="ru-RU" altLang="ru-RU" sz="1400" dirty="0">
                <a:solidFill>
                  <a:schemeClr val="bg1"/>
                </a:solidFill>
                <a:latin typeface="Courier New" panose="02070309020205020404" pitchFamily="49" charset="0"/>
              </a:rPr>
              <a:t>]</a:t>
            </a:r>
            <a:r>
              <a:rPr lang="ru-RU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)</a:t>
            </a:r>
            <a:r>
              <a:rPr lang="ru-RU" altLang="ru-RU" sz="1400" dirty="0">
                <a:solidFill>
                  <a:schemeClr val="bg1"/>
                </a:solidFill>
              </a:rPr>
              <a:t>– осуществляет чтение блока записей из файла в буфер </a:t>
            </a:r>
            <a:r>
              <a:rPr lang="en-US" altLang="ru-RU" sz="1400" dirty="0" err="1">
                <a:solidFill>
                  <a:schemeClr val="bg1"/>
                </a:solidFill>
              </a:rPr>
              <a:t>buf</a:t>
            </a:r>
            <a:r>
              <a:rPr lang="ru-RU" altLang="ru-RU" sz="1400" dirty="0">
                <a:solidFill>
                  <a:schemeClr val="bg1"/>
                </a:solidFill>
              </a:rPr>
              <a:t>.</a:t>
            </a:r>
            <a:r>
              <a:rPr lang="en-US" altLang="ru-RU" sz="1400" dirty="0">
                <a:solidFill>
                  <a:schemeClr val="bg1"/>
                </a:solidFill>
              </a:rPr>
              <a:t> </a:t>
            </a:r>
            <a:endParaRPr lang="ru-RU" altLang="ru-RU" sz="1400" dirty="0">
              <a:solidFill>
                <a:schemeClr val="bg1"/>
              </a:solidFill>
            </a:endParaRPr>
          </a:p>
          <a:p>
            <a:pPr marL="685800" lvl="1" indent="-342900" algn="just">
              <a:buClrTx/>
              <a:buFont typeface="+mj-lt"/>
              <a:buAutoNum type="arabicPeriod"/>
            </a:pPr>
            <a:r>
              <a:rPr lang="en-US" altLang="ru-RU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BlockWrite</a:t>
            </a:r>
            <a:r>
              <a:rPr lang="ru-RU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(</a:t>
            </a:r>
            <a:r>
              <a:rPr lang="en-US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Var</a:t>
            </a:r>
            <a:r>
              <a:rPr lang="ru-RU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f</a:t>
            </a:r>
            <a:r>
              <a:rPr lang="ru-RU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:</a:t>
            </a:r>
            <a:r>
              <a:rPr lang="en-US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file</a:t>
            </a:r>
            <a:r>
              <a:rPr lang="ru-RU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;</a:t>
            </a:r>
            <a:r>
              <a:rPr lang="en-US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Var </a:t>
            </a:r>
            <a:r>
              <a:rPr lang="en-US" altLang="ru-RU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buf</a:t>
            </a:r>
            <a:r>
              <a:rPr lang="ru-RU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;</a:t>
            </a:r>
            <a:r>
              <a:rPr lang="en-US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Count</a:t>
            </a:r>
            <a:r>
              <a:rPr lang="ru-RU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:</a:t>
            </a:r>
            <a:r>
              <a:rPr lang="en-US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word</a:t>
            </a:r>
            <a:r>
              <a:rPr lang="ru-RU" altLang="ru-RU" sz="1400" dirty="0">
                <a:solidFill>
                  <a:schemeClr val="bg1"/>
                </a:solidFill>
                <a:latin typeface="Courier New" panose="02070309020205020404" pitchFamily="49" charset="0"/>
              </a:rPr>
              <a:t>[</a:t>
            </a:r>
            <a:r>
              <a:rPr lang="ru-RU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;</a:t>
            </a:r>
            <a:r>
              <a:rPr lang="en-US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Var res</a:t>
            </a:r>
            <a:r>
              <a:rPr lang="ru-RU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:</a:t>
            </a:r>
            <a:r>
              <a:rPr lang="en-US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word</a:t>
            </a:r>
            <a:r>
              <a:rPr lang="ru-RU" altLang="ru-RU" sz="1400" dirty="0">
                <a:solidFill>
                  <a:schemeClr val="bg1"/>
                </a:solidFill>
                <a:latin typeface="Courier New" panose="02070309020205020404" pitchFamily="49" charset="0"/>
              </a:rPr>
              <a:t>]</a:t>
            </a:r>
            <a:r>
              <a:rPr lang="ru-RU" altLang="ru-RU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)</a:t>
            </a:r>
            <a:r>
              <a:rPr lang="ru-RU" altLang="ru-RU" sz="1400" dirty="0">
                <a:solidFill>
                  <a:schemeClr val="bg1"/>
                </a:solidFill>
              </a:rPr>
              <a:t>– осуществляет запись блока из буфера </a:t>
            </a:r>
            <a:r>
              <a:rPr lang="en-US" altLang="ru-RU" sz="1400" dirty="0" err="1">
                <a:solidFill>
                  <a:schemeClr val="bg1"/>
                </a:solidFill>
              </a:rPr>
              <a:t>buf</a:t>
            </a:r>
            <a:r>
              <a:rPr lang="ru-RU" altLang="ru-RU" sz="1400" dirty="0">
                <a:solidFill>
                  <a:schemeClr val="bg1"/>
                </a:solidFill>
              </a:rPr>
              <a:t> в файл.</a:t>
            </a:r>
            <a:endParaRPr lang="ru-RU" altLang="ru-RU" sz="13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4C9B9AD-7057-B1DF-C783-E11DBBA0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A9F7-990D-A54E-A438-4681E273B5EF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5666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2BF550-38E4-3996-8F1D-41ED9237BE3F}"/>
              </a:ext>
            </a:extLst>
          </p:cNvPr>
          <p:cNvSpPr txBox="1"/>
          <p:nvPr/>
        </p:nvSpPr>
        <p:spPr>
          <a:xfrm>
            <a:off x="756517" y="92321"/>
            <a:ext cx="5344966" cy="1200329"/>
          </a:xfrm>
          <a:prstGeom prst="rect">
            <a:avLst/>
          </a:prstGeom>
          <a:noFill/>
          <a:ln w="76200">
            <a:solidFill>
              <a:srgbClr val="00B050">
                <a:alpha val="50000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344966"/>
                      <a:gd name="connsiteY0" fmla="*/ 0 h 1200329"/>
                      <a:gd name="connsiteX1" fmla="*/ 540435 w 5344966"/>
                      <a:gd name="connsiteY1" fmla="*/ 0 h 1200329"/>
                      <a:gd name="connsiteX2" fmla="*/ 973972 w 5344966"/>
                      <a:gd name="connsiteY2" fmla="*/ 0 h 1200329"/>
                      <a:gd name="connsiteX3" fmla="*/ 1674756 w 5344966"/>
                      <a:gd name="connsiteY3" fmla="*/ 0 h 1200329"/>
                      <a:gd name="connsiteX4" fmla="*/ 2215191 w 5344966"/>
                      <a:gd name="connsiteY4" fmla="*/ 0 h 1200329"/>
                      <a:gd name="connsiteX5" fmla="*/ 2755627 w 5344966"/>
                      <a:gd name="connsiteY5" fmla="*/ 0 h 1200329"/>
                      <a:gd name="connsiteX6" fmla="*/ 3456411 w 5344966"/>
                      <a:gd name="connsiteY6" fmla="*/ 0 h 1200329"/>
                      <a:gd name="connsiteX7" fmla="*/ 3943397 w 5344966"/>
                      <a:gd name="connsiteY7" fmla="*/ 0 h 1200329"/>
                      <a:gd name="connsiteX8" fmla="*/ 4644182 w 5344966"/>
                      <a:gd name="connsiteY8" fmla="*/ 0 h 1200329"/>
                      <a:gd name="connsiteX9" fmla="*/ 5344966 w 5344966"/>
                      <a:gd name="connsiteY9" fmla="*/ 0 h 1200329"/>
                      <a:gd name="connsiteX10" fmla="*/ 5344966 w 5344966"/>
                      <a:gd name="connsiteY10" fmla="*/ 400110 h 1200329"/>
                      <a:gd name="connsiteX11" fmla="*/ 5344966 w 5344966"/>
                      <a:gd name="connsiteY11" fmla="*/ 800219 h 1200329"/>
                      <a:gd name="connsiteX12" fmla="*/ 5344966 w 5344966"/>
                      <a:gd name="connsiteY12" fmla="*/ 1200329 h 1200329"/>
                      <a:gd name="connsiteX13" fmla="*/ 4911430 w 5344966"/>
                      <a:gd name="connsiteY13" fmla="*/ 1200329 h 1200329"/>
                      <a:gd name="connsiteX14" fmla="*/ 4210645 w 5344966"/>
                      <a:gd name="connsiteY14" fmla="*/ 1200329 h 1200329"/>
                      <a:gd name="connsiteX15" fmla="*/ 3723660 w 5344966"/>
                      <a:gd name="connsiteY15" fmla="*/ 1200329 h 1200329"/>
                      <a:gd name="connsiteX16" fmla="*/ 3129775 w 5344966"/>
                      <a:gd name="connsiteY16" fmla="*/ 1200329 h 1200329"/>
                      <a:gd name="connsiteX17" fmla="*/ 2428990 w 5344966"/>
                      <a:gd name="connsiteY17" fmla="*/ 1200329 h 1200329"/>
                      <a:gd name="connsiteX18" fmla="*/ 1835105 w 5344966"/>
                      <a:gd name="connsiteY18" fmla="*/ 1200329 h 1200329"/>
                      <a:gd name="connsiteX19" fmla="*/ 1401569 w 5344966"/>
                      <a:gd name="connsiteY19" fmla="*/ 1200329 h 1200329"/>
                      <a:gd name="connsiteX20" fmla="*/ 914583 w 5344966"/>
                      <a:gd name="connsiteY20" fmla="*/ 1200329 h 1200329"/>
                      <a:gd name="connsiteX21" fmla="*/ 0 w 5344966"/>
                      <a:gd name="connsiteY21" fmla="*/ 1200329 h 1200329"/>
                      <a:gd name="connsiteX22" fmla="*/ 0 w 5344966"/>
                      <a:gd name="connsiteY22" fmla="*/ 800219 h 1200329"/>
                      <a:gd name="connsiteX23" fmla="*/ 0 w 5344966"/>
                      <a:gd name="connsiteY23" fmla="*/ 400110 h 1200329"/>
                      <a:gd name="connsiteX24" fmla="*/ 0 w 5344966"/>
                      <a:gd name="connsiteY24" fmla="*/ 0 h 1200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5344966" h="1200329" extrusionOk="0">
                        <a:moveTo>
                          <a:pt x="0" y="0"/>
                        </a:moveTo>
                        <a:cubicBezTo>
                          <a:pt x="254840" y="-20382"/>
                          <a:pt x="381728" y="21339"/>
                          <a:pt x="540435" y="0"/>
                        </a:cubicBezTo>
                        <a:cubicBezTo>
                          <a:pt x="699142" y="-21339"/>
                          <a:pt x="792466" y="31855"/>
                          <a:pt x="973972" y="0"/>
                        </a:cubicBezTo>
                        <a:cubicBezTo>
                          <a:pt x="1155478" y="-31855"/>
                          <a:pt x="1520228" y="82411"/>
                          <a:pt x="1674756" y="0"/>
                        </a:cubicBezTo>
                        <a:cubicBezTo>
                          <a:pt x="1829284" y="-82411"/>
                          <a:pt x="1953542" y="54052"/>
                          <a:pt x="2215191" y="0"/>
                        </a:cubicBezTo>
                        <a:cubicBezTo>
                          <a:pt x="2476840" y="-54052"/>
                          <a:pt x="2594721" y="26936"/>
                          <a:pt x="2755627" y="0"/>
                        </a:cubicBezTo>
                        <a:cubicBezTo>
                          <a:pt x="2916533" y="-26936"/>
                          <a:pt x="3146429" y="72078"/>
                          <a:pt x="3456411" y="0"/>
                        </a:cubicBezTo>
                        <a:cubicBezTo>
                          <a:pt x="3766393" y="-72078"/>
                          <a:pt x="3701275" y="10823"/>
                          <a:pt x="3943397" y="0"/>
                        </a:cubicBezTo>
                        <a:cubicBezTo>
                          <a:pt x="4185519" y="-10823"/>
                          <a:pt x="4471102" y="24500"/>
                          <a:pt x="4644182" y="0"/>
                        </a:cubicBezTo>
                        <a:cubicBezTo>
                          <a:pt x="4817262" y="-24500"/>
                          <a:pt x="5092216" y="37170"/>
                          <a:pt x="5344966" y="0"/>
                        </a:cubicBezTo>
                        <a:cubicBezTo>
                          <a:pt x="5361221" y="198334"/>
                          <a:pt x="5299257" y="207676"/>
                          <a:pt x="5344966" y="400110"/>
                        </a:cubicBezTo>
                        <a:cubicBezTo>
                          <a:pt x="5390675" y="592544"/>
                          <a:pt x="5300008" y="647230"/>
                          <a:pt x="5344966" y="800219"/>
                        </a:cubicBezTo>
                        <a:cubicBezTo>
                          <a:pt x="5389924" y="953208"/>
                          <a:pt x="5303145" y="1041758"/>
                          <a:pt x="5344966" y="1200329"/>
                        </a:cubicBezTo>
                        <a:cubicBezTo>
                          <a:pt x="5165063" y="1223397"/>
                          <a:pt x="5029902" y="1162139"/>
                          <a:pt x="4911430" y="1200329"/>
                        </a:cubicBezTo>
                        <a:cubicBezTo>
                          <a:pt x="4792958" y="1238519"/>
                          <a:pt x="4418818" y="1161623"/>
                          <a:pt x="4210645" y="1200329"/>
                        </a:cubicBezTo>
                        <a:cubicBezTo>
                          <a:pt x="4002472" y="1239035"/>
                          <a:pt x="3964572" y="1152484"/>
                          <a:pt x="3723660" y="1200329"/>
                        </a:cubicBezTo>
                        <a:cubicBezTo>
                          <a:pt x="3482749" y="1248174"/>
                          <a:pt x="3398925" y="1199687"/>
                          <a:pt x="3129775" y="1200329"/>
                        </a:cubicBezTo>
                        <a:cubicBezTo>
                          <a:pt x="2860625" y="1200971"/>
                          <a:pt x="2757276" y="1152145"/>
                          <a:pt x="2428990" y="1200329"/>
                        </a:cubicBezTo>
                        <a:cubicBezTo>
                          <a:pt x="2100705" y="1248513"/>
                          <a:pt x="1963853" y="1140411"/>
                          <a:pt x="1835105" y="1200329"/>
                        </a:cubicBezTo>
                        <a:cubicBezTo>
                          <a:pt x="1706357" y="1260247"/>
                          <a:pt x="1496718" y="1162922"/>
                          <a:pt x="1401569" y="1200329"/>
                        </a:cubicBezTo>
                        <a:cubicBezTo>
                          <a:pt x="1306420" y="1237736"/>
                          <a:pt x="1070409" y="1167645"/>
                          <a:pt x="914583" y="1200329"/>
                        </a:cubicBezTo>
                        <a:cubicBezTo>
                          <a:pt x="758757" y="1233013"/>
                          <a:pt x="302904" y="1193493"/>
                          <a:pt x="0" y="1200329"/>
                        </a:cubicBezTo>
                        <a:cubicBezTo>
                          <a:pt x="-15715" y="1048143"/>
                          <a:pt x="42548" y="979647"/>
                          <a:pt x="0" y="800219"/>
                        </a:cubicBezTo>
                        <a:cubicBezTo>
                          <a:pt x="-42548" y="620791"/>
                          <a:pt x="17772" y="505373"/>
                          <a:pt x="0" y="400110"/>
                        </a:cubicBezTo>
                        <a:cubicBezTo>
                          <a:pt x="-17772" y="294847"/>
                          <a:pt x="33197" y="13418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Классы консольного режима среды </a:t>
            </a:r>
            <a:r>
              <a:rPr lang="en-US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Lazarus: </a:t>
            </a:r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описание классов, поля и методы, объявление объектов класса, доступ к полям и методам объекта, ограничение доступа. Пример.</a:t>
            </a:r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67E774-676B-CA43-2FE2-CE27BBA30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72" y="1410159"/>
            <a:ext cx="6301648" cy="7370284"/>
          </a:xfrm>
        </p:spPr>
        <p:txBody>
          <a:bodyPr/>
          <a:lstStyle/>
          <a:p>
            <a:pPr marL="342900" indent="-342900" eaLnBrk="1" hangingPunct="1">
              <a:buFont typeface="+mj-lt"/>
              <a:buAutoNum type="arabicPeriod"/>
            </a:pPr>
            <a:r>
              <a:rPr lang="ru-RU" altLang="ru-RU" sz="1600" b="1" i="1" dirty="0">
                <a:solidFill>
                  <a:schemeClr val="bg1"/>
                </a:solidFill>
              </a:rPr>
              <a:t>Класс</a:t>
            </a:r>
            <a:r>
              <a:rPr lang="ru-RU" altLang="ru-RU" sz="1600" dirty="0">
                <a:solidFill>
                  <a:schemeClr val="bg1"/>
                </a:solidFill>
              </a:rPr>
              <a:t> – это структурный тип данных, который включает описание полей данных, а также процедур и функций, работающих с этими полями данных. </a:t>
            </a:r>
          </a:p>
          <a:p>
            <a:pPr lvl="1">
              <a:buNone/>
            </a:pPr>
            <a:r>
              <a:rPr lang="ru-RU" altLang="ru-RU" sz="1300" dirty="0">
                <a:solidFill>
                  <a:schemeClr val="bg1"/>
                </a:solidFill>
              </a:rPr>
              <a:t>Применительно к классам такие процедуры и функции получили название </a:t>
            </a:r>
            <a:r>
              <a:rPr lang="ru-RU" altLang="ru-RU" sz="1300" b="1" i="1" dirty="0">
                <a:solidFill>
                  <a:schemeClr val="bg1"/>
                </a:solidFill>
              </a:rPr>
              <a:t>методов</a:t>
            </a:r>
            <a:r>
              <a:rPr lang="ru-RU" altLang="ru-RU" sz="1300" i="1" dirty="0">
                <a:solidFill>
                  <a:schemeClr val="bg1"/>
                </a:solidFill>
              </a:rPr>
              <a:t>.</a:t>
            </a:r>
            <a:r>
              <a:rPr lang="ru-RU" altLang="ru-RU" sz="1300" dirty="0">
                <a:solidFill>
                  <a:schemeClr val="bg1"/>
                </a:solidFill>
              </a:rPr>
              <a:t> </a:t>
            </a:r>
          </a:p>
          <a:p>
            <a:pPr lvl="1">
              <a:buNone/>
            </a:pPr>
            <a:r>
              <a:rPr lang="ru-RU" altLang="ru-RU" sz="1300" b="1" i="1" dirty="0">
                <a:solidFill>
                  <a:schemeClr val="bg1"/>
                </a:solidFill>
              </a:rPr>
              <a:t>Объект-переменная</a:t>
            </a:r>
            <a:r>
              <a:rPr lang="ru-RU" altLang="ru-RU" sz="1300" dirty="0">
                <a:solidFill>
                  <a:schemeClr val="bg1"/>
                </a:solidFill>
              </a:rPr>
              <a:t> – переменная типа «класс».</a:t>
            </a:r>
            <a:endParaRPr lang="en-US" altLang="ru-RU" sz="13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altLang="ru-RU" sz="1600" b="1" dirty="0">
                <a:solidFill>
                  <a:schemeClr val="bg1"/>
                </a:solidFill>
              </a:rPr>
              <a:t>Методы построения классов</a:t>
            </a:r>
            <a:endParaRPr lang="en-US" altLang="ru-RU" sz="1600" b="1" dirty="0">
              <a:solidFill>
                <a:schemeClr val="bg1"/>
              </a:solidFill>
            </a:endParaRPr>
          </a:p>
          <a:p>
            <a:pPr marL="723900" lvl="1" indent="-381000">
              <a:spcBef>
                <a:spcPct val="0"/>
              </a:spcBef>
              <a:buFontTx/>
              <a:buAutoNum type="arabicPeriod"/>
            </a:pPr>
            <a:r>
              <a:rPr lang="ru-RU" altLang="ru-RU" sz="1100" b="1" i="1" dirty="0">
                <a:solidFill>
                  <a:schemeClr val="bg1"/>
                </a:solidFill>
              </a:rPr>
              <a:t>Наследование</a:t>
            </a:r>
            <a:r>
              <a:rPr lang="ru-RU" altLang="ru-RU" sz="1100" b="1" dirty="0">
                <a:solidFill>
                  <a:schemeClr val="bg1"/>
                </a:solidFill>
              </a:rPr>
              <a:t> – </a:t>
            </a:r>
            <a:r>
              <a:rPr lang="ru-RU" altLang="ru-RU" sz="1100" i="1" dirty="0">
                <a:solidFill>
                  <a:schemeClr val="bg1"/>
                </a:solidFill>
              </a:rPr>
              <a:t>механизм</a:t>
            </a:r>
            <a:r>
              <a:rPr lang="ru-RU" altLang="ru-RU" sz="1100" dirty="0">
                <a:solidFill>
                  <a:schemeClr val="bg1"/>
                </a:solidFill>
              </a:rPr>
              <a:t>, позволяющий  строить класс на базе более простого посредством добавления полей и определения новых методов. При этом исходный класс, на базе которого выполняется построение, называют </a:t>
            </a:r>
            <a:r>
              <a:rPr lang="ru-RU" altLang="ru-RU" sz="1100" i="1" dirty="0">
                <a:solidFill>
                  <a:schemeClr val="bg1"/>
                </a:solidFill>
              </a:rPr>
              <a:t>родительским</a:t>
            </a:r>
            <a:r>
              <a:rPr lang="ru-RU" altLang="ru-RU" sz="1100" dirty="0">
                <a:solidFill>
                  <a:schemeClr val="bg1"/>
                </a:solidFill>
              </a:rPr>
              <a:t> или </a:t>
            </a:r>
            <a:r>
              <a:rPr lang="ru-RU" altLang="ru-RU" sz="1100" i="1" dirty="0">
                <a:solidFill>
                  <a:schemeClr val="bg1"/>
                </a:solidFill>
              </a:rPr>
              <a:t>базовым</a:t>
            </a:r>
            <a:r>
              <a:rPr lang="ru-RU" altLang="ru-RU" sz="1100" dirty="0">
                <a:solidFill>
                  <a:schemeClr val="bg1"/>
                </a:solidFill>
              </a:rPr>
              <a:t>, а строящейся класс – </a:t>
            </a:r>
            <a:r>
              <a:rPr lang="ru-RU" altLang="ru-RU" sz="1100" i="1" dirty="0">
                <a:solidFill>
                  <a:schemeClr val="bg1"/>
                </a:solidFill>
              </a:rPr>
              <a:t>потомком</a:t>
            </a:r>
            <a:r>
              <a:rPr lang="ru-RU" altLang="ru-RU" sz="1100" dirty="0">
                <a:solidFill>
                  <a:schemeClr val="bg1"/>
                </a:solidFill>
              </a:rPr>
              <a:t> или </a:t>
            </a:r>
            <a:r>
              <a:rPr lang="ru-RU" altLang="ru-RU" sz="1100" i="1" dirty="0">
                <a:solidFill>
                  <a:schemeClr val="bg1"/>
                </a:solidFill>
              </a:rPr>
              <a:t>производным</a:t>
            </a:r>
            <a:r>
              <a:rPr lang="ru-RU" altLang="ru-RU" sz="1100" dirty="0">
                <a:solidFill>
                  <a:schemeClr val="bg1"/>
                </a:solidFill>
              </a:rPr>
              <a:t> классом.</a:t>
            </a:r>
            <a:r>
              <a:rPr lang="en-US" altLang="ru-RU" sz="1100" dirty="0">
                <a:solidFill>
                  <a:schemeClr val="bg1"/>
                </a:solidFill>
              </a:rPr>
              <a:t> </a:t>
            </a:r>
            <a:r>
              <a:rPr lang="ru-RU" altLang="ru-RU" sz="1100" dirty="0">
                <a:solidFill>
                  <a:schemeClr val="bg1"/>
                </a:solidFill>
              </a:rPr>
              <a:t>Если при наследовании какие-либо методы переопределяются, то такое наследование называется </a:t>
            </a:r>
            <a:r>
              <a:rPr lang="ru-RU" altLang="ru-RU" sz="1100" b="1" i="1" dirty="0">
                <a:solidFill>
                  <a:schemeClr val="bg1"/>
                </a:solidFill>
              </a:rPr>
              <a:t>полиморфным</a:t>
            </a:r>
            <a:r>
              <a:rPr lang="ru-RU" altLang="ru-RU" sz="1100" dirty="0">
                <a:solidFill>
                  <a:schemeClr val="bg1"/>
                </a:solidFill>
              </a:rPr>
              <a:t>.</a:t>
            </a:r>
            <a:r>
              <a:rPr lang="en-US" altLang="ru-RU" sz="1100" dirty="0">
                <a:solidFill>
                  <a:schemeClr val="bg1"/>
                </a:solidFill>
              </a:rPr>
              <a:t> </a:t>
            </a:r>
          </a:p>
          <a:p>
            <a:pPr marL="723900" lvl="1" indent="-381000">
              <a:spcBef>
                <a:spcPct val="0"/>
              </a:spcBef>
              <a:buFontTx/>
              <a:buAutoNum type="arabicPeriod"/>
            </a:pPr>
            <a:r>
              <a:rPr lang="ru-RU" altLang="ru-RU" sz="1100" b="1" i="1" dirty="0">
                <a:solidFill>
                  <a:schemeClr val="bg1"/>
                </a:solidFill>
              </a:rPr>
              <a:t>Композиция</a:t>
            </a:r>
            <a:r>
              <a:rPr lang="ru-RU" altLang="ru-RU" sz="1100" b="1" dirty="0">
                <a:solidFill>
                  <a:schemeClr val="bg1"/>
                </a:solidFill>
              </a:rPr>
              <a:t> </a:t>
            </a:r>
            <a:r>
              <a:rPr lang="en-US" altLang="ru-RU" sz="1100" b="1" dirty="0">
                <a:solidFill>
                  <a:schemeClr val="bg1"/>
                </a:solidFill>
              </a:rPr>
              <a:t>-</a:t>
            </a:r>
            <a:r>
              <a:rPr lang="ru-RU" altLang="ru-RU" sz="1100" i="1" dirty="0">
                <a:solidFill>
                  <a:schemeClr val="bg1"/>
                </a:solidFill>
              </a:rPr>
              <a:t>механизм</a:t>
            </a:r>
            <a:r>
              <a:rPr lang="ru-RU" altLang="ru-RU" sz="1100" dirty="0">
                <a:solidFill>
                  <a:schemeClr val="bg1"/>
                </a:solidFill>
              </a:rPr>
              <a:t>, позволяющий включать один или несколько объектов</a:t>
            </a:r>
            <a:r>
              <a:rPr lang="en-US" altLang="ru-RU" sz="1100" dirty="0">
                <a:solidFill>
                  <a:schemeClr val="bg1"/>
                </a:solidFill>
              </a:rPr>
              <a:t> </a:t>
            </a:r>
            <a:r>
              <a:rPr lang="ru-RU" altLang="ru-RU" sz="1100" dirty="0">
                <a:solidFill>
                  <a:schemeClr val="bg1"/>
                </a:solidFill>
              </a:rPr>
              <a:t>других классов в объекты конструируемого.</a:t>
            </a:r>
            <a:r>
              <a:rPr lang="en-US" altLang="ru-RU" sz="1100" dirty="0">
                <a:solidFill>
                  <a:schemeClr val="bg1"/>
                </a:solidFill>
              </a:rPr>
              <a:t> </a:t>
            </a:r>
          </a:p>
          <a:p>
            <a:pPr marL="723900" lvl="1" indent="-381000">
              <a:spcBef>
                <a:spcPct val="0"/>
              </a:spcBef>
              <a:buFontTx/>
              <a:buAutoNum type="arabicPeriod"/>
            </a:pPr>
            <a:r>
              <a:rPr lang="ru-RU" altLang="ru-RU" sz="1100" b="1" i="1" dirty="0">
                <a:solidFill>
                  <a:schemeClr val="bg1"/>
                </a:solidFill>
              </a:rPr>
              <a:t>Наполнение</a:t>
            </a:r>
            <a:r>
              <a:rPr lang="ru-RU" altLang="ru-RU" sz="1100" dirty="0">
                <a:solidFill>
                  <a:schemeClr val="bg1"/>
                </a:solidFill>
              </a:rPr>
              <a:t> – </a:t>
            </a:r>
            <a:r>
              <a:rPr lang="ru-RU" altLang="ru-RU" sz="1100" i="1" dirty="0">
                <a:solidFill>
                  <a:schemeClr val="bg1"/>
                </a:solidFill>
              </a:rPr>
              <a:t>механизм</a:t>
            </a:r>
            <a:r>
              <a:rPr lang="ru-RU" altLang="ru-RU" sz="1100" dirty="0">
                <a:solidFill>
                  <a:schemeClr val="bg1"/>
                </a:solidFill>
              </a:rPr>
              <a:t>, позволяющих</a:t>
            </a:r>
            <a:r>
              <a:rPr lang="en-US" altLang="ru-RU" sz="1100" dirty="0">
                <a:solidFill>
                  <a:schemeClr val="bg1"/>
                </a:solidFill>
              </a:rPr>
              <a:t> </a:t>
            </a:r>
            <a:r>
              <a:rPr lang="ru-RU" altLang="ru-RU" sz="1100" dirty="0">
                <a:solidFill>
                  <a:schemeClr val="bg1"/>
                </a:solidFill>
              </a:rPr>
              <a:t>включать или не включать объекты других </a:t>
            </a:r>
            <a:r>
              <a:rPr lang="en-US" altLang="ru-RU" sz="1100" dirty="0">
                <a:solidFill>
                  <a:schemeClr val="bg1"/>
                </a:solidFill>
              </a:rPr>
              <a:t> </a:t>
            </a:r>
            <a:r>
              <a:rPr lang="ru-RU" altLang="ru-RU" sz="1100" dirty="0">
                <a:solidFill>
                  <a:schemeClr val="bg1"/>
                </a:solidFill>
              </a:rPr>
              <a:t>классов в объект конструируемого.</a:t>
            </a:r>
            <a:endParaRPr lang="en-US" altLang="ru-RU" sz="1100" dirty="0">
              <a:solidFill>
                <a:schemeClr val="bg1"/>
              </a:solidFill>
            </a:endParaRP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en-US" altLang="ru-RU" sz="1400" b="1" dirty="0">
                <a:solidFill>
                  <a:srgbClr val="FF3300"/>
                </a:solidFill>
                <a:latin typeface="Courier New" pitchFamily="49" charset="0"/>
              </a:rPr>
              <a:t>private</a:t>
            </a:r>
            <a:r>
              <a:rPr lang="en-US" altLang="ru-RU" sz="1400" b="1" dirty="0">
                <a:latin typeface="Courier New" pitchFamily="49" charset="0"/>
              </a:rPr>
              <a:t> </a:t>
            </a:r>
            <a:r>
              <a:rPr lang="en-US" altLang="ru-RU" sz="1400" b="1" dirty="0">
                <a:solidFill>
                  <a:srgbClr val="FF0000"/>
                </a:solidFill>
                <a:latin typeface="Courier New" pitchFamily="49" charset="0"/>
              </a:rPr>
              <a:t>public </a:t>
            </a:r>
            <a:r>
              <a:rPr lang="ru-RU" altLang="ru-RU" sz="1400" dirty="0">
                <a:solidFill>
                  <a:schemeClr val="bg1"/>
                </a:solidFill>
                <a:latin typeface="+mj-lt"/>
              </a:rPr>
              <a:t>Ограничение доступа к полям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CF5D68A-6B25-AB37-33B1-1E8852CB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A9F7-990D-A54E-A438-4681E273B5EF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5541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2BF550-38E4-3996-8F1D-41ED9237BE3F}"/>
              </a:ext>
            </a:extLst>
          </p:cNvPr>
          <p:cNvSpPr txBox="1"/>
          <p:nvPr/>
        </p:nvSpPr>
        <p:spPr>
          <a:xfrm>
            <a:off x="756517" y="92321"/>
            <a:ext cx="5344966" cy="923330"/>
          </a:xfrm>
          <a:prstGeom prst="rect">
            <a:avLst/>
          </a:prstGeom>
          <a:noFill/>
          <a:ln w="76200">
            <a:solidFill>
              <a:srgbClr val="00B050">
                <a:alpha val="50000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344966"/>
                      <a:gd name="connsiteY0" fmla="*/ 0 h 1200329"/>
                      <a:gd name="connsiteX1" fmla="*/ 540435 w 5344966"/>
                      <a:gd name="connsiteY1" fmla="*/ 0 h 1200329"/>
                      <a:gd name="connsiteX2" fmla="*/ 973972 w 5344966"/>
                      <a:gd name="connsiteY2" fmla="*/ 0 h 1200329"/>
                      <a:gd name="connsiteX3" fmla="*/ 1674756 w 5344966"/>
                      <a:gd name="connsiteY3" fmla="*/ 0 h 1200329"/>
                      <a:gd name="connsiteX4" fmla="*/ 2215191 w 5344966"/>
                      <a:gd name="connsiteY4" fmla="*/ 0 h 1200329"/>
                      <a:gd name="connsiteX5" fmla="*/ 2755627 w 5344966"/>
                      <a:gd name="connsiteY5" fmla="*/ 0 h 1200329"/>
                      <a:gd name="connsiteX6" fmla="*/ 3456411 w 5344966"/>
                      <a:gd name="connsiteY6" fmla="*/ 0 h 1200329"/>
                      <a:gd name="connsiteX7" fmla="*/ 3943397 w 5344966"/>
                      <a:gd name="connsiteY7" fmla="*/ 0 h 1200329"/>
                      <a:gd name="connsiteX8" fmla="*/ 4644182 w 5344966"/>
                      <a:gd name="connsiteY8" fmla="*/ 0 h 1200329"/>
                      <a:gd name="connsiteX9" fmla="*/ 5344966 w 5344966"/>
                      <a:gd name="connsiteY9" fmla="*/ 0 h 1200329"/>
                      <a:gd name="connsiteX10" fmla="*/ 5344966 w 5344966"/>
                      <a:gd name="connsiteY10" fmla="*/ 400110 h 1200329"/>
                      <a:gd name="connsiteX11" fmla="*/ 5344966 w 5344966"/>
                      <a:gd name="connsiteY11" fmla="*/ 800219 h 1200329"/>
                      <a:gd name="connsiteX12" fmla="*/ 5344966 w 5344966"/>
                      <a:gd name="connsiteY12" fmla="*/ 1200329 h 1200329"/>
                      <a:gd name="connsiteX13" fmla="*/ 4911430 w 5344966"/>
                      <a:gd name="connsiteY13" fmla="*/ 1200329 h 1200329"/>
                      <a:gd name="connsiteX14" fmla="*/ 4210645 w 5344966"/>
                      <a:gd name="connsiteY14" fmla="*/ 1200329 h 1200329"/>
                      <a:gd name="connsiteX15" fmla="*/ 3723660 w 5344966"/>
                      <a:gd name="connsiteY15" fmla="*/ 1200329 h 1200329"/>
                      <a:gd name="connsiteX16" fmla="*/ 3129775 w 5344966"/>
                      <a:gd name="connsiteY16" fmla="*/ 1200329 h 1200329"/>
                      <a:gd name="connsiteX17" fmla="*/ 2428990 w 5344966"/>
                      <a:gd name="connsiteY17" fmla="*/ 1200329 h 1200329"/>
                      <a:gd name="connsiteX18" fmla="*/ 1835105 w 5344966"/>
                      <a:gd name="connsiteY18" fmla="*/ 1200329 h 1200329"/>
                      <a:gd name="connsiteX19" fmla="*/ 1401569 w 5344966"/>
                      <a:gd name="connsiteY19" fmla="*/ 1200329 h 1200329"/>
                      <a:gd name="connsiteX20" fmla="*/ 914583 w 5344966"/>
                      <a:gd name="connsiteY20" fmla="*/ 1200329 h 1200329"/>
                      <a:gd name="connsiteX21" fmla="*/ 0 w 5344966"/>
                      <a:gd name="connsiteY21" fmla="*/ 1200329 h 1200329"/>
                      <a:gd name="connsiteX22" fmla="*/ 0 w 5344966"/>
                      <a:gd name="connsiteY22" fmla="*/ 800219 h 1200329"/>
                      <a:gd name="connsiteX23" fmla="*/ 0 w 5344966"/>
                      <a:gd name="connsiteY23" fmla="*/ 400110 h 1200329"/>
                      <a:gd name="connsiteX24" fmla="*/ 0 w 5344966"/>
                      <a:gd name="connsiteY24" fmla="*/ 0 h 1200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5344966" h="1200329" extrusionOk="0">
                        <a:moveTo>
                          <a:pt x="0" y="0"/>
                        </a:moveTo>
                        <a:cubicBezTo>
                          <a:pt x="254840" y="-20382"/>
                          <a:pt x="381728" y="21339"/>
                          <a:pt x="540435" y="0"/>
                        </a:cubicBezTo>
                        <a:cubicBezTo>
                          <a:pt x="699142" y="-21339"/>
                          <a:pt x="792466" y="31855"/>
                          <a:pt x="973972" y="0"/>
                        </a:cubicBezTo>
                        <a:cubicBezTo>
                          <a:pt x="1155478" y="-31855"/>
                          <a:pt x="1520228" y="82411"/>
                          <a:pt x="1674756" y="0"/>
                        </a:cubicBezTo>
                        <a:cubicBezTo>
                          <a:pt x="1829284" y="-82411"/>
                          <a:pt x="1953542" y="54052"/>
                          <a:pt x="2215191" y="0"/>
                        </a:cubicBezTo>
                        <a:cubicBezTo>
                          <a:pt x="2476840" y="-54052"/>
                          <a:pt x="2594721" y="26936"/>
                          <a:pt x="2755627" y="0"/>
                        </a:cubicBezTo>
                        <a:cubicBezTo>
                          <a:pt x="2916533" y="-26936"/>
                          <a:pt x="3146429" y="72078"/>
                          <a:pt x="3456411" y="0"/>
                        </a:cubicBezTo>
                        <a:cubicBezTo>
                          <a:pt x="3766393" y="-72078"/>
                          <a:pt x="3701275" y="10823"/>
                          <a:pt x="3943397" y="0"/>
                        </a:cubicBezTo>
                        <a:cubicBezTo>
                          <a:pt x="4185519" y="-10823"/>
                          <a:pt x="4471102" y="24500"/>
                          <a:pt x="4644182" y="0"/>
                        </a:cubicBezTo>
                        <a:cubicBezTo>
                          <a:pt x="4817262" y="-24500"/>
                          <a:pt x="5092216" y="37170"/>
                          <a:pt x="5344966" y="0"/>
                        </a:cubicBezTo>
                        <a:cubicBezTo>
                          <a:pt x="5361221" y="198334"/>
                          <a:pt x="5299257" y="207676"/>
                          <a:pt x="5344966" y="400110"/>
                        </a:cubicBezTo>
                        <a:cubicBezTo>
                          <a:pt x="5390675" y="592544"/>
                          <a:pt x="5300008" y="647230"/>
                          <a:pt x="5344966" y="800219"/>
                        </a:cubicBezTo>
                        <a:cubicBezTo>
                          <a:pt x="5389924" y="953208"/>
                          <a:pt x="5303145" y="1041758"/>
                          <a:pt x="5344966" y="1200329"/>
                        </a:cubicBezTo>
                        <a:cubicBezTo>
                          <a:pt x="5165063" y="1223397"/>
                          <a:pt x="5029902" y="1162139"/>
                          <a:pt x="4911430" y="1200329"/>
                        </a:cubicBezTo>
                        <a:cubicBezTo>
                          <a:pt x="4792958" y="1238519"/>
                          <a:pt x="4418818" y="1161623"/>
                          <a:pt x="4210645" y="1200329"/>
                        </a:cubicBezTo>
                        <a:cubicBezTo>
                          <a:pt x="4002472" y="1239035"/>
                          <a:pt x="3964572" y="1152484"/>
                          <a:pt x="3723660" y="1200329"/>
                        </a:cubicBezTo>
                        <a:cubicBezTo>
                          <a:pt x="3482749" y="1248174"/>
                          <a:pt x="3398925" y="1199687"/>
                          <a:pt x="3129775" y="1200329"/>
                        </a:cubicBezTo>
                        <a:cubicBezTo>
                          <a:pt x="2860625" y="1200971"/>
                          <a:pt x="2757276" y="1152145"/>
                          <a:pt x="2428990" y="1200329"/>
                        </a:cubicBezTo>
                        <a:cubicBezTo>
                          <a:pt x="2100705" y="1248513"/>
                          <a:pt x="1963853" y="1140411"/>
                          <a:pt x="1835105" y="1200329"/>
                        </a:cubicBezTo>
                        <a:cubicBezTo>
                          <a:pt x="1706357" y="1260247"/>
                          <a:pt x="1496718" y="1162922"/>
                          <a:pt x="1401569" y="1200329"/>
                        </a:cubicBezTo>
                        <a:cubicBezTo>
                          <a:pt x="1306420" y="1237736"/>
                          <a:pt x="1070409" y="1167645"/>
                          <a:pt x="914583" y="1200329"/>
                        </a:cubicBezTo>
                        <a:cubicBezTo>
                          <a:pt x="758757" y="1233013"/>
                          <a:pt x="302904" y="1193493"/>
                          <a:pt x="0" y="1200329"/>
                        </a:cubicBezTo>
                        <a:cubicBezTo>
                          <a:pt x="-15715" y="1048143"/>
                          <a:pt x="42548" y="979647"/>
                          <a:pt x="0" y="800219"/>
                        </a:cubicBezTo>
                        <a:cubicBezTo>
                          <a:pt x="-42548" y="620791"/>
                          <a:pt x="17772" y="505373"/>
                          <a:pt x="0" y="400110"/>
                        </a:cubicBezTo>
                        <a:cubicBezTo>
                          <a:pt x="-17772" y="294847"/>
                          <a:pt x="33197" y="13418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Классы консольного режима среды </a:t>
            </a:r>
            <a:r>
              <a:rPr lang="en-US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Lazarus: </a:t>
            </a:r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Способы инициализация </a:t>
            </a:r>
            <a:r>
              <a:rPr lang="ru-RU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полеи</a:t>
            </a:r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̆. </a:t>
            </a:r>
            <a:r>
              <a:rPr lang="ru-RU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Неявныи</a:t>
            </a:r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̆ па- </a:t>
            </a:r>
            <a:r>
              <a:rPr lang="ru-RU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раметр</a:t>
            </a:r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Self. </a:t>
            </a:r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Пример.</a:t>
            </a:r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67E774-676B-CA43-2FE2-CE27BBA30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72" y="3275265"/>
            <a:ext cx="6301648" cy="550517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ru-RU" altLang="ru-RU" sz="1600" dirty="0">
                <a:solidFill>
                  <a:schemeClr val="bg1"/>
                </a:solidFill>
              </a:rPr>
              <a:t>Любой метод неявно получает параметр</a:t>
            </a:r>
            <a:r>
              <a:rPr lang="ru-RU" altLang="ru-RU" sz="1600" b="1" dirty="0">
                <a:solidFill>
                  <a:schemeClr val="bg1"/>
                </a:solidFill>
              </a:rPr>
              <a:t> </a:t>
            </a:r>
            <a:r>
              <a:rPr lang="en-US" altLang="ru-RU" sz="1600" b="1" dirty="0">
                <a:solidFill>
                  <a:schemeClr val="bg1"/>
                </a:solidFill>
                <a:latin typeface="Courier New" pitchFamily="49" charset="0"/>
              </a:rPr>
              <a:t>Self</a:t>
            </a:r>
            <a:r>
              <a:rPr lang="en-US" altLang="ru-RU" sz="1600" b="1" dirty="0">
                <a:solidFill>
                  <a:schemeClr val="bg1"/>
                </a:solidFill>
              </a:rPr>
              <a:t> – </a:t>
            </a:r>
            <a:r>
              <a:rPr lang="ru-RU" altLang="ru-RU" sz="1600" dirty="0">
                <a:solidFill>
                  <a:schemeClr val="bg1"/>
                </a:solidFill>
              </a:rPr>
              <a:t>ссылку (адрес)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ru-RU" altLang="ru-RU" sz="1600" dirty="0">
                <a:solidFill>
                  <a:schemeClr val="bg1"/>
                </a:solidFill>
              </a:rPr>
              <a:t>на поля объекта, и обращение к полям происходит через это имя.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ru-RU" altLang="ru-RU" sz="1600" i="1" dirty="0">
              <a:solidFill>
                <a:schemeClr val="bg1"/>
              </a:solidFill>
              <a:latin typeface="Courier New" pitchFamily="49" charset="0"/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E32A9AC-A155-8E7C-1E2F-D6D93ACB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A9F7-990D-A54E-A438-4681E273B5EF}" type="slidenum">
              <a:rPr lang="ru-RU" smtClean="0"/>
              <a:t>27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16B4DA-B224-F1B2-75DE-67722529B9E3}"/>
              </a:ext>
            </a:extLst>
          </p:cNvPr>
          <p:cNvSpPr txBox="1"/>
          <p:nvPr/>
        </p:nvSpPr>
        <p:spPr>
          <a:xfrm>
            <a:off x="308472" y="1410159"/>
            <a:ext cx="6301648" cy="1865106"/>
          </a:xfrm>
          <a:prstGeom prst="rect">
            <a:avLst/>
          </a:prstGeom>
          <a:noFill/>
          <a:ln w="76200">
            <a:solidFill>
              <a:srgbClr val="00B050">
                <a:alpha val="50000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344966"/>
                      <a:gd name="connsiteY0" fmla="*/ 0 h 1200329"/>
                      <a:gd name="connsiteX1" fmla="*/ 540435 w 5344966"/>
                      <a:gd name="connsiteY1" fmla="*/ 0 h 1200329"/>
                      <a:gd name="connsiteX2" fmla="*/ 973972 w 5344966"/>
                      <a:gd name="connsiteY2" fmla="*/ 0 h 1200329"/>
                      <a:gd name="connsiteX3" fmla="*/ 1674756 w 5344966"/>
                      <a:gd name="connsiteY3" fmla="*/ 0 h 1200329"/>
                      <a:gd name="connsiteX4" fmla="*/ 2215191 w 5344966"/>
                      <a:gd name="connsiteY4" fmla="*/ 0 h 1200329"/>
                      <a:gd name="connsiteX5" fmla="*/ 2755627 w 5344966"/>
                      <a:gd name="connsiteY5" fmla="*/ 0 h 1200329"/>
                      <a:gd name="connsiteX6" fmla="*/ 3456411 w 5344966"/>
                      <a:gd name="connsiteY6" fmla="*/ 0 h 1200329"/>
                      <a:gd name="connsiteX7" fmla="*/ 3943397 w 5344966"/>
                      <a:gd name="connsiteY7" fmla="*/ 0 h 1200329"/>
                      <a:gd name="connsiteX8" fmla="*/ 4644182 w 5344966"/>
                      <a:gd name="connsiteY8" fmla="*/ 0 h 1200329"/>
                      <a:gd name="connsiteX9" fmla="*/ 5344966 w 5344966"/>
                      <a:gd name="connsiteY9" fmla="*/ 0 h 1200329"/>
                      <a:gd name="connsiteX10" fmla="*/ 5344966 w 5344966"/>
                      <a:gd name="connsiteY10" fmla="*/ 400110 h 1200329"/>
                      <a:gd name="connsiteX11" fmla="*/ 5344966 w 5344966"/>
                      <a:gd name="connsiteY11" fmla="*/ 800219 h 1200329"/>
                      <a:gd name="connsiteX12" fmla="*/ 5344966 w 5344966"/>
                      <a:gd name="connsiteY12" fmla="*/ 1200329 h 1200329"/>
                      <a:gd name="connsiteX13" fmla="*/ 4911430 w 5344966"/>
                      <a:gd name="connsiteY13" fmla="*/ 1200329 h 1200329"/>
                      <a:gd name="connsiteX14" fmla="*/ 4210645 w 5344966"/>
                      <a:gd name="connsiteY14" fmla="*/ 1200329 h 1200329"/>
                      <a:gd name="connsiteX15" fmla="*/ 3723660 w 5344966"/>
                      <a:gd name="connsiteY15" fmla="*/ 1200329 h 1200329"/>
                      <a:gd name="connsiteX16" fmla="*/ 3129775 w 5344966"/>
                      <a:gd name="connsiteY16" fmla="*/ 1200329 h 1200329"/>
                      <a:gd name="connsiteX17" fmla="*/ 2428990 w 5344966"/>
                      <a:gd name="connsiteY17" fmla="*/ 1200329 h 1200329"/>
                      <a:gd name="connsiteX18" fmla="*/ 1835105 w 5344966"/>
                      <a:gd name="connsiteY18" fmla="*/ 1200329 h 1200329"/>
                      <a:gd name="connsiteX19" fmla="*/ 1401569 w 5344966"/>
                      <a:gd name="connsiteY19" fmla="*/ 1200329 h 1200329"/>
                      <a:gd name="connsiteX20" fmla="*/ 914583 w 5344966"/>
                      <a:gd name="connsiteY20" fmla="*/ 1200329 h 1200329"/>
                      <a:gd name="connsiteX21" fmla="*/ 0 w 5344966"/>
                      <a:gd name="connsiteY21" fmla="*/ 1200329 h 1200329"/>
                      <a:gd name="connsiteX22" fmla="*/ 0 w 5344966"/>
                      <a:gd name="connsiteY22" fmla="*/ 800219 h 1200329"/>
                      <a:gd name="connsiteX23" fmla="*/ 0 w 5344966"/>
                      <a:gd name="connsiteY23" fmla="*/ 400110 h 1200329"/>
                      <a:gd name="connsiteX24" fmla="*/ 0 w 5344966"/>
                      <a:gd name="connsiteY24" fmla="*/ 0 h 1200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5344966" h="1200329" extrusionOk="0">
                        <a:moveTo>
                          <a:pt x="0" y="0"/>
                        </a:moveTo>
                        <a:cubicBezTo>
                          <a:pt x="254840" y="-20382"/>
                          <a:pt x="381728" y="21339"/>
                          <a:pt x="540435" y="0"/>
                        </a:cubicBezTo>
                        <a:cubicBezTo>
                          <a:pt x="699142" y="-21339"/>
                          <a:pt x="792466" y="31855"/>
                          <a:pt x="973972" y="0"/>
                        </a:cubicBezTo>
                        <a:cubicBezTo>
                          <a:pt x="1155478" y="-31855"/>
                          <a:pt x="1520228" y="82411"/>
                          <a:pt x="1674756" y="0"/>
                        </a:cubicBezTo>
                        <a:cubicBezTo>
                          <a:pt x="1829284" y="-82411"/>
                          <a:pt x="1953542" y="54052"/>
                          <a:pt x="2215191" y="0"/>
                        </a:cubicBezTo>
                        <a:cubicBezTo>
                          <a:pt x="2476840" y="-54052"/>
                          <a:pt x="2594721" y="26936"/>
                          <a:pt x="2755627" y="0"/>
                        </a:cubicBezTo>
                        <a:cubicBezTo>
                          <a:pt x="2916533" y="-26936"/>
                          <a:pt x="3146429" y="72078"/>
                          <a:pt x="3456411" y="0"/>
                        </a:cubicBezTo>
                        <a:cubicBezTo>
                          <a:pt x="3766393" y="-72078"/>
                          <a:pt x="3701275" y="10823"/>
                          <a:pt x="3943397" y="0"/>
                        </a:cubicBezTo>
                        <a:cubicBezTo>
                          <a:pt x="4185519" y="-10823"/>
                          <a:pt x="4471102" y="24500"/>
                          <a:pt x="4644182" y="0"/>
                        </a:cubicBezTo>
                        <a:cubicBezTo>
                          <a:pt x="4817262" y="-24500"/>
                          <a:pt x="5092216" y="37170"/>
                          <a:pt x="5344966" y="0"/>
                        </a:cubicBezTo>
                        <a:cubicBezTo>
                          <a:pt x="5361221" y="198334"/>
                          <a:pt x="5299257" y="207676"/>
                          <a:pt x="5344966" y="400110"/>
                        </a:cubicBezTo>
                        <a:cubicBezTo>
                          <a:pt x="5390675" y="592544"/>
                          <a:pt x="5300008" y="647230"/>
                          <a:pt x="5344966" y="800219"/>
                        </a:cubicBezTo>
                        <a:cubicBezTo>
                          <a:pt x="5389924" y="953208"/>
                          <a:pt x="5303145" y="1041758"/>
                          <a:pt x="5344966" y="1200329"/>
                        </a:cubicBezTo>
                        <a:cubicBezTo>
                          <a:pt x="5165063" y="1223397"/>
                          <a:pt x="5029902" y="1162139"/>
                          <a:pt x="4911430" y="1200329"/>
                        </a:cubicBezTo>
                        <a:cubicBezTo>
                          <a:pt x="4792958" y="1238519"/>
                          <a:pt x="4418818" y="1161623"/>
                          <a:pt x="4210645" y="1200329"/>
                        </a:cubicBezTo>
                        <a:cubicBezTo>
                          <a:pt x="4002472" y="1239035"/>
                          <a:pt x="3964572" y="1152484"/>
                          <a:pt x="3723660" y="1200329"/>
                        </a:cubicBezTo>
                        <a:cubicBezTo>
                          <a:pt x="3482749" y="1248174"/>
                          <a:pt x="3398925" y="1199687"/>
                          <a:pt x="3129775" y="1200329"/>
                        </a:cubicBezTo>
                        <a:cubicBezTo>
                          <a:pt x="2860625" y="1200971"/>
                          <a:pt x="2757276" y="1152145"/>
                          <a:pt x="2428990" y="1200329"/>
                        </a:cubicBezTo>
                        <a:cubicBezTo>
                          <a:pt x="2100705" y="1248513"/>
                          <a:pt x="1963853" y="1140411"/>
                          <a:pt x="1835105" y="1200329"/>
                        </a:cubicBezTo>
                        <a:cubicBezTo>
                          <a:pt x="1706357" y="1260247"/>
                          <a:pt x="1496718" y="1162922"/>
                          <a:pt x="1401569" y="1200329"/>
                        </a:cubicBezTo>
                        <a:cubicBezTo>
                          <a:pt x="1306420" y="1237736"/>
                          <a:pt x="1070409" y="1167645"/>
                          <a:pt x="914583" y="1200329"/>
                        </a:cubicBezTo>
                        <a:cubicBezTo>
                          <a:pt x="758757" y="1233013"/>
                          <a:pt x="302904" y="1193493"/>
                          <a:pt x="0" y="1200329"/>
                        </a:cubicBezTo>
                        <a:cubicBezTo>
                          <a:pt x="-15715" y="1048143"/>
                          <a:pt x="42548" y="979647"/>
                          <a:pt x="0" y="800219"/>
                        </a:cubicBezTo>
                        <a:cubicBezTo>
                          <a:pt x="-42548" y="620791"/>
                          <a:pt x="17772" y="505373"/>
                          <a:pt x="0" y="400110"/>
                        </a:cubicBezTo>
                        <a:cubicBezTo>
                          <a:pt x="-17772" y="294847"/>
                          <a:pt x="33197" y="13418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dirty="0">
                <a:solidFill>
                  <a:schemeClr val="bg1"/>
                </a:solidFill>
                <a:latin typeface="Courier New" panose="02070309020205020404" pitchFamily="49" charset="0"/>
              </a:rPr>
              <a:t>length</a:t>
            </a:r>
            <a:r>
              <a:rPr lang="ru-RU" altLang="ru-RU" sz="1800" b="1" dirty="0">
                <a:solidFill>
                  <a:schemeClr val="bg1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sz="1800" b="1" dirty="0">
                <a:solidFill>
                  <a:schemeClr val="bg1"/>
                </a:solidFill>
                <a:latin typeface="Courier New" panose="02070309020205020404" pitchFamily="49" charset="0"/>
              </a:rPr>
              <a:t>width</a:t>
            </a:r>
            <a:r>
              <a:rPr lang="ru-RU" altLang="ru-RU" sz="1800" b="1" dirty="0">
                <a:solidFill>
                  <a:schemeClr val="bg1"/>
                </a:solidFill>
                <a:latin typeface="Courier New" panose="02070309020205020404" pitchFamily="49" charset="0"/>
              </a:rPr>
              <a:t>:</a:t>
            </a:r>
            <a:r>
              <a:rPr lang="en-US" altLang="ru-RU" sz="1800" b="1" dirty="0">
                <a:solidFill>
                  <a:schemeClr val="bg1"/>
                </a:solidFill>
                <a:latin typeface="Courier New" panose="02070309020205020404" pitchFamily="49" charset="0"/>
              </a:rPr>
              <a:t>single</a:t>
            </a:r>
            <a:r>
              <a:rPr lang="ru-RU" altLang="ru-RU" sz="1800" b="1" dirty="0">
                <a:solidFill>
                  <a:schemeClr val="bg1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1800" b="1" dirty="0">
                <a:solidFill>
                  <a:schemeClr val="bg1"/>
                </a:solidFill>
                <a:latin typeface="Courier New" panose="02070309020205020404" pitchFamily="49" charset="0"/>
              </a:rPr>
              <a:t>               </a:t>
            </a:r>
            <a:r>
              <a:rPr lang="en-US" altLang="ru-RU" sz="1800" b="1" dirty="0">
                <a:solidFill>
                  <a:schemeClr val="bg1"/>
                </a:solidFill>
                <a:latin typeface="Courier New" panose="02070309020205020404" pitchFamily="49" charset="0"/>
              </a:rPr>
              <a:t>function Square</a:t>
            </a:r>
            <a:r>
              <a:rPr lang="ru-RU" altLang="ru-RU" sz="1800" b="1" dirty="0">
                <a:solidFill>
                  <a:schemeClr val="bg1"/>
                </a:solidFill>
                <a:latin typeface="Courier New" panose="02070309020205020404" pitchFamily="49" charset="0"/>
              </a:rPr>
              <a:t>: </a:t>
            </a:r>
            <a:r>
              <a:rPr lang="en-US" altLang="ru-RU" sz="1800" b="1" dirty="0">
                <a:solidFill>
                  <a:schemeClr val="bg1"/>
                </a:solidFill>
                <a:latin typeface="Courier New" panose="02070309020205020404" pitchFamily="49" charset="0"/>
              </a:rPr>
              <a:t>single</a:t>
            </a:r>
            <a:r>
              <a:rPr lang="ru-RU" altLang="ru-RU" sz="1800" b="1" dirty="0">
                <a:solidFill>
                  <a:schemeClr val="bg1"/>
                </a:solidFill>
                <a:latin typeface="Courier New" panose="02070309020205020404" pitchFamily="49" charset="0"/>
              </a:rPr>
              <a:t>;</a:t>
            </a:r>
            <a:r>
              <a:rPr lang="ru-RU" altLang="ru-RU" sz="1800" b="1" i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endParaRPr lang="ru-RU" altLang="ru-RU" sz="1800" dirty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1800" b="1" dirty="0">
                <a:solidFill>
                  <a:schemeClr val="bg1"/>
                </a:solidFill>
                <a:latin typeface="Courier New" panose="02070309020205020404" pitchFamily="49" charset="0"/>
              </a:rPr>
              <a:t>           </a:t>
            </a:r>
            <a:r>
              <a:rPr lang="en-US" altLang="ru-RU" sz="1800" b="1" dirty="0">
                <a:solidFill>
                  <a:schemeClr val="bg1"/>
                </a:solidFill>
                <a:latin typeface="Courier New" panose="02070309020205020404" pitchFamily="49" charset="0"/>
              </a:rPr>
              <a:t>  end</a:t>
            </a:r>
            <a:r>
              <a:rPr lang="ru-RU" altLang="ru-RU" sz="1800" b="1" dirty="0">
                <a:solidFill>
                  <a:schemeClr val="bg1"/>
                </a:solidFill>
                <a:latin typeface="Courier New" panose="02070309020205020404" pitchFamily="49" charset="0"/>
              </a:rPr>
              <a:t>;</a:t>
            </a:r>
            <a:endParaRPr lang="en-US" altLang="ru-RU" sz="1800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dirty="0">
                <a:solidFill>
                  <a:schemeClr val="bg1"/>
                </a:solidFill>
                <a:latin typeface="Courier New" panose="02070309020205020404" pitchFamily="49" charset="0"/>
              </a:rPr>
              <a:t>Function </a:t>
            </a:r>
            <a:r>
              <a:rPr lang="en-US" altLang="ru-RU" sz="18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TRoom</a:t>
            </a:r>
            <a:r>
              <a:rPr lang="ru-RU" altLang="ru-RU" sz="1800" b="1" dirty="0">
                <a:solidFill>
                  <a:schemeClr val="bg1"/>
                </a:solidFill>
                <a:latin typeface="Courier New" panose="02070309020205020404" pitchFamily="49" charset="0"/>
              </a:rPr>
              <a:t>.</a:t>
            </a:r>
            <a:r>
              <a:rPr lang="en-US" altLang="ru-RU" sz="1800" b="1" dirty="0">
                <a:solidFill>
                  <a:schemeClr val="bg1"/>
                </a:solidFill>
                <a:latin typeface="Courier New" panose="02070309020205020404" pitchFamily="49" charset="0"/>
              </a:rPr>
              <a:t>Square</a:t>
            </a:r>
            <a:r>
              <a:rPr lang="ru-RU" altLang="ru-RU" sz="1800" b="1" dirty="0">
                <a:solidFill>
                  <a:schemeClr val="bg1"/>
                </a:solidFill>
                <a:latin typeface="Courier New" panose="02070309020205020404" pitchFamily="49" charset="0"/>
              </a:rPr>
              <a:t>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1800" b="1" dirty="0">
                <a:solidFill>
                  <a:schemeClr val="bg1"/>
                </a:solidFill>
                <a:latin typeface="Courier New" panose="02070309020205020404" pitchFamily="49" charset="0"/>
              </a:rPr>
              <a:t>   </a:t>
            </a:r>
            <a:r>
              <a:rPr lang="en-US" altLang="ru-RU" sz="1800" b="1" dirty="0">
                <a:solidFill>
                  <a:schemeClr val="bg1"/>
                </a:solidFill>
                <a:latin typeface="Courier New" panose="02070309020205020404" pitchFamily="49" charset="0"/>
              </a:rPr>
              <a:t>Begin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dirty="0">
                <a:solidFill>
                  <a:schemeClr val="bg1"/>
                </a:solidFill>
                <a:latin typeface="Courier New" panose="02070309020205020404" pitchFamily="49" charset="0"/>
              </a:rPr>
              <a:t>        Result:= length*width;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dirty="0">
                <a:solidFill>
                  <a:schemeClr val="bg1"/>
                </a:solidFill>
                <a:latin typeface="Courier New" panose="02070309020205020404" pitchFamily="49" charset="0"/>
              </a:rPr>
              <a:t>   End;</a:t>
            </a:r>
            <a:r>
              <a:rPr lang="ru-RU" altLang="ru-RU" sz="1800" b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440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2BF550-38E4-3996-8F1D-41ED9237BE3F}"/>
              </a:ext>
            </a:extLst>
          </p:cNvPr>
          <p:cNvSpPr txBox="1"/>
          <p:nvPr/>
        </p:nvSpPr>
        <p:spPr>
          <a:xfrm>
            <a:off x="756517" y="92321"/>
            <a:ext cx="5344966" cy="923330"/>
          </a:xfrm>
          <a:prstGeom prst="rect">
            <a:avLst/>
          </a:prstGeom>
          <a:noFill/>
          <a:ln w="76200">
            <a:solidFill>
              <a:srgbClr val="00B050">
                <a:alpha val="50000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344966"/>
                      <a:gd name="connsiteY0" fmla="*/ 0 h 1200329"/>
                      <a:gd name="connsiteX1" fmla="*/ 540435 w 5344966"/>
                      <a:gd name="connsiteY1" fmla="*/ 0 h 1200329"/>
                      <a:gd name="connsiteX2" fmla="*/ 973972 w 5344966"/>
                      <a:gd name="connsiteY2" fmla="*/ 0 h 1200329"/>
                      <a:gd name="connsiteX3" fmla="*/ 1674756 w 5344966"/>
                      <a:gd name="connsiteY3" fmla="*/ 0 h 1200329"/>
                      <a:gd name="connsiteX4" fmla="*/ 2215191 w 5344966"/>
                      <a:gd name="connsiteY4" fmla="*/ 0 h 1200329"/>
                      <a:gd name="connsiteX5" fmla="*/ 2755627 w 5344966"/>
                      <a:gd name="connsiteY5" fmla="*/ 0 h 1200329"/>
                      <a:gd name="connsiteX6" fmla="*/ 3456411 w 5344966"/>
                      <a:gd name="connsiteY6" fmla="*/ 0 h 1200329"/>
                      <a:gd name="connsiteX7" fmla="*/ 3943397 w 5344966"/>
                      <a:gd name="connsiteY7" fmla="*/ 0 h 1200329"/>
                      <a:gd name="connsiteX8" fmla="*/ 4644182 w 5344966"/>
                      <a:gd name="connsiteY8" fmla="*/ 0 h 1200329"/>
                      <a:gd name="connsiteX9" fmla="*/ 5344966 w 5344966"/>
                      <a:gd name="connsiteY9" fmla="*/ 0 h 1200329"/>
                      <a:gd name="connsiteX10" fmla="*/ 5344966 w 5344966"/>
                      <a:gd name="connsiteY10" fmla="*/ 400110 h 1200329"/>
                      <a:gd name="connsiteX11" fmla="*/ 5344966 w 5344966"/>
                      <a:gd name="connsiteY11" fmla="*/ 800219 h 1200329"/>
                      <a:gd name="connsiteX12" fmla="*/ 5344966 w 5344966"/>
                      <a:gd name="connsiteY12" fmla="*/ 1200329 h 1200329"/>
                      <a:gd name="connsiteX13" fmla="*/ 4911430 w 5344966"/>
                      <a:gd name="connsiteY13" fmla="*/ 1200329 h 1200329"/>
                      <a:gd name="connsiteX14" fmla="*/ 4210645 w 5344966"/>
                      <a:gd name="connsiteY14" fmla="*/ 1200329 h 1200329"/>
                      <a:gd name="connsiteX15" fmla="*/ 3723660 w 5344966"/>
                      <a:gd name="connsiteY15" fmla="*/ 1200329 h 1200329"/>
                      <a:gd name="connsiteX16" fmla="*/ 3129775 w 5344966"/>
                      <a:gd name="connsiteY16" fmla="*/ 1200329 h 1200329"/>
                      <a:gd name="connsiteX17" fmla="*/ 2428990 w 5344966"/>
                      <a:gd name="connsiteY17" fmla="*/ 1200329 h 1200329"/>
                      <a:gd name="connsiteX18" fmla="*/ 1835105 w 5344966"/>
                      <a:gd name="connsiteY18" fmla="*/ 1200329 h 1200329"/>
                      <a:gd name="connsiteX19" fmla="*/ 1401569 w 5344966"/>
                      <a:gd name="connsiteY19" fmla="*/ 1200329 h 1200329"/>
                      <a:gd name="connsiteX20" fmla="*/ 914583 w 5344966"/>
                      <a:gd name="connsiteY20" fmla="*/ 1200329 h 1200329"/>
                      <a:gd name="connsiteX21" fmla="*/ 0 w 5344966"/>
                      <a:gd name="connsiteY21" fmla="*/ 1200329 h 1200329"/>
                      <a:gd name="connsiteX22" fmla="*/ 0 w 5344966"/>
                      <a:gd name="connsiteY22" fmla="*/ 800219 h 1200329"/>
                      <a:gd name="connsiteX23" fmla="*/ 0 w 5344966"/>
                      <a:gd name="connsiteY23" fmla="*/ 400110 h 1200329"/>
                      <a:gd name="connsiteX24" fmla="*/ 0 w 5344966"/>
                      <a:gd name="connsiteY24" fmla="*/ 0 h 1200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5344966" h="1200329" extrusionOk="0">
                        <a:moveTo>
                          <a:pt x="0" y="0"/>
                        </a:moveTo>
                        <a:cubicBezTo>
                          <a:pt x="254840" y="-20382"/>
                          <a:pt x="381728" y="21339"/>
                          <a:pt x="540435" y="0"/>
                        </a:cubicBezTo>
                        <a:cubicBezTo>
                          <a:pt x="699142" y="-21339"/>
                          <a:pt x="792466" y="31855"/>
                          <a:pt x="973972" y="0"/>
                        </a:cubicBezTo>
                        <a:cubicBezTo>
                          <a:pt x="1155478" y="-31855"/>
                          <a:pt x="1520228" y="82411"/>
                          <a:pt x="1674756" y="0"/>
                        </a:cubicBezTo>
                        <a:cubicBezTo>
                          <a:pt x="1829284" y="-82411"/>
                          <a:pt x="1953542" y="54052"/>
                          <a:pt x="2215191" y="0"/>
                        </a:cubicBezTo>
                        <a:cubicBezTo>
                          <a:pt x="2476840" y="-54052"/>
                          <a:pt x="2594721" y="26936"/>
                          <a:pt x="2755627" y="0"/>
                        </a:cubicBezTo>
                        <a:cubicBezTo>
                          <a:pt x="2916533" y="-26936"/>
                          <a:pt x="3146429" y="72078"/>
                          <a:pt x="3456411" y="0"/>
                        </a:cubicBezTo>
                        <a:cubicBezTo>
                          <a:pt x="3766393" y="-72078"/>
                          <a:pt x="3701275" y="10823"/>
                          <a:pt x="3943397" y="0"/>
                        </a:cubicBezTo>
                        <a:cubicBezTo>
                          <a:pt x="4185519" y="-10823"/>
                          <a:pt x="4471102" y="24500"/>
                          <a:pt x="4644182" y="0"/>
                        </a:cubicBezTo>
                        <a:cubicBezTo>
                          <a:pt x="4817262" y="-24500"/>
                          <a:pt x="5092216" y="37170"/>
                          <a:pt x="5344966" y="0"/>
                        </a:cubicBezTo>
                        <a:cubicBezTo>
                          <a:pt x="5361221" y="198334"/>
                          <a:pt x="5299257" y="207676"/>
                          <a:pt x="5344966" y="400110"/>
                        </a:cubicBezTo>
                        <a:cubicBezTo>
                          <a:pt x="5390675" y="592544"/>
                          <a:pt x="5300008" y="647230"/>
                          <a:pt x="5344966" y="800219"/>
                        </a:cubicBezTo>
                        <a:cubicBezTo>
                          <a:pt x="5389924" y="953208"/>
                          <a:pt x="5303145" y="1041758"/>
                          <a:pt x="5344966" y="1200329"/>
                        </a:cubicBezTo>
                        <a:cubicBezTo>
                          <a:pt x="5165063" y="1223397"/>
                          <a:pt x="5029902" y="1162139"/>
                          <a:pt x="4911430" y="1200329"/>
                        </a:cubicBezTo>
                        <a:cubicBezTo>
                          <a:pt x="4792958" y="1238519"/>
                          <a:pt x="4418818" y="1161623"/>
                          <a:pt x="4210645" y="1200329"/>
                        </a:cubicBezTo>
                        <a:cubicBezTo>
                          <a:pt x="4002472" y="1239035"/>
                          <a:pt x="3964572" y="1152484"/>
                          <a:pt x="3723660" y="1200329"/>
                        </a:cubicBezTo>
                        <a:cubicBezTo>
                          <a:pt x="3482749" y="1248174"/>
                          <a:pt x="3398925" y="1199687"/>
                          <a:pt x="3129775" y="1200329"/>
                        </a:cubicBezTo>
                        <a:cubicBezTo>
                          <a:pt x="2860625" y="1200971"/>
                          <a:pt x="2757276" y="1152145"/>
                          <a:pt x="2428990" y="1200329"/>
                        </a:cubicBezTo>
                        <a:cubicBezTo>
                          <a:pt x="2100705" y="1248513"/>
                          <a:pt x="1963853" y="1140411"/>
                          <a:pt x="1835105" y="1200329"/>
                        </a:cubicBezTo>
                        <a:cubicBezTo>
                          <a:pt x="1706357" y="1260247"/>
                          <a:pt x="1496718" y="1162922"/>
                          <a:pt x="1401569" y="1200329"/>
                        </a:cubicBezTo>
                        <a:cubicBezTo>
                          <a:pt x="1306420" y="1237736"/>
                          <a:pt x="1070409" y="1167645"/>
                          <a:pt x="914583" y="1200329"/>
                        </a:cubicBezTo>
                        <a:cubicBezTo>
                          <a:pt x="758757" y="1233013"/>
                          <a:pt x="302904" y="1193493"/>
                          <a:pt x="0" y="1200329"/>
                        </a:cubicBezTo>
                        <a:cubicBezTo>
                          <a:pt x="-15715" y="1048143"/>
                          <a:pt x="42548" y="979647"/>
                          <a:pt x="0" y="800219"/>
                        </a:cubicBezTo>
                        <a:cubicBezTo>
                          <a:pt x="-42548" y="620791"/>
                          <a:pt x="17772" y="505373"/>
                          <a:pt x="0" y="400110"/>
                        </a:cubicBezTo>
                        <a:cubicBezTo>
                          <a:pt x="-17772" y="294847"/>
                          <a:pt x="33197" y="13418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Процедурная и объектная декомпозиция. Диаграммы классов. Отношения между класса- ми. Примеры.</a:t>
            </a:r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67E774-676B-CA43-2FE2-CE27BBA30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72" y="1410159"/>
            <a:ext cx="6301648" cy="7370284"/>
          </a:xfrm>
        </p:spPr>
        <p:txBody>
          <a:bodyPr/>
          <a:lstStyle/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435DDDA-E5D7-40B2-9A40-28C513983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A9F7-990D-A54E-A438-4681E273B5EF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9133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2BF550-38E4-3996-8F1D-41ED9237BE3F}"/>
              </a:ext>
            </a:extLst>
          </p:cNvPr>
          <p:cNvSpPr txBox="1"/>
          <p:nvPr/>
        </p:nvSpPr>
        <p:spPr>
          <a:xfrm>
            <a:off x="756517" y="92321"/>
            <a:ext cx="5344966" cy="1200329"/>
          </a:xfrm>
          <a:prstGeom prst="rect">
            <a:avLst/>
          </a:prstGeom>
          <a:noFill/>
          <a:ln w="76200">
            <a:solidFill>
              <a:srgbClr val="00B050">
                <a:alpha val="50000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344966"/>
                      <a:gd name="connsiteY0" fmla="*/ 0 h 1200329"/>
                      <a:gd name="connsiteX1" fmla="*/ 540435 w 5344966"/>
                      <a:gd name="connsiteY1" fmla="*/ 0 h 1200329"/>
                      <a:gd name="connsiteX2" fmla="*/ 973972 w 5344966"/>
                      <a:gd name="connsiteY2" fmla="*/ 0 h 1200329"/>
                      <a:gd name="connsiteX3" fmla="*/ 1674756 w 5344966"/>
                      <a:gd name="connsiteY3" fmla="*/ 0 h 1200329"/>
                      <a:gd name="connsiteX4" fmla="*/ 2215191 w 5344966"/>
                      <a:gd name="connsiteY4" fmla="*/ 0 h 1200329"/>
                      <a:gd name="connsiteX5" fmla="*/ 2755627 w 5344966"/>
                      <a:gd name="connsiteY5" fmla="*/ 0 h 1200329"/>
                      <a:gd name="connsiteX6" fmla="*/ 3456411 w 5344966"/>
                      <a:gd name="connsiteY6" fmla="*/ 0 h 1200329"/>
                      <a:gd name="connsiteX7" fmla="*/ 3943397 w 5344966"/>
                      <a:gd name="connsiteY7" fmla="*/ 0 h 1200329"/>
                      <a:gd name="connsiteX8" fmla="*/ 4644182 w 5344966"/>
                      <a:gd name="connsiteY8" fmla="*/ 0 h 1200329"/>
                      <a:gd name="connsiteX9" fmla="*/ 5344966 w 5344966"/>
                      <a:gd name="connsiteY9" fmla="*/ 0 h 1200329"/>
                      <a:gd name="connsiteX10" fmla="*/ 5344966 w 5344966"/>
                      <a:gd name="connsiteY10" fmla="*/ 400110 h 1200329"/>
                      <a:gd name="connsiteX11" fmla="*/ 5344966 w 5344966"/>
                      <a:gd name="connsiteY11" fmla="*/ 800219 h 1200329"/>
                      <a:gd name="connsiteX12" fmla="*/ 5344966 w 5344966"/>
                      <a:gd name="connsiteY12" fmla="*/ 1200329 h 1200329"/>
                      <a:gd name="connsiteX13" fmla="*/ 4911430 w 5344966"/>
                      <a:gd name="connsiteY13" fmla="*/ 1200329 h 1200329"/>
                      <a:gd name="connsiteX14" fmla="*/ 4210645 w 5344966"/>
                      <a:gd name="connsiteY14" fmla="*/ 1200329 h 1200329"/>
                      <a:gd name="connsiteX15" fmla="*/ 3723660 w 5344966"/>
                      <a:gd name="connsiteY15" fmla="*/ 1200329 h 1200329"/>
                      <a:gd name="connsiteX16" fmla="*/ 3129775 w 5344966"/>
                      <a:gd name="connsiteY16" fmla="*/ 1200329 h 1200329"/>
                      <a:gd name="connsiteX17" fmla="*/ 2428990 w 5344966"/>
                      <a:gd name="connsiteY17" fmla="*/ 1200329 h 1200329"/>
                      <a:gd name="connsiteX18" fmla="*/ 1835105 w 5344966"/>
                      <a:gd name="connsiteY18" fmla="*/ 1200329 h 1200329"/>
                      <a:gd name="connsiteX19" fmla="*/ 1401569 w 5344966"/>
                      <a:gd name="connsiteY19" fmla="*/ 1200329 h 1200329"/>
                      <a:gd name="connsiteX20" fmla="*/ 914583 w 5344966"/>
                      <a:gd name="connsiteY20" fmla="*/ 1200329 h 1200329"/>
                      <a:gd name="connsiteX21" fmla="*/ 0 w 5344966"/>
                      <a:gd name="connsiteY21" fmla="*/ 1200329 h 1200329"/>
                      <a:gd name="connsiteX22" fmla="*/ 0 w 5344966"/>
                      <a:gd name="connsiteY22" fmla="*/ 800219 h 1200329"/>
                      <a:gd name="connsiteX23" fmla="*/ 0 w 5344966"/>
                      <a:gd name="connsiteY23" fmla="*/ 400110 h 1200329"/>
                      <a:gd name="connsiteX24" fmla="*/ 0 w 5344966"/>
                      <a:gd name="connsiteY24" fmla="*/ 0 h 1200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5344966" h="1200329" extrusionOk="0">
                        <a:moveTo>
                          <a:pt x="0" y="0"/>
                        </a:moveTo>
                        <a:cubicBezTo>
                          <a:pt x="254840" y="-20382"/>
                          <a:pt x="381728" y="21339"/>
                          <a:pt x="540435" y="0"/>
                        </a:cubicBezTo>
                        <a:cubicBezTo>
                          <a:pt x="699142" y="-21339"/>
                          <a:pt x="792466" y="31855"/>
                          <a:pt x="973972" y="0"/>
                        </a:cubicBezTo>
                        <a:cubicBezTo>
                          <a:pt x="1155478" y="-31855"/>
                          <a:pt x="1520228" y="82411"/>
                          <a:pt x="1674756" y="0"/>
                        </a:cubicBezTo>
                        <a:cubicBezTo>
                          <a:pt x="1829284" y="-82411"/>
                          <a:pt x="1953542" y="54052"/>
                          <a:pt x="2215191" y="0"/>
                        </a:cubicBezTo>
                        <a:cubicBezTo>
                          <a:pt x="2476840" y="-54052"/>
                          <a:pt x="2594721" y="26936"/>
                          <a:pt x="2755627" y="0"/>
                        </a:cubicBezTo>
                        <a:cubicBezTo>
                          <a:pt x="2916533" y="-26936"/>
                          <a:pt x="3146429" y="72078"/>
                          <a:pt x="3456411" y="0"/>
                        </a:cubicBezTo>
                        <a:cubicBezTo>
                          <a:pt x="3766393" y="-72078"/>
                          <a:pt x="3701275" y="10823"/>
                          <a:pt x="3943397" y="0"/>
                        </a:cubicBezTo>
                        <a:cubicBezTo>
                          <a:pt x="4185519" y="-10823"/>
                          <a:pt x="4471102" y="24500"/>
                          <a:pt x="4644182" y="0"/>
                        </a:cubicBezTo>
                        <a:cubicBezTo>
                          <a:pt x="4817262" y="-24500"/>
                          <a:pt x="5092216" y="37170"/>
                          <a:pt x="5344966" y="0"/>
                        </a:cubicBezTo>
                        <a:cubicBezTo>
                          <a:pt x="5361221" y="198334"/>
                          <a:pt x="5299257" y="207676"/>
                          <a:pt x="5344966" y="400110"/>
                        </a:cubicBezTo>
                        <a:cubicBezTo>
                          <a:pt x="5390675" y="592544"/>
                          <a:pt x="5300008" y="647230"/>
                          <a:pt x="5344966" y="800219"/>
                        </a:cubicBezTo>
                        <a:cubicBezTo>
                          <a:pt x="5389924" y="953208"/>
                          <a:pt x="5303145" y="1041758"/>
                          <a:pt x="5344966" y="1200329"/>
                        </a:cubicBezTo>
                        <a:cubicBezTo>
                          <a:pt x="5165063" y="1223397"/>
                          <a:pt x="5029902" y="1162139"/>
                          <a:pt x="4911430" y="1200329"/>
                        </a:cubicBezTo>
                        <a:cubicBezTo>
                          <a:pt x="4792958" y="1238519"/>
                          <a:pt x="4418818" y="1161623"/>
                          <a:pt x="4210645" y="1200329"/>
                        </a:cubicBezTo>
                        <a:cubicBezTo>
                          <a:pt x="4002472" y="1239035"/>
                          <a:pt x="3964572" y="1152484"/>
                          <a:pt x="3723660" y="1200329"/>
                        </a:cubicBezTo>
                        <a:cubicBezTo>
                          <a:pt x="3482749" y="1248174"/>
                          <a:pt x="3398925" y="1199687"/>
                          <a:pt x="3129775" y="1200329"/>
                        </a:cubicBezTo>
                        <a:cubicBezTo>
                          <a:pt x="2860625" y="1200971"/>
                          <a:pt x="2757276" y="1152145"/>
                          <a:pt x="2428990" y="1200329"/>
                        </a:cubicBezTo>
                        <a:cubicBezTo>
                          <a:pt x="2100705" y="1248513"/>
                          <a:pt x="1963853" y="1140411"/>
                          <a:pt x="1835105" y="1200329"/>
                        </a:cubicBezTo>
                        <a:cubicBezTo>
                          <a:pt x="1706357" y="1260247"/>
                          <a:pt x="1496718" y="1162922"/>
                          <a:pt x="1401569" y="1200329"/>
                        </a:cubicBezTo>
                        <a:cubicBezTo>
                          <a:pt x="1306420" y="1237736"/>
                          <a:pt x="1070409" y="1167645"/>
                          <a:pt x="914583" y="1200329"/>
                        </a:cubicBezTo>
                        <a:cubicBezTo>
                          <a:pt x="758757" y="1233013"/>
                          <a:pt x="302904" y="1193493"/>
                          <a:pt x="0" y="1200329"/>
                        </a:cubicBezTo>
                        <a:cubicBezTo>
                          <a:pt x="-15715" y="1048143"/>
                          <a:pt x="42548" y="979647"/>
                          <a:pt x="0" y="800219"/>
                        </a:cubicBezTo>
                        <a:cubicBezTo>
                          <a:pt x="-42548" y="620791"/>
                          <a:pt x="17772" y="505373"/>
                          <a:pt x="0" y="400110"/>
                        </a:cubicBezTo>
                        <a:cubicBezTo>
                          <a:pt x="-17772" y="294847"/>
                          <a:pt x="33197" y="13418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Представление данных в языке </a:t>
            </a:r>
            <a:r>
              <a:rPr lang="en-US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Pascal: </a:t>
            </a:r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константы и переменные. Классификация </a:t>
            </a:r>
            <a:r>
              <a:rPr lang="ru-RU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ска</a:t>
            </a:r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 </a:t>
            </a:r>
            <a:r>
              <a:rPr lang="ru-RU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лярных</a:t>
            </a:r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типов данных, их внутреннее представление, операции над ними. </a:t>
            </a:r>
            <a:r>
              <a:rPr lang="ru-RU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Примеры</a:t>
            </a:r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67E774-676B-CA43-2FE2-CE27BBA30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72" y="1410157"/>
            <a:ext cx="6367750" cy="7700791"/>
          </a:xfrm>
        </p:spPr>
        <p:txBody>
          <a:bodyPr numCol="2">
            <a:normAutofit/>
          </a:bodyPr>
          <a:lstStyle/>
          <a:p>
            <a:pPr marL="342900" indent="-342900">
              <a:lnSpc>
                <a:spcPct val="10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ru-RU" b="1" dirty="0">
                <a:solidFill>
                  <a:schemeClr val="bg1"/>
                </a:solidFill>
              </a:rPr>
              <a:t>Константы</a:t>
            </a:r>
            <a:r>
              <a:rPr lang="ru-RU" dirty="0">
                <a:solidFill>
                  <a:schemeClr val="bg1"/>
                </a:solidFill>
              </a:rPr>
              <a:t> – данные, не изменяемые в процессе выполнения программы. </a:t>
            </a:r>
          </a:p>
          <a:p>
            <a:pPr marL="342900" lvl="1" indent="0">
              <a:lnSpc>
                <a:spcPct val="100000"/>
              </a:lnSpc>
              <a:buClr>
                <a:schemeClr val="bg1"/>
              </a:buClr>
              <a:buNone/>
            </a:pPr>
            <a:r>
              <a:rPr lang="ru-RU" dirty="0">
                <a:solidFill>
                  <a:schemeClr val="bg1"/>
                </a:solidFill>
              </a:rPr>
              <a:t>Константы в тексте программы – </a:t>
            </a:r>
            <a:r>
              <a:rPr lang="ru-RU" b="1" dirty="0">
                <a:solidFill>
                  <a:schemeClr val="bg1"/>
                </a:solidFill>
              </a:rPr>
              <a:t>литералы</a:t>
            </a:r>
            <a:r>
              <a:rPr lang="ru-RU" dirty="0">
                <a:solidFill>
                  <a:schemeClr val="bg1"/>
                </a:solidFill>
              </a:rPr>
              <a:t>. Виды литералов:</a:t>
            </a:r>
          </a:p>
          <a:p>
            <a:pPr marL="685800" lvl="1" indent="-342900">
              <a:lnSpc>
                <a:spcPct val="10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Числовые</a:t>
            </a:r>
          </a:p>
          <a:p>
            <a:pPr marL="685800" lvl="1" indent="-342900">
              <a:lnSpc>
                <a:spcPct val="10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ru-RU" dirty="0" err="1">
                <a:solidFill>
                  <a:schemeClr val="bg1"/>
                </a:solidFill>
              </a:rPr>
              <a:t>Шеснадцатеричные</a:t>
            </a:r>
            <a:endParaRPr lang="ru-RU" dirty="0">
              <a:solidFill>
                <a:schemeClr val="bg1"/>
              </a:solidFill>
            </a:endParaRPr>
          </a:p>
          <a:p>
            <a:pPr marL="685800" lvl="1" indent="-342900">
              <a:lnSpc>
                <a:spcPct val="10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Логические</a:t>
            </a:r>
          </a:p>
          <a:p>
            <a:pPr marL="685800" lvl="1" indent="-342900">
              <a:lnSpc>
                <a:spcPct val="10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Символьные</a:t>
            </a:r>
          </a:p>
          <a:p>
            <a:pPr marL="685800" lvl="1" indent="-342900">
              <a:lnSpc>
                <a:spcPct val="10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Строковые</a:t>
            </a:r>
          </a:p>
          <a:p>
            <a:pPr marL="685800" lvl="1" indent="-342900">
              <a:lnSpc>
                <a:spcPct val="10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Адресные</a:t>
            </a:r>
          </a:p>
          <a:p>
            <a:pPr marL="342900" indent="-342900">
              <a:lnSpc>
                <a:spcPct val="10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ru-RU" b="1" dirty="0">
                <a:solidFill>
                  <a:schemeClr val="bg1"/>
                </a:solidFill>
              </a:rPr>
              <a:t>Переменные</a:t>
            </a:r>
            <a:r>
              <a:rPr lang="ru-RU" dirty="0">
                <a:solidFill>
                  <a:schemeClr val="bg1"/>
                </a:solidFill>
              </a:rPr>
              <a:t> - поименованные данные, которые могут изменяться в процессе выполнения программы</a:t>
            </a:r>
          </a:p>
          <a:p>
            <a:pPr marL="342900" indent="-342900">
              <a:lnSpc>
                <a:spcPct val="10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Классификация скалярных типов</a:t>
            </a:r>
          </a:p>
          <a:p>
            <a:pPr marL="685800" lvl="1" indent="-342900">
              <a:lnSpc>
                <a:spcPct val="10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Порядковый (конечный набор чисел)</a:t>
            </a:r>
          </a:p>
          <a:p>
            <a:pPr marL="1028700" lvl="2" indent="-342900">
              <a:lnSpc>
                <a:spcPct val="10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Стандартный</a:t>
            </a:r>
          </a:p>
          <a:p>
            <a:pPr marL="1371600" lvl="3" indent="-342900">
              <a:lnSpc>
                <a:spcPct val="10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200" b="1" i="1" dirty="0">
                <a:solidFill>
                  <a:srgbClr val="002060"/>
                </a:solidFill>
              </a:rPr>
              <a:t>Integer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ru-RU" sz="1200" dirty="0">
                <a:solidFill>
                  <a:schemeClr val="bg1"/>
                </a:solidFill>
              </a:rPr>
              <a:t>Целое</a:t>
            </a:r>
          </a:p>
          <a:p>
            <a:pPr marL="1371600" lvl="3" indent="-342900">
              <a:lnSpc>
                <a:spcPct val="10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200" b="1" i="1" dirty="0" err="1">
                <a:solidFill>
                  <a:srgbClr val="002060"/>
                </a:solidFill>
              </a:rPr>
              <a:t>Smallint</a:t>
            </a:r>
            <a:r>
              <a:rPr lang="en-US" sz="1200" b="1" i="1" dirty="0">
                <a:solidFill>
                  <a:srgbClr val="002060"/>
                </a:solidFill>
              </a:rPr>
              <a:t> </a:t>
            </a:r>
            <a:r>
              <a:rPr lang="ru-RU" sz="1200" dirty="0">
                <a:solidFill>
                  <a:schemeClr val="bg1"/>
                </a:solidFill>
              </a:rPr>
              <a:t>Короткое целое</a:t>
            </a:r>
          </a:p>
          <a:p>
            <a:pPr marL="1371600" lvl="3" indent="-342900">
              <a:lnSpc>
                <a:spcPct val="10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200" b="1" i="1" dirty="0" err="1">
                <a:solidFill>
                  <a:srgbClr val="002060"/>
                </a:solidFill>
              </a:rPr>
              <a:t>Longint</a:t>
            </a:r>
            <a:r>
              <a:rPr lang="en-US" sz="1200" b="1" i="1" dirty="0">
                <a:solidFill>
                  <a:srgbClr val="002060"/>
                </a:solidFill>
              </a:rPr>
              <a:t>  </a:t>
            </a:r>
            <a:r>
              <a:rPr lang="ru-RU" sz="1200" dirty="0">
                <a:solidFill>
                  <a:schemeClr val="bg1"/>
                </a:solidFill>
              </a:rPr>
              <a:t>Длинное целое</a:t>
            </a:r>
          </a:p>
          <a:p>
            <a:pPr marL="1371600" lvl="3" indent="-342900">
              <a:lnSpc>
                <a:spcPct val="10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200" b="1" i="1" dirty="0">
                <a:solidFill>
                  <a:srgbClr val="002060"/>
                </a:solidFill>
              </a:rPr>
              <a:t>Word </a:t>
            </a:r>
            <a:r>
              <a:rPr lang="ru-RU" sz="1200" dirty="0">
                <a:solidFill>
                  <a:schemeClr val="bg1"/>
                </a:solidFill>
              </a:rPr>
              <a:t>Слово</a:t>
            </a:r>
          </a:p>
          <a:p>
            <a:pPr marL="1371600" lvl="3" indent="-342900">
              <a:lnSpc>
                <a:spcPct val="10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200" b="1" i="1" dirty="0">
                <a:solidFill>
                  <a:srgbClr val="002060"/>
                </a:solidFill>
              </a:rPr>
              <a:t>Byte </a:t>
            </a:r>
            <a:r>
              <a:rPr lang="ru-RU" sz="1200" dirty="0">
                <a:solidFill>
                  <a:schemeClr val="bg1"/>
                </a:solidFill>
              </a:rPr>
              <a:t>Байт</a:t>
            </a:r>
          </a:p>
          <a:p>
            <a:pPr marL="1371600" lvl="3" indent="-342900">
              <a:lnSpc>
                <a:spcPct val="10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200" b="1" i="1" dirty="0" err="1">
                <a:solidFill>
                  <a:srgbClr val="002060"/>
                </a:solidFill>
              </a:rPr>
              <a:t>Bolean</a:t>
            </a:r>
            <a:r>
              <a:rPr lang="en-US" sz="1200" b="1" i="1" dirty="0">
                <a:solidFill>
                  <a:srgbClr val="002060"/>
                </a:solidFill>
              </a:rPr>
              <a:t> </a:t>
            </a:r>
            <a:r>
              <a:rPr lang="ru-RU" sz="1200" dirty="0">
                <a:solidFill>
                  <a:schemeClr val="bg1"/>
                </a:solidFill>
              </a:rPr>
              <a:t>Булевский</a:t>
            </a:r>
          </a:p>
          <a:p>
            <a:pPr marL="1371600" lvl="3" indent="-342900">
              <a:lnSpc>
                <a:spcPct val="10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200" b="1" i="1" dirty="0">
                <a:solidFill>
                  <a:srgbClr val="002060"/>
                </a:solidFill>
              </a:rPr>
              <a:t>Char </a:t>
            </a:r>
            <a:r>
              <a:rPr lang="ru-RU" sz="1200" dirty="0">
                <a:solidFill>
                  <a:schemeClr val="bg1"/>
                </a:solidFill>
              </a:rPr>
              <a:t>Символ</a:t>
            </a:r>
          </a:p>
          <a:p>
            <a:pPr marL="1028700" lvl="2" indent="-342900">
              <a:lnSpc>
                <a:spcPct val="10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Перечисление</a:t>
            </a:r>
            <a:r>
              <a:rPr lang="en-US" b="1" i="1" dirty="0">
                <a:solidFill>
                  <a:srgbClr val="002060"/>
                </a:solidFill>
              </a:rPr>
              <a:t> Type day := (</a:t>
            </a:r>
            <a:r>
              <a:rPr lang="en-US" b="1" i="1" dirty="0" err="1">
                <a:solidFill>
                  <a:srgbClr val="002060"/>
                </a:solidFill>
              </a:rPr>
              <a:t>m,t,w,th,f,s,su</a:t>
            </a:r>
            <a:r>
              <a:rPr lang="en-US" b="1" i="1" dirty="0">
                <a:solidFill>
                  <a:srgbClr val="002060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marL="1028700" lvl="2" indent="-342900">
              <a:lnSpc>
                <a:spcPct val="10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Отрезок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i="1" dirty="0">
                <a:solidFill>
                  <a:srgbClr val="002060"/>
                </a:solidFill>
              </a:rPr>
              <a:t>Type date := 1..31</a:t>
            </a:r>
          </a:p>
          <a:p>
            <a:pPr marL="685800" lvl="2" indent="0">
              <a:lnSpc>
                <a:spcPct val="100000"/>
              </a:lnSpc>
              <a:buClr>
                <a:schemeClr val="bg1"/>
              </a:buClr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685800" lvl="1" indent="-342900">
              <a:lnSpc>
                <a:spcPct val="10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Вещественный(условно бесконечный набор чисел)</a:t>
            </a:r>
          </a:p>
          <a:p>
            <a:pPr marL="1028700" lvl="2" indent="-342900">
              <a:lnSpc>
                <a:spcPct val="10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b="1" i="1" dirty="0">
                <a:solidFill>
                  <a:srgbClr val="002060"/>
                </a:solidFill>
              </a:rPr>
              <a:t>Real </a:t>
            </a:r>
            <a:r>
              <a:rPr lang="ru-RU" dirty="0">
                <a:solidFill>
                  <a:schemeClr val="bg1"/>
                </a:solidFill>
              </a:rPr>
              <a:t>Вещественный</a:t>
            </a:r>
          </a:p>
          <a:p>
            <a:pPr marL="1028700" lvl="2" indent="-342900">
              <a:lnSpc>
                <a:spcPct val="10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b="1" i="1" dirty="0">
                <a:solidFill>
                  <a:srgbClr val="002060"/>
                </a:solidFill>
              </a:rPr>
              <a:t>Single </a:t>
            </a:r>
            <a:r>
              <a:rPr lang="ru-RU" dirty="0">
                <a:solidFill>
                  <a:schemeClr val="bg1"/>
                </a:solidFill>
              </a:rPr>
              <a:t>Одинарной точности</a:t>
            </a:r>
          </a:p>
          <a:p>
            <a:pPr marL="1028700" lvl="2" indent="-342900">
              <a:lnSpc>
                <a:spcPct val="10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b="1" i="1" dirty="0">
                <a:solidFill>
                  <a:srgbClr val="002060"/>
                </a:solidFill>
              </a:rPr>
              <a:t>Double </a:t>
            </a:r>
            <a:r>
              <a:rPr lang="ru-RU" dirty="0">
                <a:solidFill>
                  <a:schemeClr val="bg1"/>
                </a:solidFill>
              </a:rPr>
              <a:t>Двойной точности</a:t>
            </a:r>
          </a:p>
          <a:p>
            <a:pPr marL="1028700" lvl="2" indent="-342900">
              <a:lnSpc>
                <a:spcPct val="10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b="1" i="1" dirty="0">
                <a:solidFill>
                  <a:srgbClr val="002060"/>
                </a:solidFill>
              </a:rPr>
              <a:t>Extended </a:t>
            </a:r>
            <a:r>
              <a:rPr lang="ru-RU" dirty="0">
                <a:solidFill>
                  <a:schemeClr val="bg1"/>
                </a:solidFill>
              </a:rPr>
              <a:t>Расширенный</a:t>
            </a:r>
          </a:p>
          <a:p>
            <a:pPr marL="1028700" lvl="2" indent="-342900">
              <a:lnSpc>
                <a:spcPct val="10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b="1" i="1" dirty="0">
                <a:solidFill>
                  <a:srgbClr val="002060"/>
                </a:solidFill>
              </a:rPr>
              <a:t>Comp </a:t>
            </a:r>
            <a:r>
              <a:rPr lang="ru-RU" dirty="0">
                <a:solidFill>
                  <a:schemeClr val="bg1"/>
                </a:solidFill>
              </a:rPr>
              <a:t>Большое целое</a:t>
            </a:r>
          </a:p>
          <a:p>
            <a:pPr marL="342900" indent="-342900">
              <a:lnSpc>
                <a:spcPct val="10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Функции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для порядковых типов</a:t>
            </a:r>
          </a:p>
          <a:p>
            <a:pPr marL="685800" lvl="1" indent="-342900">
              <a:lnSpc>
                <a:spcPct val="10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b="1" i="1" dirty="0">
                <a:solidFill>
                  <a:srgbClr val="002060"/>
                </a:solidFill>
              </a:rPr>
              <a:t>Ord </a:t>
            </a:r>
            <a:r>
              <a:rPr lang="ru-RU" dirty="0">
                <a:solidFill>
                  <a:schemeClr val="bg1"/>
                </a:solidFill>
              </a:rPr>
              <a:t>Номер значения по порядку</a:t>
            </a:r>
          </a:p>
          <a:p>
            <a:pPr marL="685800" lvl="1" indent="-342900">
              <a:lnSpc>
                <a:spcPct val="10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b="1" i="1" dirty="0">
                <a:solidFill>
                  <a:srgbClr val="002060"/>
                </a:solidFill>
              </a:rPr>
              <a:t>Pred </a:t>
            </a:r>
            <a:r>
              <a:rPr lang="ru-RU" dirty="0">
                <a:solidFill>
                  <a:schemeClr val="bg1"/>
                </a:solidFill>
              </a:rPr>
              <a:t>Предыдущее значение</a:t>
            </a:r>
          </a:p>
          <a:p>
            <a:pPr marL="685800" lvl="1" indent="-342900">
              <a:lnSpc>
                <a:spcPct val="10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b="1" i="1" dirty="0">
                <a:solidFill>
                  <a:srgbClr val="002060"/>
                </a:solidFill>
              </a:rPr>
              <a:t>Dec </a:t>
            </a:r>
            <a:r>
              <a:rPr lang="ru-RU" dirty="0">
                <a:solidFill>
                  <a:schemeClr val="bg1"/>
                </a:solidFill>
              </a:rPr>
              <a:t>Значение, уменьшенное на </a:t>
            </a:r>
            <a:r>
              <a:rPr lang="en-US" dirty="0">
                <a:solidFill>
                  <a:schemeClr val="bg1"/>
                </a:solidFill>
              </a:rPr>
              <a:t>n</a:t>
            </a:r>
            <a:endParaRPr lang="ru-RU" dirty="0">
              <a:solidFill>
                <a:schemeClr val="bg1"/>
              </a:solidFill>
            </a:endParaRPr>
          </a:p>
          <a:p>
            <a:pPr marL="685800" lvl="1" indent="-342900">
              <a:lnSpc>
                <a:spcPct val="10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b="1" i="1" dirty="0" err="1">
                <a:solidFill>
                  <a:srgbClr val="002060"/>
                </a:solidFill>
              </a:rPr>
              <a:t>Succ</a:t>
            </a:r>
            <a:r>
              <a:rPr lang="en-US" b="1" i="1" dirty="0">
                <a:solidFill>
                  <a:srgbClr val="002060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Следующее значение</a:t>
            </a:r>
          </a:p>
          <a:p>
            <a:pPr marL="685800" lvl="1" indent="-342900">
              <a:lnSpc>
                <a:spcPct val="10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b="1" i="1" dirty="0">
                <a:solidFill>
                  <a:srgbClr val="002060"/>
                </a:solidFill>
              </a:rPr>
              <a:t>Inc </a:t>
            </a:r>
            <a:r>
              <a:rPr lang="ru-RU" dirty="0">
                <a:solidFill>
                  <a:schemeClr val="bg1"/>
                </a:solidFill>
              </a:rPr>
              <a:t>Значение увеличенное на </a:t>
            </a:r>
            <a:r>
              <a:rPr lang="en-US" dirty="0">
                <a:solidFill>
                  <a:schemeClr val="bg1"/>
                </a:solidFill>
              </a:rPr>
              <a:t>n</a:t>
            </a:r>
            <a:endParaRPr lang="ru-RU" dirty="0">
              <a:solidFill>
                <a:schemeClr val="bg1"/>
              </a:solidFill>
            </a:endParaRPr>
          </a:p>
          <a:p>
            <a:pPr marL="685800" lvl="1" indent="-342900">
              <a:lnSpc>
                <a:spcPct val="10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b="1" i="1" dirty="0">
                <a:solidFill>
                  <a:srgbClr val="002060"/>
                </a:solidFill>
              </a:rPr>
              <a:t>High </a:t>
            </a:r>
            <a:r>
              <a:rPr lang="ru-RU" dirty="0">
                <a:solidFill>
                  <a:schemeClr val="bg1"/>
                </a:solidFill>
              </a:rPr>
              <a:t>Самое большое значение типа</a:t>
            </a:r>
          </a:p>
          <a:p>
            <a:pPr marL="685800" lvl="1" indent="-342900">
              <a:lnSpc>
                <a:spcPct val="10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b="1" i="1" dirty="0">
                <a:solidFill>
                  <a:srgbClr val="002060"/>
                </a:solidFill>
              </a:rPr>
              <a:t>Low </a:t>
            </a:r>
            <a:r>
              <a:rPr lang="ru-RU" dirty="0">
                <a:solidFill>
                  <a:schemeClr val="bg1"/>
                </a:solidFill>
              </a:rPr>
              <a:t>Самое маленькое значение типа</a:t>
            </a:r>
          </a:p>
          <a:p>
            <a:pPr marL="342900" lvl="1" indent="0">
              <a:lnSpc>
                <a:spcPct val="100000"/>
              </a:lnSpc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685800" lvl="1" indent="-342900">
              <a:lnSpc>
                <a:spcPct val="100000"/>
              </a:lnSpc>
              <a:buClr>
                <a:schemeClr val="bg1"/>
              </a:buClr>
              <a:buFont typeface="+mj-lt"/>
              <a:buAutoNum type="arabicPeriod"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C9F368D-2AA2-119A-C7E8-27139DC1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67" y="92321"/>
            <a:ext cx="596810" cy="727390"/>
          </a:xfrm>
        </p:spPr>
        <p:txBody>
          <a:bodyPr/>
          <a:lstStyle/>
          <a:p>
            <a:fld id="{7AEFA9F7-990D-A54E-A438-4681E273B5EF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43614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2BF550-38E4-3996-8F1D-41ED9237BE3F}"/>
              </a:ext>
            </a:extLst>
          </p:cNvPr>
          <p:cNvSpPr txBox="1"/>
          <p:nvPr/>
        </p:nvSpPr>
        <p:spPr>
          <a:xfrm>
            <a:off x="756517" y="92321"/>
            <a:ext cx="5344966" cy="923330"/>
          </a:xfrm>
          <a:prstGeom prst="rect">
            <a:avLst/>
          </a:prstGeom>
          <a:noFill/>
          <a:ln w="76200">
            <a:solidFill>
              <a:srgbClr val="00B050">
                <a:alpha val="50000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344966"/>
                      <a:gd name="connsiteY0" fmla="*/ 0 h 1200329"/>
                      <a:gd name="connsiteX1" fmla="*/ 540435 w 5344966"/>
                      <a:gd name="connsiteY1" fmla="*/ 0 h 1200329"/>
                      <a:gd name="connsiteX2" fmla="*/ 973972 w 5344966"/>
                      <a:gd name="connsiteY2" fmla="*/ 0 h 1200329"/>
                      <a:gd name="connsiteX3" fmla="*/ 1674756 w 5344966"/>
                      <a:gd name="connsiteY3" fmla="*/ 0 h 1200329"/>
                      <a:gd name="connsiteX4" fmla="*/ 2215191 w 5344966"/>
                      <a:gd name="connsiteY4" fmla="*/ 0 h 1200329"/>
                      <a:gd name="connsiteX5" fmla="*/ 2755627 w 5344966"/>
                      <a:gd name="connsiteY5" fmla="*/ 0 h 1200329"/>
                      <a:gd name="connsiteX6" fmla="*/ 3456411 w 5344966"/>
                      <a:gd name="connsiteY6" fmla="*/ 0 h 1200329"/>
                      <a:gd name="connsiteX7" fmla="*/ 3943397 w 5344966"/>
                      <a:gd name="connsiteY7" fmla="*/ 0 h 1200329"/>
                      <a:gd name="connsiteX8" fmla="*/ 4644182 w 5344966"/>
                      <a:gd name="connsiteY8" fmla="*/ 0 h 1200329"/>
                      <a:gd name="connsiteX9" fmla="*/ 5344966 w 5344966"/>
                      <a:gd name="connsiteY9" fmla="*/ 0 h 1200329"/>
                      <a:gd name="connsiteX10" fmla="*/ 5344966 w 5344966"/>
                      <a:gd name="connsiteY10" fmla="*/ 400110 h 1200329"/>
                      <a:gd name="connsiteX11" fmla="*/ 5344966 w 5344966"/>
                      <a:gd name="connsiteY11" fmla="*/ 800219 h 1200329"/>
                      <a:gd name="connsiteX12" fmla="*/ 5344966 w 5344966"/>
                      <a:gd name="connsiteY12" fmla="*/ 1200329 h 1200329"/>
                      <a:gd name="connsiteX13" fmla="*/ 4911430 w 5344966"/>
                      <a:gd name="connsiteY13" fmla="*/ 1200329 h 1200329"/>
                      <a:gd name="connsiteX14" fmla="*/ 4210645 w 5344966"/>
                      <a:gd name="connsiteY14" fmla="*/ 1200329 h 1200329"/>
                      <a:gd name="connsiteX15" fmla="*/ 3723660 w 5344966"/>
                      <a:gd name="connsiteY15" fmla="*/ 1200329 h 1200329"/>
                      <a:gd name="connsiteX16" fmla="*/ 3129775 w 5344966"/>
                      <a:gd name="connsiteY16" fmla="*/ 1200329 h 1200329"/>
                      <a:gd name="connsiteX17" fmla="*/ 2428990 w 5344966"/>
                      <a:gd name="connsiteY17" fmla="*/ 1200329 h 1200329"/>
                      <a:gd name="connsiteX18" fmla="*/ 1835105 w 5344966"/>
                      <a:gd name="connsiteY18" fmla="*/ 1200329 h 1200329"/>
                      <a:gd name="connsiteX19" fmla="*/ 1401569 w 5344966"/>
                      <a:gd name="connsiteY19" fmla="*/ 1200329 h 1200329"/>
                      <a:gd name="connsiteX20" fmla="*/ 914583 w 5344966"/>
                      <a:gd name="connsiteY20" fmla="*/ 1200329 h 1200329"/>
                      <a:gd name="connsiteX21" fmla="*/ 0 w 5344966"/>
                      <a:gd name="connsiteY21" fmla="*/ 1200329 h 1200329"/>
                      <a:gd name="connsiteX22" fmla="*/ 0 w 5344966"/>
                      <a:gd name="connsiteY22" fmla="*/ 800219 h 1200329"/>
                      <a:gd name="connsiteX23" fmla="*/ 0 w 5344966"/>
                      <a:gd name="connsiteY23" fmla="*/ 400110 h 1200329"/>
                      <a:gd name="connsiteX24" fmla="*/ 0 w 5344966"/>
                      <a:gd name="connsiteY24" fmla="*/ 0 h 1200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5344966" h="1200329" extrusionOk="0">
                        <a:moveTo>
                          <a:pt x="0" y="0"/>
                        </a:moveTo>
                        <a:cubicBezTo>
                          <a:pt x="254840" y="-20382"/>
                          <a:pt x="381728" y="21339"/>
                          <a:pt x="540435" y="0"/>
                        </a:cubicBezTo>
                        <a:cubicBezTo>
                          <a:pt x="699142" y="-21339"/>
                          <a:pt x="792466" y="31855"/>
                          <a:pt x="973972" y="0"/>
                        </a:cubicBezTo>
                        <a:cubicBezTo>
                          <a:pt x="1155478" y="-31855"/>
                          <a:pt x="1520228" y="82411"/>
                          <a:pt x="1674756" y="0"/>
                        </a:cubicBezTo>
                        <a:cubicBezTo>
                          <a:pt x="1829284" y="-82411"/>
                          <a:pt x="1953542" y="54052"/>
                          <a:pt x="2215191" y="0"/>
                        </a:cubicBezTo>
                        <a:cubicBezTo>
                          <a:pt x="2476840" y="-54052"/>
                          <a:pt x="2594721" y="26936"/>
                          <a:pt x="2755627" y="0"/>
                        </a:cubicBezTo>
                        <a:cubicBezTo>
                          <a:pt x="2916533" y="-26936"/>
                          <a:pt x="3146429" y="72078"/>
                          <a:pt x="3456411" y="0"/>
                        </a:cubicBezTo>
                        <a:cubicBezTo>
                          <a:pt x="3766393" y="-72078"/>
                          <a:pt x="3701275" y="10823"/>
                          <a:pt x="3943397" y="0"/>
                        </a:cubicBezTo>
                        <a:cubicBezTo>
                          <a:pt x="4185519" y="-10823"/>
                          <a:pt x="4471102" y="24500"/>
                          <a:pt x="4644182" y="0"/>
                        </a:cubicBezTo>
                        <a:cubicBezTo>
                          <a:pt x="4817262" y="-24500"/>
                          <a:pt x="5092216" y="37170"/>
                          <a:pt x="5344966" y="0"/>
                        </a:cubicBezTo>
                        <a:cubicBezTo>
                          <a:pt x="5361221" y="198334"/>
                          <a:pt x="5299257" y="207676"/>
                          <a:pt x="5344966" y="400110"/>
                        </a:cubicBezTo>
                        <a:cubicBezTo>
                          <a:pt x="5390675" y="592544"/>
                          <a:pt x="5300008" y="647230"/>
                          <a:pt x="5344966" y="800219"/>
                        </a:cubicBezTo>
                        <a:cubicBezTo>
                          <a:pt x="5389924" y="953208"/>
                          <a:pt x="5303145" y="1041758"/>
                          <a:pt x="5344966" y="1200329"/>
                        </a:cubicBezTo>
                        <a:cubicBezTo>
                          <a:pt x="5165063" y="1223397"/>
                          <a:pt x="5029902" y="1162139"/>
                          <a:pt x="4911430" y="1200329"/>
                        </a:cubicBezTo>
                        <a:cubicBezTo>
                          <a:pt x="4792958" y="1238519"/>
                          <a:pt x="4418818" y="1161623"/>
                          <a:pt x="4210645" y="1200329"/>
                        </a:cubicBezTo>
                        <a:cubicBezTo>
                          <a:pt x="4002472" y="1239035"/>
                          <a:pt x="3964572" y="1152484"/>
                          <a:pt x="3723660" y="1200329"/>
                        </a:cubicBezTo>
                        <a:cubicBezTo>
                          <a:pt x="3482749" y="1248174"/>
                          <a:pt x="3398925" y="1199687"/>
                          <a:pt x="3129775" y="1200329"/>
                        </a:cubicBezTo>
                        <a:cubicBezTo>
                          <a:pt x="2860625" y="1200971"/>
                          <a:pt x="2757276" y="1152145"/>
                          <a:pt x="2428990" y="1200329"/>
                        </a:cubicBezTo>
                        <a:cubicBezTo>
                          <a:pt x="2100705" y="1248513"/>
                          <a:pt x="1963853" y="1140411"/>
                          <a:pt x="1835105" y="1200329"/>
                        </a:cubicBezTo>
                        <a:cubicBezTo>
                          <a:pt x="1706357" y="1260247"/>
                          <a:pt x="1496718" y="1162922"/>
                          <a:pt x="1401569" y="1200329"/>
                        </a:cubicBezTo>
                        <a:cubicBezTo>
                          <a:pt x="1306420" y="1237736"/>
                          <a:pt x="1070409" y="1167645"/>
                          <a:pt x="914583" y="1200329"/>
                        </a:cubicBezTo>
                        <a:cubicBezTo>
                          <a:pt x="758757" y="1233013"/>
                          <a:pt x="302904" y="1193493"/>
                          <a:pt x="0" y="1200329"/>
                        </a:cubicBezTo>
                        <a:cubicBezTo>
                          <a:pt x="-15715" y="1048143"/>
                          <a:pt x="42548" y="979647"/>
                          <a:pt x="0" y="800219"/>
                        </a:cubicBezTo>
                        <a:cubicBezTo>
                          <a:pt x="-42548" y="620791"/>
                          <a:pt x="17772" y="505373"/>
                          <a:pt x="0" y="400110"/>
                        </a:cubicBezTo>
                        <a:cubicBezTo>
                          <a:pt x="-17772" y="294847"/>
                          <a:pt x="33197" y="13418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Динамические объекты и объекты с динамическими полями в консольном режиме среды </a:t>
            </a:r>
            <a:r>
              <a:rPr lang="en-US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Lazarus. </a:t>
            </a:r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Примеры.</a:t>
            </a:r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67E774-676B-CA43-2FE2-CE27BBA30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72" y="1410159"/>
            <a:ext cx="6301648" cy="7370284"/>
          </a:xfrm>
        </p:spPr>
        <p:txBody>
          <a:bodyPr/>
          <a:lstStyle/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D03D7D4-A6ED-C3EF-D0C7-D0B7F5C29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A9F7-990D-A54E-A438-4681E273B5EF}" type="slidenum">
              <a:rPr lang="ru-RU" smtClean="0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2359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2BF550-38E4-3996-8F1D-41ED9237BE3F}"/>
              </a:ext>
            </a:extLst>
          </p:cNvPr>
          <p:cNvSpPr txBox="1"/>
          <p:nvPr/>
        </p:nvSpPr>
        <p:spPr>
          <a:xfrm>
            <a:off x="756517" y="92321"/>
            <a:ext cx="5344966" cy="1200329"/>
          </a:xfrm>
          <a:prstGeom prst="rect">
            <a:avLst/>
          </a:prstGeom>
          <a:noFill/>
          <a:ln w="76200">
            <a:solidFill>
              <a:srgbClr val="00B050">
                <a:alpha val="50000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344966"/>
                      <a:gd name="connsiteY0" fmla="*/ 0 h 1200329"/>
                      <a:gd name="connsiteX1" fmla="*/ 540435 w 5344966"/>
                      <a:gd name="connsiteY1" fmla="*/ 0 h 1200329"/>
                      <a:gd name="connsiteX2" fmla="*/ 973972 w 5344966"/>
                      <a:gd name="connsiteY2" fmla="*/ 0 h 1200329"/>
                      <a:gd name="connsiteX3" fmla="*/ 1674756 w 5344966"/>
                      <a:gd name="connsiteY3" fmla="*/ 0 h 1200329"/>
                      <a:gd name="connsiteX4" fmla="*/ 2215191 w 5344966"/>
                      <a:gd name="connsiteY4" fmla="*/ 0 h 1200329"/>
                      <a:gd name="connsiteX5" fmla="*/ 2755627 w 5344966"/>
                      <a:gd name="connsiteY5" fmla="*/ 0 h 1200329"/>
                      <a:gd name="connsiteX6" fmla="*/ 3456411 w 5344966"/>
                      <a:gd name="connsiteY6" fmla="*/ 0 h 1200329"/>
                      <a:gd name="connsiteX7" fmla="*/ 3943397 w 5344966"/>
                      <a:gd name="connsiteY7" fmla="*/ 0 h 1200329"/>
                      <a:gd name="connsiteX8" fmla="*/ 4644182 w 5344966"/>
                      <a:gd name="connsiteY8" fmla="*/ 0 h 1200329"/>
                      <a:gd name="connsiteX9" fmla="*/ 5344966 w 5344966"/>
                      <a:gd name="connsiteY9" fmla="*/ 0 h 1200329"/>
                      <a:gd name="connsiteX10" fmla="*/ 5344966 w 5344966"/>
                      <a:gd name="connsiteY10" fmla="*/ 400110 h 1200329"/>
                      <a:gd name="connsiteX11" fmla="*/ 5344966 w 5344966"/>
                      <a:gd name="connsiteY11" fmla="*/ 800219 h 1200329"/>
                      <a:gd name="connsiteX12" fmla="*/ 5344966 w 5344966"/>
                      <a:gd name="connsiteY12" fmla="*/ 1200329 h 1200329"/>
                      <a:gd name="connsiteX13" fmla="*/ 4911430 w 5344966"/>
                      <a:gd name="connsiteY13" fmla="*/ 1200329 h 1200329"/>
                      <a:gd name="connsiteX14" fmla="*/ 4210645 w 5344966"/>
                      <a:gd name="connsiteY14" fmla="*/ 1200329 h 1200329"/>
                      <a:gd name="connsiteX15" fmla="*/ 3723660 w 5344966"/>
                      <a:gd name="connsiteY15" fmla="*/ 1200329 h 1200329"/>
                      <a:gd name="connsiteX16" fmla="*/ 3129775 w 5344966"/>
                      <a:gd name="connsiteY16" fmla="*/ 1200329 h 1200329"/>
                      <a:gd name="connsiteX17" fmla="*/ 2428990 w 5344966"/>
                      <a:gd name="connsiteY17" fmla="*/ 1200329 h 1200329"/>
                      <a:gd name="connsiteX18" fmla="*/ 1835105 w 5344966"/>
                      <a:gd name="connsiteY18" fmla="*/ 1200329 h 1200329"/>
                      <a:gd name="connsiteX19" fmla="*/ 1401569 w 5344966"/>
                      <a:gd name="connsiteY19" fmla="*/ 1200329 h 1200329"/>
                      <a:gd name="connsiteX20" fmla="*/ 914583 w 5344966"/>
                      <a:gd name="connsiteY20" fmla="*/ 1200329 h 1200329"/>
                      <a:gd name="connsiteX21" fmla="*/ 0 w 5344966"/>
                      <a:gd name="connsiteY21" fmla="*/ 1200329 h 1200329"/>
                      <a:gd name="connsiteX22" fmla="*/ 0 w 5344966"/>
                      <a:gd name="connsiteY22" fmla="*/ 800219 h 1200329"/>
                      <a:gd name="connsiteX23" fmla="*/ 0 w 5344966"/>
                      <a:gd name="connsiteY23" fmla="*/ 400110 h 1200329"/>
                      <a:gd name="connsiteX24" fmla="*/ 0 w 5344966"/>
                      <a:gd name="connsiteY24" fmla="*/ 0 h 1200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5344966" h="1200329" extrusionOk="0">
                        <a:moveTo>
                          <a:pt x="0" y="0"/>
                        </a:moveTo>
                        <a:cubicBezTo>
                          <a:pt x="254840" y="-20382"/>
                          <a:pt x="381728" y="21339"/>
                          <a:pt x="540435" y="0"/>
                        </a:cubicBezTo>
                        <a:cubicBezTo>
                          <a:pt x="699142" y="-21339"/>
                          <a:pt x="792466" y="31855"/>
                          <a:pt x="973972" y="0"/>
                        </a:cubicBezTo>
                        <a:cubicBezTo>
                          <a:pt x="1155478" y="-31855"/>
                          <a:pt x="1520228" y="82411"/>
                          <a:pt x="1674756" y="0"/>
                        </a:cubicBezTo>
                        <a:cubicBezTo>
                          <a:pt x="1829284" y="-82411"/>
                          <a:pt x="1953542" y="54052"/>
                          <a:pt x="2215191" y="0"/>
                        </a:cubicBezTo>
                        <a:cubicBezTo>
                          <a:pt x="2476840" y="-54052"/>
                          <a:pt x="2594721" y="26936"/>
                          <a:pt x="2755627" y="0"/>
                        </a:cubicBezTo>
                        <a:cubicBezTo>
                          <a:pt x="2916533" y="-26936"/>
                          <a:pt x="3146429" y="72078"/>
                          <a:pt x="3456411" y="0"/>
                        </a:cubicBezTo>
                        <a:cubicBezTo>
                          <a:pt x="3766393" y="-72078"/>
                          <a:pt x="3701275" y="10823"/>
                          <a:pt x="3943397" y="0"/>
                        </a:cubicBezTo>
                        <a:cubicBezTo>
                          <a:pt x="4185519" y="-10823"/>
                          <a:pt x="4471102" y="24500"/>
                          <a:pt x="4644182" y="0"/>
                        </a:cubicBezTo>
                        <a:cubicBezTo>
                          <a:pt x="4817262" y="-24500"/>
                          <a:pt x="5092216" y="37170"/>
                          <a:pt x="5344966" y="0"/>
                        </a:cubicBezTo>
                        <a:cubicBezTo>
                          <a:pt x="5361221" y="198334"/>
                          <a:pt x="5299257" y="207676"/>
                          <a:pt x="5344966" y="400110"/>
                        </a:cubicBezTo>
                        <a:cubicBezTo>
                          <a:pt x="5390675" y="592544"/>
                          <a:pt x="5300008" y="647230"/>
                          <a:pt x="5344966" y="800219"/>
                        </a:cubicBezTo>
                        <a:cubicBezTo>
                          <a:pt x="5389924" y="953208"/>
                          <a:pt x="5303145" y="1041758"/>
                          <a:pt x="5344966" y="1200329"/>
                        </a:cubicBezTo>
                        <a:cubicBezTo>
                          <a:pt x="5165063" y="1223397"/>
                          <a:pt x="5029902" y="1162139"/>
                          <a:pt x="4911430" y="1200329"/>
                        </a:cubicBezTo>
                        <a:cubicBezTo>
                          <a:pt x="4792958" y="1238519"/>
                          <a:pt x="4418818" y="1161623"/>
                          <a:pt x="4210645" y="1200329"/>
                        </a:cubicBezTo>
                        <a:cubicBezTo>
                          <a:pt x="4002472" y="1239035"/>
                          <a:pt x="3964572" y="1152484"/>
                          <a:pt x="3723660" y="1200329"/>
                        </a:cubicBezTo>
                        <a:cubicBezTo>
                          <a:pt x="3482749" y="1248174"/>
                          <a:pt x="3398925" y="1199687"/>
                          <a:pt x="3129775" y="1200329"/>
                        </a:cubicBezTo>
                        <a:cubicBezTo>
                          <a:pt x="2860625" y="1200971"/>
                          <a:pt x="2757276" y="1152145"/>
                          <a:pt x="2428990" y="1200329"/>
                        </a:cubicBezTo>
                        <a:cubicBezTo>
                          <a:pt x="2100705" y="1248513"/>
                          <a:pt x="1963853" y="1140411"/>
                          <a:pt x="1835105" y="1200329"/>
                        </a:cubicBezTo>
                        <a:cubicBezTo>
                          <a:pt x="1706357" y="1260247"/>
                          <a:pt x="1496718" y="1162922"/>
                          <a:pt x="1401569" y="1200329"/>
                        </a:cubicBezTo>
                        <a:cubicBezTo>
                          <a:pt x="1306420" y="1237736"/>
                          <a:pt x="1070409" y="1167645"/>
                          <a:pt x="914583" y="1200329"/>
                        </a:cubicBezTo>
                        <a:cubicBezTo>
                          <a:pt x="758757" y="1233013"/>
                          <a:pt x="302904" y="1193493"/>
                          <a:pt x="0" y="1200329"/>
                        </a:cubicBezTo>
                        <a:cubicBezTo>
                          <a:pt x="-15715" y="1048143"/>
                          <a:pt x="42548" y="979647"/>
                          <a:pt x="0" y="800219"/>
                        </a:cubicBezTo>
                        <a:cubicBezTo>
                          <a:pt x="-42548" y="620791"/>
                          <a:pt x="17772" y="505373"/>
                          <a:pt x="0" y="400110"/>
                        </a:cubicBezTo>
                        <a:cubicBezTo>
                          <a:pt x="-17772" y="294847"/>
                          <a:pt x="33197" y="13418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Технология </a:t>
            </a:r>
            <a:r>
              <a:rPr lang="ru-RU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событийного</a:t>
            </a:r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программирования. События </a:t>
            </a:r>
            <a:r>
              <a:rPr lang="ru-RU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операционнои</a:t>
            </a:r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̆ системы, сообщения и события </a:t>
            </a:r>
            <a:r>
              <a:rPr lang="en-US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Lazarus. </a:t>
            </a:r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Основные события </a:t>
            </a:r>
            <a:r>
              <a:rPr lang="en-US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Lazarus. </a:t>
            </a:r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Примеры.</a:t>
            </a:r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67E774-676B-CA43-2FE2-CE27BBA30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72" y="1410159"/>
            <a:ext cx="6301648" cy="7370284"/>
          </a:xfrm>
        </p:spPr>
        <p:txBody>
          <a:bodyPr/>
          <a:lstStyle/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0000E3A-FBFE-46EF-3F49-897A93443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A9F7-990D-A54E-A438-4681E273B5EF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272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2BF550-38E4-3996-8F1D-41ED9237BE3F}"/>
              </a:ext>
            </a:extLst>
          </p:cNvPr>
          <p:cNvSpPr txBox="1"/>
          <p:nvPr/>
        </p:nvSpPr>
        <p:spPr>
          <a:xfrm>
            <a:off x="756517" y="92321"/>
            <a:ext cx="5344966" cy="646331"/>
          </a:xfrm>
          <a:prstGeom prst="rect">
            <a:avLst/>
          </a:prstGeom>
          <a:noFill/>
          <a:ln w="76200">
            <a:solidFill>
              <a:srgbClr val="00B050">
                <a:alpha val="50000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344966"/>
                      <a:gd name="connsiteY0" fmla="*/ 0 h 1200329"/>
                      <a:gd name="connsiteX1" fmla="*/ 540435 w 5344966"/>
                      <a:gd name="connsiteY1" fmla="*/ 0 h 1200329"/>
                      <a:gd name="connsiteX2" fmla="*/ 973972 w 5344966"/>
                      <a:gd name="connsiteY2" fmla="*/ 0 h 1200329"/>
                      <a:gd name="connsiteX3" fmla="*/ 1674756 w 5344966"/>
                      <a:gd name="connsiteY3" fmla="*/ 0 h 1200329"/>
                      <a:gd name="connsiteX4" fmla="*/ 2215191 w 5344966"/>
                      <a:gd name="connsiteY4" fmla="*/ 0 h 1200329"/>
                      <a:gd name="connsiteX5" fmla="*/ 2755627 w 5344966"/>
                      <a:gd name="connsiteY5" fmla="*/ 0 h 1200329"/>
                      <a:gd name="connsiteX6" fmla="*/ 3456411 w 5344966"/>
                      <a:gd name="connsiteY6" fmla="*/ 0 h 1200329"/>
                      <a:gd name="connsiteX7" fmla="*/ 3943397 w 5344966"/>
                      <a:gd name="connsiteY7" fmla="*/ 0 h 1200329"/>
                      <a:gd name="connsiteX8" fmla="*/ 4644182 w 5344966"/>
                      <a:gd name="connsiteY8" fmla="*/ 0 h 1200329"/>
                      <a:gd name="connsiteX9" fmla="*/ 5344966 w 5344966"/>
                      <a:gd name="connsiteY9" fmla="*/ 0 h 1200329"/>
                      <a:gd name="connsiteX10" fmla="*/ 5344966 w 5344966"/>
                      <a:gd name="connsiteY10" fmla="*/ 400110 h 1200329"/>
                      <a:gd name="connsiteX11" fmla="*/ 5344966 w 5344966"/>
                      <a:gd name="connsiteY11" fmla="*/ 800219 h 1200329"/>
                      <a:gd name="connsiteX12" fmla="*/ 5344966 w 5344966"/>
                      <a:gd name="connsiteY12" fmla="*/ 1200329 h 1200329"/>
                      <a:gd name="connsiteX13" fmla="*/ 4911430 w 5344966"/>
                      <a:gd name="connsiteY13" fmla="*/ 1200329 h 1200329"/>
                      <a:gd name="connsiteX14" fmla="*/ 4210645 w 5344966"/>
                      <a:gd name="connsiteY14" fmla="*/ 1200329 h 1200329"/>
                      <a:gd name="connsiteX15" fmla="*/ 3723660 w 5344966"/>
                      <a:gd name="connsiteY15" fmla="*/ 1200329 h 1200329"/>
                      <a:gd name="connsiteX16" fmla="*/ 3129775 w 5344966"/>
                      <a:gd name="connsiteY16" fmla="*/ 1200329 h 1200329"/>
                      <a:gd name="connsiteX17" fmla="*/ 2428990 w 5344966"/>
                      <a:gd name="connsiteY17" fmla="*/ 1200329 h 1200329"/>
                      <a:gd name="connsiteX18" fmla="*/ 1835105 w 5344966"/>
                      <a:gd name="connsiteY18" fmla="*/ 1200329 h 1200329"/>
                      <a:gd name="connsiteX19" fmla="*/ 1401569 w 5344966"/>
                      <a:gd name="connsiteY19" fmla="*/ 1200329 h 1200329"/>
                      <a:gd name="connsiteX20" fmla="*/ 914583 w 5344966"/>
                      <a:gd name="connsiteY20" fmla="*/ 1200329 h 1200329"/>
                      <a:gd name="connsiteX21" fmla="*/ 0 w 5344966"/>
                      <a:gd name="connsiteY21" fmla="*/ 1200329 h 1200329"/>
                      <a:gd name="connsiteX22" fmla="*/ 0 w 5344966"/>
                      <a:gd name="connsiteY22" fmla="*/ 800219 h 1200329"/>
                      <a:gd name="connsiteX23" fmla="*/ 0 w 5344966"/>
                      <a:gd name="connsiteY23" fmla="*/ 400110 h 1200329"/>
                      <a:gd name="connsiteX24" fmla="*/ 0 w 5344966"/>
                      <a:gd name="connsiteY24" fmla="*/ 0 h 1200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5344966" h="1200329" extrusionOk="0">
                        <a:moveTo>
                          <a:pt x="0" y="0"/>
                        </a:moveTo>
                        <a:cubicBezTo>
                          <a:pt x="254840" y="-20382"/>
                          <a:pt x="381728" y="21339"/>
                          <a:pt x="540435" y="0"/>
                        </a:cubicBezTo>
                        <a:cubicBezTo>
                          <a:pt x="699142" y="-21339"/>
                          <a:pt x="792466" y="31855"/>
                          <a:pt x="973972" y="0"/>
                        </a:cubicBezTo>
                        <a:cubicBezTo>
                          <a:pt x="1155478" y="-31855"/>
                          <a:pt x="1520228" y="82411"/>
                          <a:pt x="1674756" y="0"/>
                        </a:cubicBezTo>
                        <a:cubicBezTo>
                          <a:pt x="1829284" y="-82411"/>
                          <a:pt x="1953542" y="54052"/>
                          <a:pt x="2215191" y="0"/>
                        </a:cubicBezTo>
                        <a:cubicBezTo>
                          <a:pt x="2476840" y="-54052"/>
                          <a:pt x="2594721" y="26936"/>
                          <a:pt x="2755627" y="0"/>
                        </a:cubicBezTo>
                        <a:cubicBezTo>
                          <a:pt x="2916533" y="-26936"/>
                          <a:pt x="3146429" y="72078"/>
                          <a:pt x="3456411" y="0"/>
                        </a:cubicBezTo>
                        <a:cubicBezTo>
                          <a:pt x="3766393" y="-72078"/>
                          <a:pt x="3701275" y="10823"/>
                          <a:pt x="3943397" y="0"/>
                        </a:cubicBezTo>
                        <a:cubicBezTo>
                          <a:pt x="4185519" y="-10823"/>
                          <a:pt x="4471102" y="24500"/>
                          <a:pt x="4644182" y="0"/>
                        </a:cubicBezTo>
                        <a:cubicBezTo>
                          <a:pt x="4817262" y="-24500"/>
                          <a:pt x="5092216" y="37170"/>
                          <a:pt x="5344966" y="0"/>
                        </a:cubicBezTo>
                        <a:cubicBezTo>
                          <a:pt x="5361221" y="198334"/>
                          <a:pt x="5299257" y="207676"/>
                          <a:pt x="5344966" y="400110"/>
                        </a:cubicBezTo>
                        <a:cubicBezTo>
                          <a:pt x="5390675" y="592544"/>
                          <a:pt x="5300008" y="647230"/>
                          <a:pt x="5344966" y="800219"/>
                        </a:cubicBezTo>
                        <a:cubicBezTo>
                          <a:pt x="5389924" y="953208"/>
                          <a:pt x="5303145" y="1041758"/>
                          <a:pt x="5344966" y="1200329"/>
                        </a:cubicBezTo>
                        <a:cubicBezTo>
                          <a:pt x="5165063" y="1223397"/>
                          <a:pt x="5029902" y="1162139"/>
                          <a:pt x="4911430" y="1200329"/>
                        </a:cubicBezTo>
                        <a:cubicBezTo>
                          <a:pt x="4792958" y="1238519"/>
                          <a:pt x="4418818" y="1161623"/>
                          <a:pt x="4210645" y="1200329"/>
                        </a:cubicBezTo>
                        <a:cubicBezTo>
                          <a:pt x="4002472" y="1239035"/>
                          <a:pt x="3964572" y="1152484"/>
                          <a:pt x="3723660" y="1200329"/>
                        </a:cubicBezTo>
                        <a:cubicBezTo>
                          <a:pt x="3482749" y="1248174"/>
                          <a:pt x="3398925" y="1199687"/>
                          <a:pt x="3129775" y="1200329"/>
                        </a:cubicBezTo>
                        <a:cubicBezTo>
                          <a:pt x="2860625" y="1200971"/>
                          <a:pt x="2757276" y="1152145"/>
                          <a:pt x="2428990" y="1200329"/>
                        </a:cubicBezTo>
                        <a:cubicBezTo>
                          <a:pt x="2100705" y="1248513"/>
                          <a:pt x="1963853" y="1140411"/>
                          <a:pt x="1835105" y="1200329"/>
                        </a:cubicBezTo>
                        <a:cubicBezTo>
                          <a:pt x="1706357" y="1260247"/>
                          <a:pt x="1496718" y="1162922"/>
                          <a:pt x="1401569" y="1200329"/>
                        </a:cubicBezTo>
                        <a:cubicBezTo>
                          <a:pt x="1306420" y="1237736"/>
                          <a:pt x="1070409" y="1167645"/>
                          <a:pt x="914583" y="1200329"/>
                        </a:cubicBezTo>
                        <a:cubicBezTo>
                          <a:pt x="758757" y="1233013"/>
                          <a:pt x="302904" y="1193493"/>
                          <a:pt x="0" y="1200329"/>
                        </a:cubicBezTo>
                        <a:cubicBezTo>
                          <a:pt x="-15715" y="1048143"/>
                          <a:pt x="42548" y="979647"/>
                          <a:pt x="0" y="800219"/>
                        </a:cubicBezTo>
                        <a:cubicBezTo>
                          <a:pt x="-42548" y="620791"/>
                          <a:pt x="17772" y="505373"/>
                          <a:pt x="0" y="400110"/>
                        </a:cubicBezTo>
                        <a:cubicBezTo>
                          <a:pt x="-17772" y="294847"/>
                          <a:pt x="33197" y="13418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Совместимость типов данных и операции преобразования типов. </a:t>
            </a:r>
            <a:r>
              <a:rPr lang="ru-RU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Примеры</a:t>
            </a:r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67E774-676B-CA43-2FE2-CE27BBA30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72" y="1410159"/>
            <a:ext cx="6301648" cy="3910988"/>
          </a:xfrm>
        </p:spPr>
        <p:txBody>
          <a:bodyPr/>
          <a:lstStyle/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ru-RU" b="1" dirty="0">
                <a:solidFill>
                  <a:schemeClr val="bg1"/>
                </a:solidFill>
              </a:rPr>
              <a:t>Совместимые типы</a:t>
            </a:r>
          </a:p>
          <a:p>
            <a:pPr marL="685800" lvl="1" indent="-342900"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Целые между собой</a:t>
            </a:r>
          </a:p>
          <a:p>
            <a:pPr marL="685800" lvl="1" indent="-342900"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Вещественные между собой</a:t>
            </a:r>
          </a:p>
          <a:p>
            <a:pPr marL="685800" lvl="1" indent="-342900"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Отрезок базового типа и базовый тип</a:t>
            </a:r>
          </a:p>
          <a:p>
            <a:pPr marL="685800" lvl="1" indent="-342900"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Два отрезка одного и того же базового типа</a:t>
            </a:r>
          </a:p>
          <a:p>
            <a:pPr marL="685800" lvl="1" indent="-342900"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Символ и строка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ru-RU" b="1" dirty="0">
                <a:solidFill>
                  <a:schemeClr val="bg1"/>
                </a:solidFill>
              </a:rPr>
              <a:t>Неявное автоматическое преобразование</a:t>
            </a:r>
            <a:r>
              <a:rPr lang="ru-RU" dirty="0">
                <a:solidFill>
                  <a:schemeClr val="bg1"/>
                </a:solidFill>
              </a:rPr>
              <a:t> выполняется, если типы результата и переменной не совпадают, но совместимы.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ru-RU" b="1" dirty="0">
                <a:solidFill>
                  <a:schemeClr val="bg1"/>
                </a:solidFill>
              </a:rPr>
              <a:t>Явное преобразование </a:t>
            </a:r>
            <a:r>
              <a:rPr lang="ru-RU" dirty="0">
                <a:solidFill>
                  <a:schemeClr val="bg1"/>
                </a:solidFill>
              </a:rPr>
              <a:t>требуется, когда типы несовместимы</a:t>
            </a:r>
          </a:p>
          <a:p>
            <a:pPr marL="685800" lvl="1" indent="-342900">
              <a:buClr>
                <a:schemeClr val="bg1"/>
              </a:buClr>
              <a:buFont typeface="+mj-lt"/>
              <a:buAutoNum type="arabicPeriod"/>
            </a:pPr>
            <a:r>
              <a:rPr lang="en-US" b="1" i="1" dirty="0" err="1">
                <a:solidFill>
                  <a:srgbClr val="002060"/>
                </a:solidFill>
              </a:rPr>
              <a:t>Trunc</a:t>
            </a:r>
            <a:r>
              <a:rPr lang="ru-RU" b="1" i="1" dirty="0">
                <a:solidFill>
                  <a:srgbClr val="002060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Преобразует вещественное в целое, отбрасывая дробную часть</a:t>
            </a:r>
          </a:p>
          <a:p>
            <a:pPr marL="685800" lvl="1" indent="-342900">
              <a:buClr>
                <a:schemeClr val="bg1"/>
              </a:buClr>
              <a:buFont typeface="+mj-lt"/>
              <a:buAutoNum type="arabicPeriod"/>
            </a:pPr>
            <a:r>
              <a:rPr lang="en-US" b="1" i="1" dirty="0">
                <a:solidFill>
                  <a:srgbClr val="002060"/>
                </a:solidFill>
              </a:rPr>
              <a:t>Round </a:t>
            </a:r>
            <a:r>
              <a:rPr lang="ru-RU" dirty="0">
                <a:solidFill>
                  <a:schemeClr val="bg1"/>
                </a:solidFill>
              </a:rPr>
              <a:t>Преобразует вещественное в целое по правилам арифметики.</a:t>
            </a:r>
            <a:endParaRPr lang="en-US" dirty="0">
              <a:solidFill>
                <a:schemeClr val="bg1"/>
              </a:solidFill>
            </a:endParaRPr>
          </a:p>
          <a:p>
            <a:pPr marL="685800" lvl="1" indent="-342900">
              <a:buClr>
                <a:schemeClr val="bg1"/>
              </a:buClr>
              <a:buFont typeface="+mj-lt"/>
              <a:buAutoNum type="arabicPeriod"/>
            </a:pPr>
            <a:r>
              <a:rPr lang="en-US" b="1" i="1" dirty="0">
                <a:solidFill>
                  <a:srgbClr val="002060"/>
                </a:solidFill>
              </a:rPr>
              <a:t>Ord </a:t>
            </a:r>
            <a:r>
              <a:rPr lang="ru-RU" dirty="0">
                <a:solidFill>
                  <a:schemeClr val="bg1"/>
                </a:solidFill>
              </a:rPr>
              <a:t>Преобразует значение в его номер</a:t>
            </a:r>
          </a:p>
          <a:p>
            <a:pPr marL="685800" lvl="1" indent="-342900">
              <a:buClr>
                <a:schemeClr val="bg1"/>
              </a:buClr>
              <a:buFont typeface="+mj-lt"/>
              <a:buAutoNum type="arabicPeriod"/>
            </a:pPr>
            <a:r>
              <a:rPr lang="en-US" b="1" i="1" dirty="0">
                <a:solidFill>
                  <a:srgbClr val="002060"/>
                </a:solidFill>
              </a:rPr>
              <a:t>Chr </a:t>
            </a:r>
            <a:r>
              <a:rPr lang="ru-RU" dirty="0">
                <a:solidFill>
                  <a:schemeClr val="bg1"/>
                </a:solidFill>
              </a:rPr>
              <a:t>Преобразует номер в значение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E87F5BC-9412-967F-319B-0A2085C2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A9F7-990D-A54E-A438-4681E273B5EF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4917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2BF550-38E4-3996-8F1D-41ED9237BE3F}"/>
              </a:ext>
            </a:extLst>
          </p:cNvPr>
          <p:cNvSpPr txBox="1"/>
          <p:nvPr/>
        </p:nvSpPr>
        <p:spPr>
          <a:xfrm>
            <a:off x="756517" y="92321"/>
            <a:ext cx="5344966" cy="923330"/>
          </a:xfrm>
          <a:prstGeom prst="rect">
            <a:avLst/>
          </a:prstGeom>
          <a:noFill/>
          <a:ln w="76200">
            <a:solidFill>
              <a:srgbClr val="00B050">
                <a:alpha val="50000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344966"/>
                      <a:gd name="connsiteY0" fmla="*/ 0 h 1200329"/>
                      <a:gd name="connsiteX1" fmla="*/ 540435 w 5344966"/>
                      <a:gd name="connsiteY1" fmla="*/ 0 h 1200329"/>
                      <a:gd name="connsiteX2" fmla="*/ 973972 w 5344966"/>
                      <a:gd name="connsiteY2" fmla="*/ 0 h 1200329"/>
                      <a:gd name="connsiteX3" fmla="*/ 1674756 w 5344966"/>
                      <a:gd name="connsiteY3" fmla="*/ 0 h 1200329"/>
                      <a:gd name="connsiteX4" fmla="*/ 2215191 w 5344966"/>
                      <a:gd name="connsiteY4" fmla="*/ 0 h 1200329"/>
                      <a:gd name="connsiteX5" fmla="*/ 2755627 w 5344966"/>
                      <a:gd name="connsiteY5" fmla="*/ 0 h 1200329"/>
                      <a:gd name="connsiteX6" fmla="*/ 3456411 w 5344966"/>
                      <a:gd name="connsiteY6" fmla="*/ 0 h 1200329"/>
                      <a:gd name="connsiteX7" fmla="*/ 3943397 w 5344966"/>
                      <a:gd name="connsiteY7" fmla="*/ 0 h 1200329"/>
                      <a:gd name="connsiteX8" fmla="*/ 4644182 w 5344966"/>
                      <a:gd name="connsiteY8" fmla="*/ 0 h 1200329"/>
                      <a:gd name="connsiteX9" fmla="*/ 5344966 w 5344966"/>
                      <a:gd name="connsiteY9" fmla="*/ 0 h 1200329"/>
                      <a:gd name="connsiteX10" fmla="*/ 5344966 w 5344966"/>
                      <a:gd name="connsiteY10" fmla="*/ 400110 h 1200329"/>
                      <a:gd name="connsiteX11" fmla="*/ 5344966 w 5344966"/>
                      <a:gd name="connsiteY11" fmla="*/ 800219 h 1200329"/>
                      <a:gd name="connsiteX12" fmla="*/ 5344966 w 5344966"/>
                      <a:gd name="connsiteY12" fmla="*/ 1200329 h 1200329"/>
                      <a:gd name="connsiteX13" fmla="*/ 4911430 w 5344966"/>
                      <a:gd name="connsiteY13" fmla="*/ 1200329 h 1200329"/>
                      <a:gd name="connsiteX14" fmla="*/ 4210645 w 5344966"/>
                      <a:gd name="connsiteY14" fmla="*/ 1200329 h 1200329"/>
                      <a:gd name="connsiteX15" fmla="*/ 3723660 w 5344966"/>
                      <a:gd name="connsiteY15" fmla="*/ 1200329 h 1200329"/>
                      <a:gd name="connsiteX16" fmla="*/ 3129775 w 5344966"/>
                      <a:gd name="connsiteY16" fmla="*/ 1200329 h 1200329"/>
                      <a:gd name="connsiteX17" fmla="*/ 2428990 w 5344966"/>
                      <a:gd name="connsiteY17" fmla="*/ 1200329 h 1200329"/>
                      <a:gd name="connsiteX18" fmla="*/ 1835105 w 5344966"/>
                      <a:gd name="connsiteY18" fmla="*/ 1200329 h 1200329"/>
                      <a:gd name="connsiteX19" fmla="*/ 1401569 w 5344966"/>
                      <a:gd name="connsiteY19" fmla="*/ 1200329 h 1200329"/>
                      <a:gd name="connsiteX20" fmla="*/ 914583 w 5344966"/>
                      <a:gd name="connsiteY20" fmla="*/ 1200329 h 1200329"/>
                      <a:gd name="connsiteX21" fmla="*/ 0 w 5344966"/>
                      <a:gd name="connsiteY21" fmla="*/ 1200329 h 1200329"/>
                      <a:gd name="connsiteX22" fmla="*/ 0 w 5344966"/>
                      <a:gd name="connsiteY22" fmla="*/ 800219 h 1200329"/>
                      <a:gd name="connsiteX23" fmla="*/ 0 w 5344966"/>
                      <a:gd name="connsiteY23" fmla="*/ 400110 h 1200329"/>
                      <a:gd name="connsiteX24" fmla="*/ 0 w 5344966"/>
                      <a:gd name="connsiteY24" fmla="*/ 0 h 1200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5344966" h="1200329" extrusionOk="0">
                        <a:moveTo>
                          <a:pt x="0" y="0"/>
                        </a:moveTo>
                        <a:cubicBezTo>
                          <a:pt x="254840" y="-20382"/>
                          <a:pt x="381728" y="21339"/>
                          <a:pt x="540435" y="0"/>
                        </a:cubicBezTo>
                        <a:cubicBezTo>
                          <a:pt x="699142" y="-21339"/>
                          <a:pt x="792466" y="31855"/>
                          <a:pt x="973972" y="0"/>
                        </a:cubicBezTo>
                        <a:cubicBezTo>
                          <a:pt x="1155478" y="-31855"/>
                          <a:pt x="1520228" y="82411"/>
                          <a:pt x="1674756" y="0"/>
                        </a:cubicBezTo>
                        <a:cubicBezTo>
                          <a:pt x="1829284" y="-82411"/>
                          <a:pt x="1953542" y="54052"/>
                          <a:pt x="2215191" y="0"/>
                        </a:cubicBezTo>
                        <a:cubicBezTo>
                          <a:pt x="2476840" y="-54052"/>
                          <a:pt x="2594721" y="26936"/>
                          <a:pt x="2755627" y="0"/>
                        </a:cubicBezTo>
                        <a:cubicBezTo>
                          <a:pt x="2916533" y="-26936"/>
                          <a:pt x="3146429" y="72078"/>
                          <a:pt x="3456411" y="0"/>
                        </a:cubicBezTo>
                        <a:cubicBezTo>
                          <a:pt x="3766393" y="-72078"/>
                          <a:pt x="3701275" y="10823"/>
                          <a:pt x="3943397" y="0"/>
                        </a:cubicBezTo>
                        <a:cubicBezTo>
                          <a:pt x="4185519" y="-10823"/>
                          <a:pt x="4471102" y="24500"/>
                          <a:pt x="4644182" y="0"/>
                        </a:cubicBezTo>
                        <a:cubicBezTo>
                          <a:pt x="4817262" y="-24500"/>
                          <a:pt x="5092216" y="37170"/>
                          <a:pt x="5344966" y="0"/>
                        </a:cubicBezTo>
                        <a:cubicBezTo>
                          <a:pt x="5361221" y="198334"/>
                          <a:pt x="5299257" y="207676"/>
                          <a:pt x="5344966" y="400110"/>
                        </a:cubicBezTo>
                        <a:cubicBezTo>
                          <a:pt x="5390675" y="592544"/>
                          <a:pt x="5300008" y="647230"/>
                          <a:pt x="5344966" y="800219"/>
                        </a:cubicBezTo>
                        <a:cubicBezTo>
                          <a:pt x="5389924" y="953208"/>
                          <a:pt x="5303145" y="1041758"/>
                          <a:pt x="5344966" y="1200329"/>
                        </a:cubicBezTo>
                        <a:cubicBezTo>
                          <a:pt x="5165063" y="1223397"/>
                          <a:pt x="5029902" y="1162139"/>
                          <a:pt x="4911430" y="1200329"/>
                        </a:cubicBezTo>
                        <a:cubicBezTo>
                          <a:pt x="4792958" y="1238519"/>
                          <a:pt x="4418818" y="1161623"/>
                          <a:pt x="4210645" y="1200329"/>
                        </a:cubicBezTo>
                        <a:cubicBezTo>
                          <a:pt x="4002472" y="1239035"/>
                          <a:pt x="3964572" y="1152484"/>
                          <a:pt x="3723660" y="1200329"/>
                        </a:cubicBezTo>
                        <a:cubicBezTo>
                          <a:pt x="3482749" y="1248174"/>
                          <a:pt x="3398925" y="1199687"/>
                          <a:pt x="3129775" y="1200329"/>
                        </a:cubicBezTo>
                        <a:cubicBezTo>
                          <a:pt x="2860625" y="1200971"/>
                          <a:pt x="2757276" y="1152145"/>
                          <a:pt x="2428990" y="1200329"/>
                        </a:cubicBezTo>
                        <a:cubicBezTo>
                          <a:pt x="2100705" y="1248513"/>
                          <a:pt x="1963853" y="1140411"/>
                          <a:pt x="1835105" y="1200329"/>
                        </a:cubicBezTo>
                        <a:cubicBezTo>
                          <a:pt x="1706357" y="1260247"/>
                          <a:pt x="1496718" y="1162922"/>
                          <a:pt x="1401569" y="1200329"/>
                        </a:cubicBezTo>
                        <a:cubicBezTo>
                          <a:pt x="1306420" y="1237736"/>
                          <a:pt x="1070409" y="1167645"/>
                          <a:pt x="914583" y="1200329"/>
                        </a:cubicBezTo>
                        <a:cubicBezTo>
                          <a:pt x="758757" y="1233013"/>
                          <a:pt x="302904" y="1193493"/>
                          <a:pt x="0" y="1200329"/>
                        </a:cubicBezTo>
                        <a:cubicBezTo>
                          <a:pt x="-15715" y="1048143"/>
                          <a:pt x="42548" y="979647"/>
                          <a:pt x="0" y="800219"/>
                        </a:cubicBezTo>
                        <a:cubicBezTo>
                          <a:pt x="-42548" y="620791"/>
                          <a:pt x="17772" y="505373"/>
                          <a:pt x="0" y="400110"/>
                        </a:cubicBezTo>
                        <a:cubicBezTo>
                          <a:pt x="-17772" y="294847"/>
                          <a:pt x="33197" y="13418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Присваивание, условный оператор, оператор выбора. </a:t>
            </a:r>
            <a:r>
              <a:rPr lang="ru-RU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Синтаксис операторов, их особенности и </a:t>
            </a:r>
            <a:r>
              <a:rPr lang="ru-RU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примеры использования.</a:t>
            </a:r>
            <a:endParaRPr lang="ru-RU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67E774-676B-CA43-2FE2-CE27BBA30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72" y="1410159"/>
            <a:ext cx="6301648" cy="7370284"/>
          </a:xfrm>
        </p:spPr>
        <p:txBody>
          <a:bodyPr/>
          <a:lstStyle/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Оператор присваивания</a:t>
            </a:r>
            <a:r>
              <a:rPr lang="en-US" sz="1600" b="1" i="1" dirty="0">
                <a:solidFill>
                  <a:srgbClr val="002060"/>
                </a:solidFill>
              </a:rPr>
              <a:t> :=</a:t>
            </a:r>
            <a:r>
              <a:rPr lang="ru-RU" dirty="0">
                <a:solidFill>
                  <a:schemeClr val="bg1"/>
                </a:solidFill>
              </a:rPr>
              <a:t> используется для изменения значений переменных. Переменные должны иметь одинаковые или совместимые значения типов.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Условный оператор</a:t>
            </a:r>
            <a:r>
              <a:rPr lang="en-US" sz="1600" b="1" i="1" dirty="0">
                <a:solidFill>
                  <a:srgbClr val="002060"/>
                </a:solidFill>
              </a:rPr>
              <a:t> if … else</a:t>
            </a:r>
            <a:r>
              <a:rPr lang="ru-RU" dirty="0">
                <a:solidFill>
                  <a:schemeClr val="bg1"/>
                </a:solidFill>
              </a:rPr>
              <a:t> используется при обработке вариантов вычислений и реализует ветвление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Оператор выбора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b="1" i="1" dirty="0">
                <a:solidFill>
                  <a:srgbClr val="002060"/>
                </a:solidFill>
              </a:rPr>
              <a:t>case … of</a:t>
            </a:r>
            <a:r>
              <a:rPr lang="ru-RU" dirty="0">
                <a:solidFill>
                  <a:schemeClr val="bg1"/>
                </a:solidFill>
              </a:rPr>
              <a:t> позволяет программировать несколько вариантов решения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Составной оператор записывается в операторных скобках</a:t>
            </a:r>
            <a:r>
              <a:rPr lang="en-US" sz="1600" b="1" i="1" dirty="0">
                <a:solidFill>
                  <a:srgbClr val="002060"/>
                </a:solidFill>
              </a:rPr>
              <a:t> Begin … End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32885BA-0FEF-87D4-3D0E-71F4564A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A9F7-990D-A54E-A438-4681E273B5EF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501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2BF550-38E4-3996-8F1D-41ED9237BE3F}"/>
              </a:ext>
            </a:extLst>
          </p:cNvPr>
          <p:cNvSpPr txBox="1"/>
          <p:nvPr/>
        </p:nvSpPr>
        <p:spPr>
          <a:xfrm>
            <a:off x="756517" y="92321"/>
            <a:ext cx="5344966" cy="923330"/>
          </a:xfrm>
          <a:prstGeom prst="rect">
            <a:avLst/>
          </a:prstGeom>
          <a:noFill/>
          <a:ln w="76200">
            <a:solidFill>
              <a:srgbClr val="00B050">
                <a:alpha val="50000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344966"/>
                      <a:gd name="connsiteY0" fmla="*/ 0 h 1200329"/>
                      <a:gd name="connsiteX1" fmla="*/ 540435 w 5344966"/>
                      <a:gd name="connsiteY1" fmla="*/ 0 h 1200329"/>
                      <a:gd name="connsiteX2" fmla="*/ 973972 w 5344966"/>
                      <a:gd name="connsiteY2" fmla="*/ 0 h 1200329"/>
                      <a:gd name="connsiteX3" fmla="*/ 1674756 w 5344966"/>
                      <a:gd name="connsiteY3" fmla="*/ 0 h 1200329"/>
                      <a:gd name="connsiteX4" fmla="*/ 2215191 w 5344966"/>
                      <a:gd name="connsiteY4" fmla="*/ 0 h 1200329"/>
                      <a:gd name="connsiteX5" fmla="*/ 2755627 w 5344966"/>
                      <a:gd name="connsiteY5" fmla="*/ 0 h 1200329"/>
                      <a:gd name="connsiteX6" fmla="*/ 3456411 w 5344966"/>
                      <a:gd name="connsiteY6" fmla="*/ 0 h 1200329"/>
                      <a:gd name="connsiteX7" fmla="*/ 3943397 w 5344966"/>
                      <a:gd name="connsiteY7" fmla="*/ 0 h 1200329"/>
                      <a:gd name="connsiteX8" fmla="*/ 4644182 w 5344966"/>
                      <a:gd name="connsiteY8" fmla="*/ 0 h 1200329"/>
                      <a:gd name="connsiteX9" fmla="*/ 5344966 w 5344966"/>
                      <a:gd name="connsiteY9" fmla="*/ 0 h 1200329"/>
                      <a:gd name="connsiteX10" fmla="*/ 5344966 w 5344966"/>
                      <a:gd name="connsiteY10" fmla="*/ 400110 h 1200329"/>
                      <a:gd name="connsiteX11" fmla="*/ 5344966 w 5344966"/>
                      <a:gd name="connsiteY11" fmla="*/ 800219 h 1200329"/>
                      <a:gd name="connsiteX12" fmla="*/ 5344966 w 5344966"/>
                      <a:gd name="connsiteY12" fmla="*/ 1200329 h 1200329"/>
                      <a:gd name="connsiteX13" fmla="*/ 4911430 w 5344966"/>
                      <a:gd name="connsiteY13" fmla="*/ 1200329 h 1200329"/>
                      <a:gd name="connsiteX14" fmla="*/ 4210645 w 5344966"/>
                      <a:gd name="connsiteY14" fmla="*/ 1200329 h 1200329"/>
                      <a:gd name="connsiteX15" fmla="*/ 3723660 w 5344966"/>
                      <a:gd name="connsiteY15" fmla="*/ 1200329 h 1200329"/>
                      <a:gd name="connsiteX16" fmla="*/ 3129775 w 5344966"/>
                      <a:gd name="connsiteY16" fmla="*/ 1200329 h 1200329"/>
                      <a:gd name="connsiteX17" fmla="*/ 2428990 w 5344966"/>
                      <a:gd name="connsiteY17" fmla="*/ 1200329 h 1200329"/>
                      <a:gd name="connsiteX18" fmla="*/ 1835105 w 5344966"/>
                      <a:gd name="connsiteY18" fmla="*/ 1200329 h 1200329"/>
                      <a:gd name="connsiteX19" fmla="*/ 1401569 w 5344966"/>
                      <a:gd name="connsiteY19" fmla="*/ 1200329 h 1200329"/>
                      <a:gd name="connsiteX20" fmla="*/ 914583 w 5344966"/>
                      <a:gd name="connsiteY20" fmla="*/ 1200329 h 1200329"/>
                      <a:gd name="connsiteX21" fmla="*/ 0 w 5344966"/>
                      <a:gd name="connsiteY21" fmla="*/ 1200329 h 1200329"/>
                      <a:gd name="connsiteX22" fmla="*/ 0 w 5344966"/>
                      <a:gd name="connsiteY22" fmla="*/ 800219 h 1200329"/>
                      <a:gd name="connsiteX23" fmla="*/ 0 w 5344966"/>
                      <a:gd name="connsiteY23" fmla="*/ 400110 h 1200329"/>
                      <a:gd name="connsiteX24" fmla="*/ 0 w 5344966"/>
                      <a:gd name="connsiteY24" fmla="*/ 0 h 1200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5344966" h="1200329" extrusionOk="0">
                        <a:moveTo>
                          <a:pt x="0" y="0"/>
                        </a:moveTo>
                        <a:cubicBezTo>
                          <a:pt x="254840" y="-20382"/>
                          <a:pt x="381728" y="21339"/>
                          <a:pt x="540435" y="0"/>
                        </a:cubicBezTo>
                        <a:cubicBezTo>
                          <a:pt x="699142" y="-21339"/>
                          <a:pt x="792466" y="31855"/>
                          <a:pt x="973972" y="0"/>
                        </a:cubicBezTo>
                        <a:cubicBezTo>
                          <a:pt x="1155478" y="-31855"/>
                          <a:pt x="1520228" y="82411"/>
                          <a:pt x="1674756" y="0"/>
                        </a:cubicBezTo>
                        <a:cubicBezTo>
                          <a:pt x="1829284" y="-82411"/>
                          <a:pt x="1953542" y="54052"/>
                          <a:pt x="2215191" y="0"/>
                        </a:cubicBezTo>
                        <a:cubicBezTo>
                          <a:pt x="2476840" y="-54052"/>
                          <a:pt x="2594721" y="26936"/>
                          <a:pt x="2755627" y="0"/>
                        </a:cubicBezTo>
                        <a:cubicBezTo>
                          <a:pt x="2916533" y="-26936"/>
                          <a:pt x="3146429" y="72078"/>
                          <a:pt x="3456411" y="0"/>
                        </a:cubicBezTo>
                        <a:cubicBezTo>
                          <a:pt x="3766393" y="-72078"/>
                          <a:pt x="3701275" y="10823"/>
                          <a:pt x="3943397" y="0"/>
                        </a:cubicBezTo>
                        <a:cubicBezTo>
                          <a:pt x="4185519" y="-10823"/>
                          <a:pt x="4471102" y="24500"/>
                          <a:pt x="4644182" y="0"/>
                        </a:cubicBezTo>
                        <a:cubicBezTo>
                          <a:pt x="4817262" y="-24500"/>
                          <a:pt x="5092216" y="37170"/>
                          <a:pt x="5344966" y="0"/>
                        </a:cubicBezTo>
                        <a:cubicBezTo>
                          <a:pt x="5361221" y="198334"/>
                          <a:pt x="5299257" y="207676"/>
                          <a:pt x="5344966" y="400110"/>
                        </a:cubicBezTo>
                        <a:cubicBezTo>
                          <a:pt x="5390675" y="592544"/>
                          <a:pt x="5300008" y="647230"/>
                          <a:pt x="5344966" y="800219"/>
                        </a:cubicBezTo>
                        <a:cubicBezTo>
                          <a:pt x="5389924" y="953208"/>
                          <a:pt x="5303145" y="1041758"/>
                          <a:pt x="5344966" y="1200329"/>
                        </a:cubicBezTo>
                        <a:cubicBezTo>
                          <a:pt x="5165063" y="1223397"/>
                          <a:pt x="5029902" y="1162139"/>
                          <a:pt x="4911430" y="1200329"/>
                        </a:cubicBezTo>
                        <a:cubicBezTo>
                          <a:pt x="4792958" y="1238519"/>
                          <a:pt x="4418818" y="1161623"/>
                          <a:pt x="4210645" y="1200329"/>
                        </a:cubicBezTo>
                        <a:cubicBezTo>
                          <a:pt x="4002472" y="1239035"/>
                          <a:pt x="3964572" y="1152484"/>
                          <a:pt x="3723660" y="1200329"/>
                        </a:cubicBezTo>
                        <a:cubicBezTo>
                          <a:pt x="3482749" y="1248174"/>
                          <a:pt x="3398925" y="1199687"/>
                          <a:pt x="3129775" y="1200329"/>
                        </a:cubicBezTo>
                        <a:cubicBezTo>
                          <a:pt x="2860625" y="1200971"/>
                          <a:pt x="2757276" y="1152145"/>
                          <a:pt x="2428990" y="1200329"/>
                        </a:cubicBezTo>
                        <a:cubicBezTo>
                          <a:pt x="2100705" y="1248513"/>
                          <a:pt x="1963853" y="1140411"/>
                          <a:pt x="1835105" y="1200329"/>
                        </a:cubicBezTo>
                        <a:cubicBezTo>
                          <a:pt x="1706357" y="1260247"/>
                          <a:pt x="1496718" y="1162922"/>
                          <a:pt x="1401569" y="1200329"/>
                        </a:cubicBezTo>
                        <a:cubicBezTo>
                          <a:pt x="1306420" y="1237736"/>
                          <a:pt x="1070409" y="1167645"/>
                          <a:pt x="914583" y="1200329"/>
                        </a:cubicBezTo>
                        <a:cubicBezTo>
                          <a:pt x="758757" y="1233013"/>
                          <a:pt x="302904" y="1193493"/>
                          <a:pt x="0" y="1200329"/>
                        </a:cubicBezTo>
                        <a:cubicBezTo>
                          <a:pt x="-15715" y="1048143"/>
                          <a:pt x="42548" y="979647"/>
                          <a:pt x="0" y="800219"/>
                        </a:cubicBezTo>
                        <a:cubicBezTo>
                          <a:pt x="-42548" y="620791"/>
                          <a:pt x="17772" y="505373"/>
                          <a:pt x="0" y="400110"/>
                        </a:cubicBezTo>
                        <a:cubicBezTo>
                          <a:pt x="-17772" y="294847"/>
                          <a:pt x="33197" y="13418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Операторы циклов языка </a:t>
            </a:r>
            <a:r>
              <a:rPr lang="en-US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Pascal. </a:t>
            </a:r>
            <a:r>
              <a:rPr lang="ru-RU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Синтаксис операторов, их особенности и </a:t>
            </a:r>
            <a:r>
              <a:rPr lang="ru-RU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примеры </a:t>
            </a:r>
            <a:r>
              <a:rPr lang="ru-RU" b="1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ис</a:t>
            </a:r>
            <a:r>
              <a:rPr lang="ru-RU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- пользования.</a:t>
            </a:r>
            <a:endParaRPr lang="ru-RU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67E774-676B-CA43-2FE2-CE27BBA30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72" y="1410159"/>
            <a:ext cx="6301648" cy="7370284"/>
          </a:xfrm>
        </p:spPr>
        <p:txBody>
          <a:bodyPr/>
          <a:lstStyle/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Счетный цикл </a:t>
            </a:r>
            <a:r>
              <a:rPr lang="en-US" sz="1400" b="1" i="1" dirty="0">
                <a:solidFill>
                  <a:srgbClr val="002060"/>
                </a:solidFill>
              </a:rPr>
              <a:t> for </a:t>
            </a:r>
            <a:r>
              <a:rPr lang="en-US" sz="1400" b="1" i="1" dirty="0" err="1">
                <a:solidFill>
                  <a:srgbClr val="002060"/>
                </a:solidFill>
              </a:rPr>
              <a:t>i</a:t>
            </a:r>
            <a:r>
              <a:rPr lang="en-US" sz="1400" b="1" i="1" dirty="0">
                <a:solidFill>
                  <a:srgbClr val="002060"/>
                </a:solidFill>
              </a:rPr>
              <a:t>  := 0 to n do</a:t>
            </a:r>
            <a:r>
              <a:rPr lang="ru-RU" dirty="0">
                <a:solidFill>
                  <a:schemeClr val="bg1"/>
                </a:solidFill>
              </a:rPr>
              <a:t> – цикл, количество повторений которого известно или его можно посчитать. Вывод по счетчику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Итерационный цикл </a:t>
            </a:r>
            <a:r>
              <a:rPr lang="en-US" sz="1400" b="1" i="1" dirty="0">
                <a:solidFill>
                  <a:srgbClr val="002060"/>
                </a:solidFill>
              </a:rPr>
              <a:t>while … do;  repeat … until </a:t>
            </a:r>
            <a:r>
              <a:rPr lang="ru-RU" dirty="0">
                <a:solidFill>
                  <a:schemeClr val="bg1"/>
                </a:solidFill>
              </a:rPr>
              <a:t>- цикл, количество повторений которого неизвестно или считается неизвестным при построении цикла. Выход по условию.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0CBA1B0-CD0F-749E-FB36-ABB9CD8B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A9F7-990D-A54E-A438-4681E273B5EF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372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2BF550-38E4-3996-8F1D-41ED9237BE3F}"/>
              </a:ext>
            </a:extLst>
          </p:cNvPr>
          <p:cNvSpPr txBox="1"/>
          <p:nvPr/>
        </p:nvSpPr>
        <p:spPr>
          <a:xfrm>
            <a:off x="756517" y="92321"/>
            <a:ext cx="5344966" cy="646331"/>
          </a:xfrm>
          <a:prstGeom prst="rect">
            <a:avLst/>
          </a:prstGeom>
          <a:noFill/>
          <a:ln w="76200">
            <a:solidFill>
              <a:srgbClr val="00B050">
                <a:alpha val="50000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344966"/>
                      <a:gd name="connsiteY0" fmla="*/ 0 h 1200329"/>
                      <a:gd name="connsiteX1" fmla="*/ 540435 w 5344966"/>
                      <a:gd name="connsiteY1" fmla="*/ 0 h 1200329"/>
                      <a:gd name="connsiteX2" fmla="*/ 973972 w 5344966"/>
                      <a:gd name="connsiteY2" fmla="*/ 0 h 1200329"/>
                      <a:gd name="connsiteX3" fmla="*/ 1674756 w 5344966"/>
                      <a:gd name="connsiteY3" fmla="*/ 0 h 1200329"/>
                      <a:gd name="connsiteX4" fmla="*/ 2215191 w 5344966"/>
                      <a:gd name="connsiteY4" fmla="*/ 0 h 1200329"/>
                      <a:gd name="connsiteX5" fmla="*/ 2755627 w 5344966"/>
                      <a:gd name="connsiteY5" fmla="*/ 0 h 1200329"/>
                      <a:gd name="connsiteX6" fmla="*/ 3456411 w 5344966"/>
                      <a:gd name="connsiteY6" fmla="*/ 0 h 1200329"/>
                      <a:gd name="connsiteX7" fmla="*/ 3943397 w 5344966"/>
                      <a:gd name="connsiteY7" fmla="*/ 0 h 1200329"/>
                      <a:gd name="connsiteX8" fmla="*/ 4644182 w 5344966"/>
                      <a:gd name="connsiteY8" fmla="*/ 0 h 1200329"/>
                      <a:gd name="connsiteX9" fmla="*/ 5344966 w 5344966"/>
                      <a:gd name="connsiteY9" fmla="*/ 0 h 1200329"/>
                      <a:gd name="connsiteX10" fmla="*/ 5344966 w 5344966"/>
                      <a:gd name="connsiteY10" fmla="*/ 400110 h 1200329"/>
                      <a:gd name="connsiteX11" fmla="*/ 5344966 w 5344966"/>
                      <a:gd name="connsiteY11" fmla="*/ 800219 h 1200329"/>
                      <a:gd name="connsiteX12" fmla="*/ 5344966 w 5344966"/>
                      <a:gd name="connsiteY12" fmla="*/ 1200329 h 1200329"/>
                      <a:gd name="connsiteX13" fmla="*/ 4911430 w 5344966"/>
                      <a:gd name="connsiteY13" fmla="*/ 1200329 h 1200329"/>
                      <a:gd name="connsiteX14" fmla="*/ 4210645 w 5344966"/>
                      <a:gd name="connsiteY14" fmla="*/ 1200329 h 1200329"/>
                      <a:gd name="connsiteX15" fmla="*/ 3723660 w 5344966"/>
                      <a:gd name="connsiteY15" fmla="*/ 1200329 h 1200329"/>
                      <a:gd name="connsiteX16" fmla="*/ 3129775 w 5344966"/>
                      <a:gd name="connsiteY16" fmla="*/ 1200329 h 1200329"/>
                      <a:gd name="connsiteX17" fmla="*/ 2428990 w 5344966"/>
                      <a:gd name="connsiteY17" fmla="*/ 1200329 h 1200329"/>
                      <a:gd name="connsiteX18" fmla="*/ 1835105 w 5344966"/>
                      <a:gd name="connsiteY18" fmla="*/ 1200329 h 1200329"/>
                      <a:gd name="connsiteX19" fmla="*/ 1401569 w 5344966"/>
                      <a:gd name="connsiteY19" fmla="*/ 1200329 h 1200329"/>
                      <a:gd name="connsiteX20" fmla="*/ 914583 w 5344966"/>
                      <a:gd name="connsiteY20" fmla="*/ 1200329 h 1200329"/>
                      <a:gd name="connsiteX21" fmla="*/ 0 w 5344966"/>
                      <a:gd name="connsiteY21" fmla="*/ 1200329 h 1200329"/>
                      <a:gd name="connsiteX22" fmla="*/ 0 w 5344966"/>
                      <a:gd name="connsiteY22" fmla="*/ 800219 h 1200329"/>
                      <a:gd name="connsiteX23" fmla="*/ 0 w 5344966"/>
                      <a:gd name="connsiteY23" fmla="*/ 400110 h 1200329"/>
                      <a:gd name="connsiteX24" fmla="*/ 0 w 5344966"/>
                      <a:gd name="connsiteY24" fmla="*/ 0 h 1200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5344966" h="1200329" extrusionOk="0">
                        <a:moveTo>
                          <a:pt x="0" y="0"/>
                        </a:moveTo>
                        <a:cubicBezTo>
                          <a:pt x="254840" y="-20382"/>
                          <a:pt x="381728" y="21339"/>
                          <a:pt x="540435" y="0"/>
                        </a:cubicBezTo>
                        <a:cubicBezTo>
                          <a:pt x="699142" y="-21339"/>
                          <a:pt x="792466" y="31855"/>
                          <a:pt x="973972" y="0"/>
                        </a:cubicBezTo>
                        <a:cubicBezTo>
                          <a:pt x="1155478" y="-31855"/>
                          <a:pt x="1520228" y="82411"/>
                          <a:pt x="1674756" y="0"/>
                        </a:cubicBezTo>
                        <a:cubicBezTo>
                          <a:pt x="1829284" y="-82411"/>
                          <a:pt x="1953542" y="54052"/>
                          <a:pt x="2215191" y="0"/>
                        </a:cubicBezTo>
                        <a:cubicBezTo>
                          <a:pt x="2476840" y="-54052"/>
                          <a:pt x="2594721" y="26936"/>
                          <a:pt x="2755627" y="0"/>
                        </a:cubicBezTo>
                        <a:cubicBezTo>
                          <a:pt x="2916533" y="-26936"/>
                          <a:pt x="3146429" y="72078"/>
                          <a:pt x="3456411" y="0"/>
                        </a:cubicBezTo>
                        <a:cubicBezTo>
                          <a:pt x="3766393" y="-72078"/>
                          <a:pt x="3701275" y="10823"/>
                          <a:pt x="3943397" y="0"/>
                        </a:cubicBezTo>
                        <a:cubicBezTo>
                          <a:pt x="4185519" y="-10823"/>
                          <a:pt x="4471102" y="24500"/>
                          <a:pt x="4644182" y="0"/>
                        </a:cubicBezTo>
                        <a:cubicBezTo>
                          <a:pt x="4817262" y="-24500"/>
                          <a:pt x="5092216" y="37170"/>
                          <a:pt x="5344966" y="0"/>
                        </a:cubicBezTo>
                        <a:cubicBezTo>
                          <a:pt x="5361221" y="198334"/>
                          <a:pt x="5299257" y="207676"/>
                          <a:pt x="5344966" y="400110"/>
                        </a:cubicBezTo>
                        <a:cubicBezTo>
                          <a:pt x="5390675" y="592544"/>
                          <a:pt x="5300008" y="647230"/>
                          <a:pt x="5344966" y="800219"/>
                        </a:cubicBezTo>
                        <a:cubicBezTo>
                          <a:pt x="5389924" y="953208"/>
                          <a:pt x="5303145" y="1041758"/>
                          <a:pt x="5344966" y="1200329"/>
                        </a:cubicBezTo>
                        <a:cubicBezTo>
                          <a:pt x="5165063" y="1223397"/>
                          <a:pt x="5029902" y="1162139"/>
                          <a:pt x="4911430" y="1200329"/>
                        </a:cubicBezTo>
                        <a:cubicBezTo>
                          <a:pt x="4792958" y="1238519"/>
                          <a:pt x="4418818" y="1161623"/>
                          <a:pt x="4210645" y="1200329"/>
                        </a:cubicBezTo>
                        <a:cubicBezTo>
                          <a:pt x="4002472" y="1239035"/>
                          <a:pt x="3964572" y="1152484"/>
                          <a:pt x="3723660" y="1200329"/>
                        </a:cubicBezTo>
                        <a:cubicBezTo>
                          <a:pt x="3482749" y="1248174"/>
                          <a:pt x="3398925" y="1199687"/>
                          <a:pt x="3129775" y="1200329"/>
                        </a:cubicBezTo>
                        <a:cubicBezTo>
                          <a:pt x="2860625" y="1200971"/>
                          <a:pt x="2757276" y="1152145"/>
                          <a:pt x="2428990" y="1200329"/>
                        </a:cubicBezTo>
                        <a:cubicBezTo>
                          <a:pt x="2100705" y="1248513"/>
                          <a:pt x="1963853" y="1140411"/>
                          <a:pt x="1835105" y="1200329"/>
                        </a:cubicBezTo>
                        <a:cubicBezTo>
                          <a:pt x="1706357" y="1260247"/>
                          <a:pt x="1496718" y="1162922"/>
                          <a:pt x="1401569" y="1200329"/>
                        </a:cubicBezTo>
                        <a:cubicBezTo>
                          <a:pt x="1306420" y="1237736"/>
                          <a:pt x="1070409" y="1167645"/>
                          <a:pt x="914583" y="1200329"/>
                        </a:cubicBezTo>
                        <a:cubicBezTo>
                          <a:pt x="758757" y="1233013"/>
                          <a:pt x="302904" y="1193493"/>
                          <a:pt x="0" y="1200329"/>
                        </a:cubicBezTo>
                        <a:cubicBezTo>
                          <a:pt x="-15715" y="1048143"/>
                          <a:pt x="42548" y="979647"/>
                          <a:pt x="0" y="800219"/>
                        </a:cubicBezTo>
                        <a:cubicBezTo>
                          <a:pt x="-42548" y="620791"/>
                          <a:pt x="17772" y="505373"/>
                          <a:pt x="0" y="400110"/>
                        </a:cubicBezTo>
                        <a:cubicBezTo>
                          <a:pt x="-17772" y="294847"/>
                          <a:pt x="33197" y="13418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ru-RU" b="1" i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Поисковыи</a:t>
            </a:r>
            <a:r>
              <a:rPr lang="ru-RU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̆ цикл. Неструктурная и структурная реализации поискового цикла.</a:t>
            </a:r>
            <a:endParaRPr lang="ru-RU" dirty="0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67E774-676B-CA43-2FE2-CE27BBA30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72" y="1410159"/>
            <a:ext cx="6301648" cy="7370284"/>
          </a:xfrm>
        </p:spPr>
        <p:txBody>
          <a:bodyPr/>
          <a:lstStyle/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0C39A02-4760-AB53-2D95-10D19C5A3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A9F7-990D-A54E-A438-4681E273B5EF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060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2BF550-38E4-3996-8F1D-41ED9237BE3F}"/>
              </a:ext>
            </a:extLst>
          </p:cNvPr>
          <p:cNvSpPr txBox="1"/>
          <p:nvPr/>
        </p:nvSpPr>
        <p:spPr>
          <a:xfrm>
            <a:off x="756517" y="92321"/>
            <a:ext cx="5344966" cy="923330"/>
          </a:xfrm>
          <a:prstGeom prst="rect">
            <a:avLst/>
          </a:prstGeom>
          <a:noFill/>
          <a:ln w="76200">
            <a:solidFill>
              <a:srgbClr val="00B050">
                <a:alpha val="50000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344966"/>
                      <a:gd name="connsiteY0" fmla="*/ 0 h 1200329"/>
                      <a:gd name="connsiteX1" fmla="*/ 540435 w 5344966"/>
                      <a:gd name="connsiteY1" fmla="*/ 0 h 1200329"/>
                      <a:gd name="connsiteX2" fmla="*/ 973972 w 5344966"/>
                      <a:gd name="connsiteY2" fmla="*/ 0 h 1200329"/>
                      <a:gd name="connsiteX3" fmla="*/ 1674756 w 5344966"/>
                      <a:gd name="connsiteY3" fmla="*/ 0 h 1200329"/>
                      <a:gd name="connsiteX4" fmla="*/ 2215191 w 5344966"/>
                      <a:gd name="connsiteY4" fmla="*/ 0 h 1200329"/>
                      <a:gd name="connsiteX5" fmla="*/ 2755627 w 5344966"/>
                      <a:gd name="connsiteY5" fmla="*/ 0 h 1200329"/>
                      <a:gd name="connsiteX6" fmla="*/ 3456411 w 5344966"/>
                      <a:gd name="connsiteY6" fmla="*/ 0 h 1200329"/>
                      <a:gd name="connsiteX7" fmla="*/ 3943397 w 5344966"/>
                      <a:gd name="connsiteY7" fmla="*/ 0 h 1200329"/>
                      <a:gd name="connsiteX8" fmla="*/ 4644182 w 5344966"/>
                      <a:gd name="connsiteY8" fmla="*/ 0 h 1200329"/>
                      <a:gd name="connsiteX9" fmla="*/ 5344966 w 5344966"/>
                      <a:gd name="connsiteY9" fmla="*/ 0 h 1200329"/>
                      <a:gd name="connsiteX10" fmla="*/ 5344966 w 5344966"/>
                      <a:gd name="connsiteY10" fmla="*/ 400110 h 1200329"/>
                      <a:gd name="connsiteX11" fmla="*/ 5344966 w 5344966"/>
                      <a:gd name="connsiteY11" fmla="*/ 800219 h 1200329"/>
                      <a:gd name="connsiteX12" fmla="*/ 5344966 w 5344966"/>
                      <a:gd name="connsiteY12" fmla="*/ 1200329 h 1200329"/>
                      <a:gd name="connsiteX13" fmla="*/ 4911430 w 5344966"/>
                      <a:gd name="connsiteY13" fmla="*/ 1200329 h 1200329"/>
                      <a:gd name="connsiteX14" fmla="*/ 4210645 w 5344966"/>
                      <a:gd name="connsiteY14" fmla="*/ 1200329 h 1200329"/>
                      <a:gd name="connsiteX15" fmla="*/ 3723660 w 5344966"/>
                      <a:gd name="connsiteY15" fmla="*/ 1200329 h 1200329"/>
                      <a:gd name="connsiteX16" fmla="*/ 3129775 w 5344966"/>
                      <a:gd name="connsiteY16" fmla="*/ 1200329 h 1200329"/>
                      <a:gd name="connsiteX17" fmla="*/ 2428990 w 5344966"/>
                      <a:gd name="connsiteY17" fmla="*/ 1200329 h 1200329"/>
                      <a:gd name="connsiteX18" fmla="*/ 1835105 w 5344966"/>
                      <a:gd name="connsiteY18" fmla="*/ 1200329 h 1200329"/>
                      <a:gd name="connsiteX19" fmla="*/ 1401569 w 5344966"/>
                      <a:gd name="connsiteY19" fmla="*/ 1200329 h 1200329"/>
                      <a:gd name="connsiteX20" fmla="*/ 914583 w 5344966"/>
                      <a:gd name="connsiteY20" fmla="*/ 1200329 h 1200329"/>
                      <a:gd name="connsiteX21" fmla="*/ 0 w 5344966"/>
                      <a:gd name="connsiteY21" fmla="*/ 1200329 h 1200329"/>
                      <a:gd name="connsiteX22" fmla="*/ 0 w 5344966"/>
                      <a:gd name="connsiteY22" fmla="*/ 800219 h 1200329"/>
                      <a:gd name="connsiteX23" fmla="*/ 0 w 5344966"/>
                      <a:gd name="connsiteY23" fmla="*/ 400110 h 1200329"/>
                      <a:gd name="connsiteX24" fmla="*/ 0 w 5344966"/>
                      <a:gd name="connsiteY24" fmla="*/ 0 h 1200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5344966" h="1200329" extrusionOk="0">
                        <a:moveTo>
                          <a:pt x="0" y="0"/>
                        </a:moveTo>
                        <a:cubicBezTo>
                          <a:pt x="254840" y="-20382"/>
                          <a:pt x="381728" y="21339"/>
                          <a:pt x="540435" y="0"/>
                        </a:cubicBezTo>
                        <a:cubicBezTo>
                          <a:pt x="699142" y="-21339"/>
                          <a:pt x="792466" y="31855"/>
                          <a:pt x="973972" y="0"/>
                        </a:cubicBezTo>
                        <a:cubicBezTo>
                          <a:pt x="1155478" y="-31855"/>
                          <a:pt x="1520228" y="82411"/>
                          <a:pt x="1674756" y="0"/>
                        </a:cubicBezTo>
                        <a:cubicBezTo>
                          <a:pt x="1829284" y="-82411"/>
                          <a:pt x="1953542" y="54052"/>
                          <a:pt x="2215191" y="0"/>
                        </a:cubicBezTo>
                        <a:cubicBezTo>
                          <a:pt x="2476840" y="-54052"/>
                          <a:pt x="2594721" y="26936"/>
                          <a:pt x="2755627" y="0"/>
                        </a:cubicBezTo>
                        <a:cubicBezTo>
                          <a:pt x="2916533" y="-26936"/>
                          <a:pt x="3146429" y="72078"/>
                          <a:pt x="3456411" y="0"/>
                        </a:cubicBezTo>
                        <a:cubicBezTo>
                          <a:pt x="3766393" y="-72078"/>
                          <a:pt x="3701275" y="10823"/>
                          <a:pt x="3943397" y="0"/>
                        </a:cubicBezTo>
                        <a:cubicBezTo>
                          <a:pt x="4185519" y="-10823"/>
                          <a:pt x="4471102" y="24500"/>
                          <a:pt x="4644182" y="0"/>
                        </a:cubicBezTo>
                        <a:cubicBezTo>
                          <a:pt x="4817262" y="-24500"/>
                          <a:pt x="5092216" y="37170"/>
                          <a:pt x="5344966" y="0"/>
                        </a:cubicBezTo>
                        <a:cubicBezTo>
                          <a:pt x="5361221" y="198334"/>
                          <a:pt x="5299257" y="207676"/>
                          <a:pt x="5344966" y="400110"/>
                        </a:cubicBezTo>
                        <a:cubicBezTo>
                          <a:pt x="5390675" y="592544"/>
                          <a:pt x="5300008" y="647230"/>
                          <a:pt x="5344966" y="800219"/>
                        </a:cubicBezTo>
                        <a:cubicBezTo>
                          <a:pt x="5389924" y="953208"/>
                          <a:pt x="5303145" y="1041758"/>
                          <a:pt x="5344966" y="1200329"/>
                        </a:cubicBezTo>
                        <a:cubicBezTo>
                          <a:pt x="5165063" y="1223397"/>
                          <a:pt x="5029902" y="1162139"/>
                          <a:pt x="4911430" y="1200329"/>
                        </a:cubicBezTo>
                        <a:cubicBezTo>
                          <a:pt x="4792958" y="1238519"/>
                          <a:pt x="4418818" y="1161623"/>
                          <a:pt x="4210645" y="1200329"/>
                        </a:cubicBezTo>
                        <a:cubicBezTo>
                          <a:pt x="4002472" y="1239035"/>
                          <a:pt x="3964572" y="1152484"/>
                          <a:pt x="3723660" y="1200329"/>
                        </a:cubicBezTo>
                        <a:cubicBezTo>
                          <a:pt x="3482749" y="1248174"/>
                          <a:pt x="3398925" y="1199687"/>
                          <a:pt x="3129775" y="1200329"/>
                        </a:cubicBezTo>
                        <a:cubicBezTo>
                          <a:pt x="2860625" y="1200971"/>
                          <a:pt x="2757276" y="1152145"/>
                          <a:pt x="2428990" y="1200329"/>
                        </a:cubicBezTo>
                        <a:cubicBezTo>
                          <a:pt x="2100705" y="1248513"/>
                          <a:pt x="1963853" y="1140411"/>
                          <a:pt x="1835105" y="1200329"/>
                        </a:cubicBezTo>
                        <a:cubicBezTo>
                          <a:pt x="1706357" y="1260247"/>
                          <a:pt x="1496718" y="1162922"/>
                          <a:pt x="1401569" y="1200329"/>
                        </a:cubicBezTo>
                        <a:cubicBezTo>
                          <a:pt x="1306420" y="1237736"/>
                          <a:pt x="1070409" y="1167645"/>
                          <a:pt x="914583" y="1200329"/>
                        </a:cubicBezTo>
                        <a:cubicBezTo>
                          <a:pt x="758757" y="1233013"/>
                          <a:pt x="302904" y="1193493"/>
                          <a:pt x="0" y="1200329"/>
                        </a:cubicBezTo>
                        <a:cubicBezTo>
                          <a:pt x="-15715" y="1048143"/>
                          <a:pt x="42548" y="979647"/>
                          <a:pt x="0" y="800219"/>
                        </a:cubicBezTo>
                        <a:cubicBezTo>
                          <a:pt x="-42548" y="620791"/>
                          <a:pt x="17772" y="505373"/>
                          <a:pt x="0" y="400110"/>
                        </a:cubicBezTo>
                        <a:cubicBezTo>
                          <a:pt x="-17772" y="294847"/>
                          <a:pt x="33197" y="13418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Массивы языка </a:t>
            </a:r>
            <a:r>
              <a:rPr lang="en-US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Pascal. </a:t>
            </a:r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Описание, внутреннее представление, операции над массивами и их элементами. </a:t>
            </a:r>
            <a:r>
              <a:rPr lang="ru-RU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Примеры</a:t>
            </a:r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67E774-676B-CA43-2FE2-CE27BBA30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72" y="1410159"/>
            <a:ext cx="6301648" cy="7370284"/>
          </a:xfrm>
        </p:spPr>
        <p:txBody>
          <a:bodyPr/>
          <a:lstStyle/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Массив </a:t>
            </a:r>
            <a:r>
              <a:rPr lang="en-US" sz="1600" b="1" i="1" dirty="0">
                <a:solidFill>
                  <a:srgbClr val="002060"/>
                </a:solidFill>
              </a:rPr>
              <a:t>array […] of … </a:t>
            </a:r>
            <a:r>
              <a:rPr lang="ru-RU" dirty="0">
                <a:solidFill>
                  <a:schemeClr val="bg1"/>
                </a:solidFill>
              </a:rPr>
              <a:t> -  упорядоченная совокупность однотипных данных.</a:t>
            </a:r>
          </a:p>
          <a:p>
            <a:pPr marL="342900" lvl="1" indent="0">
              <a:buClr>
                <a:schemeClr val="bg1"/>
              </a:buClr>
              <a:buNone/>
            </a:pPr>
            <a:r>
              <a:rPr lang="ru-RU" dirty="0">
                <a:solidFill>
                  <a:schemeClr val="bg1"/>
                </a:solidFill>
              </a:rPr>
              <a:t>Тип индекса определяет доступ к элементу</a:t>
            </a:r>
          </a:p>
          <a:p>
            <a:pPr marL="342900" lvl="1" indent="0">
              <a:buClr>
                <a:schemeClr val="bg1"/>
              </a:buClr>
              <a:buNone/>
            </a:pPr>
            <a:r>
              <a:rPr lang="ru-RU" dirty="0">
                <a:solidFill>
                  <a:schemeClr val="bg1"/>
                </a:solidFill>
              </a:rPr>
              <a:t>Тип элемента может быть любым, кроме файла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Операции</a:t>
            </a:r>
          </a:p>
          <a:p>
            <a:pPr marL="685800" lvl="1" indent="-342900"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Присваивание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i="1" dirty="0">
                <a:solidFill>
                  <a:srgbClr val="002060"/>
                </a:solidFill>
              </a:rPr>
              <a:t>:=</a:t>
            </a:r>
            <a:endParaRPr lang="ru-RU" dirty="0">
              <a:solidFill>
                <a:schemeClr val="bg1"/>
              </a:solidFill>
            </a:endParaRPr>
          </a:p>
          <a:p>
            <a:pPr marL="685800" lvl="1" indent="-342900"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Доступ к элементу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i="1" dirty="0">
                <a:solidFill>
                  <a:srgbClr val="002060"/>
                </a:solidFill>
              </a:rPr>
              <a:t>mas[</a:t>
            </a:r>
            <a:r>
              <a:rPr lang="en-US" b="1" i="1" dirty="0" err="1">
                <a:solidFill>
                  <a:srgbClr val="002060"/>
                </a:solidFill>
              </a:rPr>
              <a:t>i</a:t>
            </a:r>
            <a:r>
              <a:rPr lang="en-US" b="1" i="1" dirty="0">
                <a:solidFill>
                  <a:srgbClr val="002060"/>
                </a:solidFill>
              </a:rPr>
              <a:t>]</a:t>
            </a:r>
            <a:endParaRPr lang="ru-RU" dirty="0">
              <a:solidFill>
                <a:schemeClr val="bg1"/>
              </a:solidFill>
            </a:endParaRPr>
          </a:p>
          <a:p>
            <a:pPr marL="685800" lvl="1" indent="-342900"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Ввод-вывод поэлементно в цикле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F8C9CEE-9D21-3C1C-3989-F116C6A58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A9F7-990D-A54E-A438-4681E273B5EF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7460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2BF550-38E4-3996-8F1D-41ED9237BE3F}"/>
              </a:ext>
            </a:extLst>
          </p:cNvPr>
          <p:cNvSpPr txBox="1"/>
          <p:nvPr/>
        </p:nvSpPr>
        <p:spPr>
          <a:xfrm>
            <a:off x="756517" y="92321"/>
            <a:ext cx="5344966" cy="923330"/>
          </a:xfrm>
          <a:prstGeom prst="rect">
            <a:avLst/>
          </a:prstGeom>
          <a:noFill/>
          <a:ln w="76200">
            <a:solidFill>
              <a:srgbClr val="00B050">
                <a:alpha val="50000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344966"/>
                      <a:gd name="connsiteY0" fmla="*/ 0 h 1200329"/>
                      <a:gd name="connsiteX1" fmla="*/ 540435 w 5344966"/>
                      <a:gd name="connsiteY1" fmla="*/ 0 h 1200329"/>
                      <a:gd name="connsiteX2" fmla="*/ 973972 w 5344966"/>
                      <a:gd name="connsiteY2" fmla="*/ 0 h 1200329"/>
                      <a:gd name="connsiteX3" fmla="*/ 1674756 w 5344966"/>
                      <a:gd name="connsiteY3" fmla="*/ 0 h 1200329"/>
                      <a:gd name="connsiteX4" fmla="*/ 2215191 w 5344966"/>
                      <a:gd name="connsiteY4" fmla="*/ 0 h 1200329"/>
                      <a:gd name="connsiteX5" fmla="*/ 2755627 w 5344966"/>
                      <a:gd name="connsiteY5" fmla="*/ 0 h 1200329"/>
                      <a:gd name="connsiteX6" fmla="*/ 3456411 w 5344966"/>
                      <a:gd name="connsiteY6" fmla="*/ 0 h 1200329"/>
                      <a:gd name="connsiteX7" fmla="*/ 3943397 w 5344966"/>
                      <a:gd name="connsiteY7" fmla="*/ 0 h 1200329"/>
                      <a:gd name="connsiteX8" fmla="*/ 4644182 w 5344966"/>
                      <a:gd name="connsiteY8" fmla="*/ 0 h 1200329"/>
                      <a:gd name="connsiteX9" fmla="*/ 5344966 w 5344966"/>
                      <a:gd name="connsiteY9" fmla="*/ 0 h 1200329"/>
                      <a:gd name="connsiteX10" fmla="*/ 5344966 w 5344966"/>
                      <a:gd name="connsiteY10" fmla="*/ 400110 h 1200329"/>
                      <a:gd name="connsiteX11" fmla="*/ 5344966 w 5344966"/>
                      <a:gd name="connsiteY11" fmla="*/ 800219 h 1200329"/>
                      <a:gd name="connsiteX12" fmla="*/ 5344966 w 5344966"/>
                      <a:gd name="connsiteY12" fmla="*/ 1200329 h 1200329"/>
                      <a:gd name="connsiteX13" fmla="*/ 4911430 w 5344966"/>
                      <a:gd name="connsiteY13" fmla="*/ 1200329 h 1200329"/>
                      <a:gd name="connsiteX14" fmla="*/ 4210645 w 5344966"/>
                      <a:gd name="connsiteY14" fmla="*/ 1200329 h 1200329"/>
                      <a:gd name="connsiteX15" fmla="*/ 3723660 w 5344966"/>
                      <a:gd name="connsiteY15" fmla="*/ 1200329 h 1200329"/>
                      <a:gd name="connsiteX16" fmla="*/ 3129775 w 5344966"/>
                      <a:gd name="connsiteY16" fmla="*/ 1200329 h 1200329"/>
                      <a:gd name="connsiteX17" fmla="*/ 2428990 w 5344966"/>
                      <a:gd name="connsiteY17" fmla="*/ 1200329 h 1200329"/>
                      <a:gd name="connsiteX18" fmla="*/ 1835105 w 5344966"/>
                      <a:gd name="connsiteY18" fmla="*/ 1200329 h 1200329"/>
                      <a:gd name="connsiteX19" fmla="*/ 1401569 w 5344966"/>
                      <a:gd name="connsiteY19" fmla="*/ 1200329 h 1200329"/>
                      <a:gd name="connsiteX20" fmla="*/ 914583 w 5344966"/>
                      <a:gd name="connsiteY20" fmla="*/ 1200329 h 1200329"/>
                      <a:gd name="connsiteX21" fmla="*/ 0 w 5344966"/>
                      <a:gd name="connsiteY21" fmla="*/ 1200329 h 1200329"/>
                      <a:gd name="connsiteX22" fmla="*/ 0 w 5344966"/>
                      <a:gd name="connsiteY22" fmla="*/ 800219 h 1200329"/>
                      <a:gd name="connsiteX23" fmla="*/ 0 w 5344966"/>
                      <a:gd name="connsiteY23" fmla="*/ 400110 h 1200329"/>
                      <a:gd name="connsiteX24" fmla="*/ 0 w 5344966"/>
                      <a:gd name="connsiteY24" fmla="*/ 0 h 1200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5344966" h="1200329" extrusionOk="0">
                        <a:moveTo>
                          <a:pt x="0" y="0"/>
                        </a:moveTo>
                        <a:cubicBezTo>
                          <a:pt x="254840" y="-20382"/>
                          <a:pt x="381728" y="21339"/>
                          <a:pt x="540435" y="0"/>
                        </a:cubicBezTo>
                        <a:cubicBezTo>
                          <a:pt x="699142" y="-21339"/>
                          <a:pt x="792466" y="31855"/>
                          <a:pt x="973972" y="0"/>
                        </a:cubicBezTo>
                        <a:cubicBezTo>
                          <a:pt x="1155478" y="-31855"/>
                          <a:pt x="1520228" y="82411"/>
                          <a:pt x="1674756" y="0"/>
                        </a:cubicBezTo>
                        <a:cubicBezTo>
                          <a:pt x="1829284" y="-82411"/>
                          <a:pt x="1953542" y="54052"/>
                          <a:pt x="2215191" y="0"/>
                        </a:cubicBezTo>
                        <a:cubicBezTo>
                          <a:pt x="2476840" y="-54052"/>
                          <a:pt x="2594721" y="26936"/>
                          <a:pt x="2755627" y="0"/>
                        </a:cubicBezTo>
                        <a:cubicBezTo>
                          <a:pt x="2916533" y="-26936"/>
                          <a:pt x="3146429" y="72078"/>
                          <a:pt x="3456411" y="0"/>
                        </a:cubicBezTo>
                        <a:cubicBezTo>
                          <a:pt x="3766393" y="-72078"/>
                          <a:pt x="3701275" y="10823"/>
                          <a:pt x="3943397" y="0"/>
                        </a:cubicBezTo>
                        <a:cubicBezTo>
                          <a:pt x="4185519" y="-10823"/>
                          <a:pt x="4471102" y="24500"/>
                          <a:pt x="4644182" y="0"/>
                        </a:cubicBezTo>
                        <a:cubicBezTo>
                          <a:pt x="4817262" y="-24500"/>
                          <a:pt x="5092216" y="37170"/>
                          <a:pt x="5344966" y="0"/>
                        </a:cubicBezTo>
                        <a:cubicBezTo>
                          <a:pt x="5361221" y="198334"/>
                          <a:pt x="5299257" y="207676"/>
                          <a:pt x="5344966" y="400110"/>
                        </a:cubicBezTo>
                        <a:cubicBezTo>
                          <a:pt x="5390675" y="592544"/>
                          <a:pt x="5300008" y="647230"/>
                          <a:pt x="5344966" y="800219"/>
                        </a:cubicBezTo>
                        <a:cubicBezTo>
                          <a:pt x="5389924" y="953208"/>
                          <a:pt x="5303145" y="1041758"/>
                          <a:pt x="5344966" y="1200329"/>
                        </a:cubicBezTo>
                        <a:cubicBezTo>
                          <a:pt x="5165063" y="1223397"/>
                          <a:pt x="5029902" y="1162139"/>
                          <a:pt x="4911430" y="1200329"/>
                        </a:cubicBezTo>
                        <a:cubicBezTo>
                          <a:pt x="4792958" y="1238519"/>
                          <a:pt x="4418818" y="1161623"/>
                          <a:pt x="4210645" y="1200329"/>
                        </a:cubicBezTo>
                        <a:cubicBezTo>
                          <a:pt x="4002472" y="1239035"/>
                          <a:pt x="3964572" y="1152484"/>
                          <a:pt x="3723660" y="1200329"/>
                        </a:cubicBezTo>
                        <a:cubicBezTo>
                          <a:pt x="3482749" y="1248174"/>
                          <a:pt x="3398925" y="1199687"/>
                          <a:pt x="3129775" y="1200329"/>
                        </a:cubicBezTo>
                        <a:cubicBezTo>
                          <a:pt x="2860625" y="1200971"/>
                          <a:pt x="2757276" y="1152145"/>
                          <a:pt x="2428990" y="1200329"/>
                        </a:cubicBezTo>
                        <a:cubicBezTo>
                          <a:pt x="2100705" y="1248513"/>
                          <a:pt x="1963853" y="1140411"/>
                          <a:pt x="1835105" y="1200329"/>
                        </a:cubicBezTo>
                        <a:cubicBezTo>
                          <a:pt x="1706357" y="1260247"/>
                          <a:pt x="1496718" y="1162922"/>
                          <a:pt x="1401569" y="1200329"/>
                        </a:cubicBezTo>
                        <a:cubicBezTo>
                          <a:pt x="1306420" y="1237736"/>
                          <a:pt x="1070409" y="1167645"/>
                          <a:pt x="914583" y="1200329"/>
                        </a:cubicBezTo>
                        <a:cubicBezTo>
                          <a:pt x="758757" y="1233013"/>
                          <a:pt x="302904" y="1193493"/>
                          <a:pt x="0" y="1200329"/>
                        </a:cubicBezTo>
                        <a:cubicBezTo>
                          <a:pt x="-15715" y="1048143"/>
                          <a:pt x="42548" y="979647"/>
                          <a:pt x="0" y="800219"/>
                        </a:cubicBezTo>
                        <a:cubicBezTo>
                          <a:pt x="-42548" y="620791"/>
                          <a:pt x="17772" y="505373"/>
                          <a:pt x="0" y="400110"/>
                        </a:cubicBezTo>
                        <a:cubicBezTo>
                          <a:pt x="-17772" y="294847"/>
                          <a:pt x="33197" y="13418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Строки языка </a:t>
            </a:r>
            <a:r>
              <a:rPr lang="en-US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Pascal. </a:t>
            </a:r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Описание, внутреннее представление, операции над строками и их элементами. </a:t>
            </a:r>
            <a:r>
              <a:rPr lang="ru-RU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Примеры</a:t>
            </a:r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67E774-676B-CA43-2FE2-CE27BBA30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72" y="1410159"/>
            <a:ext cx="6301648" cy="7370284"/>
          </a:xfrm>
        </p:spPr>
        <p:txBody>
          <a:bodyPr/>
          <a:lstStyle/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Строка – последовательность символов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Операции над строками</a:t>
            </a:r>
          </a:p>
          <a:p>
            <a:pPr marL="685800" lvl="1" indent="-342900"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Присваивание </a:t>
            </a:r>
            <a:r>
              <a:rPr lang="en-US" b="1" i="1" dirty="0">
                <a:solidFill>
                  <a:srgbClr val="002060"/>
                </a:solidFill>
                <a:latin typeface="Rockwell" panose="02060603020205020403" pitchFamily="18" charset="0"/>
              </a:rPr>
              <a:t>:=</a:t>
            </a:r>
            <a:endParaRPr lang="ru-RU" dirty="0">
              <a:solidFill>
                <a:schemeClr val="bg1"/>
              </a:solidFill>
            </a:endParaRPr>
          </a:p>
          <a:p>
            <a:pPr marL="685800" lvl="1" indent="-342900"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Обращение к элементу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i="1" dirty="0">
                <a:solidFill>
                  <a:srgbClr val="002060"/>
                </a:solidFill>
                <a:latin typeface="Rockwell" panose="02060603020205020403" pitchFamily="18" charset="0"/>
              </a:rPr>
              <a:t>string[</a:t>
            </a:r>
            <a:r>
              <a:rPr lang="en-US" b="1" i="1" dirty="0" err="1">
                <a:solidFill>
                  <a:srgbClr val="002060"/>
                </a:solidFill>
                <a:latin typeface="Rockwell" panose="02060603020205020403" pitchFamily="18" charset="0"/>
              </a:rPr>
              <a:t>i</a:t>
            </a:r>
            <a:r>
              <a:rPr lang="en-US" b="1" i="1" dirty="0">
                <a:solidFill>
                  <a:srgbClr val="002060"/>
                </a:solidFill>
                <a:latin typeface="Rockwell" panose="02060603020205020403" pitchFamily="18" charset="0"/>
              </a:rPr>
              <a:t>]</a:t>
            </a:r>
            <a:endParaRPr lang="ru-RU" dirty="0">
              <a:solidFill>
                <a:schemeClr val="bg1"/>
              </a:solidFill>
            </a:endParaRPr>
          </a:p>
          <a:p>
            <a:pPr marL="685800" lvl="1" indent="-342900"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Конкатенация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i="1" dirty="0">
                <a:solidFill>
                  <a:srgbClr val="002060"/>
                </a:solidFill>
                <a:latin typeface="Rockwell" panose="02060603020205020403" pitchFamily="18" charset="0"/>
              </a:rPr>
              <a:t>string[</a:t>
            </a:r>
            <a:r>
              <a:rPr lang="en-US" b="1" i="1" dirty="0" err="1">
                <a:solidFill>
                  <a:srgbClr val="002060"/>
                </a:solidFill>
                <a:latin typeface="Rockwell" panose="02060603020205020403" pitchFamily="18" charset="0"/>
              </a:rPr>
              <a:t>i</a:t>
            </a:r>
            <a:r>
              <a:rPr lang="en-US" b="1" i="1" dirty="0">
                <a:solidFill>
                  <a:srgbClr val="002060"/>
                </a:solidFill>
                <a:latin typeface="Rockwell" panose="02060603020205020403" pitchFamily="18" charset="0"/>
              </a:rPr>
              <a:t>] := ‘A’ + ‘B’</a:t>
            </a:r>
            <a:endParaRPr lang="ru-RU" dirty="0">
              <a:solidFill>
                <a:schemeClr val="bg1"/>
              </a:solidFill>
            </a:endParaRPr>
          </a:p>
          <a:p>
            <a:pPr marL="685800" lvl="1" indent="-342900"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Отношение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i="1" dirty="0">
                <a:solidFill>
                  <a:srgbClr val="002060"/>
                </a:solidFill>
                <a:latin typeface="Rockwell" panose="02060603020205020403" pitchFamily="18" charset="0"/>
              </a:rPr>
              <a:t>‘A’ &gt; ‘B’ =&gt; false</a:t>
            </a:r>
            <a:endParaRPr lang="ru-RU" dirty="0">
              <a:solidFill>
                <a:schemeClr val="bg1"/>
              </a:solidFill>
            </a:endParaRPr>
          </a:p>
          <a:p>
            <a:pPr marL="685800" lvl="1" indent="-342900"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Ввод – вывод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rgbClr val="002060"/>
                </a:solidFill>
                <a:latin typeface="Rockwell" panose="02060603020205020403" pitchFamily="18" charset="0"/>
              </a:rPr>
              <a:t>readln</a:t>
            </a:r>
            <a:r>
              <a:rPr lang="en-US" b="1" i="1" dirty="0">
                <a:solidFill>
                  <a:srgbClr val="002060"/>
                </a:solidFill>
                <a:latin typeface="Rockwell" panose="02060603020205020403" pitchFamily="18" charset="0"/>
              </a:rPr>
              <a:t>(string);</a:t>
            </a:r>
            <a:r>
              <a:rPr lang="en-US" b="1" i="1" dirty="0" err="1">
                <a:solidFill>
                  <a:srgbClr val="002060"/>
                </a:solidFill>
                <a:latin typeface="Rockwell" panose="02060603020205020403" pitchFamily="18" charset="0"/>
              </a:rPr>
              <a:t>writeln</a:t>
            </a:r>
            <a:r>
              <a:rPr lang="en-US" b="1" i="1" dirty="0">
                <a:solidFill>
                  <a:srgbClr val="002060"/>
                </a:solidFill>
                <a:latin typeface="Rockwell" panose="02060603020205020403" pitchFamily="18" charset="0"/>
              </a:rPr>
              <a:t>(string);</a:t>
            </a:r>
            <a:endParaRPr lang="ru-RU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Процедуры и функции</a:t>
            </a:r>
          </a:p>
          <a:p>
            <a:pPr marL="685800" lvl="1" indent="-342900">
              <a:buClr>
                <a:schemeClr val="bg1"/>
              </a:buClr>
              <a:buFont typeface="+mj-lt"/>
              <a:buAutoNum type="arabicPeriod"/>
            </a:pPr>
            <a:r>
              <a:rPr lang="en-US" b="1" i="1" dirty="0">
                <a:solidFill>
                  <a:srgbClr val="002060"/>
                </a:solidFill>
                <a:latin typeface="Rockwell" panose="02060603020205020403" pitchFamily="18" charset="0"/>
              </a:rPr>
              <a:t>Length() </a:t>
            </a:r>
            <a:r>
              <a:rPr lang="ru-RU" dirty="0">
                <a:solidFill>
                  <a:schemeClr val="bg1"/>
                </a:solidFill>
              </a:rPr>
              <a:t>Возвращает длину строки</a:t>
            </a:r>
          </a:p>
          <a:p>
            <a:pPr marL="685800" lvl="1" indent="-342900">
              <a:buClr>
                <a:schemeClr val="bg1"/>
              </a:buClr>
              <a:buFont typeface="+mj-lt"/>
              <a:buAutoNum type="arabicPeriod"/>
            </a:pPr>
            <a:r>
              <a:rPr lang="en-US" b="1" i="1" dirty="0">
                <a:solidFill>
                  <a:srgbClr val="002060"/>
                </a:solidFill>
                <a:latin typeface="Rockwell" panose="02060603020205020403" pitchFamily="18" charset="0"/>
              </a:rPr>
              <a:t>Delete(</a:t>
            </a:r>
            <a:r>
              <a:rPr lang="en-US" b="1" i="1" dirty="0" err="1">
                <a:solidFill>
                  <a:srgbClr val="002060"/>
                </a:solidFill>
                <a:latin typeface="Rockwell" panose="02060603020205020403" pitchFamily="18" charset="0"/>
              </a:rPr>
              <a:t>st</a:t>
            </a:r>
            <a:r>
              <a:rPr lang="en-US" b="1" i="1" dirty="0">
                <a:solidFill>
                  <a:srgbClr val="002060"/>
                </a:solidFill>
                <a:latin typeface="Rockwell" panose="02060603020205020403" pitchFamily="18" charset="0"/>
              </a:rPr>
              <a:t>, a, n) </a:t>
            </a:r>
            <a:r>
              <a:rPr lang="ru-RU" dirty="0">
                <a:solidFill>
                  <a:schemeClr val="bg1"/>
                </a:solidFill>
              </a:rPr>
              <a:t>Удаляет </a:t>
            </a:r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ru-RU" dirty="0">
                <a:solidFill>
                  <a:schemeClr val="bg1"/>
                </a:solidFill>
              </a:rPr>
              <a:t> символов, начиная с </a:t>
            </a:r>
            <a:r>
              <a:rPr lang="en-US" dirty="0">
                <a:solidFill>
                  <a:schemeClr val="bg1"/>
                </a:solidFill>
              </a:rPr>
              <a:t>a</a:t>
            </a:r>
          </a:p>
          <a:p>
            <a:pPr marL="685800" lvl="1" indent="-342900">
              <a:buClr>
                <a:schemeClr val="bg1"/>
              </a:buClr>
              <a:buFont typeface="+mj-lt"/>
              <a:buAutoNum type="arabicPeriod"/>
            </a:pPr>
            <a:r>
              <a:rPr lang="en-US" b="1" i="1" dirty="0">
                <a:solidFill>
                  <a:srgbClr val="002060"/>
                </a:solidFill>
                <a:latin typeface="Rockwell" panose="02060603020205020403" pitchFamily="18" charset="0"/>
              </a:rPr>
              <a:t>Insert(st2, st1, </a:t>
            </a:r>
            <a:r>
              <a:rPr lang="en-US" b="1" i="1" dirty="0" err="1">
                <a:solidFill>
                  <a:srgbClr val="002060"/>
                </a:solidFill>
                <a:latin typeface="Rockwell" panose="02060603020205020403" pitchFamily="18" charset="0"/>
              </a:rPr>
              <a:t>i</a:t>
            </a:r>
            <a:r>
              <a:rPr lang="en-US" b="1" i="1" dirty="0">
                <a:solidFill>
                  <a:srgbClr val="002060"/>
                </a:solidFill>
                <a:latin typeface="Rockwell" panose="02060603020205020403" pitchFamily="18" charset="0"/>
              </a:rPr>
              <a:t>) </a:t>
            </a:r>
            <a:r>
              <a:rPr lang="ru-RU" dirty="0">
                <a:solidFill>
                  <a:schemeClr val="bg1"/>
                </a:solidFill>
              </a:rPr>
              <a:t>Вставляет </a:t>
            </a:r>
            <a:r>
              <a:rPr lang="en-US" dirty="0">
                <a:solidFill>
                  <a:schemeClr val="bg1"/>
                </a:solidFill>
              </a:rPr>
              <a:t>st2</a:t>
            </a:r>
            <a:r>
              <a:rPr lang="ru-RU" dirty="0">
                <a:solidFill>
                  <a:schemeClr val="bg1"/>
                </a:solidFill>
              </a:rPr>
              <a:t> в </a:t>
            </a:r>
            <a:r>
              <a:rPr lang="en-US" dirty="0">
                <a:solidFill>
                  <a:schemeClr val="bg1"/>
                </a:solidFill>
              </a:rPr>
              <a:t>st1 </a:t>
            </a:r>
            <a:r>
              <a:rPr lang="ru-RU" dirty="0">
                <a:solidFill>
                  <a:schemeClr val="bg1"/>
                </a:solidFill>
              </a:rPr>
              <a:t>начиная с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endParaRPr lang="en-US" dirty="0">
              <a:solidFill>
                <a:schemeClr val="bg1"/>
              </a:solidFill>
            </a:endParaRPr>
          </a:p>
          <a:p>
            <a:pPr marL="685800" lvl="1" indent="-342900">
              <a:buClr>
                <a:schemeClr val="bg1"/>
              </a:buClr>
              <a:buFont typeface="+mj-lt"/>
              <a:buAutoNum type="arabicPeriod"/>
            </a:pPr>
            <a:r>
              <a:rPr lang="en-US" b="1" i="1" dirty="0">
                <a:solidFill>
                  <a:srgbClr val="002060"/>
                </a:solidFill>
                <a:latin typeface="Rockwell" panose="02060603020205020403" pitchFamily="18" charset="0"/>
              </a:rPr>
              <a:t>Str(x, </a:t>
            </a:r>
            <a:r>
              <a:rPr lang="en-US" b="1" i="1" dirty="0" err="1">
                <a:solidFill>
                  <a:srgbClr val="002060"/>
                </a:solidFill>
                <a:latin typeface="Rockwell" panose="02060603020205020403" pitchFamily="18" charset="0"/>
              </a:rPr>
              <a:t>st</a:t>
            </a:r>
            <a:r>
              <a:rPr lang="en-US" b="1" i="1" dirty="0">
                <a:solidFill>
                  <a:srgbClr val="002060"/>
                </a:solidFill>
                <a:latin typeface="Rockwell" panose="02060603020205020403" pitchFamily="18" charset="0"/>
              </a:rPr>
              <a:t>) </a:t>
            </a:r>
            <a:r>
              <a:rPr lang="ru-RU" dirty="0">
                <a:solidFill>
                  <a:schemeClr val="bg1"/>
                </a:solidFill>
              </a:rPr>
              <a:t>Преобразует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в </a:t>
            </a:r>
            <a:r>
              <a:rPr lang="en-US" dirty="0" err="1">
                <a:solidFill>
                  <a:schemeClr val="bg1"/>
                </a:solidFill>
              </a:rPr>
              <a:t>st</a:t>
            </a:r>
            <a:endParaRPr lang="en-US" dirty="0">
              <a:solidFill>
                <a:schemeClr val="bg1"/>
              </a:solidFill>
            </a:endParaRPr>
          </a:p>
          <a:p>
            <a:pPr marL="685800" lvl="1" indent="-342900">
              <a:buClr>
                <a:schemeClr val="bg1"/>
              </a:buClr>
              <a:buFont typeface="+mj-lt"/>
              <a:buAutoNum type="arabicPeriod"/>
            </a:pPr>
            <a:r>
              <a:rPr lang="en-US" b="1" i="1" dirty="0">
                <a:solidFill>
                  <a:srgbClr val="002060"/>
                </a:solidFill>
                <a:latin typeface="Rockwell" panose="02060603020205020403" pitchFamily="18" charset="0"/>
              </a:rPr>
              <a:t>Val(</a:t>
            </a:r>
            <a:r>
              <a:rPr lang="en-US" b="1" i="1" dirty="0" err="1">
                <a:solidFill>
                  <a:srgbClr val="002060"/>
                </a:solidFill>
                <a:latin typeface="Rockwell" panose="02060603020205020403" pitchFamily="18" charset="0"/>
              </a:rPr>
              <a:t>st</a:t>
            </a:r>
            <a:r>
              <a:rPr lang="en-US" b="1" i="1" dirty="0">
                <a:solidFill>
                  <a:srgbClr val="002060"/>
                </a:solidFill>
                <a:latin typeface="Rockwell" panose="02060603020205020403" pitchFamily="18" charset="0"/>
              </a:rPr>
              <a:t>, x, code) </a:t>
            </a:r>
            <a:r>
              <a:rPr lang="ru-RU" dirty="0">
                <a:solidFill>
                  <a:schemeClr val="bg1"/>
                </a:solidFill>
              </a:rPr>
              <a:t>Преобразует </a:t>
            </a:r>
            <a:r>
              <a:rPr lang="en-US" dirty="0" err="1">
                <a:solidFill>
                  <a:schemeClr val="bg1"/>
                </a:solidFill>
              </a:rPr>
              <a:t>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; </a:t>
            </a:r>
            <a:r>
              <a:rPr lang="en-US" dirty="0">
                <a:solidFill>
                  <a:schemeClr val="bg1"/>
                </a:solidFill>
              </a:rPr>
              <a:t>code</a:t>
            </a:r>
            <a:r>
              <a:rPr lang="ru-RU" dirty="0">
                <a:solidFill>
                  <a:schemeClr val="bg1"/>
                </a:solidFill>
              </a:rPr>
              <a:t> - номер ошибки</a:t>
            </a:r>
          </a:p>
          <a:p>
            <a:pPr marL="685800" lvl="1" indent="-342900">
              <a:buClr>
                <a:schemeClr val="bg1"/>
              </a:buClr>
              <a:buFont typeface="+mj-lt"/>
              <a:buAutoNum type="arabicPeriod"/>
            </a:pPr>
            <a:r>
              <a:rPr lang="en-US" b="1" i="1" dirty="0">
                <a:solidFill>
                  <a:srgbClr val="002060"/>
                </a:solidFill>
                <a:latin typeface="Rockwell" panose="02060603020205020403" pitchFamily="18" charset="0"/>
              </a:rPr>
              <a:t>Copy(</a:t>
            </a:r>
            <a:r>
              <a:rPr lang="en-US" b="1" i="1" dirty="0" err="1">
                <a:solidFill>
                  <a:srgbClr val="002060"/>
                </a:solidFill>
                <a:latin typeface="Rockwell" panose="02060603020205020403" pitchFamily="18" charset="0"/>
              </a:rPr>
              <a:t>st</a:t>
            </a:r>
            <a:r>
              <a:rPr lang="en-US" b="1" i="1" dirty="0">
                <a:solidFill>
                  <a:srgbClr val="002060"/>
                </a:solidFill>
                <a:latin typeface="Rockwell" panose="02060603020205020403" pitchFamily="18" charset="0"/>
              </a:rPr>
              <a:t>, a, n) </a:t>
            </a:r>
            <a:r>
              <a:rPr lang="ru-RU" dirty="0">
                <a:solidFill>
                  <a:schemeClr val="bg1"/>
                </a:solidFill>
              </a:rPr>
              <a:t>Копирует </a:t>
            </a:r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ru-RU" dirty="0">
                <a:solidFill>
                  <a:schemeClr val="bg1"/>
                </a:solidFill>
              </a:rPr>
              <a:t> символов, начиная с </a:t>
            </a:r>
            <a:r>
              <a:rPr lang="en-US" dirty="0">
                <a:solidFill>
                  <a:schemeClr val="bg1"/>
                </a:solidFill>
              </a:rPr>
              <a:t>a</a:t>
            </a:r>
          </a:p>
          <a:p>
            <a:pPr marL="685800" lvl="1" indent="-342900">
              <a:buClr>
                <a:schemeClr val="bg1"/>
              </a:buClr>
              <a:buFont typeface="+mj-lt"/>
              <a:buAutoNum type="arabicPeriod"/>
            </a:pPr>
            <a:r>
              <a:rPr lang="en-US" b="1" i="1" dirty="0">
                <a:solidFill>
                  <a:srgbClr val="002060"/>
                </a:solidFill>
                <a:latin typeface="Rockwell" panose="02060603020205020403" pitchFamily="18" charset="0"/>
              </a:rPr>
              <a:t>Pos(st2,st1) </a:t>
            </a:r>
            <a:r>
              <a:rPr lang="ru-RU" dirty="0">
                <a:solidFill>
                  <a:schemeClr val="bg1"/>
                </a:solidFill>
              </a:rPr>
              <a:t>Возвращает где </a:t>
            </a:r>
            <a:r>
              <a:rPr lang="en-US" dirty="0">
                <a:solidFill>
                  <a:schemeClr val="bg1"/>
                </a:solidFill>
              </a:rPr>
              <a:t>st2 </a:t>
            </a:r>
            <a:r>
              <a:rPr lang="ru-RU" dirty="0">
                <a:solidFill>
                  <a:schemeClr val="bg1"/>
                </a:solidFill>
              </a:rPr>
              <a:t>в </a:t>
            </a:r>
            <a:r>
              <a:rPr lang="en-US" dirty="0">
                <a:solidFill>
                  <a:schemeClr val="bg1"/>
                </a:solidFill>
              </a:rPr>
              <a:t>st1</a:t>
            </a:r>
          </a:p>
          <a:p>
            <a:pPr marL="685800" lvl="1" indent="-342900">
              <a:buClr>
                <a:schemeClr val="bg1"/>
              </a:buClr>
              <a:buFont typeface="+mj-lt"/>
              <a:buAutoNum type="arabicPeriod"/>
            </a:pPr>
            <a:r>
              <a:rPr lang="en-US" b="1" i="1" dirty="0" err="1">
                <a:solidFill>
                  <a:srgbClr val="002060"/>
                </a:solidFill>
                <a:latin typeface="Rockwell" panose="02060603020205020403" pitchFamily="18" charset="0"/>
              </a:rPr>
              <a:t>Upcase</a:t>
            </a:r>
            <a:r>
              <a:rPr lang="en-US" b="1" i="1" dirty="0">
                <a:solidFill>
                  <a:srgbClr val="002060"/>
                </a:solidFill>
                <a:latin typeface="Rockwell" panose="02060603020205020403" pitchFamily="18" charset="0"/>
              </a:rPr>
              <a:t>(</a:t>
            </a:r>
            <a:r>
              <a:rPr lang="en-US" b="1" i="1" dirty="0" err="1">
                <a:solidFill>
                  <a:srgbClr val="002060"/>
                </a:solidFill>
                <a:latin typeface="Rockwell" panose="02060603020205020403" pitchFamily="18" charset="0"/>
              </a:rPr>
              <a:t>ch</a:t>
            </a:r>
            <a:r>
              <a:rPr lang="en-US" b="1" i="1" dirty="0">
                <a:solidFill>
                  <a:srgbClr val="002060"/>
                </a:solidFill>
                <a:latin typeface="Rockwell" panose="02060603020205020403" pitchFamily="18" charset="0"/>
              </a:rPr>
              <a:t>) </a:t>
            </a:r>
            <a:r>
              <a:rPr lang="ru-RU" dirty="0">
                <a:solidFill>
                  <a:schemeClr val="bg1"/>
                </a:solidFill>
              </a:rPr>
              <a:t>Возвращает большой символ</a:t>
            </a:r>
            <a:endParaRPr lang="en-US" dirty="0">
              <a:solidFill>
                <a:schemeClr val="bg1"/>
              </a:solidFill>
            </a:endParaRPr>
          </a:p>
          <a:p>
            <a:pPr marL="685800" lvl="1" indent="-342900">
              <a:buClr>
                <a:schemeClr val="bg1"/>
              </a:buClr>
              <a:buFont typeface="+mj-lt"/>
              <a:buAutoNum type="arabicPeriod"/>
            </a:pPr>
            <a:endParaRPr lang="ru-RU" dirty="0">
              <a:solidFill>
                <a:schemeClr val="bg1"/>
              </a:solidFill>
            </a:endParaRPr>
          </a:p>
          <a:p>
            <a:pPr marL="685800" lvl="1" indent="-342900">
              <a:buClr>
                <a:schemeClr val="bg1"/>
              </a:buClr>
              <a:buFont typeface="+mj-lt"/>
              <a:buAutoNum type="arabicPeriod"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92314AA-BD50-A6FF-5657-48ECDA1F4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A9F7-990D-A54E-A438-4681E273B5EF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0016671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Галерея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 w="76200">
          <a:solidFill>
            <a:srgbClr val="00B050">
              <a:alpha val="50000"/>
            </a:srgbClr>
          </a:solidFill>
          <a:prstDash val="solid"/>
          <a:round/>
          <a:extLst>
            <a:ext uri="{C807C97D-BFC1-408E-A445-0C87EB9F89A2}">
              <ask:lineSketchStyleProps xmlns:ask="http://schemas.microsoft.com/office/drawing/2018/sketchyshapes" sd="1219033472">
                <a:custGeom>
                  <a:avLst/>
                  <a:gdLst>
                    <a:gd name="connsiteX0" fmla="*/ 0 w 5344966"/>
                    <a:gd name="connsiteY0" fmla="*/ 0 h 1200329"/>
                    <a:gd name="connsiteX1" fmla="*/ 540435 w 5344966"/>
                    <a:gd name="connsiteY1" fmla="*/ 0 h 1200329"/>
                    <a:gd name="connsiteX2" fmla="*/ 973972 w 5344966"/>
                    <a:gd name="connsiteY2" fmla="*/ 0 h 1200329"/>
                    <a:gd name="connsiteX3" fmla="*/ 1674756 w 5344966"/>
                    <a:gd name="connsiteY3" fmla="*/ 0 h 1200329"/>
                    <a:gd name="connsiteX4" fmla="*/ 2215191 w 5344966"/>
                    <a:gd name="connsiteY4" fmla="*/ 0 h 1200329"/>
                    <a:gd name="connsiteX5" fmla="*/ 2755627 w 5344966"/>
                    <a:gd name="connsiteY5" fmla="*/ 0 h 1200329"/>
                    <a:gd name="connsiteX6" fmla="*/ 3456411 w 5344966"/>
                    <a:gd name="connsiteY6" fmla="*/ 0 h 1200329"/>
                    <a:gd name="connsiteX7" fmla="*/ 3943397 w 5344966"/>
                    <a:gd name="connsiteY7" fmla="*/ 0 h 1200329"/>
                    <a:gd name="connsiteX8" fmla="*/ 4644182 w 5344966"/>
                    <a:gd name="connsiteY8" fmla="*/ 0 h 1200329"/>
                    <a:gd name="connsiteX9" fmla="*/ 5344966 w 5344966"/>
                    <a:gd name="connsiteY9" fmla="*/ 0 h 1200329"/>
                    <a:gd name="connsiteX10" fmla="*/ 5344966 w 5344966"/>
                    <a:gd name="connsiteY10" fmla="*/ 400110 h 1200329"/>
                    <a:gd name="connsiteX11" fmla="*/ 5344966 w 5344966"/>
                    <a:gd name="connsiteY11" fmla="*/ 800219 h 1200329"/>
                    <a:gd name="connsiteX12" fmla="*/ 5344966 w 5344966"/>
                    <a:gd name="connsiteY12" fmla="*/ 1200329 h 1200329"/>
                    <a:gd name="connsiteX13" fmla="*/ 4911430 w 5344966"/>
                    <a:gd name="connsiteY13" fmla="*/ 1200329 h 1200329"/>
                    <a:gd name="connsiteX14" fmla="*/ 4210645 w 5344966"/>
                    <a:gd name="connsiteY14" fmla="*/ 1200329 h 1200329"/>
                    <a:gd name="connsiteX15" fmla="*/ 3723660 w 5344966"/>
                    <a:gd name="connsiteY15" fmla="*/ 1200329 h 1200329"/>
                    <a:gd name="connsiteX16" fmla="*/ 3129775 w 5344966"/>
                    <a:gd name="connsiteY16" fmla="*/ 1200329 h 1200329"/>
                    <a:gd name="connsiteX17" fmla="*/ 2428990 w 5344966"/>
                    <a:gd name="connsiteY17" fmla="*/ 1200329 h 1200329"/>
                    <a:gd name="connsiteX18" fmla="*/ 1835105 w 5344966"/>
                    <a:gd name="connsiteY18" fmla="*/ 1200329 h 1200329"/>
                    <a:gd name="connsiteX19" fmla="*/ 1401569 w 5344966"/>
                    <a:gd name="connsiteY19" fmla="*/ 1200329 h 1200329"/>
                    <a:gd name="connsiteX20" fmla="*/ 914583 w 5344966"/>
                    <a:gd name="connsiteY20" fmla="*/ 1200329 h 1200329"/>
                    <a:gd name="connsiteX21" fmla="*/ 0 w 5344966"/>
                    <a:gd name="connsiteY21" fmla="*/ 1200329 h 1200329"/>
                    <a:gd name="connsiteX22" fmla="*/ 0 w 5344966"/>
                    <a:gd name="connsiteY22" fmla="*/ 800219 h 1200329"/>
                    <a:gd name="connsiteX23" fmla="*/ 0 w 5344966"/>
                    <a:gd name="connsiteY23" fmla="*/ 400110 h 1200329"/>
                    <a:gd name="connsiteX24" fmla="*/ 0 w 5344966"/>
                    <a:gd name="connsiteY24" fmla="*/ 0 h 12003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344966" h="1200329" extrusionOk="0">
                      <a:moveTo>
                        <a:pt x="0" y="0"/>
                      </a:moveTo>
                      <a:cubicBezTo>
                        <a:pt x="254840" y="-20382"/>
                        <a:pt x="381728" y="21339"/>
                        <a:pt x="540435" y="0"/>
                      </a:cubicBezTo>
                      <a:cubicBezTo>
                        <a:pt x="699142" y="-21339"/>
                        <a:pt x="792466" y="31855"/>
                        <a:pt x="973972" y="0"/>
                      </a:cubicBezTo>
                      <a:cubicBezTo>
                        <a:pt x="1155478" y="-31855"/>
                        <a:pt x="1520228" y="82411"/>
                        <a:pt x="1674756" y="0"/>
                      </a:cubicBezTo>
                      <a:cubicBezTo>
                        <a:pt x="1829284" y="-82411"/>
                        <a:pt x="1953542" y="54052"/>
                        <a:pt x="2215191" y="0"/>
                      </a:cubicBezTo>
                      <a:cubicBezTo>
                        <a:pt x="2476840" y="-54052"/>
                        <a:pt x="2594721" y="26936"/>
                        <a:pt x="2755627" y="0"/>
                      </a:cubicBezTo>
                      <a:cubicBezTo>
                        <a:pt x="2916533" y="-26936"/>
                        <a:pt x="3146429" y="72078"/>
                        <a:pt x="3456411" y="0"/>
                      </a:cubicBezTo>
                      <a:cubicBezTo>
                        <a:pt x="3766393" y="-72078"/>
                        <a:pt x="3701275" y="10823"/>
                        <a:pt x="3943397" y="0"/>
                      </a:cubicBezTo>
                      <a:cubicBezTo>
                        <a:pt x="4185519" y="-10823"/>
                        <a:pt x="4471102" y="24500"/>
                        <a:pt x="4644182" y="0"/>
                      </a:cubicBezTo>
                      <a:cubicBezTo>
                        <a:pt x="4817262" y="-24500"/>
                        <a:pt x="5092216" y="37170"/>
                        <a:pt x="5344966" y="0"/>
                      </a:cubicBezTo>
                      <a:cubicBezTo>
                        <a:pt x="5361221" y="198334"/>
                        <a:pt x="5299257" y="207676"/>
                        <a:pt x="5344966" y="400110"/>
                      </a:cubicBezTo>
                      <a:cubicBezTo>
                        <a:pt x="5390675" y="592544"/>
                        <a:pt x="5300008" y="647230"/>
                        <a:pt x="5344966" y="800219"/>
                      </a:cubicBezTo>
                      <a:cubicBezTo>
                        <a:pt x="5389924" y="953208"/>
                        <a:pt x="5303145" y="1041758"/>
                        <a:pt x="5344966" y="1200329"/>
                      </a:cubicBezTo>
                      <a:cubicBezTo>
                        <a:pt x="5165063" y="1223397"/>
                        <a:pt x="5029902" y="1162139"/>
                        <a:pt x="4911430" y="1200329"/>
                      </a:cubicBezTo>
                      <a:cubicBezTo>
                        <a:pt x="4792958" y="1238519"/>
                        <a:pt x="4418818" y="1161623"/>
                        <a:pt x="4210645" y="1200329"/>
                      </a:cubicBezTo>
                      <a:cubicBezTo>
                        <a:pt x="4002472" y="1239035"/>
                        <a:pt x="3964572" y="1152484"/>
                        <a:pt x="3723660" y="1200329"/>
                      </a:cubicBezTo>
                      <a:cubicBezTo>
                        <a:pt x="3482749" y="1248174"/>
                        <a:pt x="3398925" y="1199687"/>
                        <a:pt x="3129775" y="1200329"/>
                      </a:cubicBezTo>
                      <a:cubicBezTo>
                        <a:pt x="2860625" y="1200971"/>
                        <a:pt x="2757276" y="1152145"/>
                        <a:pt x="2428990" y="1200329"/>
                      </a:cubicBezTo>
                      <a:cubicBezTo>
                        <a:pt x="2100705" y="1248513"/>
                        <a:pt x="1963853" y="1140411"/>
                        <a:pt x="1835105" y="1200329"/>
                      </a:cubicBezTo>
                      <a:cubicBezTo>
                        <a:pt x="1706357" y="1260247"/>
                        <a:pt x="1496718" y="1162922"/>
                        <a:pt x="1401569" y="1200329"/>
                      </a:cubicBezTo>
                      <a:cubicBezTo>
                        <a:pt x="1306420" y="1237736"/>
                        <a:pt x="1070409" y="1167645"/>
                        <a:pt x="914583" y="1200329"/>
                      </a:cubicBezTo>
                      <a:cubicBezTo>
                        <a:pt x="758757" y="1233013"/>
                        <a:pt x="302904" y="1193493"/>
                        <a:pt x="0" y="1200329"/>
                      </a:cubicBezTo>
                      <a:cubicBezTo>
                        <a:pt x="-15715" y="1048143"/>
                        <a:pt x="42548" y="979647"/>
                        <a:pt x="0" y="800219"/>
                      </a:cubicBezTo>
                      <a:cubicBezTo>
                        <a:pt x="-42548" y="620791"/>
                        <a:pt x="17772" y="505373"/>
                        <a:pt x="0" y="400110"/>
                      </a:cubicBezTo>
                      <a:cubicBezTo>
                        <a:pt x="-17772" y="294847"/>
                        <a:pt x="33197" y="134185"/>
                        <a:pt x="0" y="0"/>
                      </a:cubicBezTo>
                      <a:close/>
                    </a:path>
                  </a:pathLst>
                </a:custGeom>
                <ask:type>
                  <ask:lineSketchNone/>
                </ask:type>
              </ask:lineSketchStyleProps>
            </a:ext>
          </a:extLst>
        </a:ln>
      </a:spPr>
      <a:bodyPr wrap="square">
        <a:spAutoFit/>
      </a:bodyPr>
      <a:lstStyle>
        <a:defPPr algn="l">
          <a:defRPr b="1" i="1" dirty="0">
            <a:solidFill>
              <a:srgbClr val="000000"/>
            </a:solidFill>
            <a:effectLst/>
            <a:latin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ABC6060-22D2-B74C-94F5-0C03BD537BAC}">
  <we:reference id="wa104178141" version="4.3.3.0" store="ru-RU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{B3957CF1-78E3-F049-A32A-F427DD7AB451}tf10001119</Template>
  <TotalTime>3744</TotalTime>
  <Words>2827</Words>
  <Application>Microsoft Macintosh PowerPoint</Application>
  <PresentationFormat>Лист A4 (210x297 мм)</PresentationFormat>
  <Paragraphs>294</Paragraphs>
  <Slides>31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41" baseType="lpstr">
      <vt:lpstr>Akrobat</vt:lpstr>
      <vt:lpstr>Arial</vt:lpstr>
      <vt:lpstr>Calibri</vt:lpstr>
      <vt:lpstr>Courier New</vt:lpstr>
      <vt:lpstr>Rockwell</vt:lpstr>
      <vt:lpstr>Times New Roman</vt:lpstr>
      <vt:lpstr>TimesNewRomanPSMT</vt:lpstr>
      <vt:lpstr>Wingdings</vt:lpstr>
      <vt:lpstr>YS Text</vt:lpstr>
      <vt:lpstr>Галерея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 Плютто</dc:creator>
  <cp:lastModifiedBy>Андрей Плютто</cp:lastModifiedBy>
  <cp:revision>7</cp:revision>
  <dcterms:created xsi:type="dcterms:W3CDTF">2022-09-24T14:36:49Z</dcterms:created>
  <dcterms:modified xsi:type="dcterms:W3CDTF">2022-09-29T14:38:03Z</dcterms:modified>
</cp:coreProperties>
</file>