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cLJSSfIqx6HF05FJkltWKTHaD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09044d4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809044d42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063856a3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063856a3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09044d4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809044d4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63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Icono Usuario Joven - Transparent User Png, Png Download ..."/>
          <p:cNvPicPr preferRelativeResize="0"/>
          <p:nvPr/>
        </p:nvPicPr>
        <p:blipFill rotWithShape="1">
          <a:blip r:embed="rId3">
            <a:alphaModFix/>
          </a:blip>
          <a:srcRect/>
          <a:stretch/>
        </p:blipFill>
        <p:spPr>
          <a:xfrm>
            <a:off x="1091490" y="1761393"/>
            <a:ext cx="686125" cy="690114"/>
          </a:xfrm>
          <a:prstGeom prst="rect">
            <a:avLst/>
          </a:prstGeom>
          <a:noFill/>
          <a:ln>
            <a:noFill/>
          </a:ln>
        </p:spPr>
      </p:pic>
      <p:cxnSp>
        <p:nvCxnSpPr>
          <p:cNvPr id="85" name="Google Shape;85;p1"/>
          <p:cNvCxnSpPr/>
          <p:nvPr/>
        </p:nvCxnSpPr>
        <p:spPr>
          <a:xfrm>
            <a:off x="1923691" y="2130725"/>
            <a:ext cx="879894" cy="0"/>
          </a:xfrm>
          <a:prstGeom prst="straightConnector1">
            <a:avLst/>
          </a:prstGeom>
          <a:noFill/>
          <a:ln w="9525" cap="flat" cmpd="sng">
            <a:solidFill>
              <a:schemeClr val="accent1"/>
            </a:solidFill>
            <a:prstDash val="solid"/>
            <a:miter lim="800000"/>
            <a:headEnd type="none" w="sm" len="sm"/>
            <a:tailEnd type="triangle" w="med" len="med"/>
          </a:ln>
        </p:spPr>
      </p:cxnSp>
      <p:sp>
        <p:nvSpPr>
          <p:cNvPr id="86" name="Google Shape;86;p1"/>
          <p:cNvSpPr txBox="1"/>
          <p:nvPr/>
        </p:nvSpPr>
        <p:spPr>
          <a:xfrm>
            <a:off x="2028450" y="1761393"/>
            <a:ext cx="6703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800" b="1" i="0" u="none" strike="noStrike" cap="none">
                <a:solidFill>
                  <a:schemeClr val="dk1"/>
                </a:solidFill>
                <a:latin typeface="Calibri"/>
                <a:ea typeface="Calibri"/>
                <a:cs typeface="Calibri"/>
                <a:sym typeface="Calibri"/>
              </a:rPr>
              <a:t>Sales</a:t>
            </a:r>
            <a:endParaRPr sz="1800" b="1">
              <a:solidFill>
                <a:schemeClr val="dk1"/>
              </a:solidFill>
              <a:latin typeface="Calibri"/>
              <a:ea typeface="Calibri"/>
              <a:cs typeface="Calibri"/>
              <a:sym typeface="Calibri"/>
            </a:endParaRPr>
          </a:p>
        </p:txBody>
      </p:sp>
      <p:pic>
        <p:nvPicPr>
          <p:cNvPr id="87" name="Google Shape;87;p1" descr="Icono Usuario Joven - Transparent User Png, Png Download ..."/>
          <p:cNvPicPr preferRelativeResize="0"/>
          <p:nvPr/>
        </p:nvPicPr>
        <p:blipFill rotWithShape="1">
          <a:blip r:embed="rId3">
            <a:alphaModFix/>
          </a:blip>
          <a:srcRect/>
          <a:stretch/>
        </p:blipFill>
        <p:spPr>
          <a:xfrm>
            <a:off x="1091489" y="3854734"/>
            <a:ext cx="686125" cy="690114"/>
          </a:xfrm>
          <a:prstGeom prst="rect">
            <a:avLst/>
          </a:prstGeom>
          <a:noFill/>
          <a:ln>
            <a:noFill/>
          </a:ln>
        </p:spPr>
      </p:pic>
      <p:cxnSp>
        <p:nvCxnSpPr>
          <p:cNvPr id="88" name="Google Shape;88;p1"/>
          <p:cNvCxnSpPr/>
          <p:nvPr/>
        </p:nvCxnSpPr>
        <p:spPr>
          <a:xfrm>
            <a:off x="2020814" y="4224066"/>
            <a:ext cx="879894" cy="0"/>
          </a:xfrm>
          <a:prstGeom prst="straightConnector1">
            <a:avLst/>
          </a:prstGeom>
          <a:noFill/>
          <a:ln w="9525" cap="flat" cmpd="sng">
            <a:solidFill>
              <a:schemeClr val="accent2"/>
            </a:solidFill>
            <a:prstDash val="solid"/>
            <a:miter lim="800000"/>
            <a:headEnd type="none" w="sm" len="sm"/>
            <a:tailEnd type="triangle" w="med" len="med"/>
          </a:ln>
        </p:spPr>
      </p:cxnSp>
      <p:sp>
        <p:nvSpPr>
          <p:cNvPr id="89" name="Google Shape;89;p1"/>
          <p:cNvSpPr txBox="1"/>
          <p:nvPr/>
        </p:nvSpPr>
        <p:spPr>
          <a:xfrm>
            <a:off x="1923691" y="3854734"/>
            <a:ext cx="10853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800" b="1">
                <a:solidFill>
                  <a:schemeClr val="dk1"/>
                </a:solidFill>
                <a:latin typeface="Calibri"/>
                <a:ea typeface="Calibri"/>
                <a:cs typeface="Calibri"/>
                <a:sym typeface="Calibri"/>
              </a:rPr>
              <a:t>Feedback</a:t>
            </a:r>
            <a:endParaRPr sz="1800" b="1">
              <a:solidFill>
                <a:schemeClr val="dk1"/>
              </a:solidFill>
              <a:latin typeface="Calibri"/>
              <a:ea typeface="Calibri"/>
              <a:cs typeface="Calibri"/>
              <a:sym typeface="Calibri"/>
            </a:endParaRPr>
          </a:p>
        </p:txBody>
      </p:sp>
      <p:sp>
        <p:nvSpPr>
          <p:cNvPr id="90" name="Google Shape;90;p1"/>
          <p:cNvSpPr/>
          <p:nvPr/>
        </p:nvSpPr>
        <p:spPr>
          <a:xfrm>
            <a:off x="3312543" y="3916391"/>
            <a:ext cx="1466491" cy="628457"/>
          </a:xfrm>
          <a:prstGeom prst="roundRect">
            <a:avLst>
              <a:gd name="adj" fmla="val 16667"/>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lt1"/>
                </a:solidFill>
                <a:latin typeface="Calibri"/>
                <a:ea typeface="Calibri"/>
                <a:cs typeface="Calibri"/>
                <a:sym typeface="Calibri"/>
              </a:rPr>
              <a:t>Stream Ingestion </a:t>
            </a:r>
            <a:r>
              <a:rPr lang="es-PE" sz="1200" b="1">
                <a:solidFill>
                  <a:schemeClr val="lt1"/>
                </a:solidFill>
                <a:latin typeface="Calibri"/>
                <a:ea typeface="Calibri"/>
                <a:cs typeface="Calibri"/>
                <a:sym typeface="Calibri"/>
              </a:rPr>
              <a:t>Kafka</a:t>
            </a:r>
            <a:endParaRPr sz="1200" b="1">
              <a:solidFill>
                <a:schemeClr val="lt1"/>
              </a:solidFill>
              <a:latin typeface="Calibri"/>
              <a:ea typeface="Calibri"/>
              <a:cs typeface="Calibri"/>
              <a:sym typeface="Calibri"/>
            </a:endParaRPr>
          </a:p>
        </p:txBody>
      </p:sp>
      <p:sp>
        <p:nvSpPr>
          <p:cNvPr id="91" name="Google Shape;91;p1"/>
          <p:cNvSpPr/>
          <p:nvPr/>
        </p:nvSpPr>
        <p:spPr>
          <a:xfrm>
            <a:off x="3312543" y="1761393"/>
            <a:ext cx="1466491" cy="628457"/>
          </a:xfrm>
          <a:prstGeom prst="roundRect">
            <a:avLst>
              <a:gd name="adj" fmla="val 16667"/>
            </a:avLst>
          </a:prstGeom>
          <a:solidFill>
            <a:srgbClr val="9CC2E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lt1"/>
                </a:solidFill>
                <a:latin typeface="Calibri"/>
                <a:ea typeface="Calibri"/>
                <a:cs typeface="Calibri"/>
                <a:sym typeface="Calibri"/>
              </a:rPr>
              <a:t>Batch Ingestion </a:t>
            </a:r>
            <a:r>
              <a:rPr lang="es-PE" sz="1200" b="1">
                <a:solidFill>
                  <a:schemeClr val="lt1"/>
                </a:solidFill>
                <a:latin typeface="Calibri"/>
                <a:ea typeface="Calibri"/>
                <a:cs typeface="Calibri"/>
                <a:sym typeface="Calibri"/>
              </a:rPr>
              <a:t>Sqoop</a:t>
            </a:r>
            <a:endParaRPr sz="1200" b="1">
              <a:solidFill>
                <a:schemeClr val="lt1"/>
              </a:solidFill>
              <a:latin typeface="Calibri"/>
              <a:ea typeface="Calibri"/>
              <a:cs typeface="Calibri"/>
              <a:sym typeface="Calibri"/>
            </a:endParaRPr>
          </a:p>
        </p:txBody>
      </p:sp>
      <p:sp>
        <p:nvSpPr>
          <p:cNvPr id="92" name="Google Shape;92;p1"/>
          <p:cNvSpPr/>
          <p:nvPr/>
        </p:nvSpPr>
        <p:spPr>
          <a:xfrm>
            <a:off x="5009075" y="1506650"/>
            <a:ext cx="3162900" cy="1162800"/>
          </a:xfrm>
          <a:prstGeom prst="roundRect">
            <a:avLst>
              <a:gd name="adj" fmla="val 16667"/>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lt1"/>
                </a:solidFill>
                <a:latin typeface="Calibri"/>
                <a:ea typeface="Calibri"/>
                <a:cs typeface="Calibri"/>
                <a:sym typeface="Calibri"/>
              </a:rPr>
              <a:t>Data Lake</a:t>
            </a:r>
            <a:endParaRPr/>
          </a:p>
          <a:p>
            <a:pPr marL="0" marR="0" lvl="0" indent="0" algn="ctr" rtl="0">
              <a:spcBef>
                <a:spcPts val="0"/>
              </a:spcBef>
              <a:spcAft>
                <a:spcPts val="0"/>
              </a:spcAft>
              <a:buNone/>
            </a:pPr>
            <a:r>
              <a:rPr lang="es-PE" sz="1200" b="1">
                <a:solidFill>
                  <a:schemeClr val="lt1"/>
                </a:solidFill>
                <a:latin typeface="Calibri"/>
                <a:ea typeface="Calibri"/>
                <a:cs typeface="Calibri"/>
                <a:sym typeface="Calibri"/>
              </a:rPr>
              <a:t>MongoDB, CSV, </a:t>
            </a:r>
            <a:endParaRPr sz="1200" b="1">
              <a:solidFill>
                <a:schemeClr val="lt1"/>
              </a:solidFill>
              <a:latin typeface="Calibri"/>
              <a:ea typeface="Calibri"/>
              <a:cs typeface="Calibri"/>
              <a:sym typeface="Calibri"/>
            </a:endParaRPr>
          </a:p>
        </p:txBody>
      </p:sp>
      <p:sp>
        <p:nvSpPr>
          <p:cNvPr id="93" name="Google Shape;93;p1"/>
          <p:cNvSpPr/>
          <p:nvPr/>
        </p:nvSpPr>
        <p:spPr>
          <a:xfrm>
            <a:off x="5009070" y="3916390"/>
            <a:ext cx="1466491" cy="628457"/>
          </a:xfrm>
          <a:prstGeom prst="roundRect">
            <a:avLst>
              <a:gd name="adj" fmla="val 16667"/>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lt1"/>
                </a:solidFill>
                <a:latin typeface="Calibri"/>
                <a:ea typeface="Calibri"/>
                <a:cs typeface="Calibri"/>
                <a:sym typeface="Calibri"/>
              </a:rPr>
              <a:t>Dispatcher</a:t>
            </a:r>
            <a:endParaRPr sz="1200">
              <a:solidFill>
                <a:schemeClr val="lt1"/>
              </a:solidFill>
              <a:latin typeface="Calibri"/>
              <a:ea typeface="Calibri"/>
              <a:cs typeface="Calibri"/>
              <a:sym typeface="Calibri"/>
            </a:endParaRPr>
          </a:p>
          <a:p>
            <a:pPr marL="0" marR="0" lvl="0" indent="0" algn="ctr" rtl="0">
              <a:spcBef>
                <a:spcPts val="0"/>
              </a:spcBef>
              <a:spcAft>
                <a:spcPts val="0"/>
              </a:spcAft>
              <a:buNone/>
            </a:pPr>
            <a:r>
              <a:rPr lang="es-PE" sz="1200" b="1">
                <a:solidFill>
                  <a:schemeClr val="lt1"/>
                </a:solidFill>
                <a:latin typeface="Calibri"/>
                <a:ea typeface="Calibri"/>
                <a:cs typeface="Calibri"/>
                <a:sym typeface="Calibri"/>
              </a:rPr>
              <a:t>Flume</a:t>
            </a:r>
            <a:endParaRPr sz="1200" b="1">
              <a:solidFill>
                <a:schemeClr val="lt1"/>
              </a:solidFill>
              <a:latin typeface="Calibri"/>
              <a:ea typeface="Calibri"/>
              <a:cs typeface="Calibri"/>
              <a:sym typeface="Calibri"/>
            </a:endParaRPr>
          </a:p>
        </p:txBody>
      </p:sp>
      <p:sp>
        <p:nvSpPr>
          <p:cNvPr id="94" name="Google Shape;94;p1"/>
          <p:cNvSpPr/>
          <p:nvPr/>
        </p:nvSpPr>
        <p:spPr>
          <a:xfrm>
            <a:off x="6705597" y="3916390"/>
            <a:ext cx="1466491" cy="628457"/>
          </a:xfrm>
          <a:prstGeom prst="roundRect">
            <a:avLst>
              <a:gd name="adj" fmla="val 16667"/>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lt1"/>
                </a:solidFill>
                <a:latin typeface="Calibri"/>
                <a:ea typeface="Calibri"/>
                <a:cs typeface="Calibri"/>
                <a:sym typeface="Calibri"/>
              </a:rPr>
              <a:t>StreamProcessing</a:t>
            </a:r>
            <a:endParaRPr sz="1200">
              <a:solidFill>
                <a:schemeClr val="lt1"/>
              </a:solidFill>
              <a:latin typeface="Calibri"/>
              <a:ea typeface="Calibri"/>
              <a:cs typeface="Calibri"/>
              <a:sym typeface="Calibri"/>
            </a:endParaRPr>
          </a:p>
          <a:p>
            <a:pPr marL="0" marR="0" lvl="0" indent="0" algn="ctr" rtl="0">
              <a:spcBef>
                <a:spcPts val="0"/>
              </a:spcBef>
              <a:spcAft>
                <a:spcPts val="0"/>
              </a:spcAft>
              <a:buNone/>
            </a:pPr>
            <a:r>
              <a:rPr lang="es-PE" sz="1200" b="1">
                <a:solidFill>
                  <a:schemeClr val="lt1"/>
                </a:solidFill>
                <a:latin typeface="Calibri"/>
                <a:ea typeface="Calibri"/>
                <a:cs typeface="Calibri"/>
                <a:sym typeface="Calibri"/>
              </a:rPr>
              <a:t>Spark Stream</a:t>
            </a:r>
            <a:endParaRPr sz="1200" b="1">
              <a:solidFill>
                <a:schemeClr val="lt1"/>
              </a:solidFill>
              <a:latin typeface="Calibri"/>
              <a:ea typeface="Calibri"/>
              <a:cs typeface="Calibri"/>
              <a:sym typeface="Calibri"/>
            </a:endParaRPr>
          </a:p>
        </p:txBody>
      </p:sp>
      <p:cxnSp>
        <p:nvCxnSpPr>
          <p:cNvPr id="95" name="Google Shape;95;p1"/>
          <p:cNvCxnSpPr>
            <a:stCxn id="91" idx="3"/>
            <a:endCxn id="92" idx="1"/>
          </p:cNvCxnSpPr>
          <p:nvPr/>
        </p:nvCxnSpPr>
        <p:spPr>
          <a:xfrm>
            <a:off x="4779034" y="2075621"/>
            <a:ext cx="230100" cy="12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6" name="Google Shape;96;p1"/>
          <p:cNvCxnSpPr>
            <a:stCxn id="90" idx="3"/>
            <a:endCxn id="93" idx="1"/>
          </p:cNvCxnSpPr>
          <p:nvPr/>
        </p:nvCxnSpPr>
        <p:spPr>
          <a:xfrm>
            <a:off x="4779034" y="4230620"/>
            <a:ext cx="230100" cy="0"/>
          </a:xfrm>
          <a:prstGeom prst="straightConnector1">
            <a:avLst/>
          </a:prstGeom>
          <a:noFill/>
          <a:ln w="9525" cap="flat" cmpd="sng">
            <a:solidFill>
              <a:schemeClr val="accent2"/>
            </a:solidFill>
            <a:prstDash val="solid"/>
            <a:miter lim="800000"/>
            <a:headEnd type="none" w="sm" len="sm"/>
            <a:tailEnd type="triangle" w="med" len="med"/>
          </a:ln>
        </p:spPr>
      </p:cxnSp>
      <p:cxnSp>
        <p:nvCxnSpPr>
          <p:cNvPr id="97" name="Google Shape;97;p1"/>
          <p:cNvCxnSpPr>
            <a:stCxn id="93" idx="3"/>
            <a:endCxn id="94" idx="1"/>
          </p:cNvCxnSpPr>
          <p:nvPr/>
        </p:nvCxnSpPr>
        <p:spPr>
          <a:xfrm>
            <a:off x="6475561" y="4230618"/>
            <a:ext cx="230100" cy="0"/>
          </a:xfrm>
          <a:prstGeom prst="straightConnector1">
            <a:avLst/>
          </a:prstGeom>
          <a:noFill/>
          <a:ln w="9525" cap="flat" cmpd="sng">
            <a:solidFill>
              <a:schemeClr val="accent2"/>
            </a:solidFill>
            <a:prstDash val="solid"/>
            <a:miter lim="800000"/>
            <a:headEnd type="none" w="sm" len="sm"/>
            <a:tailEnd type="triangle" w="med" len="med"/>
          </a:ln>
        </p:spPr>
      </p:cxnSp>
      <p:sp>
        <p:nvSpPr>
          <p:cNvPr id="98" name="Google Shape;98;p1"/>
          <p:cNvSpPr/>
          <p:nvPr/>
        </p:nvSpPr>
        <p:spPr>
          <a:xfrm>
            <a:off x="8402125" y="1761392"/>
            <a:ext cx="1466491" cy="628457"/>
          </a:xfrm>
          <a:prstGeom prst="roundRect">
            <a:avLst>
              <a:gd name="adj" fmla="val 16667"/>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lt1"/>
                </a:solidFill>
                <a:latin typeface="Calibri"/>
                <a:ea typeface="Calibri"/>
                <a:cs typeface="Calibri"/>
                <a:sym typeface="Calibri"/>
              </a:rPr>
              <a:t>Batch View</a:t>
            </a:r>
            <a:endParaRPr/>
          </a:p>
          <a:p>
            <a:pPr marL="0" marR="0" lvl="0" indent="0" algn="ctr" rtl="0">
              <a:spcBef>
                <a:spcPts val="0"/>
              </a:spcBef>
              <a:spcAft>
                <a:spcPts val="0"/>
              </a:spcAft>
              <a:buNone/>
            </a:pPr>
            <a:r>
              <a:rPr lang="es-PE" sz="1200" b="1">
                <a:solidFill>
                  <a:schemeClr val="lt1"/>
                </a:solidFill>
                <a:latin typeface="Calibri"/>
                <a:ea typeface="Calibri"/>
                <a:cs typeface="Calibri"/>
                <a:sym typeface="Calibri"/>
              </a:rPr>
              <a:t>neo4j</a:t>
            </a:r>
            <a:endParaRPr sz="1200" b="1">
              <a:solidFill>
                <a:schemeClr val="lt1"/>
              </a:solidFill>
              <a:latin typeface="Calibri"/>
              <a:ea typeface="Calibri"/>
              <a:cs typeface="Calibri"/>
              <a:sym typeface="Calibri"/>
            </a:endParaRPr>
          </a:p>
        </p:txBody>
      </p:sp>
      <p:cxnSp>
        <p:nvCxnSpPr>
          <p:cNvPr id="99" name="Google Shape;99;p1"/>
          <p:cNvCxnSpPr/>
          <p:nvPr/>
        </p:nvCxnSpPr>
        <p:spPr>
          <a:xfrm rot="10800000" flipH="1">
            <a:off x="8172088" y="2075620"/>
            <a:ext cx="230037" cy="1"/>
          </a:xfrm>
          <a:prstGeom prst="straightConnector1">
            <a:avLst/>
          </a:prstGeom>
          <a:noFill/>
          <a:ln w="9525" cap="flat" cmpd="sng">
            <a:solidFill>
              <a:schemeClr val="accent2"/>
            </a:solidFill>
            <a:prstDash val="solid"/>
            <a:miter lim="800000"/>
            <a:headEnd type="none" w="sm" len="sm"/>
            <a:tailEnd type="triangle" w="med" len="med"/>
          </a:ln>
        </p:spPr>
      </p:cxnSp>
      <p:sp>
        <p:nvSpPr>
          <p:cNvPr id="100" name="Google Shape;100;p1"/>
          <p:cNvSpPr txBox="1"/>
          <p:nvPr/>
        </p:nvSpPr>
        <p:spPr>
          <a:xfrm>
            <a:off x="5009070" y="557798"/>
            <a:ext cx="3162900" cy="73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400">
                <a:solidFill>
                  <a:schemeClr val="dk1"/>
                </a:solidFill>
                <a:latin typeface="Calibri"/>
                <a:ea typeface="Calibri"/>
                <a:cs typeface="Calibri"/>
                <a:sym typeface="Calibri"/>
              </a:rPr>
              <a:t>Store Sales information into documents, and transform them into CSV in order to import to neo4j</a:t>
            </a:r>
            <a:endParaRPr sz="1400">
              <a:solidFill>
                <a:schemeClr val="dk1"/>
              </a:solidFill>
              <a:latin typeface="Calibri"/>
              <a:ea typeface="Calibri"/>
              <a:cs typeface="Calibri"/>
              <a:sym typeface="Calibri"/>
            </a:endParaRPr>
          </a:p>
        </p:txBody>
      </p:sp>
      <p:cxnSp>
        <p:nvCxnSpPr>
          <p:cNvPr id="101" name="Google Shape;101;p1"/>
          <p:cNvCxnSpPr/>
          <p:nvPr/>
        </p:nvCxnSpPr>
        <p:spPr>
          <a:xfrm rot="10800000" flipH="1">
            <a:off x="8172088" y="4230617"/>
            <a:ext cx="230037" cy="1"/>
          </a:xfrm>
          <a:prstGeom prst="straightConnector1">
            <a:avLst/>
          </a:prstGeom>
          <a:noFill/>
          <a:ln w="9525" cap="flat" cmpd="sng">
            <a:solidFill>
              <a:schemeClr val="accent2"/>
            </a:solidFill>
            <a:prstDash val="solid"/>
            <a:miter lim="800000"/>
            <a:headEnd type="none" w="sm" len="sm"/>
            <a:tailEnd type="triangle" w="med" len="med"/>
          </a:ln>
        </p:spPr>
      </p:cxnSp>
      <p:sp>
        <p:nvSpPr>
          <p:cNvPr id="102" name="Google Shape;102;p1"/>
          <p:cNvSpPr/>
          <p:nvPr/>
        </p:nvSpPr>
        <p:spPr>
          <a:xfrm>
            <a:off x="8402125" y="3916388"/>
            <a:ext cx="1466491" cy="628457"/>
          </a:xfrm>
          <a:prstGeom prst="roundRect">
            <a:avLst>
              <a:gd name="adj" fmla="val 16667"/>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PE" sz="1200">
                <a:solidFill>
                  <a:schemeClr val="lt1"/>
                </a:solidFill>
                <a:latin typeface="Calibri"/>
                <a:ea typeface="Calibri"/>
                <a:cs typeface="Calibri"/>
                <a:sym typeface="Calibri"/>
              </a:rPr>
              <a:t>Real time view</a:t>
            </a:r>
            <a:endParaRPr sz="1200">
              <a:solidFill>
                <a:schemeClr val="lt1"/>
              </a:solidFill>
              <a:latin typeface="Calibri"/>
              <a:ea typeface="Calibri"/>
              <a:cs typeface="Calibri"/>
              <a:sym typeface="Calibri"/>
            </a:endParaRPr>
          </a:p>
          <a:p>
            <a:pPr marL="0" marR="0" lvl="0" indent="0" algn="ctr" rtl="0">
              <a:spcBef>
                <a:spcPts val="0"/>
              </a:spcBef>
              <a:spcAft>
                <a:spcPts val="0"/>
              </a:spcAft>
              <a:buNone/>
            </a:pPr>
            <a:r>
              <a:rPr lang="es-PE" sz="1200" b="1">
                <a:solidFill>
                  <a:schemeClr val="lt1"/>
                </a:solidFill>
                <a:latin typeface="Calibri"/>
                <a:ea typeface="Calibri"/>
                <a:cs typeface="Calibri"/>
                <a:sym typeface="Calibri"/>
              </a:rPr>
              <a:t>Redis/ElasticSearch</a:t>
            </a:r>
            <a:endParaRPr sz="1200" b="1">
              <a:solidFill>
                <a:schemeClr val="lt1"/>
              </a:solidFill>
              <a:latin typeface="Calibri"/>
              <a:ea typeface="Calibri"/>
              <a:cs typeface="Calibri"/>
              <a:sym typeface="Calibri"/>
            </a:endParaRPr>
          </a:p>
        </p:txBody>
      </p:sp>
      <p:cxnSp>
        <p:nvCxnSpPr>
          <p:cNvPr id="103" name="Google Shape;103;p1"/>
          <p:cNvCxnSpPr>
            <a:stCxn id="98" idx="3"/>
          </p:cNvCxnSpPr>
          <p:nvPr/>
        </p:nvCxnSpPr>
        <p:spPr>
          <a:xfrm>
            <a:off x="9868616" y="2075620"/>
            <a:ext cx="568800" cy="883200"/>
          </a:xfrm>
          <a:prstGeom prst="straightConnector1">
            <a:avLst/>
          </a:prstGeom>
          <a:noFill/>
          <a:ln w="9525" cap="flat" cmpd="sng">
            <a:solidFill>
              <a:schemeClr val="accent2"/>
            </a:solidFill>
            <a:prstDash val="solid"/>
            <a:miter lim="800000"/>
            <a:headEnd type="none" w="sm" len="sm"/>
            <a:tailEnd type="triangle" w="med" len="med"/>
          </a:ln>
        </p:spPr>
      </p:cxnSp>
      <p:cxnSp>
        <p:nvCxnSpPr>
          <p:cNvPr id="104" name="Google Shape;104;p1"/>
          <p:cNvCxnSpPr>
            <a:stCxn id="102" idx="3"/>
          </p:cNvCxnSpPr>
          <p:nvPr/>
        </p:nvCxnSpPr>
        <p:spPr>
          <a:xfrm rot="10800000" flipH="1">
            <a:off x="9868616" y="3183916"/>
            <a:ext cx="568800" cy="1046700"/>
          </a:xfrm>
          <a:prstGeom prst="straightConnector1">
            <a:avLst/>
          </a:prstGeom>
          <a:noFill/>
          <a:ln w="9525" cap="flat" cmpd="sng">
            <a:solidFill>
              <a:schemeClr val="accent2"/>
            </a:solidFill>
            <a:prstDash val="solid"/>
            <a:miter lim="800000"/>
            <a:headEnd type="none" w="sm" len="sm"/>
            <a:tailEnd type="triangle" w="med" len="med"/>
          </a:ln>
        </p:spPr>
      </p:cxnSp>
      <p:pic>
        <p:nvPicPr>
          <p:cNvPr id="105" name="Google Shape;105;p1" descr="Icono Usuario Joven - Transparent User Png, Png Download ..."/>
          <p:cNvPicPr preferRelativeResize="0"/>
          <p:nvPr/>
        </p:nvPicPr>
        <p:blipFill rotWithShape="1">
          <a:blip r:embed="rId3">
            <a:alphaModFix/>
          </a:blip>
          <a:srcRect/>
          <a:stretch/>
        </p:blipFill>
        <p:spPr>
          <a:xfrm>
            <a:off x="10724319" y="2838891"/>
            <a:ext cx="686125" cy="690114"/>
          </a:xfrm>
          <a:prstGeom prst="rect">
            <a:avLst/>
          </a:prstGeom>
          <a:noFill/>
          <a:ln>
            <a:noFill/>
          </a:ln>
        </p:spPr>
      </p:pic>
      <p:sp>
        <p:nvSpPr>
          <p:cNvPr id="106" name="Google Shape;106;p1"/>
          <p:cNvSpPr txBox="1"/>
          <p:nvPr/>
        </p:nvSpPr>
        <p:spPr>
          <a:xfrm>
            <a:off x="10698005" y="3571662"/>
            <a:ext cx="7124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800" b="1">
                <a:solidFill>
                  <a:schemeClr val="dk1"/>
                </a:solidFill>
                <a:latin typeface="Calibri"/>
                <a:ea typeface="Calibri"/>
                <a:cs typeface="Calibri"/>
                <a:sym typeface="Calibri"/>
              </a:rPr>
              <a:t>Users</a:t>
            </a:r>
            <a:endParaRPr sz="1800" b="1">
              <a:solidFill>
                <a:schemeClr val="dk1"/>
              </a:solidFill>
              <a:latin typeface="Calibri"/>
              <a:ea typeface="Calibri"/>
              <a:cs typeface="Calibri"/>
              <a:sym typeface="Calibri"/>
            </a:endParaRPr>
          </a:p>
        </p:txBody>
      </p:sp>
      <p:cxnSp>
        <p:nvCxnSpPr>
          <p:cNvPr id="107" name="Google Shape;107;p1"/>
          <p:cNvCxnSpPr>
            <a:endCxn id="87" idx="2"/>
          </p:cNvCxnSpPr>
          <p:nvPr/>
        </p:nvCxnSpPr>
        <p:spPr>
          <a:xfrm flipH="1">
            <a:off x="1434551" y="4199848"/>
            <a:ext cx="9632700" cy="345000"/>
          </a:xfrm>
          <a:prstGeom prst="bentConnector4">
            <a:avLst>
              <a:gd name="adj1" fmla="val 39"/>
              <a:gd name="adj2" fmla="val 398799"/>
            </a:avLst>
          </a:prstGeom>
          <a:noFill/>
          <a:ln w="9525" cap="flat" cmpd="sng">
            <a:solidFill>
              <a:schemeClr val="accent2"/>
            </a:solidFill>
            <a:prstDash val="solid"/>
            <a:miter lim="800000"/>
            <a:headEnd type="none" w="sm" len="sm"/>
            <a:tailEnd type="triangle" w="med" len="med"/>
          </a:ln>
        </p:spPr>
      </p:cxnSp>
      <p:sp>
        <p:nvSpPr>
          <p:cNvPr id="108" name="Google Shape;108;p1"/>
          <p:cNvSpPr txBox="1"/>
          <p:nvPr/>
        </p:nvSpPr>
        <p:spPr>
          <a:xfrm>
            <a:off x="8402125" y="4584374"/>
            <a:ext cx="17684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400">
                <a:solidFill>
                  <a:schemeClr val="dk1"/>
                </a:solidFill>
                <a:latin typeface="Calibri"/>
                <a:ea typeface="Calibri"/>
                <a:cs typeface="Calibri"/>
                <a:sym typeface="Calibri"/>
              </a:rPr>
              <a:t>Scoreboard of </a:t>
            </a:r>
            <a:endParaRPr/>
          </a:p>
          <a:p>
            <a:pPr marL="0" marR="0" lvl="0" indent="0" algn="l" rtl="0">
              <a:spcBef>
                <a:spcPts val="0"/>
              </a:spcBef>
              <a:spcAft>
                <a:spcPts val="0"/>
              </a:spcAft>
              <a:buNone/>
            </a:pPr>
            <a:r>
              <a:rPr lang="es-PE" sz="1400">
                <a:solidFill>
                  <a:schemeClr val="dk1"/>
                </a:solidFill>
                <a:latin typeface="Calibri"/>
                <a:ea typeface="Calibri"/>
                <a:cs typeface="Calibri"/>
                <a:sym typeface="Calibri"/>
              </a:rPr>
              <a:t>best products, best farms and best comments of the day</a:t>
            </a:r>
            <a:endParaRPr sz="1400">
              <a:solidFill>
                <a:schemeClr val="dk1"/>
              </a:solidFill>
              <a:latin typeface="Calibri"/>
              <a:ea typeface="Calibri"/>
              <a:cs typeface="Calibri"/>
              <a:sym typeface="Calibri"/>
            </a:endParaRPr>
          </a:p>
        </p:txBody>
      </p:sp>
      <p:sp>
        <p:nvSpPr>
          <p:cNvPr id="109" name="Google Shape;109;p1"/>
          <p:cNvSpPr txBox="1"/>
          <p:nvPr/>
        </p:nvSpPr>
        <p:spPr>
          <a:xfrm>
            <a:off x="8402125" y="952774"/>
            <a:ext cx="1699406"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400">
                <a:solidFill>
                  <a:schemeClr val="dk1"/>
                </a:solidFill>
                <a:latin typeface="Calibri"/>
                <a:ea typeface="Calibri"/>
                <a:cs typeface="Calibri"/>
                <a:sym typeface="Calibri"/>
              </a:rPr>
              <a:t>Graph Analytics to make customized recommendations</a:t>
            </a:r>
            <a:endParaRPr sz="1400">
              <a:solidFill>
                <a:schemeClr val="dk1"/>
              </a:solidFill>
              <a:latin typeface="Calibri"/>
              <a:ea typeface="Calibri"/>
              <a:cs typeface="Calibri"/>
              <a:sym typeface="Calibri"/>
            </a:endParaRPr>
          </a:p>
        </p:txBody>
      </p:sp>
      <p:sp>
        <p:nvSpPr>
          <p:cNvPr id="110" name="Google Shape;110;p1"/>
          <p:cNvSpPr txBox="1"/>
          <p:nvPr/>
        </p:nvSpPr>
        <p:spPr>
          <a:xfrm>
            <a:off x="3009053" y="4721074"/>
            <a:ext cx="21077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400">
                <a:solidFill>
                  <a:schemeClr val="dk1"/>
                </a:solidFill>
                <a:latin typeface="Calibri"/>
                <a:ea typeface="Calibri"/>
                <a:cs typeface="Calibri"/>
                <a:sym typeface="Calibri"/>
              </a:rPr>
              <a:t>Streams of comments and ratings</a:t>
            </a:r>
            <a:endParaRPr sz="1400">
              <a:solidFill>
                <a:schemeClr val="dk1"/>
              </a:solidFill>
              <a:latin typeface="Calibri"/>
              <a:ea typeface="Calibri"/>
              <a:cs typeface="Calibri"/>
              <a:sym typeface="Calibri"/>
            </a:endParaRPr>
          </a:p>
        </p:txBody>
      </p:sp>
      <p:sp>
        <p:nvSpPr>
          <p:cNvPr id="111" name="Google Shape;111;p1"/>
          <p:cNvSpPr txBox="1"/>
          <p:nvPr/>
        </p:nvSpPr>
        <p:spPr>
          <a:xfrm>
            <a:off x="6475561" y="4761417"/>
            <a:ext cx="1840303"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400">
                <a:solidFill>
                  <a:schemeClr val="dk1"/>
                </a:solidFill>
                <a:latin typeface="Calibri"/>
                <a:ea typeface="Calibri"/>
                <a:cs typeface="Calibri"/>
                <a:sym typeface="Calibri"/>
              </a:rPr>
              <a:t>Spark Map Reduce to get best products and best farms</a:t>
            </a:r>
            <a:endParaRPr sz="1400">
              <a:solidFill>
                <a:schemeClr val="dk1"/>
              </a:solidFill>
              <a:latin typeface="Calibri"/>
              <a:ea typeface="Calibri"/>
              <a:cs typeface="Calibri"/>
              <a:sym typeface="Calibri"/>
            </a:endParaRPr>
          </a:p>
        </p:txBody>
      </p:sp>
      <p:cxnSp>
        <p:nvCxnSpPr>
          <p:cNvPr id="112" name="Google Shape;112;p1"/>
          <p:cNvCxnSpPr>
            <a:stCxn id="105" idx="0"/>
            <a:endCxn id="84" idx="0"/>
          </p:cNvCxnSpPr>
          <p:nvPr/>
        </p:nvCxnSpPr>
        <p:spPr>
          <a:xfrm rot="5400000" flipH="1">
            <a:off x="5712231" y="-2516259"/>
            <a:ext cx="1077600" cy="9632700"/>
          </a:xfrm>
          <a:prstGeom prst="bentConnector3">
            <a:avLst>
              <a:gd name="adj1" fmla="val 207660"/>
            </a:avLst>
          </a:prstGeom>
          <a:noFill/>
          <a:ln w="9525" cap="flat" cmpd="sng">
            <a:solidFill>
              <a:schemeClr val="accent1"/>
            </a:solidFill>
            <a:prstDash val="solid"/>
            <a:miter lim="800000"/>
            <a:headEnd type="none" w="sm" len="sm"/>
            <a:tailEnd type="triangle" w="med" len="med"/>
          </a:ln>
        </p:spPr>
      </p:cxnSp>
      <p:sp>
        <p:nvSpPr>
          <p:cNvPr id="113" name="Google Shape;113;p1"/>
          <p:cNvSpPr txBox="1"/>
          <p:nvPr/>
        </p:nvSpPr>
        <p:spPr>
          <a:xfrm>
            <a:off x="2221802" y="5905744"/>
            <a:ext cx="805832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800">
                <a:solidFill>
                  <a:schemeClr val="dk1"/>
                </a:solidFill>
                <a:latin typeface="Calibri"/>
                <a:ea typeface="Calibri"/>
                <a:cs typeface="Calibri"/>
                <a:sym typeface="Calibri"/>
              </a:rPr>
              <a:t>The orange part is part of our Big Data implementation, and the blue part is just to mentions, but we are not going to implement</a:t>
            </a:r>
            <a:endParaRPr sz="1800">
              <a:solidFill>
                <a:schemeClr val="dk1"/>
              </a:solidFill>
              <a:latin typeface="Calibri"/>
              <a:ea typeface="Calibri"/>
              <a:cs typeface="Calibri"/>
              <a:sym typeface="Calibri"/>
            </a:endParaRPr>
          </a:p>
        </p:txBody>
      </p:sp>
      <p:cxnSp>
        <p:nvCxnSpPr>
          <p:cNvPr id="114" name="Google Shape;114;p1"/>
          <p:cNvCxnSpPr/>
          <p:nvPr/>
        </p:nvCxnSpPr>
        <p:spPr>
          <a:xfrm flipH="1">
            <a:off x="7438842" y="2731490"/>
            <a:ext cx="12300" cy="1108800"/>
          </a:xfrm>
          <a:prstGeom prst="straightConnector1">
            <a:avLst/>
          </a:prstGeom>
          <a:noFill/>
          <a:ln w="9525" cap="flat" cmpd="sng">
            <a:solidFill>
              <a:schemeClr val="accent2"/>
            </a:solidFill>
            <a:prstDash val="solid"/>
            <a:miter lim="800000"/>
            <a:headEnd type="triangl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09044d427_0_0"/>
          <p:cNvSpPr/>
          <p:nvPr/>
        </p:nvSpPr>
        <p:spPr>
          <a:xfrm>
            <a:off x="1974050" y="1461350"/>
            <a:ext cx="5891400" cy="2186400"/>
          </a:xfrm>
          <a:prstGeom prst="rect">
            <a:avLst/>
          </a:prstGeom>
          <a:solidFill>
            <a:srgbClr val="FFE59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809044d427_0_0"/>
          <p:cNvSpPr/>
          <p:nvPr/>
        </p:nvSpPr>
        <p:spPr>
          <a:xfrm>
            <a:off x="1974050" y="3647750"/>
            <a:ext cx="5891400" cy="1564800"/>
          </a:xfrm>
          <a:prstGeom prst="rect">
            <a:avLst/>
          </a:prstGeom>
          <a:solidFill>
            <a:srgbClr val="B6D7A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809044d427_0_0"/>
          <p:cNvSpPr/>
          <p:nvPr/>
        </p:nvSpPr>
        <p:spPr>
          <a:xfrm>
            <a:off x="7865450" y="1461350"/>
            <a:ext cx="2220900" cy="3751200"/>
          </a:xfrm>
          <a:prstGeom prst="rect">
            <a:avLst/>
          </a:prstGeom>
          <a:solidFill>
            <a:srgbClr val="EA999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g809044d427_0_0"/>
          <p:cNvSpPr txBox="1"/>
          <p:nvPr/>
        </p:nvSpPr>
        <p:spPr>
          <a:xfrm>
            <a:off x="6668800" y="1461350"/>
            <a:ext cx="10932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b="1">
                <a:latin typeface="Calibri"/>
                <a:ea typeface="Calibri"/>
                <a:cs typeface="Calibri"/>
                <a:sym typeface="Calibri"/>
              </a:rPr>
              <a:t>Batch Layer</a:t>
            </a:r>
            <a:endParaRPr b="1">
              <a:latin typeface="Calibri"/>
              <a:ea typeface="Calibri"/>
              <a:cs typeface="Calibri"/>
              <a:sym typeface="Calibri"/>
            </a:endParaRPr>
          </a:p>
        </p:txBody>
      </p:sp>
      <p:sp>
        <p:nvSpPr>
          <p:cNvPr id="123" name="Google Shape;123;g809044d427_0_0"/>
          <p:cNvSpPr txBox="1"/>
          <p:nvPr/>
        </p:nvSpPr>
        <p:spPr>
          <a:xfrm>
            <a:off x="8846350" y="1461350"/>
            <a:ext cx="11967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b="1">
                <a:latin typeface="Calibri"/>
                <a:ea typeface="Calibri"/>
                <a:cs typeface="Calibri"/>
                <a:sym typeface="Calibri"/>
              </a:rPr>
              <a:t>Serving Layer</a:t>
            </a:r>
            <a:endParaRPr b="1">
              <a:latin typeface="Calibri"/>
              <a:ea typeface="Calibri"/>
              <a:cs typeface="Calibri"/>
              <a:sym typeface="Calibri"/>
            </a:endParaRPr>
          </a:p>
        </p:txBody>
      </p:sp>
      <p:sp>
        <p:nvSpPr>
          <p:cNvPr id="124" name="Google Shape;124;g809044d427_0_0"/>
          <p:cNvSpPr txBox="1"/>
          <p:nvPr/>
        </p:nvSpPr>
        <p:spPr>
          <a:xfrm>
            <a:off x="6668800" y="3647750"/>
            <a:ext cx="10932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b="1">
                <a:latin typeface="Calibri"/>
                <a:ea typeface="Calibri"/>
                <a:cs typeface="Calibri"/>
                <a:sym typeface="Calibri"/>
              </a:rPr>
              <a:t>Speed Layer</a:t>
            </a:r>
            <a:endParaRPr b="1">
              <a:latin typeface="Calibri"/>
              <a:ea typeface="Calibri"/>
              <a:cs typeface="Calibri"/>
              <a:sym typeface="Calibri"/>
            </a:endParaRPr>
          </a:p>
        </p:txBody>
      </p:sp>
      <p:sp>
        <p:nvSpPr>
          <p:cNvPr id="125" name="Google Shape;125;g809044d427_0_0"/>
          <p:cNvSpPr/>
          <p:nvPr/>
        </p:nvSpPr>
        <p:spPr>
          <a:xfrm>
            <a:off x="2261550" y="2296250"/>
            <a:ext cx="13350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Data Ingestion</a:t>
            </a:r>
            <a:endParaRPr sz="1100" b="1"/>
          </a:p>
          <a:p>
            <a:pPr marL="0" lvl="0" indent="0" algn="ctr" rtl="0">
              <a:spcBef>
                <a:spcPts val="0"/>
              </a:spcBef>
              <a:spcAft>
                <a:spcPts val="0"/>
              </a:spcAft>
              <a:buNone/>
            </a:pPr>
            <a:r>
              <a:rPr lang="es-PE" sz="1100"/>
              <a:t>(Sqoop)</a:t>
            </a:r>
            <a:endParaRPr sz="1100"/>
          </a:p>
        </p:txBody>
      </p:sp>
      <p:sp>
        <p:nvSpPr>
          <p:cNvPr id="126" name="Google Shape;126;g809044d427_0_0"/>
          <p:cNvSpPr/>
          <p:nvPr/>
        </p:nvSpPr>
        <p:spPr>
          <a:xfrm>
            <a:off x="4019201" y="1848350"/>
            <a:ext cx="1829628" cy="15648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PE" sz="1100" b="1"/>
              <a:t>Data Lake</a:t>
            </a:r>
            <a:endParaRPr sz="1100" b="1"/>
          </a:p>
        </p:txBody>
      </p:sp>
      <p:sp>
        <p:nvSpPr>
          <p:cNvPr id="127" name="Google Shape;127;g809044d427_0_0"/>
          <p:cNvSpPr/>
          <p:nvPr/>
        </p:nvSpPr>
        <p:spPr>
          <a:xfrm>
            <a:off x="3665525" y="2521400"/>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809044d427_0_0"/>
          <p:cNvSpPr/>
          <p:nvPr/>
        </p:nvSpPr>
        <p:spPr>
          <a:xfrm>
            <a:off x="5934900" y="2521400"/>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809044d427_0_0"/>
          <p:cNvSpPr/>
          <p:nvPr/>
        </p:nvSpPr>
        <p:spPr>
          <a:xfrm>
            <a:off x="6346375" y="2301350"/>
            <a:ext cx="1415700" cy="713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Batch Processing</a:t>
            </a:r>
            <a:endParaRPr sz="1100" b="1"/>
          </a:p>
          <a:p>
            <a:pPr marL="0" lvl="0" indent="0" algn="ctr" rtl="0">
              <a:spcBef>
                <a:spcPts val="0"/>
              </a:spcBef>
              <a:spcAft>
                <a:spcPts val="0"/>
              </a:spcAft>
              <a:buNone/>
            </a:pPr>
            <a:r>
              <a:rPr lang="es-PE" sz="1100"/>
              <a:t>(Spark)</a:t>
            </a:r>
            <a:endParaRPr sz="1100"/>
          </a:p>
        </p:txBody>
      </p:sp>
      <p:sp>
        <p:nvSpPr>
          <p:cNvPr id="130" name="Google Shape;130;g809044d427_0_0"/>
          <p:cNvSpPr/>
          <p:nvPr/>
        </p:nvSpPr>
        <p:spPr>
          <a:xfrm>
            <a:off x="7851350" y="2521400"/>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809044d427_0_0"/>
          <p:cNvSpPr/>
          <p:nvPr/>
        </p:nvSpPr>
        <p:spPr>
          <a:xfrm>
            <a:off x="8374425" y="2296250"/>
            <a:ext cx="13350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Data View</a:t>
            </a:r>
            <a:endParaRPr sz="1100" b="1"/>
          </a:p>
          <a:p>
            <a:pPr marL="0" lvl="0" indent="0" algn="ctr" rtl="0">
              <a:spcBef>
                <a:spcPts val="0"/>
              </a:spcBef>
              <a:spcAft>
                <a:spcPts val="0"/>
              </a:spcAft>
              <a:buNone/>
            </a:pPr>
            <a:r>
              <a:rPr lang="es-PE" sz="1100"/>
              <a:t>(Neo4j)</a:t>
            </a:r>
            <a:endParaRPr sz="1100"/>
          </a:p>
        </p:txBody>
      </p:sp>
      <p:sp>
        <p:nvSpPr>
          <p:cNvPr id="132" name="Google Shape;132;g809044d427_0_0"/>
          <p:cNvSpPr/>
          <p:nvPr/>
        </p:nvSpPr>
        <p:spPr>
          <a:xfrm>
            <a:off x="5570375" y="4245975"/>
            <a:ext cx="1600800" cy="6690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Stream Processing</a:t>
            </a:r>
            <a:endParaRPr sz="1100" b="1"/>
          </a:p>
          <a:p>
            <a:pPr marL="0" lvl="0" indent="0" algn="ctr" rtl="0">
              <a:spcBef>
                <a:spcPts val="0"/>
              </a:spcBef>
              <a:spcAft>
                <a:spcPts val="0"/>
              </a:spcAft>
              <a:buNone/>
            </a:pPr>
            <a:r>
              <a:rPr lang="es-PE" sz="1100"/>
              <a:t>(Spark streaming)</a:t>
            </a:r>
            <a:endParaRPr sz="1100"/>
          </a:p>
        </p:txBody>
      </p:sp>
      <p:sp>
        <p:nvSpPr>
          <p:cNvPr id="133" name="Google Shape;133;g809044d427_0_0"/>
          <p:cNvSpPr/>
          <p:nvPr/>
        </p:nvSpPr>
        <p:spPr>
          <a:xfrm rot="-5398376">
            <a:off x="4600752" y="3685250"/>
            <a:ext cx="635100" cy="187200"/>
          </a:xfrm>
          <a:prstGeom prst="rightArrow">
            <a:avLst>
              <a:gd name="adj1" fmla="val 50000"/>
              <a:gd name="adj2" fmla="val 59946"/>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809044d427_0_0"/>
          <p:cNvSpPr/>
          <p:nvPr/>
        </p:nvSpPr>
        <p:spPr>
          <a:xfrm>
            <a:off x="8374425" y="4245975"/>
            <a:ext cx="13350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Real-time View</a:t>
            </a:r>
            <a:endParaRPr sz="1100" b="1"/>
          </a:p>
          <a:p>
            <a:pPr marL="0" lvl="0" indent="0" algn="ctr" rtl="0">
              <a:spcBef>
                <a:spcPts val="0"/>
              </a:spcBef>
              <a:spcAft>
                <a:spcPts val="0"/>
              </a:spcAft>
              <a:buNone/>
            </a:pPr>
            <a:r>
              <a:rPr lang="es-PE" sz="1100"/>
              <a:t>(ElasticSearch)</a:t>
            </a:r>
            <a:endParaRPr sz="1100"/>
          </a:p>
        </p:txBody>
      </p:sp>
      <p:sp>
        <p:nvSpPr>
          <p:cNvPr id="135" name="Google Shape;135;g809044d427_0_0"/>
          <p:cNvSpPr/>
          <p:nvPr/>
        </p:nvSpPr>
        <p:spPr>
          <a:xfrm>
            <a:off x="7281425" y="4494150"/>
            <a:ext cx="9954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g809044d427_0_0" descr="Icono Usuario Joven - Transparent User Png, Png Download ..."/>
          <p:cNvPicPr preferRelativeResize="0"/>
          <p:nvPr/>
        </p:nvPicPr>
        <p:blipFill rotWithShape="1">
          <a:blip r:embed="rId3">
            <a:alphaModFix/>
          </a:blip>
          <a:srcRect/>
          <a:stretch/>
        </p:blipFill>
        <p:spPr>
          <a:xfrm>
            <a:off x="807465" y="2285693"/>
            <a:ext cx="686125" cy="690114"/>
          </a:xfrm>
          <a:prstGeom prst="rect">
            <a:avLst/>
          </a:prstGeom>
          <a:noFill/>
          <a:ln>
            <a:noFill/>
          </a:ln>
        </p:spPr>
      </p:pic>
      <p:sp>
        <p:nvSpPr>
          <p:cNvPr id="137" name="Google Shape;137;g809044d427_0_0"/>
          <p:cNvSpPr/>
          <p:nvPr/>
        </p:nvSpPr>
        <p:spPr>
          <a:xfrm>
            <a:off x="1572725" y="2521400"/>
            <a:ext cx="5970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809044d427_0_0"/>
          <p:cNvSpPr txBox="1"/>
          <p:nvPr/>
        </p:nvSpPr>
        <p:spPr>
          <a:xfrm>
            <a:off x="712538" y="2975800"/>
            <a:ext cx="876000" cy="3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b="1">
                <a:latin typeface="Calibri"/>
                <a:ea typeface="Calibri"/>
                <a:cs typeface="Calibri"/>
                <a:sym typeface="Calibri"/>
              </a:rPr>
              <a:t>Sales</a:t>
            </a:r>
            <a:endParaRPr b="1">
              <a:latin typeface="Calibri"/>
              <a:ea typeface="Calibri"/>
              <a:cs typeface="Calibri"/>
              <a:sym typeface="Calibri"/>
            </a:endParaRPr>
          </a:p>
          <a:p>
            <a:pPr marL="0" lvl="0" indent="0" algn="ctr" rtl="0">
              <a:spcBef>
                <a:spcPts val="0"/>
              </a:spcBef>
              <a:spcAft>
                <a:spcPts val="0"/>
              </a:spcAft>
              <a:buNone/>
            </a:pPr>
            <a:r>
              <a:rPr lang="es-PE" b="1">
                <a:latin typeface="Calibri"/>
                <a:ea typeface="Calibri"/>
                <a:cs typeface="Calibri"/>
                <a:sym typeface="Calibri"/>
              </a:rPr>
              <a:t>Source</a:t>
            </a:r>
            <a:endParaRPr b="1">
              <a:latin typeface="Calibri"/>
              <a:ea typeface="Calibri"/>
              <a:cs typeface="Calibri"/>
              <a:sym typeface="Calibri"/>
            </a:endParaRPr>
          </a:p>
        </p:txBody>
      </p:sp>
      <p:pic>
        <p:nvPicPr>
          <p:cNvPr id="139" name="Google Shape;139;g809044d427_0_0" descr="Icono Usuario Joven - Transparent User Png, Png Download ..."/>
          <p:cNvPicPr preferRelativeResize="0"/>
          <p:nvPr/>
        </p:nvPicPr>
        <p:blipFill rotWithShape="1">
          <a:blip r:embed="rId3">
            <a:alphaModFix/>
          </a:blip>
          <a:srcRect/>
          <a:stretch/>
        </p:blipFill>
        <p:spPr>
          <a:xfrm>
            <a:off x="807465" y="4061568"/>
            <a:ext cx="686125" cy="690114"/>
          </a:xfrm>
          <a:prstGeom prst="rect">
            <a:avLst/>
          </a:prstGeom>
          <a:noFill/>
          <a:ln>
            <a:noFill/>
          </a:ln>
        </p:spPr>
      </p:pic>
      <p:sp>
        <p:nvSpPr>
          <p:cNvPr id="140" name="Google Shape;140;g809044d427_0_0"/>
          <p:cNvSpPr/>
          <p:nvPr/>
        </p:nvSpPr>
        <p:spPr>
          <a:xfrm>
            <a:off x="1533100" y="4494150"/>
            <a:ext cx="9954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809044d427_0_0"/>
          <p:cNvSpPr txBox="1"/>
          <p:nvPr/>
        </p:nvSpPr>
        <p:spPr>
          <a:xfrm>
            <a:off x="652839" y="4751675"/>
            <a:ext cx="995400" cy="3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b="1">
                <a:latin typeface="Calibri"/>
                <a:ea typeface="Calibri"/>
                <a:cs typeface="Calibri"/>
                <a:sym typeface="Calibri"/>
              </a:rPr>
              <a:t>Feedback</a:t>
            </a:r>
            <a:endParaRPr b="1">
              <a:latin typeface="Calibri"/>
              <a:ea typeface="Calibri"/>
              <a:cs typeface="Calibri"/>
              <a:sym typeface="Calibri"/>
            </a:endParaRPr>
          </a:p>
        </p:txBody>
      </p:sp>
      <p:sp>
        <p:nvSpPr>
          <p:cNvPr id="142" name="Google Shape;142;g809044d427_0_0"/>
          <p:cNvSpPr/>
          <p:nvPr/>
        </p:nvSpPr>
        <p:spPr>
          <a:xfrm rot="1712328">
            <a:off x="9706960" y="2701476"/>
            <a:ext cx="899836" cy="218548"/>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g809044d427_0_0" descr="Icono Usuario Joven - Transparent User Png, Png Download ..."/>
          <p:cNvPicPr preferRelativeResize="0"/>
          <p:nvPr/>
        </p:nvPicPr>
        <p:blipFill rotWithShape="1">
          <a:blip r:embed="rId3">
            <a:alphaModFix/>
          </a:blip>
          <a:srcRect/>
          <a:stretch/>
        </p:blipFill>
        <p:spPr>
          <a:xfrm>
            <a:off x="10751915" y="2965243"/>
            <a:ext cx="686125" cy="690114"/>
          </a:xfrm>
          <a:prstGeom prst="rect">
            <a:avLst/>
          </a:prstGeom>
          <a:noFill/>
          <a:ln>
            <a:noFill/>
          </a:ln>
        </p:spPr>
      </p:pic>
      <p:sp>
        <p:nvSpPr>
          <p:cNvPr id="144" name="Google Shape;144;g809044d427_0_0"/>
          <p:cNvSpPr/>
          <p:nvPr/>
        </p:nvSpPr>
        <p:spPr>
          <a:xfrm rot="-1809658">
            <a:off x="9709469" y="4295662"/>
            <a:ext cx="881315" cy="21858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809044d427_0_0"/>
          <p:cNvSpPr txBox="1"/>
          <p:nvPr/>
        </p:nvSpPr>
        <p:spPr>
          <a:xfrm>
            <a:off x="10427488" y="3647750"/>
            <a:ext cx="1335000" cy="3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b="1">
                <a:latin typeface="Calibri"/>
                <a:ea typeface="Calibri"/>
                <a:cs typeface="Calibri"/>
                <a:sym typeface="Calibri"/>
              </a:rPr>
              <a:t>Internal and external users</a:t>
            </a:r>
            <a:endParaRPr b="1">
              <a:latin typeface="Calibri"/>
              <a:ea typeface="Calibri"/>
              <a:cs typeface="Calibri"/>
              <a:sym typeface="Calibri"/>
            </a:endParaRPr>
          </a:p>
        </p:txBody>
      </p:sp>
      <p:cxnSp>
        <p:nvCxnSpPr>
          <p:cNvPr id="146" name="Google Shape;146;g809044d427_0_0"/>
          <p:cNvCxnSpPr>
            <a:endCxn id="141" idx="2"/>
          </p:cNvCxnSpPr>
          <p:nvPr/>
        </p:nvCxnSpPr>
        <p:spPr>
          <a:xfrm flipH="1">
            <a:off x="1150539" y="4211375"/>
            <a:ext cx="10005900" cy="888000"/>
          </a:xfrm>
          <a:prstGeom prst="bentConnector4">
            <a:avLst>
              <a:gd name="adj1" fmla="val 115"/>
              <a:gd name="adj2" fmla="val 137365"/>
            </a:avLst>
          </a:prstGeom>
          <a:noFill/>
          <a:ln w="9525" cap="flat" cmpd="sng">
            <a:solidFill>
              <a:srgbClr val="000000"/>
            </a:solidFill>
            <a:prstDash val="solid"/>
            <a:miter lim="800000"/>
            <a:headEnd type="none" w="sm" len="sm"/>
            <a:tailEnd type="triangle" w="med" len="med"/>
          </a:ln>
        </p:spPr>
      </p:cxnSp>
      <p:cxnSp>
        <p:nvCxnSpPr>
          <p:cNvPr id="147" name="Google Shape;147;g809044d427_0_0"/>
          <p:cNvCxnSpPr>
            <a:stCxn id="143" idx="0"/>
            <a:endCxn id="136" idx="0"/>
          </p:cNvCxnSpPr>
          <p:nvPr/>
        </p:nvCxnSpPr>
        <p:spPr>
          <a:xfrm rot="5400000" flipH="1">
            <a:off x="5783027" y="-2346707"/>
            <a:ext cx="679500" cy="9944400"/>
          </a:xfrm>
          <a:prstGeom prst="bentConnector3">
            <a:avLst>
              <a:gd name="adj1" fmla="val 248417"/>
            </a:avLst>
          </a:prstGeom>
          <a:noFill/>
          <a:ln w="9525" cap="flat" cmpd="sng">
            <a:solidFill>
              <a:srgbClr val="000000"/>
            </a:solidFill>
            <a:prstDash val="solid"/>
            <a:miter lim="800000"/>
            <a:headEnd type="none" w="sm" len="sm"/>
            <a:tailEnd type="triangle" w="med" len="med"/>
          </a:ln>
        </p:spPr>
      </p:cxnSp>
      <p:sp>
        <p:nvSpPr>
          <p:cNvPr id="148" name="Google Shape;148;g809044d427_0_0"/>
          <p:cNvSpPr txBox="1"/>
          <p:nvPr/>
        </p:nvSpPr>
        <p:spPr>
          <a:xfrm>
            <a:off x="4298375" y="2446250"/>
            <a:ext cx="5970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a:latin typeface="Calibri"/>
                <a:ea typeface="Calibri"/>
                <a:cs typeface="Calibri"/>
                <a:sym typeface="Calibri"/>
              </a:rPr>
              <a:t>CSV</a:t>
            </a:r>
            <a:endParaRPr>
              <a:latin typeface="Calibri"/>
              <a:ea typeface="Calibri"/>
              <a:cs typeface="Calibri"/>
              <a:sym typeface="Calibri"/>
            </a:endParaRPr>
          </a:p>
        </p:txBody>
      </p:sp>
      <p:sp>
        <p:nvSpPr>
          <p:cNvPr id="149" name="Google Shape;149;g809044d427_0_0"/>
          <p:cNvSpPr txBox="1"/>
          <p:nvPr/>
        </p:nvSpPr>
        <p:spPr>
          <a:xfrm>
            <a:off x="4800975" y="2740100"/>
            <a:ext cx="5970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a:latin typeface="Calibri"/>
                <a:ea typeface="Calibri"/>
                <a:cs typeface="Calibri"/>
                <a:sym typeface="Calibri"/>
              </a:rPr>
              <a:t>JSON</a:t>
            </a:r>
            <a:endParaRPr>
              <a:latin typeface="Calibri"/>
              <a:ea typeface="Calibri"/>
              <a:cs typeface="Calibri"/>
              <a:sym typeface="Calibri"/>
            </a:endParaRPr>
          </a:p>
        </p:txBody>
      </p:sp>
      <p:sp>
        <p:nvSpPr>
          <p:cNvPr id="150" name="Google Shape;150;g809044d427_0_0"/>
          <p:cNvSpPr txBox="1"/>
          <p:nvPr/>
        </p:nvSpPr>
        <p:spPr>
          <a:xfrm>
            <a:off x="4868550" y="2342750"/>
            <a:ext cx="5970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a:latin typeface="Calibri"/>
                <a:ea typeface="Calibri"/>
                <a:cs typeface="Calibri"/>
                <a:sym typeface="Calibri"/>
              </a:rPr>
              <a:t>Excel</a:t>
            </a:r>
            <a:endParaRPr>
              <a:latin typeface="Calibri"/>
              <a:ea typeface="Calibri"/>
              <a:cs typeface="Calibri"/>
              <a:sym typeface="Calibri"/>
            </a:endParaRPr>
          </a:p>
        </p:txBody>
      </p:sp>
      <p:sp>
        <p:nvSpPr>
          <p:cNvPr id="151" name="Google Shape;151;g809044d427_0_0"/>
          <p:cNvSpPr/>
          <p:nvPr/>
        </p:nvSpPr>
        <p:spPr>
          <a:xfrm>
            <a:off x="2753775" y="4269000"/>
            <a:ext cx="23532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Stream Ingestion and Dispatcher</a:t>
            </a:r>
            <a:endParaRPr sz="1100" b="1"/>
          </a:p>
          <a:p>
            <a:pPr marL="0" lvl="0" indent="0" algn="ctr" rtl="0">
              <a:spcBef>
                <a:spcPts val="0"/>
              </a:spcBef>
              <a:spcAft>
                <a:spcPts val="0"/>
              </a:spcAft>
              <a:buNone/>
            </a:pPr>
            <a:r>
              <a:rPr lang="es-PE" sz="1100"/>
              <a:t>(Apache Kafka)</a:t>
            </a:r>
            <a:endParaRPr sz="1100"/>
          </a:p>
        </p:txBody>
      </p:sp>
      <p:sp>
        <p:nvSpPr>
          <p:cNvPr id="152" name="Google Shape;152;g809044d427_0_0"/>
          <p:cNvSpPr/>
          <p:nvPr/>
        </p:nvSpPr>
        <p:spPr>
          <a:xfrm>
            <a:off x="5177575" y="4471125"/>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8063856a3e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PE" sz="4000"/>
              <a:t>Recomendation System with Graph Algorithms</a:t>
            </a:r>
            <a:endParaRPr sz="4000"/>
          </a:p>
        </p:txBody>
      </p:sp>
      <p:sp>
        <p:nvSpPr>
          <p:cNvPr id="158" name="Google Shape;158;g8063856a3e_1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s-PE">
                <a:solidFill>
                  <a:srgbClr val="4A86E8"/>
                </a:solidFill>
              </a:rPr>
              <a:t>Basket recomendation</a:t>
            </a:r>
            <a:endParaRPr b="1"/>
          </a:p>
          <a:p>
            <a:pPr marL="914400" lvl="1" indent="-342900" algn="l" rtl="0">
              <a:spcBef>
                <a:spcPts val="0"/>
              </a:spcBef>
              <a:spcAft>
                <a:spcPts val="0"/>
              </a:spcAft>
              <a:buSzPts val="1800"/>
              <a:buChar char="•"/>
            </a:pPr>
            <a:r>
              <a:rPr lang="es-PE" b="1"/>
              <a:t>Community Detection: </a:t>
            </a:r>
            <a:r>
              <a:rPr lang="es-PE"/>
              <a:t> find strong connected clusters of products (</a:t>
            </a:r>
            <a:r>
              <a:rPr lang="es-PE" i="1"/>
              <a:t>productA)-[:buyWith]-&gt;(productB)</a:t>
            </a:r>
            <a:r>
              <a:rPr lang="es-PE"/>
              <a:t> </a:t>
            </a:r>
            <a:endParaRPr>
              <a:solidFill>
                <a:srgbClr val="4A86E8"/>
              </a:solidFill>
            </a:endParaRPr>
          </a:p>
          <a:p>
            <a:pPr marL="457200" lvl="0" indent="-342900" algn="l" rtl="0">
              <a:spcBef>
                <a:spcPts val="0"/>
              </a:spcBef>
              <a:spcAft>
                <a:spcPts val="0"/>
              </a:spcAft>
              <a:buSzPts val="1800"/>
              <a:buChar char="•"/>
            </a:pPr>
            <a:r>
              <a:rPr lang="es-PE">
                <a:solidFill>
                  <a:srgbClr val="4A86E8"/>
                </a:solidFill>
              </a:rPr>
              <a:t>Crop growing recomendation</a:t>
            </a:r>
            <a:endParaRPr>
              <a:solidFill>
                <a:srgbClr val="4A86E8"/>
              </a:solidFill>
            </a:endParaRPr>
          </a:p>
          <a:p>
            <a:pPr marL="914400" lvl="1" indent="-342900" algn="l" rtl="0">
              <a:spcBef>
                <a:spcPts val="0"/>
              </a:spcBef>
              <a:spcAft>
                <a:spcPts val="0"/>
              </a:spcAft>
              <a:buSzPts val="1800"/>
              <a:buChar char="•"/>
            </a:pPr>
            <a:r>
              <a:rPr lang="es-PE" b="1"/>
              <a:t>Pagerank: </a:t>
            </a:r>
            <a:r>
              <a:rPr lang="es-PE"/>
              <a:t>find the most popular products</a:t>
            </a:r>
            <a:endParaRPr/>
          </a:p>
          <a:p>
            <a:pPr marL="457200" lvl="0" indent="-342900" algn="l" rtl="0">
              <a:spcBef>
                <a:spcPts val="0"/>
              </a:spcBef>
              <a:spcAft>
                <a:spcPts val="0"/>
              </a:spcAft>
              <a:buClr>
                <a:srgbClr val="4A86E8"/>
              </a:buClr>
              <a:buSzPts val="1800"/>
              <a:buChar char="•"/>
            </a:pPr>
            <a:r>
              <a:rPr lang="es-PE">
                <a:solidFill>
                  <a:srgbClr val="4A86E8"/>
                </a:solidFill>
              </a:rPr>
              <a:t>Products recomendation</a:t>
            </a:r>
            <a:endParaRPr>
              <a:solidFill>
                <a:srgbClr val="4A86E8"/>
              </a:solidFill>
            </a:endParaRPr>
          </a:p>
          <a:p>
            <a:pPr marL="914400" lvl="1" indent="-342900" algn="l" rtl="0">
              <a:spcBef>
                <a:spcPts val="0"/>
              </a:spcBef>
              <a:spcAft>
                <a:spcPts val="0"/>
              </a:spcAft>
              <a:buSzPts val="1800"/>
              <a:buChar char="•"/>
            </a:pPr>
            <a:r>
              <a:rPr lang="es-PE"/>
              <a:t>Collaborative Filtering: the system is making predictions about user's rating for an item, which the user hasn't rated yet. These predictions are built upon the existing ratings of other users, who have similar ratings with the active user. (https://www.datatheque.com/posts/collaborative-filtering/)</a:t>
            </a:r>
            <a:endParaRPr/>
          </a:p>
          <a:p>
            <a:pPr marL="457200" lvl="0" indent="0" algn="l" rtl="0">
              <a:spcBef>
                <a:spcPts val="1000"/>
              </a:spcBef>
              <a:spcAft>
                <a:spcPts val="0"/>
              </a:spcAft>
              <a:buNone/>
            </a:pPr>
            <a:endParaRPr>
              <a:solidFill>
                <a:srgbClr val="4A86E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09044d427_0_0"/>
          <p:cNvSpPr/>
          <p:nvPr/>
        </p:nvSpPr>
        <p:spPr>
          <a:xfrm>
            <a:off x="1974050" y="405545"/>
            <a:ext cx="5891400" cy="2186400"/>
          </a:xfrm>
          <a:prstGeom prst="rect">
            <a:avLst/>
          </a:prstGeom>
          <a:solidFill>
            <a:srgbClr val="FFE59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809044d427_0_0"/>
          <p:cNvSpPr/>
          <p:nvPr/>
        </p:nvSpPr>
        <p:spPr>
          <a:xfrm>
            <a:off x="1974050" y="2591945"/>
            <a:ext cx="5891400" cy="1564800"/>
          </a:xfrm>
          <a:prstGeom prst="rect">
            <a:avLst/>
          </a:prstGeom>
          <a:solidFill>
            <a:srgbClr val="B6D7A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809044d427_0_0"/>
          <p:cNvSpPr/>
          <p:nvPr/>
        </p:nvSpPr>
        <p:spPr>
          <a:xfrm>
            <a:off x="7865450" y="405545"/>
            <a:ext cx="2220900" cy="3751200"/>
          </a:xfrm>
          <a:prstGeom prst="rect">
            <a:avLst/>
          </a:prstGeom>
          <a:solidFill>
            <a:srgbClr val="EA999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g809044d427_0_0"/>
          <p:cNvSpPr txBox="1"/>
          <p:nvPr/>
        </p:nvSpPr>
        <p:spPr>
          <a:xfrm>
            <a:off x="6668800" y="405545"/>
            <a:ext cx="10932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b="1">
                <a:latin typeface="Calibri"/>
                <a:ea typeface="Calibri"/>
                <a:cs typeface="Calibri"/>
                <a:sym typeface="Calibri"/>
              </a:rPr>
              <a:t>Batch Layer</a:t>
            </a:r>
            <a:endParaRPr b="1">
              <a:latin typeface="Calibri"/>
              <a:ea typeface="Calibri"/>
              <a:cs typeface="Calibri"/>
              <a:sym typeface="Calibri"/>
            </a:endParaRPr>
          </a:p>
        </p:txBody>
      </p:sp>
      <p:sp>
        <p:nvSpPr>
          <p:cNvPr id="123" name="Google Shape;123;g809044d427_0_0"/>
          <p:cNvSpPr txBox="1"/>
          <p:nvPr/>
        </p:nvSpPr>
        <p:spPr>
          <a:xfrm>
            <a:off x="8846350" y="405545"/>
            <a:ext cx="11967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b="1">
                <a:latin typeface="Calibri"/>
                <a:ea typeface="Calibri"/>
                <a:cs typeface="Calibri"/>
                <a:sym typeface="Calibri"/>
              </a:rPr>
              <a:t>Serving Layer</a:t>
            </a:r>
            <a:endParaRPr b="1">
              <a:latin typeface="Calibri"/>
              <a:ea typeface="Calibri"/>
              <a:cs typeface="Calibri"/>
              <a:sym typeface="Calibri"/>
            </a:endParaRPr>
          </a:p>
        </p:txBody>
      </p:sp>
      <p:sp>
        <p:nvSpPr>
          <p:cNvPr id="124" name="Google Shape;124;g809044d427_0_0"/>
          <p:cNvSpPr txBox="1"/>
          <p:nvPr/>
        </p:nvSpPr>
        <p:spPr>
          <a:xfrm>
            <a:off x="6668800" y="2591945"/>
            <a:ext cx="10932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b="1">
                <a:latin typeface="Calibri"/>
                <a:ea typeface="Calibri"/>
                <a:cs typeface="Calibri"/>
                <a:sym typeface="Calibri"/>
              </a:rPr>
              <a:t>Speed Layer</a:t>
            </a:r>
            <a:endParaRPr b="1">
              <a:latin typeface="Calibri"/>
              <a:ea typeface="Calibri"/>
              <a:cs typeface="Calibri"/>
              <a:sym typeface="Calibri"/>
            </a:endParaRPr>
          </a:p>
        </p:txBody>
      </p:sp>
      <p:sp>
        <p:nvSpPr>
          <p:cNvPr id="125" name="Google Shape;125;g809044d427_0_0"/>
          <p:cNvSpPr/>
          <p:nvPr/>
        </p:nvSpPr>
        <p:spPr>
          <a:xfrm>
            <a:off x="2261550" y="1240445"/>
            <a:ext cx="13350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Data Ingestion</a:t>
            </a:r>
            <a:endParaRPr sz="1100" b="1"/>
          </a:p>
          <a:p>
            <a:pPr marL="0" lvl="0" indent="0" algn="ctr" rtl="0">
              <a:spcBef>
                <a:spcPts val="0"/>
              </a:spcBef>
              <a:spcAft>
                <a:spcPts val="0"/>
              </a:spcAft>
              <a:buNone/>
            </a:pPr>
            <a:r>
              <a:rPr lang="es-PE" sz="1100"/>
              <a:t>(Sqoop)</a:t>
            </a:r>
            <a:endParaRPr sz="1100"/>
          </a:p>
        </p:txBody>
      </p:sp>
      <p:sp>
        <p:nvSpPr>
          <p:cNvPr id="126" name="Google Shape;126;g809044d427_0_0"/>
          <p:cNvSpPr/>
          <p:nvPr/>
        </p:nvSpPr>
        <p:spPr>
          <a:xfrm>
            <a:off x="4019201" y="792545"/>
            <a:ext cx="1829628" cy="15648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PE" sz="1100" b="1" dirty="0"/>
              <a:t>Data Lake</a:t>
            </a:r>
            <a:endParaRPr sz="1100" b="1" dirty="0"/>
          </a:p>
        </p:txBody>
      </p:sp>
      <p:sp>
        <p:nvSpPr>
          <p:cNvPr id="127" name="Google Shape;127;g809044d427_0_0"/>
          <p:cNvSpPr/>
          <p:nvPr/>
        </p:nvSpPr>
        <p:spPr>
          <a:xfrm>
            <a:off x="3665525" y="1465595"/>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809044d427_0_0"/>
          <p:cNvSpPr/>
          <p:nvPr/>
        </p:nvSpPr>
        <p:spPr>
          <a:xfrm>
            <a:off x="5934900" y="1465595"/>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809044d427_0_0"/>
          <p:cNvSpPr/>
          <p:nvPr/>
        </p:nvSpPr>
        <p:spPr>
          <a:xfrm>
            <a:off x="6346375" y="1245545"/>
            <a:ext cx="1415700" cy="713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dirty="0" err="1"/>
              <a:t>Batch</a:t>
            </a:r>
            <a:r>
              <a:rPr lang="es-PE" sz="1100" b="1" dirty="0"/>
              <a:t> Processing</a:t>
            </a:r>
            <a:endParaRPr sz="1100" b="1" dirty="0"/>
          </a:p>
          <a:p>
            <a:pPr marL="0" lvl="0" indent="0" algn="ctr" rtl="0">
              <a:spcBef>
                <a:spcPts val="0"/>
              </a:spcBef>
              <a:spcAft>
                <a:spcPts val="0"/>
              </a:spcAft>
              <a:buNone/>
            </a:pPr>
            <a:r>
              <a:rPr lang="es-PE" sz="1100" dirty="0"/>
              <a:t>(</a:t>
            </a:r>
            <a:r>
              <a:rPr lang="es-PE" sz="1100" dirty="0" err="1"/>
              <a:t>Spark</a:t>
            </a:r>
            <a:r>
              <a:rPr lang="es-PE" sz="1100" dirty="0"/>
              <a:t>)</a:t>
            </a:r>
            <a:endParaRPr sz="1100" dirty="0"/>
          </a:p>
        </p:txBody>
      </p:sp>
      <p:sp>
        <p:nvSpPr>
          <p:cNvPr id="130" name="Google Shape;130;g809044d427_0_0"/>
          <p:cNvSpPr/>
          <p:nvPr/>
        </p:nvSpPr>
        <p:spPr>
          <a:xfrm>
            <a:off x="7851350" y="1465595"/>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809044d427_0_0"/>
          <p:cNvSpPr/>
          <p:nvPr/>
        </p:nvSpPr>
        <p:spPr>
          <a:xfrm>
            <a:off x="8374425" y="1240445"/>
            <a:ext cx="13350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dirty="0"/>
              <a:t>Data View</a:t>
            </a:r>
            <a:endParaRPr sz="1100" b="1" dirty="0"/>
          </a:p>
          <a:p>
            <a:pPr marL="0" lvl="0" indent="0" algn="ctr" rtl="0">
              <a:spcBef>
                <a:spcPts val="0"/>
              </a:spcBef>
              <a:spcAft>
                <a:spcPts val="0"/>
              </a:spcAft>
              <a:buNone/>
            </a:pPr>
            <a:r>
              <a:rPr lang="es-PE" sz="1100" dirty="0"/>
              <a:t>(Neo4j)</a:t>
            </a:r>
            <a:endParaRPr sz="1100" dirty="0"/>
          </a:p>
        </p:txBody>
      </p:sp>
      <p:sp>
        <p:nvSpPr>
          <p:cNvPr id="132" name="Google Shape;132;g809044d427_0_0"/>
          <p:cNvSpPr/>
          <p:nvPr/>
        </p:nvSpPr>
        <p:spPr>
          <a:xfrm>
            <a:off x="5570375" y="3190170"/>
            <a:ext cx="1600800" cy="6690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Stream Processing</a:t>
            </a:r>
            <a:endParaRPr sz="1100" b="1"/>
          </a:p>
          <a:p>
            <a:pPr marL="0" lvl="0" indent="0" algn="ctr" rtl="0">
              <a:spcBef>
                <a:spcPts val="0"/>
              </a:spcBef>
              <a:spcAft>
                <a:spcPts val="0"/>
              </a:spcAft>
              <a:buNone/>
            </a:pPr>
            <a:r>
              <a:rPr lang="es-PE" sz="1100"/>
              <a:t>(Spark streaming)</a:t>
            </a:r>
            <a:endParaRPr sz="1100"/>
          </a:p>
        </p:txBody>
      </p:sp>
      <p:sp>
        <p:nvSpPr>
          <p:cNvPr id="133" name="Google Shape;133;g809044d427_0_0"/>
          <p:cNvSpPr/>
          <p:nvPr/>
        </p:nvSpPr>
        <p:spPr>
          <a:xfrm rot="-5398376">
            <a:off x="4600752" y="2629445"/>
            <a:ext cx="635100" cy="187200"/>
          </a:xfrm>
          <a:prstGeom prst="rightArrow">
            <a:avLst>
              <a:gd name="adj1" fmla="val 50000"/>
              <a:gd name="adj2" fmla="val 59946"/>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809044d427_0_0"/>
          <p:cNvSpPr/>
          <p:nvPr/>
        </p:nvSpPr>
        <p:spPr>
          <a:xfrm>
            <a:off x="8374425" y="3190170"/>
            <a:ext cx="13350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Real-time View</a:t>
            </a:r>
            <a:endParaRPr sz="1100" b="1"/>
          </a:p>
          <a:p>
            <a:pPr marL="0" lvl="0" indent="0" algn="ctr" rtl="0">
              <a:spcBef>
                <a:spcPts val="0"/>
              </a:spcBef>
              <a:spcAft>
                <a:spcPts val="0"/>
              </a:spcAft>
              <a:buNone/>
            </a:pPr>
            <a:r>
              <a:rPr lang="es-PE" sz="1100"/>
              <a:t>(ElasticSearch)</a:t>
            </a:r>
            <a:endParaRPr sz="1100"/>
          </a:p>
        </p:txBody>
      </p:sp>
      <p:sp>
        <p:nvSpPr>
          <p:cNvPr id="135" name="Google Shape;135;g809044d427_0_0"/>
          <p:cNvSpPr/>
          <p:nvPr/>
        </p:nvSpPr>
        <p:spPr>
          <a:xfrm>
            <a:off x="7281425" y="3438345"/>
            <a:ext cx="9954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g809044d427_0_0" descr="Icono Usuario Joven - Transparent User Png, Png Download ..."/>
          <p:cNvPicPr preferRelativeResize="0"/>
          <p:nvPr/>
        </p:nvPicPr>
        <p:blipFill rotWithShape="1">
          <a:blip r:embed="rId3">
            <a:alphaModFix/>
          </a:blip>
          <a:srcRect/>
          <a:stretch/>
        </p:blipFill>
        <p:spPr>
          <a:xfrm>
            <a:off x="807465" y="1229888"/>
            <a:ext cx="686125" cy="690114"/>
          </a:xfrm>
          <a:prstGeom prst="rect">
            <a:avLst/>
          </a:prstGeom>
          <a:noFill/>
          <a:ln>
            <a:noFill/>
          </a:ln>
        </p:spPr>
      </p:pic>
      <p:sp>
        <p:nvSpPr>
          <p:cNvPr id="137" name="Google Shape;137;g809044d427_0_0"/>
          <p:cNvSpPr/>
          <p:nvPr/>
        </p:nvSpPr>
        <p:spPr>
          <a:xfrm>
            <a:off x="1572725" y="1465595"/>
            <a:ext cx="5970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809044d427_0_0"/>
          <p:cNvSpPr txBox="1"/>
          <p:nvPr/>
        </p:nvSpPr>
        <p:spPr>
          <a:xfrm>
            <a:off x="712538" y="1919995"/>
            <a:ext cx="876000" cy="3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b="1">
                <a:latin typeface="Calibri"/>
                <a:ea typeface="Calibri"/>
                <a:cs typeface="Calibri"/>
                <a:sym typeface="Calibri"/>
              </a:rPr>
              <a:t>Sales</a:t>
            </a:r>
            <a:endParaRPr b="1">
              <a:latin typeface="Calibri"/>
              <a:ea typeface="Calibri"/>
              <a:cs typeface="Calibri"/>
              <a:sym typeface="Calibri"/>
            </a:endParaRPr>
          </a:p>
          <a:p>
            <a:pPr marL="0" lvl="0" indent="0" algn="ctr" rtl="0">
              <a:spcBef>
                <a:spcPts val="0"/>
              </a:spcBef>
              <a:spcAft>
                <a:spcPts val="0"/>
              </a:spcAft>
              <a:buNone/>
            </a:pPr>
            <a:r>
              <a:rPr lang="es-PE" b="1">
                <a:latin typeface="Calibri"/>
                <a:ea typeface="Calibri"/>
                <a:cs typeface="Calibri"/>
                <a:sym typeface="Calibri"/>
              </a:rPr>
              <a:t>Source</a:t>
            </a:r>
            <a:endParaRPr b="1">
              <a:latin typeface="Calibri"/>
              <a:ea typeface="Calibri"/>
              <a:cs typeface="Calibri"/>
              <a:sym typeface="Calibri"/>
            </a:endParaRPr>
          </a:p>
        </p:txBody>
      </p:sp>
      <p:pic>
        <p:nvPicPr>
          <p:cNvPr id="139" name="Google Shape;139;g809044d427_0_0" descr="Icono Usuario Joven - Transparent User Png, Png Download ..."/>
          <p:cNvPicPr preferRelativeResize="0"/>
          <p:nvPr/>
        </p:nvPicPr>
        <p:blipFill rotWithShape="1">
          <a:blip r:embed="rId3">
            <a:alphaModFix/>
          </a:blip>
          <a:srcRect/>
          <a:stretch/>
        </p:blipFill>
        <p:spPr>
          <a:xfrm>
            <a:off x="807465" y="3005763"/>
            <a:ext cx="686125" cy="690114"/>
          </a:xfrm>
          <a:prstGeom prst="rect">
            <a:avLst/>
          </a:prstGeom>
          <a:noFill/>
          <a:ln>
            <a:noFill/>
          </a:ln>
        </p:spPr>
      </p:pic>
      <p:sp>
        <p:nvSpPr>
          <p:cNvPr id="140" name="Google Shape;140;g809044d427_0_0"/>
          <p:cNvSpPr/>
          <p:nvPr/>
        </p:nvSpPr>
        <p:spPr>
          <a:xfrm>
            <a:off x="1533100" y="3438345"/>
            <a:ext cx="9954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809044d427_0_0"/>
          <p:cNvSpPr txBox="1"/>
          <p:nvPr/>
        </p:nvSpPr>
        <p:spPr>
          <a:xfrm>
            <a:off x="652839" y="3695870"/>
            <a:ext cx="995400" cy="3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b="1">
                <a:latin typeface="Calibri"/>
                <a:ea typeface="Calibri"/>
                <a:cs typeface="Calibri"/>
                <a:sym typeface="Calibri"/>
              </a:rPr>
              <a:t>Feedback</a:t>
            </a:r>
            <a:endParaRPr b="1">
              <a:latin typeface="Calibri"/>
              <a:ea typeface="Calibri"/>
              <a:cs typeface="Calibri"/>
              <a:sym typeface="Calibri"/>
            </a:endParaRPr>
          </a:p>
        </p:txBody>
      </p:sp>
      <p:sp>
        <p:nvSpPr>
          <p:cNvPr id="142" name="Google Shape;142;g809044d427_0_0"/>
          <p:cNvSpPr/>
          <p:nvPr/>
        </p:nvSpPr>
        <p:spPr>
          <a:xfrm rot="1712328">
            <a:off x="9706960" y="1645671"/>
            <a:ext cx="899836" cy="218548"/>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g809044d427_0_0" descr="Icono Usuario Joven - Transparent User Png, Png Download ..."/>
          <p:cNvPicPr preferRelativeResize="0"/>
          <p:nvPr/>
        </p:nvPicPr>
        <p:blipFill rotWithShape="1">
          <a:blip r:embed="rId3">
            <a:alphaModFix/>
          </a:blip>
          <a:srcRect/>
          <a:stretch/>
        </p:blipFill>
        <p:spPr>
          <a:xfrm>
            <a:off x="10751915" y="1909438"/>
            <a:ext cx="686125" cy="690114"/>
          </a:xfrm>
          <a:prstGeom prst="rect">
            <a:avLst/>
          </a:prstGeom>
          <a:noFill/>
          <a:ln>
            <a:noFill/>
          </a:ln>
        </p:spPr>
      </p:pic>
      <p:sp>
        <p:nvSpPr>
          <p:cNvPr id="144" name="Google Shape;144;g809044d427_0_0"/>
          <p:cNvSpPr/>
          <p:nvPr/>
        </p:nvSpPr>
        <p:spPr>
          <a:xfrm rot="-1809658">
            <a:off x="9709469" y="3239857"/>
            <a:ext cx="881315" cy="21858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809044d427_0_0"/>
          <p:cNvSpPr txBox="1"/>
          <p:nvPr/>
        </p:nvSpPr>
        <p:spPr>
          <a:xfrm>
            <a:off x="10427488" y="2591945"/>
            <a:ext cx="1335000" cy="3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b="1">
                <a:latin typeface="Calibri"/>
                <a:ea typeface="Calibri"/>
                <a:cs typeface="Calibri"/>
                <a:sym typeface="Calibri"/>
              </a:rPr>
              <a:t>Internal and external users</a:t>
            </a:r>
            <a:endParaRPr b="1">
              <a:latin typeface="Calibri"/>
              <a:ea typeface="Calibri"/>
              <a:cs typeface="Calibri"/>
              <a:sym typeface="Calibri"/>
            </a:endParaRPr>
          </a:p>
        </p:txBody>
      </p:sp>
      <p:cxnSp>
        <p:nvCxnSpPr>
          <p:cNvPr id="146" name="Google Shape;146;g809044d427_0_0"/>
          <p:cNvCxnSpPr>
            <a:endCxn id="141" idx="2"/>
          </p:cNvCxnSpPr>
          <p:nvPr/>
        </p:nvCxnSpPr>
        <p:spPr>
          <a:xfrm flipH="1">
            <a:off x="1150539" y="3155570"/>
            <a:ext cx="10005900" cy="888000"/>
          </a:xfrm>
          <a:prstGeom prst="bentConnector4">
            <a:avLst>
              <a:gd name="adj1" fmla="val 115"/>
              <a:gd name="adj2" fmla="val 137365"/>
            </a:avLst>
          </a:prstGeom>
          <a:noFill/>
          <a:ln w="9525" cap="flat" cmpd="sng">
            <a:solidFill>
              <a:srgbClr val="000000"/>
            </a:solidFill>
            <a:prstDash val="solid"/>
            <a:miter lim="800000"/>
            <a:headEnd type="none" w="sm" len="sm"/>
            <a:tailEnd type="triangle" w="med" len="med"/>
          </a:ln>
        </p:spPr>
      </p:cxnSp>
      <p:cxnSp>
        <p:nvCxnSpPr>
          <p:cNvPr id="147" name="Google Shape;147;g809044d427_0_0"/>
          <p:cNvCxnSpPr>
            <a:stCxn id="143" idx="0"/>
            <a:endCxn id="136" idx="0"/>
          </p:cNvCxnSpPr>
          <p:nvPr/>
        </p:nvCxnSpPr>
        <p:spPr>
          <a:xfrm rot="5400000" flipH="1">
            <a:off x="5783027" y="-3402512"/>
            <a:ext cx="679500" cy="9944400"/>
          </a:xfrm>
          <a:prstGeom prst="bentConnector3">
            <a:avLst>
              <a:gd name="adj1" fmla="val 248417"/>
            </a:avLst>
          </a:prstGeom>
          <a:noFill/>
          <a:ln w="9525" cap="flat" cmpd="sng">
            <a:solidFill>
              <a:srgbClr val="000000"/>
            </a:solidFill>
            <a:prstDash val="solid"/>
            <a:miter lim="800000"/>
            <a:headEnd type="none" w="sm" len="sm"/>
            <a:tailEnd type="triangle" w="med" len="med"/>
          </a:ln>
        </p:spPr>
      </p:cxnSp>
      <p:sp>
        <p:nvSpPr>
          <p:cNvPr id="148" name="Google Shape;148;g809044d427_0_0"/>
          <p:cNvSpPr txBox="1"/>
          <p:nvPr/>
        </p:nvSpPr>
        <p:spPr>
          <a:xfrm>
            <a:off x="4298375" y="1390445"/>
            <a:ext cx="5970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a:latin typeface="Calibri"/>
                <a:ea typeface="Calibri"/>
                <a:cs typeface="Calibri"/>
                <a:sym typeface="Calibri"/>
              </a:rPr>
              <a:t>CSV</a:t>
            </a:r>
            <a:endParaRPr>
              <a:latin typeface="Calibri"/>
              <a:ea typeface="Calibri"/>
              <a:cs typeface="Calibri"/>
              <a:sym typeface="Calibri"/>
            </a:endParaRPr>
          </a:p>
        </p:txBody>
      </p:sp>
      <p:sp>
        <p:nvSpPr>
          <p:cNvPr id="149" name="Google Shape;149;g809044d427_0_0"/>
          <p:cNvSpPr txBox="1"/>
          <p:nvPr/>
        </p:nvSpPr>
        <p:spPr>
          <a:xfrm>
            <a:off x="4800975" y="1684295"/>
            <a:ext cx="5970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a:latin typeface="Calibri"/>
                <a:ea typeface="Calibri"/>
                <a:cs typeface="Calibri"/>
                <a:sym typeface="Calibri"/>
              </a:rPr>
              <a:t>JSON</a:t>
            </a:r>
            <a:endParaRPr>
              <a:latin typeface="Calibri"/>
              <a:ea typeface="Calibri"/>
              <a:cs typeface="Calibri"/>
              <a:sym typeface="Calibri"/>
            </a:endParaRPr>
          </a:p>
        </p:txBody>
      </p:sp>
      <p:sp>
        <p:nvSpPr>
          <p:cNvPr id="150" name="Google Shape;150;g809044d427_0_0"/>
          <p:cNvSpPr txBox="1"/>
          <p:nvPr/>
        </p:nvSpPr>
        <p:spPr>
          <a:xfrm>
            <a:off x="4868550" y="1286945"/>
            <a:ext cx="597000" cy="4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PE">
                <a:latin typeface="Calibri"/>
                <a:ea typeface="Calibri"/>
                <a:cs typeface="Calibri"/>
                <a:sym typeface="Calibri"/>
              </a:rPr>
              <a:t>Excel</a:t>
            </a:r>
            <a:endParaRPr>
              <a:latin typeface="Calibri"/>
              <a:ea typeface="Calibri"/>
              <a:cs typeface="Calibri"/>
              <a:sym typeface="Calibri"/>
            </a:endParaRPr>
          </a:p>
        </p:txBody>
      </p:sp>
      <p:sp>
        <p:nvSpPr>
          <p:cNvPr id="151" name="Google Shape;151;g809044d427_0_0"/>
          <p:cNvSpPr/>
          <p:nvPr/>
        </p:nvSpPr>
        <p:spPr>
          <a:xfrm>
            <a:off x="2753775" y="3213195"/>
            <a:ext cx="2353200" cy="669000"/>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a:t>Stream Ingestion and Dispatcher</a:t>
            </a:r>
            <a:endParaRPr sz="1100" b="1"/>
          </a:p>
          <a:p>
            <a:pPr marL="0" lvl="0" indent="0" algn="ctr" rtl="0">
              <a:spcBef>
                <a:spcPts val="0"/>
              </a:spcBef>
              <a:spcAft>
                <a:spcPts val="0"/>
              </a:spcAft>
              <a:buNone/>
            </a:pPr>
            <a:r>
              <a:rPr lang="es-PE" sz="1100"/>
              <a:t>(Apache Kafka)</a:t>
            </a:r>
            <a:endParaRPr sz="1100"/>
          </a:p>
        </p:txBody>
      </p:sp>
      <p:sp>
        <p:nvSpPr>
          <p:cNvPr id="152" name="Google Shape;152;g809044d427_0_0"/>
          <p:cNvSpPr/>
          <p:nvPr/>
        </p:nvSpPr>
        <p:spPr>
          <a:xfrm>
            <a:off x="5177575" y="3415320"/>
            <a:ext cx="322200" cy="218700"/>
          </a:xfrm>
          <a:prstGeom prst="rightArrow">
            <a:avLst>
              <a:gd name="adj1" fmla="val 50000"/>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g809044d427_0_0">
            <a:extLst>
              <a:ext uri="{FF2B5EF4-FFF2-40B4-BE49-F238E27FC236}">
                <a16:creationId xmlns:a16="http://schemas.microsoft.com/office/drawing/2014/main" id="{888B4F39-D0E1-4736-94A9-24DD0F874DF2}"/>
              </a:ext>
            </a:extLst>
          </p:cNvPr>
          <p:cNvSpPr/>
          <p:nvPr/>
        </p:nvSpPr>
        <p:spPr>
          <a:xfrm>
            <a:off x="328341" y="5303082"/>
            <a:ext cx="1986666" cy="894385"/>
          </a:xfrm>
          <a:prstGeom prst="roundRect">
            <a:avLst/>
          </a:prstGeom>
          <a:solidFill>
            <a:srgbClr val="FFE59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1100" b="1" dirty="0" err="1"/>
              <a:t>Batch</a:t>
            </a:r>
            <a:endParaRPr lang="es-MX" sz="1100" b="1" dirty="0"/>
          </a:p>
          <a:p>
            <a:pPr marL="0" lvl="0" indent="0" algn="ctr" rtl="0">
              <a:spcBef>
                <a:spcPts val="0"/>
              </a:spcBef>
              <a:spcAft>
                <a:spcPts val="0"/>
              </a:spcAft>
              <a:buNone/>
            </a:pPr>
            <a:r>
              <a:rPr lang="es-MX" sz="1100" b="1" dirty="0"/>
              <a:t>Processing</a:t>
            </a:r>
          </a:p>
          <a:p>
            <a:pPr marL="0" lvl="0" indent="0" algn="ctr" rtl="0">
              <a:spcBef>
                <a:spcPts val="0"/>
              </a:spcBef>
              <a:spcAft>
                <a:spcPts val="0"/>
              </a:spcAft>
              <a:buNone/>
            </a:pPr>
            <a:r>
              <a:rPr lang="es-MX" sz="1100" dirty="0"/>
              <a:t>(</a:t>
            </a:r>
            <a:r>
              <a:rPr lang="es-MX" sz="1100" dirty="0" err="1"/>
              <a:t>Spark</a:t>
            </a:r>
            <a:r>
              <a:rPr lang="es-MX" sz="1100" dirty="0"/>
              <a:t>)</a:t>
            </a:r>
            <a:endParaRPr sz="1100" dirty="0"/>
          </a:p>
        </p:txBody>
      </p:sp>
      <p:cxnSp>
        <p:nvCxnSpPr>
          <p:cNvPr id="3" name="Straight Arrow Connector 2">
            <a:extLst>
              <a:ext uri="{FF2B5EF4-FFF2-40B4-BE49-F238E27FC236}">
                <a16:creationId xmlns:a16="http://schemas.microsoft.com/office/drawing/2014/main" id="{9EA62D9B-BA5A-497A-854C-299E07433C6A}"/>
              </a:ext>
            </a:extLst>
          </p:cNvPr>
          <p:cNvCxnSpPr>
            <a:cxnSpLocks/>
          </p:cNvCxnSpPr>
          <p:nvPr/>
        </p:nvCxnSpPr>
        <p:spPr>
          <a:xfrm flipV="1">
            <a:off x="2390552" y="5750274"/>
            <a:ext cx="75589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40" name="Picture 2" descr="Green csv icon - Free green file icons">
            <a:extLst>
              <a:ext uri="{FF2B5EF4-FFF2-40B4-BE49-F238E27FC236}">
                <a16:creationId xmlns:a16="http://schemas.microsoft.com/office/drawing/2014/main" id="{9D7CAE1C-4819-48B7-841A-4FEDA33E16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5525" y="4934823"/>
            <a:ext cx="426768" cy="314285"/>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300">
            <a:extLst>
              <a:ext uri="{FF2B5EF4-FFF2-40B4-BE49-F238E27FC236}">
                <a16:creationId xmlns:a16="http://schemas.microsoft.com/office/drawing/2014/main" id="{F2B3BF73-62AE-4506-84A9-BB3C99D935F7}"/>
              </a:ext>
            </a:extLst>
          </p:cNvPr>
          <p:cNvSpPr txBox="1"/>
          <p:nvPr/>
        </p:nvSpPr>
        <p:spPr>
          <a:xfrm>
            <a:off x="4047294" y="4953465"/>
            <a:ext cx="1204781" cy="276999"/>
          </a:xfrm>
          <a:prstGeom prst="rect">
            <a:avLst/>
          </a:prstGeom>
          <a:noFill/>
        </p:spPr>
        <p:txBody>
          <a:bodyPr wrap="square" rtlCol="0">
            <a:spAutoFit/>
          </a:bodyPr>
          <a:lstStyle/>
          <a:p>
            <a:r>
              <a:rPr lang="en-US" sz="1200" dirty="0" err="1"/>
              <a:t>customerNode</a:t>
            </a:r>
            <a:endParaRPr lang="en-US" sz="1200" dirty="0"/>
          </a:p>
        </p:txBody>
      </p:sp>
      <p:pic>
        <p:nvPicPr>
          <p:cNvPr id="42" name="Picture 2" descr="Green csv icon - Free green file icons">
            <a:extLst>
              <a:ext uri="{FF2B5EF4-FFF2-40B4-BE49-F238E27FC236}">
                <a16:creationId xmlns:a16="http://schemas.microsoft.com/office/drawing/2014/main" id="{22E98648-1A38-4751-938E-A136398509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5525" y="5413913"/>
            <a:ext cx="426768" cy="314285"/>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300">
            <a:extLst>
              <a:ext uri="{FF2B5EF4-FFF2-40B4-BE49-F238E27FC236}">
                <a16:creationId xmlns:a16="http://schemas.microsoft.com/office/drawing/2014/main" id="{644592F2-3BD5-4472-8C7A-4B9FBE6505B6}"/>
              </a:ext>
            </a:extLst>
          </p:cNvPr>
          <p:cNvSpPr txBox="1"/>
          <p:nvPr/>
        </p:nvSpPr>
        <p:spPr>
          <a:xfrm>
            <a:off x="4047294" y="5432555"/>
            <a:ext cx="1204781" cy="276999"/>
          </a:xfrm>
          <a:prstGeom prst="rect">
            <a:avLst/>
          </a:prstGeom>
          <a:noFill/>
        </p:spPr>
        <p:txBody>
          <a:bodyPr wrap="square" rtlCol="0">
            <a:spAutoFit/>
          </a:bodyPr>
          <a:lstStyle/>
          <a:p>
            <a:r>
              <a:rPr lang="en-US" sz="1200" dirty="0" err="1"/>
              <a:t>orderNode</a:t>
            </a:r>
            <a:endParaRPr lang="en-US" sz="1200" dirty="0"/>
          </a:p>
        </p:txBody>
      </p:sp>
      <p:pic>
        <p:nvPicPr>
          <p:cNvPr id="44" name="Picture 2" descr="Green csv icon - Free green file icons">
            <a:extLst>
              <a:ext uri="{FF2B5EF4-FFF2-40B4-BE49-F238E27FC236}">
                <a16:creationId xmlns:a16="http://schemas.microsoft.com/office/drawing/2014/main" id="{8048F0A9-78E2-424B-808A-E0438A69D4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5525" y="5888686"/>
            <a:ext cx="426768" cy="314285"/>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300">
            <a:extLst>
              <a:ext uri="{FF2B5EF4-FFF2-40B4-BE49-F238E27FC236}">
                <a16:creationId xmlns:a16="http://schemas.microsoft.com/office/drawing/2014/main" id="{37796B2F-47FA-4CC0-9EA0-54C70E1076E8}"/>
              </a:ext>
            </a:extLst>
          </p:cNvPr>
          <p:cNvSpPr txBox="1"/>
          <p:nvPr/>
        </p:nvSpPr>
        <p:spPr>
          <a:xfrm>
            <a:off x="4047294" y="5907328"/>
            <a:ext cx="1204781" cy="276999"/>
          </a:xfrm>
          <a:prstGeom prst="rect">
            <a:avLst/>
          </a:prstGeom>
          <a:noFill/>
        </p:spPr>
        <p:txBody>
          <a:bodyPr wrap="square" rtlCol="0">
            <a:spAutoFit/>
          </a:bodyPr>
          <a:lstStyle/>
          <a:p>
            <a:r>
              <a:rPr lang="es-MX" sz="1200" dirty="0" err="1"/>
              <a:t>feedbackEdge</a:t>
            </a:r>
            <a:endParaRPr lang="en-US" sz="1200" dirty="0"/>
          </a:p>
        </p:txBody>
      </p:sp>
      <p:grpSp>
        <p:nvGrpSpPr>
          <p:cNvPr id="7" name="Group 6">
            <a:extLst>
              <a:ext uri="{FF2B5EF4-FFF2-40B4-BE49-F238E27FC236}">
                <a16:creationId xmlns:a16="http://schemas.microsoft.com/office/drawing/2014/main" id="{27EB40BF-FAB7-4A4E-AD86-84E8AF2CF078}"/>
              </a:ext>
            </a:extLst>
          </p:cNvPr>
          <p:cNvGrpSpPr/>
          <p:nvPr/>
        </p:nvGrpSpPr>
        <p:grpSpPr>
          <a:xfrm>
            <a:off x="4034268" y="6347459"/>
            <a:ext cx="528214" cy="91440"/>
            <a:chOff x="3773859" y="6345145"/>
            <a:chExt cx="528214" cy="91440"/>
          </a:xfrm>
        </p:grpSpPr>
        <p:sp>
          <p:nvSpPr>
            <p:cNvPr id="5" name="Oval 4">
              <a:extLst>
                <a:ext uri="{FF2B5EF4-FFF2-40B4-BE49-F238E27FC236}">
                  <a16:creationId xmlns:a16="http://schemas.microsoft.com/office/drawing/2014/main" id="{3654D2BF-7D41-41AE-BE32-715576EDA033}"/>
                </a:ext>
              </a:extLst>
            </p:cNvPr>
            <p:cNvSpPr/>
            <p:nvPr/>
          </p:nvSpPr>
          <p:spPr>
            <a:xfrm>
              <a:off x="3773859" y="634514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8DB900A5-EEBE-4F25-9F6F-782789FF9E20}"/>
                </a:ext>
              </a:extLst>
            </p:cNvPr>
            <p:cNvSpPr/>
            <p:nvPr/>
          </p:nvSpPr>
          <p:spPr>
            <a:xfrm>
              <a:off x="3992248" y="634514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6114DEB-AEF5-4D1A-9785-7CE567BE7953}"/>
                </a:ext>
              </a:extLst>
            </p:cNvPr>
            <p:cNvSpPr/>
            <p:nvPr/>
          </p:nvSpPr>
          <p:spPr>
            <a:xfrm>
              <a:off x="4210633" y="634514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 name="Double Brace 5">
            <a:extLst>
              <a:ext uri="{FF2B5EF4-FFF2-40B4-BE49-F238E27FC236}">
                <a16:creationId xmlns:a16="http://schemas.microsoft.com/office/drawing/2014/main" id="{135CB4D3-9C25-4FF3-8747-AF2925BBAF98}"/>
              </a:ext>
            </a:extLst>
          </p:cNvPr>
          <p:cNvSpPr/>
          <p:nvPr/>
        </p:nvSpPr>
        <p:spPr>
          <a:xfrm>
            <a:off x="3319475" y="4911214"/>
            <a:ext cx="2123336" cy="1678121"/>
          </a:xfrm>
          <a:prstGeom prst="bracePair">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056C4DBE-30DE-4FAB-BC0F-15C8AEE4700E}"/>
              </a:ext>
            </a:extLst>
          </p:cNvPr>
          <p:cNvCxnSpPr>
            <a:cxnSpLocks/>
          </p:cNvCxnSpPr>
          <p:nvPr/>
        </p:nvCxnSpPr>
        <p:spPr>
          <a:xfrm flipV="1">
            <a:off x="5669841" y="5750274"/>
            <a:ext cx="75589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026" name="Picture 2" descr="Cmd, command, console, line, linux, terminal icon">
            <a:extLst>
              <a:ext uri="{FF2B5EF4-FFF2-40B4-BE49-F238E27FC236}">
                <a16:creationId xmlns:a16="http://schemas.microsoft.com/office/drawing/2014/main" id="{08987FC1-8592-437D-958A-FE187AEC07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6605" y="5271345"/>
            <a:ext cx="957859" cy="957859"/>
          </a:xfrm>
          <a:prstGeom prst="rect">
            <a:avLst/>
          </a:prstGeom>
          <a:noFill/>
          <a:extLst>
            <a:ext uri="{909E8E84-426E-40DD-AFC4-6F175D3DCCD1}">
              <a14:hiddenFill xmlns:a14="http://schemas.microsoft.com/office/drawing/2010/main">
                <a:solidFill>
                  <a:srgbClr val="FFFFFF"/>
                </a:solidFill>
              </a14:hiddenFill>
            </a:ext>
          </a:extLst>
        </p:spPr>
      </p:pic>
      <p:sp>
        <p:nvSpPr>
          <p:cNvPr id="54" name="CuadroTexto 300">
            <a:extLst>
              <a:ext uri="{FF2B5EF4-FFF2-40B4-BE49-F238E27FC236}">
                <a16:creationId xmlns:a16="http://schemas.microsoft.com/office/drawing/2014/main" id="{7F77A317-C817-46CA-B736-A18BFAC3E9FD}"/>
              </a:ext>
            </a:extLst>
          </p:cNvPr>
          <p:cNvSpPr txBox="1"/>
          <p:nvPr/>
        </p:nvSpPr>
        <p:spPr>
          <a:xfrm>
            <a:off x="6304786" y="6128827"/>
            <a:ext cx="1340352" cy="461665"/>
          </a:xfrm>
          <a:prstGeom prst="rect">
            <a:avLst/>
          </a:prstGeom>
          <a:noFill/>
        </p:spPr>
        <p:txBody>
          <a:bodyPr wrap="square" rtlCol="0">
            <a:spAutoFit/>
          </a:bodyPr>
          <a:lstStyle/>
          <a:p>
            <a:pPr algn="ctr"/>
            <a:r>
              <a:rPr lang="fr-FR" sz="1200" dirty="0" err="1"/>
              <a:t>Sprout_graph</a:t>
            </a:r>
            <a:r>
              <a:rPr lang="fr-FR" sz="1200" dirty="0"/>
              <a:t>_</a:t>
            </a:r>
          </a:p>
          <a:p>
            <a:pPr algn="ctr"/>
            <a:r>
              <a:rPr lang="fr-FR" sz="1200" dirty="0"/>
              <a:t>import_spark.bat</a:t>
            </a:r>
            <a:endParaRPr lang="en-US" sz="1200" dirty="0"/>
          </a:p>
        </p:txBody>
      </p:sp>
      <p:grpSp>
        <p:nvGrpSpPr>
          <p:cNvPr id="10" name="Group 9">
            <a:extLst>
              <a:ext uri="{FF2B5EF4-FFF2-40B4-BE49-F238E27FC236}">
                <a16:creationId xmlns:a16="http://schemas.microsoft.com/office/drawing/2014/main" id="{6BF22090-E72F-4F73-AF87-CFFB7980E46F}"/>
              </a:ext>
            </a:extLst>
          </p:cNvPr>
          <p:cNvGrpSpPr/>
          <p:nvPr/>
        </p:nvGrpSpPr>
        <p:grpSpPr>
          <a:xfrm>
            <a:off x="8634838" y="5301116"/>
            <a:ext cx="1984249" cy="898316"/>
            <a:chOff x="8049800" y="5496121"/>
            <a:chExt cx="1984249" cy="898316"/>
          </a:xfrm>
        </p:grpSpPr>
        <p:sp>
          <p:nvSpPr>
            <p:cNvPr id="59" name="Google Shape;121;g809044d427_0_0">
              <a:extLst>
                <a:ext uri="{FF2B5EF4-FFF2-40B4-BE49-F238E27FC236}">
                  <a16:creationId xmlns:a16="http://schemas.microsoft.com/office/drawing/2014/main" id="{7B0EBE5D-14B2-4EC8-B887-E0C5DB223288}"/>
                </a:ext>
              </a:extLst>
            </p:cNvPr>
            <p:cNvSpPr/>
            <p:nvPr/>
          </p:nvSpPr>
          <p:spPr>
            <a:xfrm>
              <a:off x="8049801" y="5498325"/>
              <a:ext cx="1984248" cy="896112"/>
            </a:xfrm>
            <a:prstGeom prst="rect">
              <a:avLst/>
            </a:prstGeom>
            <a:solidFill>
              <a:srgbClr val="EA999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p>
          </p:txBody>
        </p:sp>
        <p:sp>
          <p:nvSpPr>
            <p:cNvPr id="60" name="Google Shape;131;g809044d427_0_0">
              <a:extLst>
                <a:ext uri="{FF2B5EF4-FFF2-40B4-BE49-F238E27FC236}">
                  <a16:creationId xmlns:a16="http://schemas.microsoft.com/office/drawing/2014/main" id="{62E66ECE-287D-4ECC-84DA-DE0D5AA4D270}"/>
                </a:ext>
              </a:extLst>
            </p:cNvPr>
            <p:cNvSpPr/>
            <p:nvPr/>
          </p:nvSpPr>
          <p:spPr>
            <a:xfrm>
              <a:off x="8049800" y="5496121"/>
              <a:ext cx="1984247" cy="896111"/>
            </a:xfrm>
            <a:prstGeom prst="frame">
              <a:avLst>
                <a:gd name="adj1" fmla="val 12062"/>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PE" sz="1100" b="1" dirty="0"/>
                <a:t>Data View</a:t>
              </a:r>
              <a:endParaRPr sz="1100" b="1" dirty="0"/>
            </a:p>
            <a:p>
              <a:pPr marL="0" lvl="0" indent="0" algn="ctr" rtl="0">
                <a:spcBef>
                  <a:spcPts val="0"/>
                </a:spcBef>
                <a:spcAft>
                  <a:spcPts val="0"/>
                </a:spcAft>
                <a:buNone/>
              </a:pPr>
              <a:r>
                <a:rPr lang="es-PE" sz="1100" dirty="0"/>
                <a:t>(Neo4j)</a:t>
              </a:r>
              <a:endParaRPr sz="1100" dirty="0"/>
            </a:p>
          </p:txBody>
        </p:sp>
      </p:grpSp>
      <p:cxnSp>
        <p:nvCxnSpPr>
          <p:cNvPr id="62" name="Straight Arrow Connector 61">
            <a:extLst>
              <a:ext uri="{FF2B5EF4-FFF2-40B4-BE49-F238E27FC236}">
                <a16:creationId xmlns:a16="http://schemas.microsoft.com/office/drawing/2014/main" id="{1B9DC81A-7E3D-4301-80E6-C383EB5BA58D}"/>
              </a:ext>
            </a:extLst>
          </p:cNvPr>
          <p:cNvCxnSpPr>
            <a:cxnSpLocks/>
          </p:cNvCxnSpPr>
          <p:nvPr/>
        </p:nvCxnSpPr>
        <p:spPr>
          <a:xfrm flipV="1">
            <a:off x="7618527" y="5750274"/>
            <a:ext cx="75589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87706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324</Words>
  <Application>Microsoft Office PowerPoint</Application>
  <PresentationFormat>Widescreen</PresentationFormat>
  <Paragraphs>85</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Tema de Office</vt:lpstr>
      <vt:lpstr>PowerPoint Presentation</vt:lpstr>
      <vt:lpstr>PowerPoint Presentation</vt:lpstr>
      <vt:lpstr>Recomendation System with Graph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julio christian candela cáceres</dc:creator>
  <cp:lastModifiedBy>Valdemar</cp:lastModifiedBy>
  <cp:revision>2</cp:revision>
  <dcterms:created xsi:type="dcterms:W3CDTF">2020-05-20T10:30:20Z</dcterms:created>
  <dcterms:modified xsi:type="dcterms:W3CDTF">2020-06-17T17:00:53Z</dcterms:modified>
</cp:coreProperties>
</file>