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6858000" cx="9144000"/>
  <p:notesSz cx="7099300" cy="10234600"/>
  <p:embeddedFontLst>
    <p:embeddedFont>
      <p:font typeface="Helvetica Neue"/>
      <p:regular r:id="rId32"/>
      <p:bold r:id="rId33"/>
      <p:italic r:id="rId34"/>
      <p:boldItalic r:id="rId35"/>
    </p:embeddedFont>
    <p:embeddedFont>
      <p:font typeface="Helvetica Neue Light"/>
      <p:regular r:id="rId36"/>
      <p:bold r:id="rId37"/>
      <p:italic r:id="rId38"/>
      <p:boldItalic r:id="rId39"/>
    </p:embeddedFont>
    <p:embeddedFont>
      <p:font typeface="Gill Sans"/>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2" roundtripDataSignature="AMtx7minqN5xUjNj1OOpTPcxBa0q1JZs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GillSans-regular.fntdata"/><Relationship Id="rId20" Type="http://schemas.openxmlformats.org/officeDocument/2006/relationships/slide" Target="slides/slide16.xml"/><Relationship Id="rId42" Type="http://customschemas.google.com/relationships/presentationmetadata" Target="metadata"/><Relationship Id="rId41" Type="http://schemas.openxmlformats.org/officeDocument/2006/relationships/font" Target="fonts/GillSans-bold.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HelveticaNeue-bold.fntdata"/><Relationship Id="rId10" Type="http://schemas.openxmlformats.org/officeDocument/2006/relationships/slide" Target="slides/slide6.xml"/><Relationship Id="rId32" Type="http://schemas.openxmlformats.org/officeDocument/2006/relationships/font" Target="fonts/HelveticaNeue-regular.fntdata"/><Relationship Id="rId13" Type="http://schemas.openxmlformats.org/officeDocument/2006/relationships/slide" Target="slides/slide9.xml"/><Relationship Id="rId35" Type="http://schemas.openxmlformats.org/officeDocument/2006/relationships/font" Target="fonts/HelveticaNeue-boldItalic.fntdata"/><Relationship Id="rId12" Type="http://schemas.openxmlformats.org/officeDocument/2006/relationships/slide" Target="slides/slide8.xml"/><Relationship Id="rId34" Type="http://schemas.openxmlformats.org/officeDocument/2006/relationships/font" Target="fonts/HelveticaNeue-italic.fntdata"/><Relationship Id="rId15" Type="http://schemas.openxmlformats.org/officeDocument/2006/relationships/slide" Target="slides/slide11.xml"/><Relationship Id="rId37" Type="http://schemas.openxmlformats.org/officeDocument/2006/relationships/font" Target="fonts/HelveticaNeueLight-bold.fntdata"/><Relationship Id="rId14" Type="http://schemas.openxmlformats.org/officeDocument/2006/relationships/slide" Target="slides/slide10.xml"/><Relationship Id="rId36" Type="http://schemas.openxmlformats.org/officeDocument/2006/relationships/font" Target="fonts/HelveticaNeueLight-regular.fntdata"/><Relationship Id="rId17" Type="http://schemas.openxmlformats.org/officeDocument/2006/relationships/slide" Target="slides/slide13.xml"/><Relationship Id="rId39" Type="http://schemas.openxmlformats.org/officeDocument/2006/relationships/font" Target="fonts/HelveticaNeueLight-boldItalic.fntdata"/><Relationship Id="rId16" Type="http://schemas.openxmlformats.org/officeDocument/2006/relationships/slide" Target="slides/slide12.xml"/><Relationship Id="rId38" Type="http://schemas.openxmlformats.org/officeDocument/2006/relationships/font" Target="fonts/HelveticaNeueLight-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6575" cy="5127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021138" y="0"/>
            <a:ext cx="3076575" cy="512763"/>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246188" y="1279525"/>
            <a:ext cx="4606925"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9613" y="4926013"/>
            <a:ext cx="5680075" cy="402907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721850"/>
            <a:ext cx="3076575" cy="51276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021138" y="9721850"/>
            <a:ext cx="3076575" cy="51276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p:nvPr>
            <p:ph idx="2" type="sldImg"/>
          </p:nvPr>
        </p:nvSpPr>
        <p:spPr>
          <a:xfrm>
            <a:off x="1246188" y="1279525"/>
            <a:ext cx="4606925"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1:notes"/>
          <p:cNvSpPr txBox="1"/>
          <p:nvPr>
            <p:ph idx="1" type="body"/>
          </p:nvPr>
        </p:nvSpPr>
        <p:spPr>
          <a:xfrm>
            <a:off x="709613" y="4926013"/>
            <a:ext cx="5680075" cy="4029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1:notes"/>
          <p:cNvSpPr txBox="1"/>
          <p:nvPr>
            <p:ph idx="12" type="sldNum"/>
          </p:nvPr>
        </p:nvSpPr>
        <p:spPr>
          <a:xfrm>
            <a:off x="4021138" y="9721850"/>
            <a:ext cx="3076575" cy="51276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0:notes"/>
          <p:cNvSpPr txBox="1"/>
          <p:nvPr>
            <p:ph idx="1" type="body"/>
          </p:nvPr>
        </p:nvSpPr>
        <p:spPr>
          <a:xfrm>
            <a:off x="709613" y="4926013"/>
            <a:ext cx="5680075"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0:notes"/>
          <p:cNvSpPr/>
          <p:nvPr>
            <p:ph idx="2" type="sldImg"/>
          </p:nvPr>
        </p:nvSpPr>
        <p:spPr>
          <a:xfrm>
            <a:off x="1246188" y="1279525"/>
            <a:ext cx="4606925"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1:notes"/>
          <p:cNvSpPr txBox="1"/>
          <p:nvPr>
            <p:ph idx="1" type="body"/>
          </p:nvPr>
        </p:nvSpPr>
        <p:spPr>
          <a:xfrm>
            <a:off x="709613" y="4926013"/>
            <a:ext cx="5680075"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1:notes"/>
          <p:cNvSpPr/>
          <p:nvPr>
            <p:ph idx="2" type="sldImg"/>
          </p:nvPr>
        </p:nvSpPr>
        <p:spPr>
          <a:xfrm>
            <a:off x="1246188" y="1279525"/>
            <a:ext cx="4606925"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2:notes"/>
          <p:cNvSpPr/>
          <p:nvPr>
            <p:ph idx="2" type="sldImg"/>
          </p:nvPr>
        </p:nvSpPr>
        <p:spPr>
          <a:xfrm>
            <a:off x="1246188" y="1279525"/>
            <a:ext cx="4606925"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p12:notes"/>
          <p:cNvSpPr txBox="1"/>
          <p:nvPr>
            <p:ph idx="1" type="body"/>
          </p:nvPr>
        </p:nvSpPr>
        <p:spPr>
          <a:xfrm>
            <a:off x="709613" y="4926013"/>
            <a:ext cx="5680075" cy="4029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 Since the dawn of the Internet the sheer quantity and quality of data has dramatically increased and is continuing to do so exponentially</a:t>
            </a:r>
            <a:endParaRPr/>
          </a:p>
          <a:p>
            <a:pPr indent="0" lvl="0" marL="0" rtl="0" algn="l">
              <a:spcBef>
                <a:spcPts val="0"/>
              </a:spcBef>
              <a:spcAft>
                <a:spcPts val="0"/>
              </a:spcAft>
              <a:buNone/>
            </a:pPr>
            <a:r>
              <a:rPr lang="es-ES"/>
              <a:t>* As we know in today's world, data is everything.  A lot of startups are coming up based on data manipulation, providing intelligence software etc. </a:t>
            </a:r>
            <a:endParaRPr/>
          </a:p>
          <a:p>
            <a:pPr indent="0" lvl="0" marL="0" rtl="0" algn="l">
              <a:spcBef>
                <a:spcPts val="0"/>
              </a:spcBef>
              <a:spcAft>
                <a:spcPts val="0"/>
              </a:spcAft>
              <a:buNone/>
            </a:pPr>
            <a:r>
              <a:rPr lang="es-ES"/>
              <a:t>* In order to have a better regulation and good practices of using these data, we need some sort of Ethical code of conduct for it. Data Ethics branch if for that purpose.</a:t>
            </a:r>
            <a:endParaRPr/>
          </a:p>
          <a:p>
            <a:pPr indent="0" lvl="0" marL="0" rtl="0" algn="l">
              <a:spcBef>
                <a:spcPts val="0"/>
              </a:spcBef>
              <a:spcAft>
                <a:spcPts val="0"/>
              </a:spcAft>
              <a:buNone/>
            </a:pPr>
            <a:r>
              <a:rPr lang="es-ES"/>
              <a:t>* It defines, systematic, defending and recommending concepts of right and wrong conduct in relation to Data.</a:t>
            </a:r>
            <a:endParaRPr/>
          </a:p>
        </p:txBody>
      </p:sp>
      <p:sp>
        <p:nvSpPr>
          <p:cNvPr id="255" name="Google Shape;255;p12:notes"/>
          <p:cNvSpPr txBox="1"/>
          <p:nvPr>
            <p:ph idx="12" type="sldNum"/>
          </p:nvPr>
        </p:nvSpPr>
        <p:spPr>
          <a:xfrm>
            <a:off x="4021138" y="9721850"/>
            <a:ext cx="3076575" cy="51276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3:notes"/>
          <p:cNvSpPr/>
          <p:nvPr>
            <p:ph idx="2" type="sldImg"/>
          </p:nvPr>
        </p:nvSpPr>
        <p:spPr>
          <a:xfrm>
            <a:off x="1246188" y="1279525"/>
            <a:ext cx="4606925"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13:notes"/>
          <p:cNvSpPr txBox="1"/>
          <p:nvPr>
            <p:ph idx="1" type="body"/>
          </p:nvPr>
        </p:nvSpPr>
        <p:spPr>
          <a:xfrm>
            <a:off x="709613" y="4926013"/>
            <a:ext cx="5680075" cy="4029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 This is the data supply chain framework developed by Accenture company for organizations seeking to design, improve and enforce more ethical data practices. </a:t>
            </a:r>
            <a:endParaRPr/>
          </a:p>
          <a:p>
            <a:pPr indent="0" lvl="0" marL="0" rtl="0" algn="l">
              <a:spcBef>
                <a:spcPts val="0"/>
              </a:spcBef>
              <a:spcAft>
                <a:spcPts val="0"/>
              </a:spcAft>
              <a:buNone/>
            </a:pPr>
            <a:r>
              <a:rPr lang="es-ES"/>
              <a:t>*By using this framework and terminology, it sets the stage for analyzing ethical decision points and implementing ethical controls at different points of the supply chain.</a:t>
            </a:r>
            <a:endParaRPr/>
          </a:p>
          <a:p>
            <a:pPr indent="0" lvl="0" marL="0" rtl="0" algn="l">
              <a:spcBef>
                <a:spcPts val="0"/>
              </a:spcBef>
              <a:spcAft>
                <a:spcPts val="0"/>
              </a:spcAft>
              <a:buNone/>
            </a:pPr>
            <a:r>
              <a:rPr lang="es-ES"/>
              <a:t>* According to the framework there are three important steps which are further subdivided.</a:t>
            </a:r>
            <a:endParaRPr/>
          </a:p>
        </p:txBody>
      </p:sp>
      <p:sp>
        <p:nvSpPr>
          <p:cNvPr id="264" name="Google Shape;264;p13:notes"/>
          <p:cNvSpPr txBox="1"/>
          <p:nvPr>
            <p:ph idx="12" type="sldNum"/>
          </p:nvPr>
        </p:nvSpPr>
        <p:spPr>
          <a:xfrm>
            <a:off x="4021138" y="9721850"/>
            <a:ext cx="3076575" cy="51276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4:notes"/>
          <p:cNvSpPr/>
          <p:nvPr>
            <p:ph idx="2" type="sldImg"/>
          </p:nvPr>
        </p:nvSpPr>
        <p:spPr>
          <a:xfrm>
            <a:off x="1246188" y="1279525"/>
            <a:ext cx="4606925"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p14:notes"/>
          <p:cNvSpPr txBox="1"/>
          <p:nvPr>
            <p:ph idx="1" type="body"/>
          </p:nvPr>
        </p:nvSpPr>
        <p:spPr>
          <a:xfrm>
            <a:off x="709613" y="4926013"/>
            <a:ext cx="5680075" cy="4029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 These are some of the ethical questions that we should ask when we are dealing with data related entities, during the data supply chain framework.</a:t>
            </a:r>
            <a:endParaRPr/>
          </a:p>
        </p:txBody>
      </p:sp>
      <p:sp>
        <p:nvSpPr>
          <p:cNvPr id="272" name="Google Shape;272;p14:notes"/>
          <p:cNvSpPr txBox="1"/>
          <p:nvPr>
            <p:ph idx="12" type="sldNum"/>
          </p:nvPr>
        </p:nvSpPr>
        <p:spPr>
          <a:xfrm>
            <a:off x="4021138" y="9721850"/>
            <a:ext cx="3076575" cy="51276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5:notes"/>
          <p:cNvSpPr/>
          <p:nvPr>
            <p:ph idx="2" type="sldImg"/>
          </p:nvPr>
        </p:nvSpPr>
        <p:spPr>
          <a:xfrm>
            <a:off x="1246188" y="1279525"/>
            <a:ext cx="4606925"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15:notes"/>
          <p:cNvSpPr txBox="1"/>
          <p:nvPr>
            <p:ph idx="1" type="body"/>
          </p:nvPr>
        </p:nvSpPr>
        <p:spPr>
          <a:xfrm>
            <a:off x="709613" y="4926013"/>
            <a:ext cx="5680075" cy="4029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 To encounter the problems and ethical dilemmas, we have five principles of data ethics. </a:t>
            </a:r>
            <a:endParaRPr/>
          </a:p>
          <a:p>
            <a:pPr indent="0" lvl="0" marL="0" rtl="0" algn="l">
              <a:spcBef>
                <a:spcPts val="0"/>
              </a:spcBef>
              <a:spcAft>
                <a:spcPts val="0"/>
              </a:spcAft>
              <a:buNone/>
            </a:pPr>
            <a:r>
              <a:rPr lang="es-ES"/>
              <a:t>* They help us guide what is ethically wrong or right, when dealing with data.</a:t>
            </a:r>
            <a:endParaRPr/>
          </a:p>
          <a:p>
            <a:pPr indent="0" lvl="0" marL="0" rtl="0" algn="l">
              <a:spcBef>
                <a:spcPts val="0"/>
              </a:spcBef>
              <a:spcAft>
                <a:spcPts val="0"/>
              </a:spcAft>
              <a:buNone/>
            </a:pPr>
            <a:r>
              <a:rPr lang="es-ES"/>
              <a:t>* Privacy: That is, the data provided by the consumers is now owned by the company, who will use this data, but respect confidentiality.</a:t>
            </a:r>
            <a:endParaRPr/>
          </a:p>
          <a:p>
            <a:pPr indent="0" lvl="0" marL="0" rtl="0" algn="l">
              <a:spcBef>
                <a:spcPts val="0"/>
              </a:spcBef>
              <a:spcAft>
                <a:spcPts val="0"/>
              </a:spcAft>
              <a:buNone/>
            </a:pPr>
            <a:r>
              <a:rPr lang="es-ES"/>
              <a:t>* Governance: The focus here is on the internal processes that should be followed.</a:t>
            </a:r>
            <a:endParaRPr/>
          </a:p>
          <a:p>
            <a:pPr indent="0" lvl="0" marL="0" rtl="0" algn="l">
              <a:spcBef>
                <a:spcPts val="0"/>
              </a:spcBef>
              <a:spcAft>
                <a:spcPts val="0"/>
              </a:spcAft>
              <a:buNone/>
            </a:pPr>
            <a:r>
              <a:rPr lang="es-ES"/>
              <a:t>* Fairness: fairness means using data and algorithms in a way that respects the person behind the data. That means taking safety into consideration, and recognizing the impact the use of data can have on people’s lives. Example, ML on historical data does not discriminate against certain groups/communities.</a:t>
            </a:r>
            <a:endParaRPr/>
          </a:p>
          <a:p>
            <a:pPr indent="0" lvl="0" marL="0" rtl="0" algn="l">
              <a:spcBef>
                <a:spcPts val="0"/>
              </a:spcBef>
              <a:spcAft>
                <a:spcPts val="0"/>
              </a:spcAft>
              <a:buNone/>
            </a:pPr>
            <a:r>
              <a:rPr lang="es-ES"/>
              <a:t>* Shared benefit: this refers to the idea that data is owned by those that produce it and, as such, there should be joint control of the data, as well as shared benefits. </a:t>
            </a:r>
            <a:endParaRPr/>
          </a:p>
          <a:p>
            <a:pPr indent="0" lvl="0" marL="0" rtl="0" algn="l">
              <a:spcBef>
                <a:spcPts val="0"/>
              </a:spcBef>
              <a:spcAft>
                <a:spcPts val="0"/>
              </a:spcAft>
              <a:buNone/>
            </a:pPr>
            <a:r>
              <a:rPr lang="es-ES"/>
              <a:t>* Transparency: Transparency essentially refers to being open about the way data is collected and used, as well as avoiding unnecessary data collection</a:t>
            </a:r>
            <a:endParaRPr/>
          </a:p>
        </p:txBody>
      </p:sp>
      <p:sp>
        <p:nvSpPr>
          <p:cNvPr id="279" name="Google Shape;279;p15:notes"/>
          <p:cNvSpPr txBox="1"/>
          <p:nvPr>
            <p:ph idx="12" type="sldNum"/>
          </p:nvPr>
        </p:nvSpPr>
        <p:spPr>
          <a:xfrm>
            <a:off x="4021138" y="9721850"/>
            <a:ext cx="3076575" cy="51276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6:notes"/>
          <p:cNvSpPr txBox="1"/>
          <p:nvPr>
            <p:ph idx="1" type="body"/>
          </p:nvPr>
        </p:nvSpPr>
        <p:spPr>
          <a:xfrm>
            <a:off x="709613" y="4926013"/>
            <a:ext cx="5680075"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16:notes"/>
          <p:cNvSpPr/>
          <p:nvPr>
            <p:ph idx="2" type="sldImg"/>
          </p:nvPr>
        </p:nvSpPr>
        <p:spPr>
          <a:xfrm>
            <a:off x="1246188" y="1279525"/>
            <a:ext cx="4606925"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7:notes"/>
          <p:cNvSpPr txBox="1"/>
          <p:nvPr>
            <p:ph idx="1" type="body"/>
          </p:nvPr>
        </p:nvSpPr>
        <p:spPr>
          <a:xfrm>
            <a:off x="709613" y="4926013"/>
            <a:ext cx="5680075"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17:notes"/>
          <p:cNvSpPr/>
          <p:nvPr>
            <p:ph idx="2" type="sldImg"/>
          </p:nvPr>
        </p:nvSpPr>
        <p:spPr>
          <a:xfrm>
            <a:off x="1246188" y="1279525"/>
            <a:ext cx="4606925"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8:notes"/>
          <p:cNvSpPr txBox="1"/>
          <p:nvPr>
            <p:ph idx="1" type="body"/>
          </p:nvPr>
        </p:nvSpPr>
        <p:spPr>
          <a:xfrm>
            <a:off x="709613" y="4926013"/>
            <a:ext cx="5680075"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18:notes"/>
          <p:cNvSpPr/>
          <p:nvPr>
            <p:ph idx="2" type="sldImg"/>
          </p:nvPr>
        </p:nvSpPr>
        <p:spPr>
          <a:xfrm>
            <a:off x="1246188" y="1279525"/>
            <a:ext cx="4606925"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9:notes"/>
          <p:cNvSpPr txBox="1"/>
          <p:nvPr>
            <p:ph idx="1" type="body"/>
          </p:nvPr>
        </p:nvSpPr>
        <p:spPr>
          <a:xfrm>
            <a:off x="709613" y="4926013"/>
            <a:ext cx="5680075"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19:notes"/>
          <p:cNvSpPr/>
          <p:nvPr>
            <p:ph idx="2" type="sldImg"/>
          </p:nvPr>
        </p:nvSpPr>
        <p:spPr>
          <a:xfrm>
            <a:off x="1246188" y="1279525"/>
            <a:ext cx="4606925"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709613" y="4926013"/>
            <a:ext cx="5680075"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1246188" y="1279525"/>
            <a:ext cx="4606925"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0:notes"/>
          <p:cNvSpPr txBox="1"/>
          <p:nvPr>
            <p:ph idx="1" type="body"/>
          </p:nvPr>
        </p:nvSpPr>
        <p:spPr>
          <a:xfrm>
            <a:off x="709613" y="4926013"/>
            <a:ext cx="5680075"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20:notes"/>
          <p:cNvSpPr/>
          <p:nvPr>
            <p:ph idx="2" type="sldImg"/>
          </p:nvPr>
        </p:nvSpPr>
        <p:spPr>
          <a:xfrm>
            <a:off x="1246188" y="1279525"/>
            <a:ext cx="4606925"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1:notes"/>
          <p:cNvSpPr txBox="1"/>
          <p:nvPr>
            <p:ph idx="1" type="body"/>
          </p:nvPr>
        </p:nvSpPr>
        <p:spPr>
          <a:xfrm>
            <a:off x="709613" y="4926013"/>
            <a:ext cx="5680075"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21:notes"/>
          <p:cNvSpPr/>
          <p:nvPr>
            <p:ph idx="2" type="sldImg"/>
          </p:nvPr>
        </p:nvSpPr>
        <p:spPr>
          <a:xfrm>
            <a:off x="1246188" y="1279525"/>
            <a:ext cx="4606925"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2:notes"/>
          <p:cNvSpPr txBox="1"/>
          <p:nvPr>
            <p:ph idx="1" type="body"/>
          </p:nvPr>
        </p:nvSpPr>
        <p:spPr>
          <a:xfrm>
            <a:off x="709613" y="4926013"/>
            <a:ext cx="5680075"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22:notes"/>
          <p:cNvSpPr/>
          <p:nvPr>
            <p:ph idx="2" type="sldImg"/>
          </p:nvPr>
        </p:nvSpPr>
        <p:spPr>
          <a:xfrm>
            <a:off x="1246188" y="1279525"/>
            <a:ext cx="4606925"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3:notes"/>
          <p:cNvSpPr txBox="1"/>
          <p:nvPr>
            <p:ph idx="12" type="sldNum"/>
          </p:nvPr>
        </p:nvSpPr>
        <p:spPr>
          <a:xfrm>
            <a:off x="4021138" y="9721850"/>
            <a:ext cx="3076575" cy="51276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sz="1300">
                <a:solidFill>
                  <a:srgbClr val="000000"/>
                </a:solidFill>
                <a:latin typeface="Times New Roman"/>
                <a:ea typeface="Times New Roman"/>
                <a:cs typeface="Times New Roman"/>
                <a:sym typeface="Times New Roman"/>
              </a:rPr>
              <a:t>‹#›</a:t>
            </a:fld>
            <a:endParaRPr sz="1300">
              <a:solidFill>
                <a:srgbClr val="000000"/>
              </a:solidFill>
              <a:latin typeface="Times New Roman"/>
              <a:ea typeface="Times New Roman"/>
              <a:cs typeface="Times New Roman"/>
              <a:sym typeface="Times New Roman"/>
            </a:endParaRPr>
          </a:p>
        </p:txBody>
      </p:sp>
      <p:sp>
        <p:nvSpPr>
          <p:cNvPr id="397" name="Google Shape;397;p23:notes"/>
          <p:cNvSpPr/>
          <p:nvPr>
            <p:ph idx="2" type="sldImg"/>
          </p:nvPr>
        </p:nvSpPr>
        <p:spPr>
          <a:xfrm>
            <a:off x="854075" y="744538"/>
            <a:ext cx="4960938" cy="3722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12700">
            <a:solidFill>
              <a:srgbClr val="000000"/>
            </a:solidFill>
            <a:prstDash val="solid"/>
            <a:round/>
            <a:headEnd len="sm" w="sm" type="none"/>
            <a:tailEnd len="sm" w="sm" type="none"/>
          </a:ln>
        </p:spPr>
      </p:sp>
      <p:sp>
        <p:nvSpPr>
          <p:cNvPr id="398" name="Google Shape;398;p23:notes"/>
          <p:cNvSpPr txBox="1"/>
          <p:nvPr>
            <p:ph idx="1" type="body"/>
          </p:nvPr>
        </p:nvSpPr>
        <p:spPr>
          <a:xfrm>
            <a:off x="666750" y="4714875"/>
            <a:ext cx="5335588" cy="44672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200"/>
              <a:buFont typeface="Times New Roman"/>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4:notes"/>
          <p:cNvSpPr txBox="1"/>
          <p:nvPr>
            <p:ph idx="12" type="sldNum"/>
          </p:nvPr>
        </p:nvSpPr>
        <p:spPr>
          <a:xfrm>
            <a:off x="4021138" y="9721850"/>
            <a:ext cx="3076575" cy="51276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sz="1300">
                <a:solidFill>
                  <a:srgbClr val="000000"/>
                </a:solidFill>
                <a:latin typeface="Times New Roman"/>
                <a:ea typeface="Times New Roman"/>
                <a:cs typeface="Times New Roman"/>
                <a:sym typeface="Times New Roman"/>
              </a:rPr>
              <a:t>‹#›</a:t>
            </a:fld>
            <a:endParaRPr sz="1300">
              <a:solidFill>
                <a:srgbClr val="000000"/>
              </a:solidFill>
              <a:latin typeface="Times New Roman"/>
              <a:ea typeface="Times New Roman"/>
              <a:cs typeface="Times New Roman"/>
              <a:sym typeface="Times New Roman"/>
            </a:endParaRPr>
          </a:p>
        </p:txBody>
      </p:sp>
      <p:sp>
        <p:nvSpPr>
          <p:cNvPr id="410" name="Google Shape;410;p24:notes"/>
          <p:cNvSpPr/>
          <p:nvPr>
            <p:ph idx="2" type="sldImg"/>
          </p:nvPr>
        </p:nvSpPr>
        <p:spPr>
          <a:xfrm>
            <a:off x="854075" y="744538"/>
            <a:ext cx="4960938" cy="3722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12700">
            <a:solidFill>
              <a:srgbClr val="000000"/>
            </a:solidFill>
            <a:prstDash val="solid"/>
            <a:round/>
            <a:headEnd len="sm" w="sm" type="none"/>
            <a:tailEnd len="sm" w="sm" type="none"/>
          </a:ln>
        </p:spPr>
      </p:sp>
      <p:sp>
        <p:nvSpPr>
          <p:cNvPr id="411" name="Google Shape;411;p24:notes"/>
          <p:cNvSpPr txBox="1"/>
          <p:nvPr>
            <p:ph idx="1" type="body"/>
          </p:nvPr>
        </p:nvSpPr>
        <p:spPr>
          <a:xfrm>
            <a:off x="666750" y="4714875"/>
            <a:ext cx="5335588" cy="44672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200"/>
              <a:buFont typeface="Times New Roman"/>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25:notes"/>
          <p:cNvSpPr txBox="1"/>
          <p:nvPr>
            <p:ph idx="12" type="sldNum"/>
          </p:nvPr>
        </p:nvSpPr>
        <p:spPr>
          <a:xfrm>
            <a:off x="4021138" y="9721850"/>
            <a:ext cx="3076575" cy="51276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sz="1300">
                <a:solidFill>
                  <a:srgbClr val="000000"/>
                </a:solidFill>
                <a:latin typeface="Times New Roman"/>
                <a:ea typeface="Times New Roman"/>
                <a:cs typeface="Times New Roman"/>
                <a:sym typeface="Times New Roman"/>
              </a:rPr>
              <a:t>‹#›</a:t>
            </a:fld>
            <a:endParaRPr sz="1300">
              <a:solidFill>
                <a:srgbClr val="000000"/>
              </a:solidFill>
              <a:latin typeface="Times New Roman"/>
              <a:ea typeface="Times New Roman"/>
              <a:cs typeface="Times New Roman"/>
              <a:sym typeface="Times New Roman"/>
            </a:endParaRPr>
          </a:p>
        </p:txBody>
      </p:sp>
      <p:sp>
        <p:nvSpPr>
          <p:cNvPr id="424" name="Google Shape;424;p25:notes"/>
          <p:cNvSpPr/>
          <p:nvPr>
            <p:ph idx="2" type="sldImg"/>
          </p:nvPr>
        </p:nvSpPr>
        <p:spPr>
          <a:xfrm>
            <a:off x="854075" y="744538"/>
            <a:ext cx="4960938" cy="3722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12700">
            <a:solidFill>
              <a:srgbClr val="000000"/>
            </a:solidFill>
            <a:prstDash val="solid"/>
            <a:round/>
            <a:headEnd len="sm" w="sm" type="none"/>
            <a:tailEnd len="sm" w="sm" type="none"/>
          </a:ln>
        </p:spPr>
      </p:sp>
      <p:sp>
        <p:nvSpPr>
          <p:cNvPr id="425" name="Google Shape;425;p25:notes"/>
          <p:cNvSpPr txBox="1"/>
          <p:nvPr>
            <p:ph idx="1" type="body"/>
          </p:nvPr>
        </p:nvSpPr>
        <p:spPr>
          <a:xfrm>
            <a:off x="666750" y="4714875"/>
            <a:ext cx="5335588" cy="44672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200"/>
              <a:buFont typeface="Times New Roman"/>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26:notes"/>
          <p:cNvSpPr txBox="1"/>
          <p:nvPr>
            <p:ph idx="12" type="sldNum"/>
          </p:nvPr>
        </p:nvSpPr>
        <p:spPr>
          <a:xfrm>
            <a:off x="4021138" y="9721850"/>
            <a:ext cx="3076575" cy="51276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sz="1300">
                <a:solidFill>
                  <a:srgbClr val="000000"/>
                </a:solidFill>
                <a:latin typeface="Times New Roman"/>
                <a:ea typeface="Times New Roman"/>
                <a:cs typeface="Times New Roman"/>
                <a:sym typeface="Times New Roman"/>
              </a:rPr>
              <a:t>‹#›</a:t>
            </a:fld>
            <a:endParaRPr sz="1300">
              <a:solidFill>
                <a:srgbClr val="000000"/>
              </a:solidFill>
              <a:latin typeface="Times New Roman"/>
              <a:ea typeface="Times New Roman"/>
              <a:cs typeface="Times New Roman"/>
              <a:sym typeface="Times New Roman"/>
            </a:endParaRPr>
          </a:p>
        </p:txBody>
      </p:sp>
      <p:sp>
        <p:nvSpPr>
          <p:cNvPr id="437" name="Google Shape;437;p26:notes"/>
          <p:cNvSpPr/>
          <p:nvPr>
            <p:ph idx="2" type="sldImg"/>
          </p:nvPr>
        </p:nvSpPr>
        <p:spPr>
          <a:xfrm>
            <a:off x="854075" y="744538"/>
            <a:ext cx="4960938" cy="37226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12700">
            <a:solidFill>
              <a:srgbClr val="000000"/>
            </a:solidFill>
            <a:prstDash val="solid"/>
            <a:round/>
            <a:headEnd len="sm" w="sm" type="none"/>
            <a:tailEnd len="sm" w="sm" type="none"/>
          </a:ln>
        </p:spPr>
      </p:sp>
      <p:sp>
        <p:nvSpPr>
          <p:cNvPr id="438" name="Google Shape;438;p26:notes"/>
          <p:cNvSpPr txBox="1"/>
          <p:nvPr>
            <p:ph idx="1" type="body"/>
          </p:nvPr>
        </p:nvSpPr>
        <p:spPr>
          <a:xfrm>
            <a:off x="666750" y="4714875"/>
            <a:ext cx="5335588" cy="44672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200"/>
              <a:buFont typeface="Times New Roman"/>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27:notes"/>
          <p:cNvSpPr/>
          <p:nvPr>
            <p:ph idx="2" type="sldImg"/>
          </p:nvPr>
        </p:nvSpPr>
        <p:spPr>
          <a:xfrm>
            <a:off x="1246188" y="1279525"/>
            <a:ext cx="4606925"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6" name="Google Shape;446;p27:notes"/>
          <p:cNvSpPr txBox="1"/>
          <p:nvPr>
            <p:ph idx="1" type="body"/>
          </p:nvPr>
        </p:nvSpPr>
        <p:spPr>
          <a:xfrm>
            <a:off x="709613" y="4926013"/>
            <a:ext cx="5680075" cy="4029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27:notes"/>
          <p:cNvSpPr txBox="1"/>
          <p:nvPr>
            <p:ph idx="12" type="sldNum"/>
          </p:nvPr>
        </p:nvSpPr>
        <p:spPr>
          <a:xfrm>
            <a:off x="4021138" y="9721850"/>
            <a:ext cx="3076575" cy="51276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709613" y="4926013"/>
            <a:ext cx="5680075"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246188" y="1279525"/>
            <a:ext cx="4606925"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709613" y="4926013"/>
            <a:ext cx="5680075"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1246188" y="1279525"/>
            <a:ext cx="4606925"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709613" y="4926013"/>
            <a:ext cx="5680075"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246188" y="1279525"/>
            <a:ext cx="4606925"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709613" y="4926013"/>
            <a:ext cx="5680075"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1246188" y="1279525"/>
            <a:ext cx="4606925"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7:notes"/>
          <p:cNvSpPr txBox="1"/>
          <p:nvPr>
            <p:ph idx="1" type="body"/>
          </p:nvPr>
        </p:nvSpPr>
        <p:spPr>
          <a:xfrm>
            <a:off x="709613" y="4926013"/>
            <a:ext cx="5680075"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7:notes"/>
          <p:cNvSpPr/>
          <p:nvPr>
            <p:ph idx="2" type="sldImg"/>
          </p:nvPr>
        </p:nvSpPr>
        <p:spPr>
          <a:xfrm>
            <a:off x="1246188" y="1279525"/>
            <a:ext cx="4606925"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txBox="1"/>
          <p:nvPr>
            <p:ph idx="1" type="body"/>
          </p:nvPr>
        </p:nvSpPr>
        <p:spPr>
          <a:xfrm>
            <a:off x="709613" y="4926013"/>
            <a:ext cx="5680075"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8:notes"/>
          <p:cNvSpPr/>
          <p:nvPr>
            <p:ph idx="2" type="sldImg"/>
          </p:nvPr>
        </p:nvSpPr>
        <p:spPr>
          <a:xfrm>
            <a:off x="1246188" y="1279525"/>
            <a:ext cx="4606925"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notes"/>
          <p:cNvSpPr txBox="1"/>
          <p:nvPr>
            <p:ph idx="1" type="body"/>
          </p:nvPr>
        </p:nvSpPr>
        <p:spPr>
          <a:xfrm>
            <a:off x="709613" y="4926013"/>
            <a:ext cx="5680075"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9:notes"/>
          <p:cNvSpPr/>
          <p:nvPr>
            <p:ph idx="2" type="sldImg"/>
          </p:nvPr>
        </p:nvSpPr>
        <p:spPr>
          <a:xfrm>
            <a:off x="1246188" y="1279525"/>
            <a:ext cx="4606925"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9" name="Shape 19"/>
        <p:cNvGrpSpPr/>
        <p:nvPr/>
      </p:nvGrpSpPr>
      <p:grpSpPr>
        <a:xfrm>
          <a:off x="0" y="0"/>
          <a:ext cx="0" cy="0"/>
          <a:chOff x="0" y="0"/>
          <a:chExt cx="0" cy="0"/>
        </a:xfrm>
      </p:grpSpPr>
      <p:sp>
        <p:nvSpPr>
          <p:cNvPr id="20" name="Google Shape;20;p29"/>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017AC1"/>
              </a:buClr>
              <a:buSzPts val="4800"/>
              <a:buFont typeface="Helvetica Neue"/>
              <a:buNone/>
              <a:defRPr sz="4800">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9"/>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200"/>
              <a:buNone/>
              <a:defRPr sz="2200">
                <a:latin typeface="Helvetica Neue"/>
                <a:ea typeface="Helvetica Neue"/>
                <a:cs typeface="Helvetica Neue"/>
                <a:sym typeface="Helvetica Neue"/>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29"/>
          <p:cNvSpPr txBox="1"/>
          <p:nvPr>
            <p:ph idx="10" type="dt"/>
          </p:nvPr>
        </p:nvSpPr>
        <p:spPr>
          <a:xfrm>
            <a:off x="628650" y="6381475"/>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9"/>
          <p:cNvSpPr txBox="1"/>
          <p:nvPr>
            <p:ph idx="11" type="ftr"/>
          </p:nvPr>
        </p:nvSpPr>
        <p:spPr>
          <a:xfrm>
            <a:off x="3028950" y="6381475"/>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9"/>
          <p:cNvSpPr txBox="1"/>
          <p:nvPr>
            <p:ph idx="12" type="sldNum"/>
          </p:nvPr>
        </p:nvSpPr>
        <p:spPr>
          <a:xfrm>
            <a:off x="6457950" y="6382028"/>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6" name="Shape 76"/>
        <p:cNvGrpSpPr/>
        <p:nvPr/>
      </p:nvGrpSpPr>
      <p:grpSpPr>
        <a:xfrm>
          <a:off x="0" y="0"/>
          <a:ext cx="0" cy="0"/>
          <a:chOff x="0" y="0"/>
          <a:chExt cx="0" cy="0"/>
        </a:xfrm>
      </p:grpSpPr>
      <p:sp>
        <p:nvSpPr>
          <p:cNvPr id="77" name="Google Shape;77;p38"/>
          <p:cNvSpPr txBox="1"/>
          <p:nvPr>
            <p:ph type="title"/>
          </p:nvPr>
        </p:nvSpPr>
        <p:spPr>
          <a:xfrm>
            <a:off x="628650" y="813982"/>
            <a:ext cx="7886700" cy="8322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17AC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38"/>
          <p:cNvSpPr txBox="1"/>
          <p:nvPr>
            <p:ph idx="1" type="body"/>
          </p:nvPr>
        </p:nvSpPr>
        <p:spPr>
          <a:xfrm rot="5400000">
            <a:off x="2353986" y="100288"/>
            <a:ext cx="4436027"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38"/>
          <p:cNvSpPr txBox="1"/>
          <p:nvPr>
            <p:ph idx="10" type="dt"/>
          </p:nvPr>
        </p:nvSpPr>
        <p:spPr>
          <a:xfrm>
            <a:off x="628650" y="6381475"/>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8"/>
          <p:cNvSpPr txBox="1"/>
          <p:nvPr>
            <p:ph idx="11" type="ftr"/>
          </p:nvPr>
        </p:nvSpPr>
        <p:spPr>
          <a:xfrm>
            <a:off x="3028950" y="6381475"/>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8"/>
          <p:cNvSpPr txBox="1"/>
          <p:nvPr>
            <p:ph idx="12" type="sldNum"/>
          </p:nvPr>
        </p:nvSpPr>
        <p:spPr>
          <a:xfrm>
            <a:off x="6457950" y="6382028"/>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82" name="Shape 82"/>
        <p:cNvGrpSpPr/>
        <p:nvPr/>
      </p:nvGrpSpPr>
      <p:grpSpPr>
        <a:xfrm>
          <a:off x="0" y="0"/>
          <a:ext cx="0" cy="0"/>
          <a:chOff x="0" y="0"/>
          <a:chExt cx="0" cy="0"/>
        </a:xfrm>
      </p:grpSpPr>
      <p:sp>
        <p:nvSpPr>
          <p:cNvPr id="83" name="Google Shape;83;p39"/>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17AC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39"/>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39"/>
          <p:cNvSpPr txBox="1"/>
          <p:nvPr>
            <p:ph idx="10" type="dt"/>
          </p:nvPr>
        </p:nvSpPr>
        <p:spPr>
          <a:xfrm>
            <a:off x="628650" y="6381475"/>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9"/>
          <p:cNvSpPr txBox="1"/>
          <p:nvPr>
            <p:ph idx="11" type="ftr"/>
          </p:nvPr>
        </p:nvSpPr>
        <p:spPr>
          <a:xfrm>
            <a:off x="3028950" y="6381475"/>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9"/>
          <p:cNvSpPr txBox="1"/>
          <p:nvPr>
            <p:ph idx="12" type="sldNum"/>
          </p:nvPr>
        </p:nvSpPr>
        <p:spPr>
          <a:xfrm>
            <a:off x="6457950" y="6382028"/>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5" name="Shape 25"/>
        <p:cNvGrpSpPr/>
        <p:nvPr/>
      </p:nvGrpSpPr>
      <p:grpSpPr>
        <a:xfrm>
          <a:off x="0" y="0"/>
          <a:ext cx="0" cy="0"/>
          <a:chOff x="0" y="0"/>
          <a:chExt cx="0" cy="0"/>
        </a:xfrm>
      </p:grpSpPr>
      <p:sp>
        <p:nvSpPr>
          <p:cNvPr id="26" name="Google Shape;26;p30"/>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17AC1"/>
              </a:buClr>
              <a:buSzPts val="6000"/>
              <a:buFont typeface="Helvetica Neue"/>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0"/>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8" name="Google Shape;28;p30"/>
          <p:cNvSpPr txBox="1"/>
          <p:nvPr>
            <p:ph idx="10" type="dt"/>
          </p:nvPr>
        </p:nvSpPr>
        <p:spPr>
          <a:xfrm>
            <a:off x="628650" y="6381475"/>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0"/>
          <p:cNvSpPr txBox="1"/>
          <p:nvPr>
            <p:ph idx="11" type="ftr"/>
          </p:nvPr>
        </p:nvSpPr>
        <p:spPr>
          <a:xfrm>
            <a:off x="3028950" y="6381475"/>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0"/>
          <p:cNvSpPr txBox="1"/>
          <p:nvPr>
            <p:ph idx="12" type="sldNum"/>
          </p:nvPr>
        </p:nvSpPr>
        <p:spPr>
          <a:xfrm>
            <a:off x="6457950" y="6382028"/>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1" name="Shape 31"/>
        <p:cNvGrpSpPr/>
        <p:nvPr/>
      </p:nvGrpSpPr>
      <p:grpSpPr>
        <a:xfrm>
          <a:off x="0" y="0"/>
          <a:ext cx="0" cy="0"/>
          <a:chOff x="0" y="0"/>
          <a:chExt cx="0" cy="0"/>
        </a:xfrm>
      </p:grpSpPr>
      <p:sp>
        <p:nvSpPr>
          <p:cNvPr id="32" name="Google Shape;32;p31"/>
          <p:cNvSpPr txBox="1"/>
          <p:nvPr>
            <p:ph type="title"/>
          </p:nvPr>
        </p:nvSpPr>
        <p:spPr>
          <a:xfrm>
            <a:off x="628650" y="813982"/>
            <a:ext cx="7886700" cy="8322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17AC1"/>
              </a:buClr>
              <a:buSzPts val="3600"/>
              <a:buFont typeface="Helvetica Neue"/>
              <a:buNone/>
              <a:defRPr>
                <a:solidFill>
                  <a:srgbClr val="017AC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1"/>
          <p:cNvSpPr txBox="1"/>
          <p:nvPr>
            <p:ph idx="1" type="body"/>
          </p:nvPr>
        </p:nvSpPr>
        <p:spPr>
          <a:xfrm>
            <a:off x="628650" y="1825624"/>
            <a:ext cx="7886700" cy="4436027"/>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42900" lvl="3" marL="1828800" algn="l">
              <a:lnSpc>
                <a:spcPct val="90000"/>
              </a:lnSpc>
              <a:spcBef>
                <a:spcPts val="500"/>
              </a:spcBef>
              <a:spcAft>
                <a:spcPts val="0"/>
              </a:spcAft>
              <a:buClr>
                <a:schemeClr val="dk1"/>
              </a:buClr>
              <a:buSzPts val="1800"/>
              <a:buChar char="•"/>
              <a:defRPr sz="1800"/>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1"/>
          <p:cNvSpPr txBox="1"/>
          <p:nvPr>
            <p:ph idx="10" type="dt"/>
          </p:nvPr>
        </p:nvSpPr>
        <p:spPr>
          <a:xfrm>
            <a:off x="628650" y="6381475"/>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1"/>
          <p:cNvSpPr txBox="1"/>
          <p:nvPr>
            <p:ph idx="11" type="ftr"/>
          </p:nvPr>
        </p:nvSpPr>
        <p:spPr>
          <a:xfrm>
            <a:off x="3028950" y="6381475"/>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1"/>
          <p:cNvSpPr txBox="1"/>
          <p:nvPr>
            <p:ph idx="12" type="sldNum"/>
          </p:nvPr>
        </p:nvSpPr>
        <p:spPr>
          <a:xfrm>
            <a:off x="6457950" y="6382028"/>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7" name="Shape 37"/>
        <p:cNvGrpSpPr/>
        <p:nvPr/>
      </p:nvGrpSpPr>
      <p:grpSpPr>
        <a:xfrm>
          <a:off x="0" y="0"/>
          <a:ext cx="0" cy="0"/>
          <a:chOff x="0" y="0"/>
          <a:chExt cx="0" cy="0"/>
        </a:xfrm>
      </p:grpSpPr>
      <p:sp>
        <p:nvSpPr>
          <p:cNvPr id="38" name="Google Shape;38;p32"/>
          <p:cNvSpPr txBox="1"/>
          <p:nvPr>
            <p:ph type="title"/>
          </p:nvPr>
        </p:nvSpPr>
        <p:spPr>
          <a:xfrm>
            <a:off x="628650" y="813982"/>
            <a:ext cx="7886700" cy="8322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17AC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2"/>
          <p:cNvSpPr txBox="1"/>
          <p:nvPr>
            <p:ph idx="10" type="dt"/>
          </p:nvPr>
        </p:nvSpPr>
        <p:spPr>
          <a:xfrm>
            <a:off x="628650" y="6381475"/>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2"/>
          <p:cNvSpPr txBox="1"/>
          <p:nvPr>
            <p:ph idx="11" type="ftr"/>
          </p:nvPr>
        </p:nvSpPr>
        <p:spPr>
          <a:xfrm>
            <a:off x="3028950" y="6381475"/>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2"/>
          <p:cNvSpPr txBox="1"/>
          <p:nvPr>
            <p:ph idx="12" type="sldNum"/>
          </p:nvPr>
        </p:nvSpPr>
        <p:spPr>
          <a:xfrm>
            <a:off x="6457950" y="6382028"/>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2" name="Shape 42"/>
        <p:cNvGrpSpPr/>
        <p:nvPr/>
      </p:nvGrpSpPr>
      <p:grpSpPr>
        <a:xfrm>
          <a:off x="0" y="0"/>
          <a:ext cx="0" cy="0"/>
          <a:chOff x="0" y="0"/>
          <a:chExt cx="0" cy="0"/>
        </a:xfrm>
      </p:grpSpPr>
      <p:sp>
        <p:nvSpPr>
          <p:cNvPr id="43" name="Google Shape;43;p33"/>
          <p:cNvSpPr txBox="1"/>
          <p:nvPr>
            <p:ph idx="10" type="dt"/>
          </p:nvPr>
        </p:nvSpPr>
        <p:spPr>
          <a:xfrm>
            <a:off x="628650" y="6381475"/>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3"/>
          <p:cNvSpPr txBox="1"/>
          <p:nvPr>
            <p:ph idx="11" type="ftr"/>
          </p:nvPr>
        </p:nvSpPr>
        <p:spPr>
          <a:xfrm>
            <a:off x="3028950" y="6381475"/>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3"/>
          <p:cNvSpPr txBox="1"/>
          <p:nvPr>
            <p:ph idx="12" type="sldNum"/>
          </p:nvPr>
        </p:nvSpPr>
        <p:spPr>
          <a:xfrm>
            <a:off x="6457950" y="6382028"/>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6" name="Shape 46"/>
        <p:cNvGrpSpPr/>
        <p:nvPr/>
      </p:nvGrpSpPr>
      <p:grpSpPr>
        <a:xfrm>
          <a:off x="0" y="0"/>
          <a:ext cx="0" cy="0"/>
          <a:chOff x="0" y="0"/>
          <a:chExt cx="0" cy="0"/>
        </a:xfrm>
      </p:grpSpPr>
      <p:sp>
        <p:nvSpPr>
          <p:cNvPr id="47" name="Google Shape;47;p34"/>
          <p:cNvSpPr txBox="1"/>
          <p:nvPr>
            <p:ph type="title"/>
          </p:nvPr>
        </p:nvSpPr>
        <p:spPr>
          <a:xfrm>
            <a:off x="628650" y="813982"/>
            <a:ext cx="7886700" cy="8322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17AC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34"/>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34"/>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4"/>
          <p:cNvSpPr txBox="1"/>
          <p:nvPr>
            <p:ph idx="10" type="dt"/>
          </p:nvPr>
        </p:nvSpPr>
        <p:spPr>
          <a:xfrm>
            <a:off x="628650" y="6381475"/>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4"/>
          <p:cNvSpPr txBox="1"/>
          <p:nvPr>
            <p:ph idx="11" type="ftr"/>
          </p:nvPr>
        </p:nvSpPr>
        <p:spPr>
          <a:xfrm>
            <a:off x="3028950" y="6381475"/>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4"/>
          <p:cNvSpPr txBox="1"/>
          <p:nvPr>
            <p:ph idx="12" type="sldNum"/>
          </p:nvPr>
        </p:nvSpPr>
        <p:spPr>
          <a:xfrm>
            <a:off x="6457950" y="6382028"/>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3" name="Shape 53"/>
        <p:cNvGrpSpPr/>
        <p:nvPr/>
      </p:nvGrpSpPr>
      <p:grpSpPr>
        <a:xfrm>
          <a:off x="0" y="0"/>
          <a:ext cx="0" cy="0"/>
          <a:chOff x="0" y="0"/>
          <a:chExt cx="0" cy="0"/>
        </a:xfrm>
      </p:grpSpPr>
      <p:sp>
        <p:nvSpPr>
          <p:cNvPr id="54" name="Google Shape;54;p35"/>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17AC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5"/>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35"/>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35"/>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35"/>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35"/>
          <p:cNvSpPr txBox="1"/>
          <p:nvPr>
            <p:ph idx="10" type="dt"/>
          </p:nvPr>
        </p:nvSpPr>
        <p:spPr>
          <a:xfrm>
            <a:off x="628650" y="6381475"/>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5"/>
          <p:cNvSpPr txBox="1"/>
          <p:nvPr>
            <p:ph idx="11" type="ftr"/>
          </p:nvPr>
        </p:nvSpPr>
        <p:spPr>
          <a:xfrm>
            <a:off x="3028950" y="6381475"/>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5"/>
          <p:cNvSpPr txBox="1"/>
          <p:nvPr>
            <p:ph idx="12" type="sldNum"/>
          </p:nvPr>
        </p:nvSpPr>
        <p:spPr>
          <a:xfrm>
            <a:off x="6457950" y="6382028"/>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2" name="Shape 62"/>
        <p:cNvGrpSpPr/>
        <p:nvPr/>
      </p:nvGrpSpPr>
      <p:grpSpPr>
        <a:xfrm>
          <a:off x="0" y="0"/>
          <a:ext cx="0" cy="0"/>
          <a:chOff x="0" y="0"/>
          <a:chExt cx="0" cy="0"/>
        </a:xfrm>
      </p:grpSpPr>
      <p:sp>
        <p:nvSpPr>
          <p:cNvPr id="63" name="Google Shape;63;p36"/>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17AC1"/>
              </a:buClr>
              <a:buSzPts val="3200"/>
              <a:buFont typeface="Helvetica Neu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36"/>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36"/>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36"/>
          <p:cNvSpPr txBox="1"/>
          <p:nvPr>
            <p:ph idx="10" type="dt"/>
          </p:nvPr>
        </p:nvSpPr>
        <p:spPr>
          <a:xfrm>
            <a:off x="628650" y="6381475"/>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6"/>
          <p:cNvSpPr txBox="1"/>
          <p:nvPr>
            <p:ph idx="11" type="ftr"/>
          </p:nvPr>
        </p:nvSpPr>
        <p:spPr>
          <a:xfrm>
            <a:off x="3028950" y="6381475"/>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6"/>
          <p:cNvSpPr txBox="1"/>
          <p:nvPr>
            <p:ph idx="12" type="sldNum"/>
          </p:nvPr>
        </p:nvSpPr>
        <p:spPr>
          <a:xfrm>
            <a:off x="6457950" y="6382028"/>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9" name="Shape 69"/>
        <p:cNvGrpSpPr/>
        <p:nvPr/>
      </p:nvGrpSpPr>
      <p:grpSpPr>
        <a:xfrm>
          <a:off x="0" y="0"/>
          <a:ext cx="0" cy="0"/>
          <a:chOff x="0" y="0"/>
          <a:chExt cx="0" cy="0"/>
        </a:xfrm>
      </p:grpSpPr>
      <p:sp>
        <p:nvSpPr>
          <p:cNvPr id="70" name="Google Shape;70;p37"/>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17AC1"/>
              </a:buClr>
              <a:buSzPts val="3200"/>
              <a:buFont typeface="Helvetica Neu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37"/>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Helvetica Neue"/>
                <a:ea typeface="Helvetica Neue"/>
                <a:cs typeface="Helvetica Neue"/>
                <a:sym typeface="Helvetica Neue"/>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Helvetica Neue"/>
                <a:ea typeface="Helvetica Neue"/>
                <a:cs typeface="Helvetica Neue"/>
                <a:sym typeface="Helvetica Neue"/>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Helvetica Neue"/>
                <a:ea typeface="Helvetica Neue"/>
                <a:cs typeface="Helvetica Neue"/>
                <a:sym typeface="Helvetica Neue"/>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Helvetica Neue"/>
                <a:ea typeface="Helvetica Neue"/>
                <a:cs typeface="Helvetica Neue"/>
                <a:sym typeface="Helvetica Neue"/>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Helvetica Neue"/>
                <a:ea typeface="Helvetica Neue"/>
                <a:cs typeface="Helvetica Neue"/>
                <a:sym typeface="Helvetica Neue"/>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2" name="Google Shape;72;p37"/>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37"/>
          <p:cNvSpPr txBox="1"/>
          <p:nvPr>
            <p:ph idx="10" type="dt"/>
          </p:nvPr>
        </p:nvSpPr>
        <p:spPr>
          <a:xfrm>
            <a:off x="628650" y="6381475"/>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7"/>
          <p:cNvSpPr txBox="1"/>
          <p:nvPr>
            <p:ph idx="11" type="ftr"/>
          </p:nvPr>
        </p:nvSpPr>
        <p:spPr>
          <a:xfrm>
            <a:off x="3028950" y="6381475"/>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7"/>
          <p:cNvSpPr txBox="1"/>
          <p:nvPr>
            <p:ph idx="12" type="sldNum"/>
          </p:nvPr>
        </p:nvSpPr>
        <p:spPr>
          <a:xfrm>
            <a:off x="6457950" y="6382028"/>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8"/>
          <p:cNvSpPr txBox="1"/>
          <p:nvPr>
            <p:ph type="title"/>
          </p:nvPr>
        </p:nvSpPr>
        <p:spPr>
          <a:xfrm>
            <a:off x="628650" y="813982"/>
            <a:ext cx="7886700" cy="832256"/>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017AC1"/>
              </a:buClr>
              <a:buSzPts val="3600"/>
              <a:buFont typeface="Helvetica Neue"/>
              <a:buNone/>
              <a:defRPr b="0" i="0" sz="3600" u="none" cap="none" strike="noStrike">
                <a:solidFill>
                  <a:srgbClr val="017AC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8"/>
          <p:cNvSpPr txBox="1"/>
          <p:nvPr>
            <p:ph idx="1" type="body"/>
          </p:nvPr>
        </p:nvSpPr>
        <p:spPr>
          <a:xfrm>
            <a:off x="628650" y="1825624"/>
            <a:ext cx="7886700" cy="4436027"/>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Helvetica Neue"/>
                <a:ea typeface="Helvetica Neue"/>
                <a:cs typeface="Helvetica Neue"/>
                <a:sym typeface="Helvetica Neue"/>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Helvetica Neue"/>
                <a:ea typeface="Helvetica Neue"/>
                <a:cs typeface="Helvetica Neue"/>
                <a:sym typeface="Helvetica Neue"/>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8"/>
          <p:cNvSpPr txBox="1"/>
          <p:nvPr>
            <p:ph idx="10" type="dt"/>
          </p:nvPr>
        </p:nvSpPr>
        <p:spPr>
          <a:xfrm>
            <a:off x="628650" y="6381475"/>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8"/>
          <p:cNvSpPr txBox="1"/>
          <p:nvPr>
            <p:ph idx="11" type="ftr"/>
          </p:nvPr>
        </p:nvSpPr>
        <p:spPr>
          <a:xfrm>
            <a:off x="3028950" y="6381475"/>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8"/>
          <p:cNvSpPr txBox="1"/>
          <p:nvPr>
            <p:ph idx="12" type="sldNum"/>
          </p:nvPr>
        </p:nvSpPr>
        <p:spPr>
          <a:xfrm>
            <a:off x="6457950" y="6382028"/>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15" name="Google Shape;15;p28"/>
          <p:cNvSpPr/>
          <p:nvPr/>
        </p:nvSpPr>
        <p:spPr>
          <a:xfrm>
            <a:off x="0" y="0"/>
            <a:ext cx="9144000" cy="680760"/>
          </a:xfrm>
          <a:custGeom>
            <a:rect b="b" l="l" r="r" t="t"/>
            <a:pathLst>
              <a:path extrusionOk="0" h="21600" w="21600">
                <a:moveTo>
                  <a:pt x="0" y="0"/>
                </a:moveTo>
                <a:lnTo>
                  <a:pt x="21600" y="0"/>
                </a:lnTo>
                <a:lnTo>
                  <a:pt x="21600" y="21600"/>
                </a:lnTo>
                <a:lnTo>
                  <a:pt x="0" y="21600"/>
                </a:lnTo>
                <a:lnTo>
                  <a:pt x="0" y="0"/>
                </a:lnTo>
                <a:close/>
              </a:path>
            </a:pathLst>
          </a:custGeom>
          <a:solidFill>
            <a:srgbClr val="007BC0"/>
          </a:solidFill>
          <a:ln>
            <a:noFill/>
          </a:ln>
        </p:spPr>
        <p:txBody>
          <a:bodyPr anchorCtr="0" anchor="ctr" bIns="0" lIns="0" spcFirstLastPara="1" rIns="0" wrap="square" tIns="0">
            <a:noAutofit/>
          </a:bodyPr>
          <a:lstStyle/>
          <a:p>
            <a:pPr indent="0" lvl="0" marL="0" marR="0" rtl="0" algn="l">
              <a:spcBef>
                <a:spcPts val="0"/>
              </a:spcBef>
              <a:spcAft>
                <a:spcPts val="0"/>
              </a:spcAft>
              <a:buClr>
                <a:schemeClr val="dk1"/>
              </a:buClr>
              <a:buSzPts val="2400"/>
              <a:buFont typeface="Calibri"/>
              <a:buNone/>
            </a:pPr>
            <a:r>
              <a:t/>
            </a:r>
            <a:endParaRPr b="0" i="0" sz="2400" u="none" cap="none" strike="noStrike">
              <a:solidFill>
                <a:schemeClr val="dk1"/>
              </a:solidFill>
              <a:latin typeface="Arial"/>
              <a:ea typeface="Arial"/>
              <a:cs typeface="Arial"/>
              <a:sym typeface="Arial"/>
            </a:endParaRPr>
          </a:p>
        </p:txBody>
      </p:sp>
      <p:sp>
        <p:nvSpPr>
          <p:cNvPr id="16" name="Google Shape;16;p28"/>
          <p:cNvSpPr txBox="1"/>
          <p:nvPr/>
        </p:nvSpPr>
        <p:spPr>
          <a:xfrm>
            <a:off x="2320507" y="34429"/>
            <a:ext cx="6823494" cy="677108"/>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s-ES" sz="1100" u="none" cap="none" strike="noStrike">
                <a:solidFill>
                  <a:schemeClr val="lt1"/>
                </a:solidFill>
                <a:latin typeface="Helvetica Neue Light"/>
                <a:ea typeface="Helvetica Neue Light"/>
                <a:cs typeface="Helvetica Neue Light"/>
                <a:sym typeface="Helvetica Neue Light"/>
              </a:rPr>
              <a:t>Entrepreneurship for World Challenges</a:t>
            </a:r>
            <a:endParaRPr b="1" i="0" sz="1100" u="none" cap="none" strike="noStrike">
              <a:solidFill>
                <a:schemeClr val="lt1"/>
              </a:solidFill>
              <a:latin typeface="Helvetica Neue Light"/>
              <a:ea typeface="Helvetica Neue Light"/>
              <a:cs typeface="Helvetica Neue Light"/>
              <a:sym typeface="Helvetica Neue Light"/>
            </a:endParaRPr>
          </a:p>
          <a:p>
            <a:pPr indent="0" lvl="0" marL="0" marR="0" rtl="0" algn="r">
              <a:spcBef>
                <a:spcPts val="0"/>
              </a:spcBef>
              <a:spcAft>
                <a:spcPts val="0"/>
              </a:spcAft>
              <a:buNone/>
            </a:pPr>
            <a:r>
              <a:rPr b="0" i="1" lang="es-ES" sz="900" u="none" cap="none" strike="noStrike">
                <a:solidFill>
                  <a:schemeClr val="lt1"/>
                </a:solidFill>
                <a:latin typeface="Helvetica Neue Light"/>
                <a:ea typeface="Helvetica Neue Light"/>
                <a:cs typeface="Helvetica Neue Light"/>
                <a:sym typeface="Helvetica Neue Light"/>
              </a:rPr>
              <a:t>Master in Advanced Telecommunication Technologies (MATT)</a:t>
            </a:r>
            <a:endParaRPr b="0" i="1" sz="900" u="none" cap="none" strike="noStrike">
              <a:solidFill>
                <a:schemeClr val="lt1"/>
              </a:solidFill>
              <a:latin typeface="Helvetica Neue Light"/>
              <a:ea typeface="Helvetica Neue Light"/>
              <a:cs typeface="Helvetica Neue Light"/>
              <a:sym typeface="Helvetica Neue Light"/>
            </a:endParaRPr>
          </a:p>
          <a:p>
            <a:pPr indent="0" lvl="0" marL="0" marR="0" rtl="0" algn="r">
              <a:spcBef>
                <a:spcPts val="0"/>
              </a:spcBef>
              <a:spcAft>
                <a:spcPts val="0"/>
              </a:spcAft>
              <a:buNone/>
            </a:pPr>
            <a:r>
              <a:t/>
            </a:r>
            <a:endParaRPr b="0" i="1" sz="900" u="none" cap="none" strike="noStrike">
              <a:solidFill>
                <a:schemeClr val="lt1"/>
              </a:solidFill>
              <a:latin typeface="Helvetica Neue Light"/>
              <a:ea typeface="Helvetica Neue Light"/>
              <a:cs typeface="Helvetica Neue Light"/>
              <a:sym typeface="Helvetica Neue Light"/>
            </a:endParaRPr>
          </a:p>
          <a:p>
            <a:pPr indent="0" lvl="0" marL="0" marR="0" rtl="0" algn="r">
              <a:spcBef>
                <a:spcPts val="0"/>
              </a:spcBef>
              <a:spcAft>
                <a:spcPts val="0"/>
              </a:spcAft>
              <a:buNone/>
            </a:pPr>
            <a:r>
              <a:t/>
            </a:r>
            <a:endParaRPr b="0" i="1" sz="900" u="none" cap="none" strike="noStrike">
              <a:solidFill>
                <a:schemeClr val="lt1"/>
              </a:solidFill>
              <a:latin typeface="Helvetica Neue Light"/>
              <a:ea typeface="Helvetica Neue Light"/>
              <a:cs typeface="Helvetica Neue Light"/>
              <a:sym typeface="Helvetica Neue Light"/>
            </a:endParaRPr>
          </a:p>
        </p:txBody>
      </p:sp>
      <p:sp>
        <p:nvSpPr>
          <p:cNvPr id="17" name="Google Shape;17;p28"/>
          <p:cNvSpPr txBox="1"/>
          <p:nvPr/>
        </p:nvSpPr>
        <p:spPr>
          <a:xfrm>
            <a:off x="3536576" y="460560"/>
            <a:ext cx="5607423" cy="21544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1" lang="es-ES" sz="800" u="none" cap="none" strike="noStrike">
                <a:solidFill>
                  <a:schemeClr val="lt1"/>
                </a:solidFill>
                <a:latin typeface="Helvetica Neue"/>
                <a:ea typeface="Helvetica Neue"/>
                <a:cs typeface="Helvetica Neue"/>
                <a:sym typeface="Helvetica Neue"/>
              </a:rPr>
              <a:t>Dr. Marcos Eguiguren</a:t>
            </a:r>
            <a:endParaRPr/>
          </a:p>
        </p:txBody>
      </p:sp>
      <p:pic>
        <p:nvPicPr>
          <p:cNvPr id="18" name="Google Shape;18;p28"/>
          <p:cNvPicPr preferRelativeResize="0"/>
          <p:nvPr/>
        </p:nvPicPr>
        <p:blipFill rotWithShape="1">
          <a:blip r:embed="rId1">
            <a:alphaModFix/>
          </a:blip>
          <a:srcRect b="0" l="0" r="0" t="0"/>
          <a:stretch/>
        </p:blipFill>
        <p:spPr>
          <a:xfrm>
            <a:off x="90578" y="19666"/>
            <a:ext cx="2139351" cy="64142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hyperlink" Target="https://www.accenture.com/us-en/blogs/blogs-new-data-ethics-guidelines-organizations-digital-trus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1.jp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hyperlink" Target="mailto:vicenc.fernandez@upc.edu" TargetMode="Externa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 Id="rId9" Type="http://schemas.openxmlformats.org/officeDocument/2006/relationships/image" Target="../media/image17.png"/><Relationship Id="rId5" Type="http://schemas.openxmlformats.org/officeDocument/2006/relationships/image" Target="../media/image15.png"/><Relationship Id="rId6" Type="http://schemas.openxmlformats.org/officeDocument/2006/relationships/image" Target="../media/image12.png"/><Relationship Id="rId7" Type="http://schemas.openxmlformats.org/officeDocument/2006/relationships/image" Target="../media/image10.png"/><Relationship Id="rId8"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txBox="1"/>
          <p:nvPr>
            <p:ph type="ctrTitle"/>
          </p:nvPr>
        </p:nvSpPr>
        <p:spPr>
          <a:xfrm>
            <a:off x="428086" y="2175641"/>
            <a:ext cx="7772400" cy="202722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017AC1"/>
              </a:buClr>
              <a:buSzPts val="2880"/>
              <a:buFont typeface="Helvetica Neue"/>
              <a:buNone/>
            </a:pPr>
            <a:r>
              <a:rPr b="1" lang="es-ES" sz="2880"/>
              <a:t>Purpose driven companies. Ethics in Management</a:t>
            </a:r>
            <a:br>
              <a:rPr b="1" lang="es-ES" sz="2880"/>
            </a:br>
            <a:br>
              <a:rPr b="1" lang="es-ES" sz="2880"/>
            </a:br>
            <a:r>
              <a:rPr b="1" lang="es-ES" sz="2880"/>
              <a:t>The 3.0 Corporation. An ethically driven company</a:t>
            </a:r>
            <a:endParaRPr b="1" sz="2880"/>
          </a:p>
        </p:txBody>
      </p:sp>
      <p:sp>
        <p:nvSpPr>
          <p:cNvPr id="94" name="Google Shape;94;p1"/>
          <p:cNvSpPr/>
          <p:nvPr/>
        </p:nvSpPr>
        <p:spPr>
          <a:xfrm>
            <a:off x="0" y="0"/>
            <a:ext cx="9144000" cy="757646"/>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5" name="Google Shape;95;p1"/>
          <p:cNvSpPr txBox="1"/>
          <p:nvPr/>
        </p:nvSpPr>
        <p:spPr>
          <a:xfrm>
            <a:off x="428086" y="3981190"/>
            <a:ext cx="8042583" cy="618519"/>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rgbClr val="017AC1"/>
              </a:buClr>
              <a:buSzPts val="1800"/>
              <a:buFont typeface="Helvetica Neue"/>
              <a:buNone/>
            </a:pPr>
            <a:r>
              <a:t/>
            </a:r>
            <a:endParaRPr b="0" i="1" sz="1800" u="none" cap="none" strike="noStrike">
              <a:solidFill>
                <a:srgbClr val="017AC1"/>
              </a:solidFill>
              <a:latin typeface="Helvetica Neue"/>
              <a:ea typeface="Helvetica Neue"/>
              <a:cs typeface="Helvetica Neue"/>
              <a:sym typeface="Helvetica Neue"/>
            </a:endParaRPr>
          </a:p>
        </p:txBody>
      </p:sp>
      <p:sp>
        <p:nvSpPr>
          <p:cNvPr id="96" name="Google Shape;96;p1"/>
          <p:cNvSpPr txBox="1"/>
          <p:nvPr/>
        </p:nvSpPr>
        <p:spPr>
          <a:xfrm>
            <a:off x="428086" y="5510026"/>
            <a:ext cx="411869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s-ES" sz="1800" u="none" cap="none" strike="noStrike">
                <a:solidFill>
                  <a:schemeClr val="dk1"/>
                </a:solidFill>
                <a:latin typeface="Calibri"/>
                <a:ea typeface="Calibri"/>
                <a:cs typeface="Calibri"/>
                <a:sym typeface="Calibri"/>
              </a:rPr>
              <a:t>Marcos Eguiguren</a:t>
            </a:r>
            <a:endParaRPr/>
          </a:p>
          <a:p>
            <a:pPr indent="0" lvl="0" marL="0" marR="0" rtl="0" algn="l">
              <a:spcBef>
                <a:spcPts val="0"/>
              </a:spcBef>
              <a:spcAft>
                <a:spcPts val="0"/>
              </a:spcAft>
              <a:buNone/>
            </a:pPr>
            <a:r>
              <a:rPr i="1" lang="es-ES" sz="1800">
                <a:solidFill>
                  <a:schemeClr val="dk1"/>
                </a:solidFill>
                <a:latin typeface="Calibri"/>
                <a:ea typeface="Calibri"/>
                <a:cs typeface="Calibri"/>
                <a:sym typeface="Calibri"/>
              </a:rPr>
              <a:t>Barcelona, Academic Course 2019-20 (Q2)</a:t>
            </a:r>
            <a:endParaRPr/>
          </a:p>
        </p:txBody>
      </p:sp>
      <p:pic>
        <p:nvPicPr>
          <p:cNvPr id="97" name="Google Shape;97;p1"/>
          <p:cNvPicPr preferRelativeResize="0"/>
          <p:nvPr/>
        </p:nvPicPr>
        <p:blipFill rotWithShape="1">
          <a:blip r:embed="rId3">
            <a:alphaModFix/>
          </a:blip>
          <a:srcRect b="0" l="0" r="0" t="0"/>
          <a:stretch/>
        </p:blipFill>
        <p:spPr>
          <a:xfrm>
            <a:off x="275368" y="566685"/>
            <a:ext cx="3987550" cy="119556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0"/>
          <p:cNvSpPr txBox="1"/>
          <p:nvPr>
            <p:ph type="title"/>
          </p:nvPr>
        </p:nvSpPr>
        <p:spPr>
          <a:xfrm>
            <a:off x="705638" y="699155"/>
            <a:ext cx="6881936" cy="112840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17AC1"/>
              </a:buClr>
              <a:buSzPts val="3200"/>
              <a:buFont typeface="Helvetica Neue"/>
              <a:buNone/>
            </a:pPr>
            <a:r>
              <a:rPr lang="es-ES" sz="3200"/>
              <a:t>CSR: Fundamental Issues</a:t>
            </a:r>
            <a:endParaRPr/>
          </a:p>
        </p:txBody>
      </p:sp>
      <p:grpSp>
        <p:nvGrpSpPr>
          <p:cNvPr id="228" name="Google Shape;228;p10"/>
          <p:cNvGrpSpPr/>
          <p:nvPr/>
        </p:nvGrpSpPr>
        <p:grpSpPr>
          <a:xfrm>
            <a:off x="3088329" y="1746607"/>
            <a:ext cx="4885203" cy="4410405"/>
            <a:chOff x="0" y="1832"/>
            <a:chExt cx="4885203" cy="4410405"/>
          </a:xfrm>
        </p:grpSpPr>
        <p:sp>
          <p:nvSpPr>
            <p:cNvPr id="229" name="Google Shape;229;p10"/>
            <p:cNvSpPr/>
            <p:nvPr/>
          </p:nvSpPr>
          <p:spPr>
            <a:xfrm>
              <a:off x="0" y="1832"/>
              <a:ext cx="4885203" cy="928506"/>
            </a:xfrm>
            <a:prstGeom prst="roundRect">
              <a:avLst>
                <a:gd fmla="val 1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0"/>
            <p:cNvSpPr/>
            <p:nvPr/>
          </p:nvSpPr>
          <p:spPr>
            <a:xfrm>
              <a:off x="280873" y="210745"/>
              <a:ext cx="510678" cy="510678"/>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0"/>
            <p:cNvSpPr/>
            <p:nvPr/>
          </p:nvSpPr>
          <p:spPr>
            <a:xfrm>
              <a:off x="1072425" y="1832"/>
              <a:ext cx="3812777" cy="92850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0"/>
            <p:cNvSpPr txBox="1"/>
            <p:nvPr/>
          </p:nvSpPr>
          <p:spPr>
            <a:xfrm>
              <a:off x="1072425" y="1832"/>
              <a:ext cx="3812777" cy="928506"/>
            </a:xfrm>
            <a:prstGeom prst="rect">
              <a:avLst/>
            </a:prstGeom>
            <a:noFill/>
            <a:ln>
              <a:noFill/>
            </a:ln>
          </p:spPr>
          <p:txBody>
            <a:bodyPr anchorCtr="0" anchor="ctr" bIns="98250" lIns="98250" spcFirstLastPara="1" rIns="98250" wrap="square" tIns="98250">
              <a:noAutofit/>
            </a:bodyPr>
            <a:lstStyle/>
            <a:p>
              <a:pPr indent="0" lvl="0" marL="0" marR="0" rtl="0" algn="l">
                <a:lnSpc>
                  <a:spcPct val="100000"/>
                </a:lnSpc>
                <a:spcBef>
                  <a:spcPts val="0"/>
                </a:spcBef>
                <a:spcAft>
                  <a:spcPts val="0"/>
                </a:spcAft>
                <a:buClr>
                  <a:schemeClr val="dk1"/>
                </a:buClr>
                <a:buSzPts val="1400"/>
                <a:buFont typeface="Helvetica Neue"/>
                <a:buNone/>
              </a:pPr>
              <a:r>
                <a:rPr b="1" lang="es-ES" sz="1400">
                  <a:solidFill>
                    <a:schemeClr val="dk1"/>
                  </a:solidFill>
                  <a:latin typeface="Helvetica Neue"/>
                  <a:ea typeface="Helvetica Neue"/>
                  <a:cs typeface="Helvetica Neue"/>
                  <a:sym typeface="Helvetica Neue"/>
                </a:rPr>
                <a:t>Diversity issues: </a:t>
              </a:r>
              <a:br>
                <a:rPr lang="es-ES" sz="1400">
                  <a:solidFill>
                    <a:srgbClr val="010000"/>
                  </a:solidFill>
                  <a:latin typeface="Helvetica Neue"/>
                  <a:ea typeface="Helvetica Neue"/>
                  <a:cs typeface="Helvetica Neue"/>
                  <a:sym typeface="Helvetica Neue"/>
                </a:rPr>
              </a:br>
              <a:r>
                <a:rPr lang="es-ES" sz="1400">
                  <a:solidFill>
                    <a:srgbClr val="010000"/>
                  </a:solidFill>
                  <a:latin typeface="Helvetica Neue"/>
                  <a:ea typeface="Helvetica Neue"/>
                  <a:cs typeface="Helvetica Neue"/>
                  <a:sym typeface="Helvetica Neue"/>
                </a:rPr>
                <a:t>- Recruiting a diverse workforce</a:t>
              </a:r>
              <a:br>
                <a:rPr lang="es-ES" sz="1400">
                  <a:solidFill>
                    <a:srgbClr val="010000"/>
                  </a:solidFill>
                  <a:latin typeface="Helvetica Neue"/>
                  <a:ea typeface="Helvetica Neue"/>
                  <a:cs typeface="Helvetica Neue"/>
                  <a:sym typeface="Helvetica Neue"/>
                </a:rPr>
              </a:br>
              <a:r>
                <a:rPr lang="es-ES" sz="1400">
                  <a:solidFill>
                    <a:srgbClr val="010000"/>
                  </a:solidFill>
                  <a:latin typeface="Helvetica Neue"/>
                  <a:ea typeface="Helvetica Neue"/>
                  <a:cs typeface="Helvetica Neue"/>
                  <a:sym typeface="Helvetica Neue"/>
                </a:rPr>
                <a:t>- Every employee enjoys a respectful working environment</a:t>
              </a:r>
              <a:endParaRPr sz="1400">
                <a:solidFill>
                  <a:srgbClr val="010000"/>
                </a:solidFill>
                <a:latin typeface="Helvetica Neue"/>
                <a:ea typeface="Helvetica Neue"/>
                <a:cs typeface="Helvetica Neue"/>
                <a:sym typeface="Helvetica Neue"/>
              </a:endParaRPr>
            </a:p>
          </p:txBody>
        </p:sp>
        <p:sp>
          <p:nvSpPr>
            <p:cNvPr id="233" name="Google Shape;233;p10"/>
            <p:cNvSpPr/>
            <p:nvPr/>
          </p:nvSpPr>
          <p:spPr>
            <a:xfrm>
              <a:off x="0" y="1162465"/>
              <a:ext cx="4885203" cy="928506"/>
            </a:xfrm>
            <a:prstGeom prst="roundRect">
              <a:avLst>
                <a:gd fmla="val 1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0"/>
            <p:cNvSpPr/>
            <p:nvPr/>
          </p:nvSpPr>
          <p:spPr>
            <a:xfrm>
              <a:off x="280873" y="1371379"/>
              <a:ext cx="510678" cy="510678"/>
            </a:xfrm>
            <a:prstGeom prst="rect">
              <a:avLst/>
            </a:prstGeom>
            <a:blipFill rotWithShape="1">
              <a:blip r:embed="rId3">
                <a:alphaModFix/>
              </a:blip>
              <a:stretch>
                <a:fillRect b="0" l="0" r="0" t="0"/>
              </a:stretch>
            </a:blipFill>
            <a:ln cap="flat" cmpd="sng" w="12700">
              <a:solidFill>
                <a:schemeClr val="lt1">
                  <a:alpha val="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0"/>
            <p:cNvSpPr/>
            <p:nvPr/>
          </p:nvSpPr>
          <p:spPr>
            <a:xfrm>
              <a:off x="1072425" y="1162465"/>
              <a:ext cx="3812777" cy="92850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0"/>
            <p:cNvSpPr txBox="1"/>
            <p:nvPr/>
          </p:nvSpPr>
          <p:spPr>
            <a:xfrm>
              <a:off x="1072425" y="1162465"/>
              <a:ext cx="3812777" cy="928506"/>
            </a:xfrm>
            <a:prstGeom prst="rect">
              <a:avLst/>
            </a:prstGeom>
            <a:noFill/>
            <a:ln>
              <a:noFill/>
            </a:ln>
          </p:spPr>
          <p:txBody>
            <a:bodyPr anchorCtr="0" anchor="ctr" bIns="98250" lIns="98250" spcFirstLastPara="1" rIns="98250" wrap="square" tIns="98250">
              <a:noAutofit/>
            </a:bodyPr>
            <a:lstStyle/>
            <a:p>
              <a:pPr indent="0" lvl="0" marL="0" marR="0" rtl="0" algn="l">
                <a:lnSpc>
                  <a:spcPct val="100000"/>
                </a:lnSpc>
                <a:spcBef>
                  <a:spcPts val="0"/>
                </a:spcBef>
                <a:spcAft>
                  <a:spcPts val="0"/>
                </a:spcAft>
                <a:buClr>
                  <a:schemeClr val="dk1"/>
                </a:buClr>
                <a:buSzPts val="1400"/>
                <a:buFont typeface="Helvetica Neue"/>
                <a:buNone/>
              </a:pPr>
              <a:r>
                <a:rPr b="1" lang="es-ES" sz="1400">
                  <a:solidFill>
                    <a:schemeClr val="dk1"/>
                  </a:solidFill>
                  <a:latin typeface="Helvetica Neue"/>
                  <a:ea typeface="Helvetica Neue"/>
                  <a:cs typeface="Helvetica Neue"/>
                  <a:sym typeface="Helvetica Neue"/>
                </a:rPr>
                <a:t>Decision making issues:</a:t>
              </a:r>
              <a:br>
                <a:rPr b="1" lang="es-ES" sz="1400">
                  <a:solidFill>
                    <a:schemeClr val="dk1"/>
                  </a:solidFill>
                  <a:latin typeface="Helvetica Neue"/>
                  <a:ea typeface="Helvetica Neue"/>
                  <a:cs typeface="Helvetica Neue"/>
                  <a:sym typeface="Helvetica Neue"/>
                </a:rPr>
              </a:br>
              <a:r>
                <a:rPr lang="es-ES" sz="1400">
                  <a:solidFill>
                    <a:srgbClr val="010000"/>
                  </a:solidFill>
                  <a:latin typeface="Helvetica Neue"/>
                  <a:ea typeface="Helvetica Neue"/>
                  <a:cs typeface="Helvetica Neue"/>
                  <a:sym typeface="Helvetica Neue"/>
                </a:rPr>
                <a:t> - Protecting employee and customer rights</a:t>
              </a:r>
              <a:br>
                <a:rPr lang="es-ES" sz="1400">
                  <a:solidFill>
                    <a:srgbClr val="010000"/>
                  </a:solidFill>
                  <a:latin typeface="Helvetica Neue"/>
                  <a:ea typeface="Helvetica Neue"/>
                  <a:cs typeface="Helvetica Neue"/>
                  <a:sym typeface="Helvetica Neue"/>
                </a:rPr>
              </a:br>
              <a:r>
                <a:rPr lang="es-ES" sz="1400">
                  <a:solidFill>
                    <a:srgbClr val="010000"/>
                  </a:solidFill>
                  <a:latin typeface="Helvetica Neue"/>
                  <a:ea typeface="Helvetica Neue"/>
                  <a:cs typeface="Helvetica Neue"/>
                  <a:sym typeface="Helvetica Neue"/>
                </a:rPr>
                <a:t>- All operations are fair and just</a:t>
              </a:r>
              <a:endParaRPr sz="1400">
                <a:solidFill>
                  <a:srgbClr val="010000"/>
                </a:solidFill>
                <a:latin typeface="Helvetica Neue"/>
                <a:ea typeface="Helvetica Neue"/>
                <a:cs typeface="Helvetica Neue"/>
                <a:sym typeface="Helvetica Neue"/>
              </a:endParaRPr>
            </a:p>
          </p:txBody>
        </p:sp>
        <p:sp>
          <p:nvSpPr>
            <p:cNvPr id="237" name="Google Shape;237;p10"/>
            <p:cNvSpPr/>
            <p:nvPr/>
          </p:nvSpPr>
          <p:spPr>
            <a:xfrm>
              <a:off x="0" y="2323098"/>
              <a:ext cx="4885203" cy="928506"/>
            </a:xfrm>
            <a:prstGeom prst="roundRect">
              <a:avLst>
                <a:gd fmla="val 1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0"/>
            <p:cNvSpPr/>
            <p:nvPr/>
          </p:nvSpPr>
          <p:spPr>
            <a:xfrm>
              <a:off x="280873" y="2532012"/>
              <a:ext cx="510678" cy="510678"/>
            </a:xfrm>
            <a:prstGeom prst="rect">
              <a:avLst/>
            </a:prstGeom>
            <a:blipFill rotWithShape="1">
              <a:blip r:embed="rId3">
                <a:alphaModFix/>
              </a:blip>
              <a:stretch>
                <a:fillRect b="0" l="0" r="0" t="0"/>
              </a:stretch>
            </a:blipFill>
            <a:ln cap="flat" cmpd="sng" w="12700">
              <a:solidFill>
                <a:schemeClr val="lt1">
                  <a:alpha val="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0"/>
            <p:cNvSpPr/>
            <p:nvPr/>
          </p:nvSpPr>
          <p:spPr>
            <a:xfrm>
              <a:off x="1072425" y="2323098"/>
              <a:ext cx="3812777" cy="92850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0"/>
            <p:cNvSpPr txBox="1"/>
            <p:nvPr/>
          </p:nvSpPr>
          <p:spPr>
            <a:xfrm>
              <a:off x="1072425" y="2323098"/>
              <a:ext cx="3812777" cy="928506"/>
            </a:xfrm>
            <a:prstGeom prst="rect">
              <a:avLst/>
            </a:prstGeom>
            <a:noFill/>
            <a:ln>
              <a:noFill/>
            </a:ln>
          </p:spPr>
          <p:txBody>
            <a:bodyPr anchorCtr="0" anchor="ctr" bIns="98250" lIns="98250" spcFirstLastPara="1" rIns="98250" wrap="square" tIns="98250">
              <a:noAutofit/>
            </a:bodyPr>
            <a:lstStyle/>
            <a:p>
              <a:pPr indent="0" lvl="0" marL="0" marR="0" rtl="0" algn="l">
                <a:lnSpc>
                  <a:spcPct val="100000"/>
                </a:lnSpc>
                <a:spcBef>
                  <a:spcPts val="0"/>
                </a:spcBef>
                <a:spcAft>
                  <a:spcPts val="0"/>
                </a:spcAft>
                <a:buClr>
                  <a:srgbClr val="010000"/>
                </a:buClr>
                <a:buSzPts val="1400"/>
                <a:buFont typeface="Helvetica Neue"/>
                <a:buNone/>
              </a:pPr>
              <a:r>
                <a:rPr b="1" lang="es-ES" sz="1400">
                  <a:solidFill>
                    <a:srgbClr val="010000"/>
                  </a:solidFill>
                  <a:latin typeface="Helvetica Neue"/>
                  <a:ea typeface="Helvetica Neue"/>
                  <a:cs typeface="Helvetica Neue"/>
                  <a:sym typeface="Helvetica Neue"/>
                </a:rPr>
                <a:t>Compliance and Governance issues:</a:t>
              </a:r>
              <a:br>
                <a:rPr lang="es-ES" sz="1400">
                  <a:solidFill>
                    <a:srgbClr val="010000"/>
                  </a:solidFill>
                  <a:latin typeface="Helvetica Neue"/>
                  <a:ea typeface="Helvetica Neue"/>
                  <a:cs typeface="Helvetica Neue"/>
                  <a:sym typeface="Helvetica Neue"/>
                </a:rPr>
              </a:br>
              <a:r>
                <a:rPr lang="es-ES" sz="1400">
                  <a:solidFill>
                    <a:srgbClr val="010000"/>
                  </a:solidFill>
                  <a:latin typeface="Helvetica Neue"/>
                  <a:ea typeface="Helvetica Neue"/>
                  <a:cs typeface="Helvetica Neue"/>
                  <a:sym typeface="Helvetica Neue"/>
                </a:rPr>
                <a:t>- Comply with environmental laws, state safety regulations</a:t>
              </a:r>
              <a:endParaRPr sz="1400">
                <a:solidFill>
                  <a:srgbClr val="010000"/>
                </a:solidFill>
                <a:latin typeface="Helvetica Neue"/>
                <a:ea typeface="Helvetica Neue"/>
                <a:cs typeface="Helvetica Neue"/>
                <a:sym typeface="Helvetica Neue"/>
              </a:endParaRPr>
            </a:p>
          </p:txBody>
        </p:sp>
        <p:sp>
          <p:nvSpPr>
            <p:cNvPr id="241" name="Google Shape;241;p10"/>
            <p:cNvSpPr/>
            <p:nvPr/>
          </p:nvSpPr>
          <p:spPr>
            <a:xfrm>
              <a:off x="0" y="3483731"/>
              <a:ext cx="4885203" cy="928506"/>
            </a:xfrm>
            <a:prstGeom prst="roundRect">
              <a:avLst>
                <a:gd fmla="val 10000" name="adj"/>
              </a:avLst>
            </a:prstGeom>
            <a:solidFill>
              <a:srgbClr val="599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0"/>
            <p:cNvSpPr/>
            <p:nvPr/>
          </p:nvSpPr>
          <p:spPr>
            <a:xfrm>
              <a:off x="280873" y="3692645"/>
              <a:ext cx="510678" cy="510678"/>
            </a:xfrm>
            <a:prstGeom prst="rect">
              <a:avLst/>
            </a:prstGeom>
            <a:blipFill rotWithShape="1">
              <a:blip r:embed="rId3">
                <a:alphaModFix/>
              </a:blip>
              <a:stretch>
                <a:fillRect b="0" l="0" r="0" t="0"/>
              </a:stretch>
            </a:blipFill>
            <a:ln cap="flat" cmpd="sng" w="12700">
              <a:solidFill>
                <a:schemeClr val="lt1">
                  <a:alpha val="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0"/>
            <p:cNvSpPr/>
            <p:nvPr/>
          </p:nvSpPr>
          <p:spPr>
            <a:xfrm>
              <a:off x="1072425" y="3483731"/>
              <a:ext cx="3812777" cy="92850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0"/>
            <p:cNvSpPr txBox="1"/>
            <p:nvPr/>
          </p:nvSpPr>
          <p:spPr>
            <a:xfrm>
              <a:off x="1072425" y="3483731"/>
              <a:ext cx="3812777" cy="928506"/>
            </a:xfrm>
            <a:prstGeom prst="rect">
              <a:avLst/>
            </a:prstGeom>
            <a:noFill/>
            <a:ln>
              <a:noFill/>
            </a:ln>
          </p:spPr>
          <p:txBody>
            <a:bodyPr anchorCtr="0" anchor="ctr" bIns="98250" lIns="98250" spcFirstLastPara="1" rIns="98250" wrap="square" tIns="98250">
              <a:noAutofit/>
            </a:bodyPr>
            <a:lstStyle/>
            <a:p>
              <a:pPr indent="0" lvl="0" marL="0" marR="0" rtl="0" algn="l">
                <a:lnSpc>
                  <a:spcPct val="100000"/>
                </a:lnSpc>
                <a:spcBef>
                  <a:spcPts val="0"/>
                </a:spcBef>
                <a:spcAft>
                  <a:spcPts val="0"/>
                </a:spcAft>
                <a:buClr>
                  <a:srgbClr val="010000"/>
                </a:buClr>
                <a:buSzPts val="1400"/>
                <a:buFont typeface="Helvetica Neue"/>
                <a:buNone/>
              </a:pPr>
              <a:r>
                <a:rPr b="1" lang="es-ES" sz="1400">
                  <a:solidFill>
                    <a:srgbClr val="010000"/>
                  </a:solidFill>
                  <a:latin typeface="Helvetica Neue"/>
                  <a:ea typeface="Helvetica Neue"/>
                  <a:cs typeface="Helvetica Neue"/>
                  <a:sym typeface="Helvetica Neue"/>
                </a:rPr>
                <a:t>Harassment in the work place:</a:t>
              </a:r>
              <a:br>
                <a:rPr lang="es-ES" sz="1400">
                  <a:solidFill>
                    <a:srgbClr val="010000"/>
                  </a:solidFill>
                  <a:latin typeface="Helvetica Neue"/>
                  <a:ea typeface="Helvetica Neue"/>
                  <a:cs typeface="Helvetica Neue"/>
                  <a:sym typeface="Helvetica Neue"/>
                </a:rPr>
              </a:br>
              <a:r>
                <a:rPr lang="es-ES" sz="1400">
                  <a:solidFill>
                    <a:srgbClr val="010000"/>
                  </a:solidFill>
                  <a:latin typeface="Helvetica Neue"/>
                  <a:ea typeface="Helvetica Neue"/>
                  <a:cs typeface="Helvetica Neue"/>
                  <a:sym typeface="Helvetica Neue"/>
                </a:rPr>
                <a:t>- Maintaining professional workplace relationships between employees is a continuing challenge</a:t>
              </a:r>
              <a:endParaRPr sz="1400">
                <a:solidFill>
                  <a:srgbClr val="010000"/>
                </a:solidFill>
                <a:latin typeface="Helvetica Neue"/>
                <a:ea typeface="Helvetica Neue"/>
                <a:cs typeface="Helvetica Neue"/>
                <a:sym typeface="Helvetica Neue"/>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1"/>
          <p:cNvSpPr txBox="1"/>
          <p:nvPr>
            <p:ph type="title"/>
          </p:nvPr>
        </p:nvSpPr>
        <p:spPr>
          <a:xfrm>
            <a:off x="407021" y="752831"/>
            <a:ext cx="8435422" cy="628498"/>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rgbClr val="017AC1"/>
              </a:buClr>
              <a:buSzPts val="3200"/>
              <a:buFont typeface="Helvetica Neue"/>
              <a:buNone/>
            </a:pPr>
            <a:r>
              <a:rPr lang="es-ES" sz="3200"/>
              <a:t>CSR: Advantages &amp; Disadvantages</a:t>
            </a:r>
            <a:endParaRPr/>
          </a:p>
        </p:txBody>
      </p:sp>
      <p:sp>
        <p:nvSpPr>
          <p:cNvPr id="250" name="Google Shape;250;p11"/>
          <p:cNvSpPr txBox="1"/>
          <p:nvPr>
            <p:ph idx="1" type="body"/>
          </p:nvPr>
        </p:nvSpPr>
        <p:spPr>
          <a:xfrm>
            <a:off x="503531" y="1792558"/>
            <a:ext cx="2570462" cy="3272883"/>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800"/>
              <a:buNone/>
            </a:pPr>
            <a:r>
              <a:rPr b="1" lang="es-ES" sz="1800"/>
              <a:t>Advantages</a:t>
            </a:r>
            <a:endParaRPr/>
          </a:p>
          <a:p>
            <a:pPr indent="-228600" lvl="0" marL="228600" rtl="0" algn="l">
              <a:lnSpc>
                <a:spcPct val="90000"/>
              </a:lnSpc>
              <a:spcBef>
                <a:spcPts val="1000"/>
              </a:spcBef>
              <a:spcAft>
                <a:spcPts val="0"/>
              </a:spcAft>
              <a:buClr>
                <a:schemeClr val="dk1"/>
              </a:buClr>
              <a:buSzPts val="1500"/>
              <a:buChar char="•"/>
            </a:pPr>
            <a:r>
              <a:rPr lang="es-ES" sz="1500"/>
              <a:t>Competitive advantage</a:t>
            </a:r>
            <a:endParaRPr/>
          </a:p>
          <a:p>
            <a:pPr indent="-228600" lvl="0" marL="228600" rtl="0" algn="l">
              <a:lnSpc>
                <a:spcPct val="90000"/>
              </a:lnSpc>
              <a:spcBef>
                <a:spcPts val="1000"/>
              </a:spcBef>
              <a:spcAft>
                <a:spcPts val="0"/>
              </a:spcAft>
              <a:buClr>
                <a:schemeClr val="dk1"/>
              </a:buClr>
              <a:buSzPts val="1500"/>
              <a:buChar char="•"/>
            </a:pPr>
            <a:r>
              <a:rPr lang="es-ES" sz="1500"/>
              <a:t>Better productivity through firm and sincere workers</a:t>
            </a:r>
            <a:endParaRPr/>
          </a:p>
          <a:p>
            <a:pPr indent="-228600" lvl="0" marL="228600" rtl="0" algn="l">
              <a:lnSpc>
                <a:spcPct val="90000"/>
              </a:lnSpc>
              <a:spcBef>
                <a:spcPts val="1000"/>
              </a:spcBef>
              <a:spcAft>
                <a:spcPts val="0"/>
              </a:spcAft>
              <a:buClr>
                <a:schemeClr val="dk1"/>
              </a:buClr>
              <a:buSzPts val="1500"/>
              <a:buChar char="•"/>
            </a:pPr>
            <a:r>
              <a:rPr lang="es-ES" sz="1500"/>
              <a:t>Through increasing morale and trust business can increase their market share</a:t>
            </a:r>
            <a:endParaRPr/>
          </a:p>
          <a:p>
            <a:pPr indent="-133350" lvl="0" marL="228600" rtl="0" algn="l">
              <a:lnSpc>
                <a:spcPct val="90000"/>
              </a:lnSpc>
              <a:spcBef>
                <a:spcPts val="1000"/>
              </a:spcBef>
              <a:spcAft>
                <a:spcPts val="0"/>
              </a:spcAft>
              <a:buClr>
                <a:schemeClr val="dk1"/>
              </a:buClr>
              <a:buSzPts val="1500"/>
              <a:buNone/>
            </a:pPr>
            <a:r>
              <a:t/>
            </a:r>
            <a:endParaRPr sz="1500"/>
          </a:p>
          <a:p>
            <a:pPr indent="-133350" lvl="0" marL="228600" rtl="0" algn="l">
              <a:lnSpc>
                <a:spcPct val="90000"/>
              </a:lnSpc>
              <a:spcBef>
                <a:spcPts val="1000"/>
              </a:spcBef>
              <a:spcAft>
                <a:spcPts val="0"/>
              </a:spcAft>
              <a:buClr>
                <a:schemeClr val="dk1"/>
              </a:buClr>
              <a:buSzPts val="1500"/>
              <a:buNone/>
            </a:pPr>
            <a:r>
              <a:t/>
            </a:r>
            <a:endParaRPr sz="1500"/>
          </a:p>
          <a:p>
            <a:pPr indent="95250" lvl="0" marL="0" rtl="0" algn="l">
              <a:lnSpc>
                <a:spcPct val="90000"/>
              </a:lnSpc>
              <a:spcBef>
                <a:spcPts val="1000"/>
              </a:spcBef>
              <a:spcAft>
                <a:spcPts val="0"/>
              </a:spcAft>
              <a:buClr>
                <a:schemeClr val="dk1"/>
              </a:buClr>
              <a:buSzPts val="1500"/>
              <a:buNone/>
            </a:pPr>
            <a:r>
              <a:t/>
            </a:r>
            <a:endParaRPr sz="1500"/>
          </a:p>
        </p:txBody>
      </p:sp>
      <p:sp>
        <p:nvSpPr>
          <p:cNvPr id="251" name="Google Shape;251;p11"/>
          <p:cNvSpPr txBox="1"/>
          <p:nvPr/>
        </p:nvSpPr>
        <p:spPr>
          <a:xfrm>
            <a:off x="5414575" y="1792558"/>
            <a:ext cx="2398276" cy="3272883"/>
          </a:xfrm>
          <a:prstGeom prst="rect">
            <a:avLst/>
          </a:prstGeom>
          <a:noFill/>
          <a:ln>
            <a:noFill/>
          </a:ln>
        </p:spPr>
        <p:txBody>
          <a:bodyPr anchorCtr="0" anchor="t" bIns="34275" lIns="68575" spcFirstLastPara="1" rIns="68575" wrap="square" tIns="34275">
            <a:normAutofit/>
          </a:bodyPr>
          <a:lstStyle/>
          <a:p>
            <a:pPr indent="0" lvl="0" marL="0" marR="0" rtl="0" algn="l">
              <a:lnSpc>
                <a:spcPct val="90000"/>
              </a:lnSpc>
              <a:spcBef>
                <a:spcPts val="0"/>
              </a:spcBef>
              <a:spcAft>
                <a:spcPts val="0"/>
              </a:spcAft>
              <a:buClr>
                <a:schemeClr val="dk1"/>
              </a:buClr>
              <a:buSzPts val="1800"/>
              <a:buFont typeface="Arial"/>
              <a:buNone/>
            </a:pPr>
            <a:r>
              <a:rPr b="1" lang="es-ES" sz="1800">
                <a:solidFill>
                  <a:schemeClr val="dk1"/>
                </a:solidFill>
                <a:latin typeface="Helvetica Neue"/>
                <a:ea typeface="Helvetica Neue"/>
                <a:cs typeface="Helvetica Neue"/>
                <a:sym typeface="Helvetica Neue"/>
              </a:rPr>
              <a:t>Disadvantages</a:t>
            </a:r>
            <a:endParaRPr sz="2100">
              <a:solidFill>
                <a:schemeClr val="dk1"/>
              </a:solidFill>
              <a:latin typeface="Helvetica Neue"/>
              <a:ea typeface="Helvetica Neue"/>
              <a:cs typeface="Helvetica Neue"/>
              <a:sym typeface="Helvetica Neue"/>
            </a:endParaRPr>
          </a:p>
          <a:p>
            <a:pPr indent="-228600" lvl="0" marL="228600" marR="0" rtl="0" algn="l">
              <a:lnSpc>
                <a:spcPct val="90000"/>
              </a:lnSpc>
              <a:spcBef>
                <a:spcPts val="1000"/>
              </a:spcBef>
              <a:spcAft>
                <a:spcPts val="0"/>
              </a:spcAft>
              <a:buClr>
                <a:schemeClr val="dk1"/>
              </a:buClr>
              <a:buSzPts val="1500"/>
              <a:buFont typeface="Arial"/>
              <a:buChar char="•"/>
            </a:pPr>
            <a:r>
              <a:rPr lang="es-ES" sz="1500">
                <a:solidFill>
                  <a:schemeClr val="dk1"/>
                </a:solidFill>
                <a:latin typeface="Helvetica Neue"/>
                <a:ea typeface="Helvetica Neue"/>
                <a:cs typeface="Helvetica Neue"/>
                <a:sym typeface="Helvetica Neue"/>
              </a:rPr>
              <a:t>Reduce a company’s freedom to maximize its profit</a:t>
            </a:r>
            <a:endParaRPr sz="1500">
              <a:solidFill>
                <a:schemeClr val="dk1"/>
              </a:solidFill>
              <a:latin typeface="Helvetica Neue"/>
              <a:ea typeface="Helvetica Neue"/>
              <a:cs typeface="Helvetica Neue"/>
              <a:sym typeface="Helvetica Neue"/>
            </a:endParaRPr>
          </a:p>
          <a:p>
            <a:pPr indent="-228600" lvl="0" marL="228600" marR="0" rtl="0" algn="l">
              <a:lnSpc>
                <a:spcPct val="90000"/>
              </a:lnSpc>
              <a:spcBef>
                <a:spcPts val="1000"/>
              </a:spcBef>
              <a:spcAft>
                <a:spcPts val="0"/>
              </a:spcAft>
              <a:buClr>
                <a:schemeClr val="dk1"/>
              </a:buClr>
              <a:buSzPts val="1500"/>
              <a:buFont typeface="Arial"/>
              <a:buChar char="•"/>
            </a:pPr>
            <a:r>
              <a:rPr lang="es-ES" sz="1500">
                <a:solidFill>
                  <a:schemeClr val="dk1"/>
                </a:solidFill>
                <a:latin typeface="Helvetica Neue"/>
                <a:ea typeface="Helvetica Neue"/>
                <a:cs typeface="Helvetica Neue"/>
                <a:sym typeface="Helvetica Neue"/>
              </a:rPr>
              <a:t>Extra cost for solving certain ethical issues</a:t>
            </a:r>
            <a:endParaRPr/>
          </a:p>
          <a:p>
            <a:pPr indent="-133350" lvl="0" marL="228600" marR="0" rtl="0" algn="l">
              <a:lnSpc>
                <a:spcPct val="90000"/>
              </a:lnSpc>
              <a:spcBef>
                <a:spcPts val="1000"/>
              </a:spcBef>
              <a:spcAft>
                <a:spcPts val="0"/>
              </a:spcAft>
              <a:buClr>
                <a:schemeClr val="dk1"/>
              </a:buClr>
              <a:buSzPts val="1500"/>
              <a:buFont typeface="Arial"/>
              <a:buNone/>
            </a:pPr>
            <a:r>
              <a:t/>
            </a:r>
            <a:endParaRPr sz="15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2"/>
          <p:cNvSpPr txBox="1"/>
          <p:nvPr>
            <p:ph type="title"/>
          </p:nvPr>
        </p:nvSpPr>
        <p:spPr>
          <a:xfrm>
            <a:off x="482600" y="1339851"/>
            <a:ext cx="2522981" cy="1197986"/>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2100"/>
              <a:buFont typeface="Arial"/>
              <a:buNone/>
            </a:pPr>
            <a:r>
              <a:rPr i="1" lang="es-ES" sz="2100">
                <a:solidFill>
                  <a:schemeClr val="lt1"/>
                </a:solidFill>
                <a:latin typeface="Arial"/>
                <a:ea typeface="Arial"/>
                <a:cs typeface="Arial"/>
                <a:sym typeface="Arial"/>
              </a:rPr>
              <a:t>Data Ethics</a:t>
            </a:r>
            <a:r>
              <a:rPr i="1" lang="es-ES" sz="1950">
                <a:solidFill>
                  <a:schemeClr val="lt1"/>
                </a:solidFill>
                <a:latin typeface="Arial"/>
                <a:ea typeface="Arial"/>
                <a:cs typeface="Arial"/>
                <a:sym typeface="Arial"/>
              </a:rPr>
              <a:t>:</a:t>
            </a:r>
            <a:r>
              <a:rPr lang="es-ES" sz="1950">
                <a:solidFill>
                  <a:schemeClr val="lt1"/>
                </a:solidFill>
                <a:latin typeface="Arial"/>
                <a:ea typeface="Arial"/>
                <a:cs typeface="Arial"/>
                <a:sym typeface="Arial"/>
              </a:rPr>
              <a:t> </a:t>
            </a:r>
            <a:r>
              <a:rPr lang="es-ES" sz="1650">
                <a:solidFill>
                  <a:schemeClr val="lt1"/>
                </a:solidFill>
                <a:latin typeface="Arial"/>
                <a:ea typeface="Arial"/>
                <a:cs typeface="Arial"/>
                <a:sym typeface="Arial"/>
              </a:rPr>
              <a:t>New solution to Big data ethical moral conduct</a:t>
            </a:r>
            <a:endParaRPr sz="1650">
              <a:solidFill>
                <a:schemeClr val="lt1"/>
              </a:solidFill>
            </a:endParaRPr>
          </a:p>
        </p:txBody>
      </p:sp>
      <p:sp>
        <p:nvSpPr>
          <p:cNvPr id="258" name="Google Shape;258;p12"/>
          <p:cNvSpPr txBox="1"/>
          <p:nvPr>
            <p:ph idx="1" type="body"/>
          </p:nvPr>
        </p:nvSpPr>
        <p:spPr>
          <a:xfrm>
            <a:off x="482600" y="2087816"/>
            <a:ext cx="2522981" cy="2561717"/>
          </a:xfrm>
          <a:prstGeom prst="rect">
            <a:avLst/>
          </a:prstGeom>
          <a:noFill/>
          <a:ln>
            <a:noFill/>
          </a:ln>
        </p:spPr>
        <p:txBody>
          <a:bodyPr anchorCtr="0" anchor="t" bIns="34275" lIns="68575" spcFirstLastPara="1" rIns="68575" wrap="square" tIns="34275">
            <a:normAutofit/>
          </a:bodyPr>
          <a:lstStyle/>
          <a:p>
            <a:pPr indent="-228600" lvl="0" marL="228600" rtl="0" algn="l">
              <a:lnSpc>
                <a:spcPct val="90000"/>
              </a:lnSpc>
              <a:spcBef>
                <a:spcPts val="0"/>
              </a:spcBef>
              <a:spcAft>
                <a:spcPts val="0"/>
              </a:spcAft>
              <a:buClr>
                <a:schemeClr val="dk1"/>
              </a:buClr>
              <a:buSzPts val="1500"/>
              <a:buChar char="•"/>
            </a:pPr>
            <a:r>
              <a:rPr lang="es-ES" sz="1500"/>
              <a:t>Data is the central entity to most of our products now-a-days.</a:t>
            </a:r>
            <a:endParaRPr/>
          </a:p>
          <a:p>
            <a:pPr indent="-228600" lvl="0" marL="228600" rtl="0" algn="l">
              <a:lnSpc>
                <a:spcPct val="90000"/>
              </a:lnSpc>
              <a:spcBef>
                <a:spcPts val="1000"/>
              </a:spcBef>
              <a:spcAft>
                <a:spcPts val="0"/>
              </a:spcAft>
              <a:buClr>
                <a:schemeClr val="dk1"/>
              </a:buClr>
              <a:buSzPts val="1500"/>
              <a:buChar char="•"/>
            </a:pPr>
            <a:r>
              <a:rPr lang="es-ES" sz="1500"/>
              <a:t>Systemizing, defending and recommending concepts of right and wrong conduct in relation to </a:t>
            </a:r>
            <a:r>
              <a:rPr b="1" i="1" lang="es-ES" sz="1500"/>
              <a:t>Data</a:t>
            </a:r>
            <a:r>
              <a:rPr lang="es-ES" sz="1500"/>
              <a:t>, in particular personal data. </a:t>
            </a:r>
            <a:endParaRPr sz="1500"/>
          </a:p>
          <a:p>
            <a:pPr indent="-133350" lvl="0" marL="228600" rtl="0" algn="l">
              <a:lnSpc>
                <a:spcPct val="90000"/>
              </a:lnSpc>
              <a:spcBef>
                <a:spcPts val="1000"/>
              </a:spcBef>
              <a:spcAft>
                <a:spcPts val="0"/>
              </a:spcAft>
              <a:buClr>
                <a:schemeClr val="dk1"/>
              </a:buClr>
              <a:buSzPts val="1500"/>
              <a:buNone/>
            </a:pPr>
            <a:r>
              <a:t/>
            </a:r>
            <a:endParaRPr sz="1500"/>
          </a:p>
        </p:txBody>
      </p:sp>
      <p:pic>
        <p:nvPicPr>
          <p:cNvPr descr="A close up of a sign&#10;&#10;Description generated with high confidence" id="259" name="Google Shape;259;p12"/>
          <p:cNvPicPr preferRelativeResize="0"/>
          <p:nvPr/>
        </p:nvPicPr>
        <p:blipFill rotWithShape="1">
          <a:blip r:embed="rId3">
            <a:alphaModFix/>
          </a:blip>
          <a:srcRect b="0" l="0" r="0" t="0"/>
          <a:stretch/>
        </p:blipFill>
        <p:spPr>
          <a:xfrm>
            <a:off x="3973323" y="1805983"/>
            <a:ext cx="4688077" cy="3125384"/>
          </a:xfrm>
          <a:prstGeom prst="rect">
            <a:avLst/>
          </a:prstGeom>
          <a:noFill/>
          <a:ln>
            <a:noFill/>
          </a:ln>
        </p:spPr>
      </p:pic>
      <p:sp>
        <p:nvSpPr>
          <p:cNvPr id="260" name="Google Shape;260;p12"/>
          <p:cNvSpPr txBox="1"/>
          <p:nvPr/>
        </p:nvSpPr>
        <p:spPr>
          <a:xfrm>
            <a:off x="593428" y="731109"/>
            <a:ext cx="6759789" cy="608742"/>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rgbClr val="017AC1"/>
              </a:buClr>
              <a:buSzPts val="3000"/>
              <a:buFont typeface="Helvetica Neue"/>
              <a:buNone/>
            </a:pPr>
            <a:r>
              <a:rPr lang="es-ES" sz="3000">
                <a:solidFill>
                  <a:srgbClr val="017AC1"/>
                </a:solidFill>
                <a:latin typeface="Helvetica Neue"/>
                <a:ea typeface="Helvetica Neue"/>
                <a:cs typeface="Helvetica Neue"/>
                <a:sym typeface="Helvetica Neue"/>
              </a:rPr>
              <a:t>An example in technology: Data ethics</a:t>
            </a:r>
            <a:endParaRPr sz="3000">
              <a:solidFill>
                <a:srgbClr val="017AC1"/>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3"/>
          <p:cNvSpPr/>
          <p:nvPr>
            <p:ph type="title"/>
          </p:nvPr>
        </p:nvSpPr>
        <p:spPr>
          <a:xfrm>
            <a:off x="480060" y="2413023"/>
            <a:ext cx="2064266" cy="2031956"/>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rgbClr val="FFFFFF"/>
              </a:buClr>
              <a:buSzPts val="1950"/>
              <a:buFont typeface="Helvetica Neue"/>
              <a:buNone/>
            </a:pPr>
            <a:r>
              <a:rPr lang="es-ES" sz="1950">
                <a:solidFill>
                  <a:srgbClr val="FFFFFF"/>
                </a:solidFill>
              </a:rPr>
              <a:t>Data supply chain framework</a:t>
            </a:r>
            <a:endParaRPr/>
          </a:p>
        </p:txBody>
      </p:sp>
      <p:pic>
        <p:nvPicPr>
          <p:cNvPr descr="A screenshot of a cell phone&#10;&#10;Description generated with very high confidence" id="267" name="Google Shape;267;p13"/>
          <p:cNvPicPr preferRelativeResize="0"/>
          <p:nvPr>
            <p:ph idx="1" type="body"/>
          </p:nvPr>
        </p:nvPicPr>
        <p:blipFill rotWithShape="1">
          <a:blip r:embed="rId3">
            <a:alphaModFix/>
          </a:blip>
          <a:srcRect b="0" l="0" r="0" t="0"/>
          <a:stretch/>
        </p:blipFill>
        <p:spPr>
          <a:xfrm>
            <a:off x="3009249" y="1164094"/>
            <a:ext cx="5664450" cy="4233371"/>
          </a:xfrm>
          <a:prstGeom prst="rect">
            <a:avLst/>
          </a:prstGeom>
          <a:noFill/>
          <a:ln>
            <a:noFill/>
          </a:ln>
        </p:spPr>
      </p:pic>
      <p:sp>
        <p:nvSpPr>
          <p:cNvPr id="268" name="Google Shape;268;p13"/>
          <p:cNvSpPr txBox="1"/>
          <p:nvPr/>
        </p:nvSpPr>
        <p:spPr>
          <a:xfrm>
            <a:off x="1727947" y="5560359"/>
            <a:ext cx="7312958" cy="27699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s-ES" sz="1350" u="sng">
                <a:solidFill>
                  <a:schemeClr val="dk1"/>
                </a:solidFill>
                <a:latin typeface="Calibri"/>
                <a:ea typeface="Calibri"/>
                <a:cs typeface="Calibri"/>
                <a:sym typeface="Calibri"/>
                <a:hlinkClick r:id="rId4">
                  <a:extLst>
                    <a:ext uri="{A12FA001-AC4F-418D-AE19-62706E023703}">
                      <ahyp:hlinkClr val="tx"/>
                    </a:ext>
                  </a:extLst>
                </a:hlinkClick>
              </a:rPr>
              <a:t>https://www.accenture.com/us-en/blogs/blogs-new-data-ethics-guidelines-organizations-digital-trust</a:t>
            </a:r>
            <a:endParaRPr sz="135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4"/>
          <p:cNvSpPr txBox="1"/>
          <p:nvPr>
            <p:ph type="title"/>
          </p:nvPr>
        </p:nvSpPr>
        <p:spPr>
          <a:xfrm>
            <a:off x="491490" y="1131094"/>
            <a:ext cx="6759789" cy="121748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017AC1"/>
              </a:buClr>
              <a:buSzPts val="3000"/>
              <a:buFont typeface="Helvetica Neue"/>
              <a:buNone/>
            </a:pPr>
            <a:r>
              <a:rPr lang="es-ES" sz="3000"/>
              <a:t>Ethical questions to ask during the data supply chain framework</a:t>
            </a:r>
            <a:endParaRPr sz="3000"/>
          </a:p>
        </p:txBody>
      </p:sp>
      <p:sp>
        <p:nvSpPr>
          <p:cNvPr id="275" name="Google Shape;275;p14"/>
          <p:cNvSpPr txBox="1"/>
          <p:nvPr>
            <p:ph idx="1" type="body"/>
          </p:nvPr>
        </p:nvSpPr>
        <p:spPr>
          <a:xfrm>
            <a:off x="491490" y="2840639"/>
            <a:ext cx="6759789" cy="2495438"/>
          </a:xfrm>
          <a:prstGeom prst="rect">
            <a:avLst/>
          </a:prstGeom>
          <a:noFill/>
          <a:ln>
            <a:noFill/>
          </a:ln>
        </p:spPr>
        <p:txBody>
          <a:bodyPr anchorCtr="0" anchor="t" bIns="34275" lIns="68575" spcFirstLastPara="1" rIns="68575" wrap="square" tIns="34275">
            <a:normAutofit/>
          </a:bodyPr>
          <a:lstStyle/>
          <a:p>
            <a:pPr indent="-228600" lvl="0" marL="228600" rtl="0" algn="l">
              <a:lnSpc>
                <a:spcPct val="80000"/>
              </a:lnSpc>
              <a:spcBef>
                <a:spcPts val="0"/>
              </a:spcBef>
              <a:spcAft>
                <a:spcPts val="0"/>
              </a:spcAft>
              <a:buClr>
                <a:schemeClr val="dk1"/>
              </a:buClr>
              <a:buSzPts val="1275"/>
              <a:buFont typeface="Noto Sans Symbols"/>
              <a:buChar char="❑"/>
            </a:pPr>
            <a:r>
              <a:rPr lang="es-ES" sz="1275"/>
              <a:t>     Disclose data</a:t>
            </a:r>
            <a:endParaRPr/>
          </a:p>
          <a:p>
            <a:pPr indent="0" lvl="0" marL="0" rtl="0" algn="l">
              <a:lnSpc>
                <a:spcPct val="80000"/>
              </a:lnSpc>
              <a:spcBef>
                <a:spcPts val="1000"/>
              </a:spcBef>
              <a:spcAft>
                <a:spcPts val="0"/>
              </a:spcAft>
              <a:buClr>
                <a:schemeClr val="dk1"/>
              </a:buClr>
              <a:buSzPts val="1275"/>
              <a:buNone/>
            </a:pPr>
            <a:r>
              <a:rPr lang="es-ES" sz="1275"/>
              <a:t>                 How could the bias in the data affect the results?</a:t>
            </a:r>
            <a:endParaRPr/>
          </a:p>
          <a:p>
            <a:pPr indent="0" lvl="0" marL="0" rtl="0" algn="l">
              <a:lnSpc>
                <a:spcPct val="80000"/>
              </a:lnSpc>
              <a:spcBef>
                <a:spcPts val="1000"/>
              </a:spcBef>
              <a:spcAft>
                <a:spcPts val="0"/>
              </a:spcAft>
              <a:buClr>
                <a:schemeClr val="dk1"/>
              </a:buClr>
              <a:buSzPts val="1275"/>
              <a:buNone/>
            </a:pPr>
            <a:r>
              <a:rPr lang="es-ES" sz="1275"/>
              <a:t>                 Could the data be used for other purposes?</a:t>
            </a:r>
            <a:endParaRPr/>
          </a:p>
          <a:p>
            <a:pPr indent="-228600" lvl="0" marL="228600" rtl="0" algn="l">
              <a:lnSpc>
                <a:spcPct val="80000"/>
              </a:lnSpc>
              <a:spcBef>
                <a:spcPts val="1000"/>
              </a:spcBef>
              <a:spcAft>
                <a:spcPts val="0"/>
              </a:spcAft>
              <a:buClr>
                <a:schemeClr val="dk1"/>
              </a:buClr>
              <a:buSzPts val="1275"/>
              <a:buFont typeface="Noto Sans Symbols"/>
              <a:buChar char="❑"/>
            </a:pPr>
            <a:r>
              <a:rPr lang="es-ES" sz="1275"/>
              <a:t>     Manipulate data</a:t>
            </a:r>
            <a:endParaRPr/>
          </a:p>
          <a:p>
            <a:pPr indent="0" lvl="0" marL="0" rtl="0" algn="l">
              <a:lnSpc>
                <a:spcPct val="80000"/>
              </a:lnSpc>
              <a:spcBef>
                <a:spcPts val="1000"/>
              </a:spcBef>
              <a:spcAft>
                <a:spcPts val="0"/>
              </a:spcAft>
              <a:buClr>
                <a:schemeClr val="dk1"/>
              </a:buClr>
              <a:buSzPts val="1275"/>
              <a:buNone/>
            </a:pPr>
            <a:r>
              <a:rPr lang="es-ES" sz="1275"/>
              <a:t>                Is the analysis of data introducing bias? </a:t>
            </a:r>
            <a:endParaRPr/>
          </a:p>
          <a:p>
            <a:pPr indent="0" lvl="0" marL="0" rtl="0" algn="l">
              <a:lnSpc>
                <a:spcPct val="80000"/>
              </a:lnSpc>
              <a:spcBef>
                <a:spcPts val="1000"/>
              </a:spcBef>
              <a:spcAft>
                <a:spcPts val="0"/>
              </a:spcAft>
              <a:buClr>
                <a:schemeClr val="dk1"/>
              </a:buClr>
              <a:buSzPts val="1275"/>
              <a:buNone/>
            </a:pPr>
            <a:r>
              <a:rPr lang="es-ES" sz="1275"/>
              <a:t>                Are assumptions made on the model?</a:t>
            </a:r>
            <a:endParaRPr/>
          </a:p>
          <a:p>
            <a:pPr indent="-342900" lvl="0" marL="342900" rtl="0" algn="l">
              <a:lnSpc>
                <a:spcPct val="80000"/>
              </a:lnSpc>
              <a:spcBef>
                <a:spcPts val="1000"/>
              </a:spcBef>
              <a:spcAft>
                <a:spcPts val="0"/>
              </a:spcAft>
              <a:buClr>
                <a:schemeClr val="dk1"/>
              </a:buClr>
              <a:buSzPts val="1275"/>
              <a:buFont typeface="Noto Sans Symbols"/>
              <a:buChar char="❑"/>
            </a:pPr>
            <a:r>
              <a:rPr lang="es-ES" sz="1275"/>
              <a:t>Consume data </a:t>
            </a:r>
            <a:endParaRPr/>
          </a:p>
          <a:p>
            <a:pPr indent="0" lvl="0" marL="0" rtl="0" algn="l">
              <a:lnSpc>
                <a:spcPct val="80000"/>
              </a:lnSpc>
              <a:spcBef>
                <a:spcPts val="1000"/>
              </a:spcBef>
              <a:spcAft>
                <a:spcPts val="0"/>
              </a:spcAft>
              <a:buClr>
                <a:schemeClr val="dk1"/>
              </a:buClr>
              <a:buSzPts val="1275"/>
              <a:buNone/>
            </a:pPr>
            <a:r>
              <a:rPr lang="es-ES" sz="1275"/>
              <a:t>                Can the results be misinterpreted/abused?</a:t>
            </a:r>
            <a:endParaRPr/>
          </a:p>
          <a:p>
            <a:pPr indent="0" lvl="0" marL="0" rtl="0" algn="l">
              <a:lnSpc>
                <a:spcPct val="80000"/>
              </a:lnSpc>
              <a:spcBef>
                <a:spcPts val="1000"/>
              </a:spcBef>
              <a:spcAft>
                <a:spcPts val="0"/>
              </a:spcAft>
              <a:buClr>
                <a:schemeClr val="dk1"/>
              </a:buClr>
              <a:buSzPts val="1275"/>
              <a:buNone/>
            </a:pPr>
            <a:r>
              <a:rPr lang="es-ES" sz="1275"/>
              <a:t>                Are the uncertainties, bias or assumptions properly represented?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5"/>
          <p:cNvSpPr txBox="1"/>
          <p:nvPr>
            <p:ph type="title"/>
          </p:nvPr>
        </p:nvSpPr>
        <p:spPr>
          <a:xfrm>
            <a:off x="404080" y="826851"/>
            <a:ext cx="6356643" cy="74902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17AC1"/>
              </a:buClr>
              <a:buSzPts val="3000"/>
              <a:buFont typeface="Helvetica Neue"/>
              <a:buNone/>
            </a:pPr>
            <a:r>
              <a:rPr lang="es-ES" sz="3000"/>
              <a:t>Five principles of data ethics</a:t>
            </a:r>
            <a:endParaRPr/>
          </a:p>
        </p:txBody>
      </p:sp>
      <p:grpSp>
        <p:nvGrpSpPr>
          <p:cNvPr id="282" name="Google Shape;282;p15"/>
          <p:cNvGrpSpPr/>
          <p:nvPr/>
        </p:nvGrpSpPr>
        <p:grpSpPr>
          <a:xfrm>
            <a:off x="2446940" y="1735104"/>
            <a:ext cx="3781271" cy="4411482"/>
            <a:chOff x="551965" y="1293"/>
            <a:chExt cx="3781271" cy="4411482"/>
          </a:xfrm>
        </p:grpSpPr>
        <p:sp>
          <p:nvSpPr>
            <p:cNvPr id="283" name="Google Shape;283;p15"/>
            <p:cNvSpPr/>
            <p:nvPr/>
          </p:nvSpPr>
          <p:spPr>
            <a:xfrm>
              <a:off x="551965" y="1813152"/>
              <a:ext cx="1575529" cy="787764"/>
            </a:xfrm>
            <a:prstGeom prst="roundRect">
              <a:avLst>
                <a:gd fmla="val 10000"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5"/>
            <p:cNvSpPr txBox="1"/>
            <p:nvPr/>
          </p:nvSpPr>
          <p:spPr>
            <a:xfrm>
              <a:off x="575038" y="1836225"/>
              <a:ext cx="1529383" cy="741618"/>
            </a:xfrm>
            <a:prstGeom prst="rect">
              <a:avLst/>
            </a:prstGeom>
            <a:noFill/>
            <a:ln>
              <a:noFill/>
            </a:ln>
          </p:spPr>
          <p:txBody>
            <a:bodyPr anchorCtr="0" anchor="ctr" bIns="9525" lIns="9525" spcFirstLastPara="1" rIns="9525" wrap="square" tIns="9525">
              <a:noAutofit/>
            </a:bodyPr>
            <a:lstStyle/>
            <a:p>
              <a:pPr indent="0" lvl="0" marL="0" marR="0" rtl="0" algn="ctr">
                <a:lnSpc>
                  <a:spcPct val="90000"/>
                </a:lnSpc>
                <a:spcBef>
                  <a:spcPts val="0"/>
                </a:spcBef>
                <a:spcAft>
                  <a:spcPts val="0"/>
                </a:spcAft>
                <a:buClr>
                  <a:schemeClr val="lt1"/>
                </a:buClr>
                <a:buSzPts val="1500"/>
                <a:buFont typeface="Helvetica Neue"/>
                <a:buNone/>
              </a:pPr>
              <a:r>
                <a:rPr b="1" lang="es-ES" sz="1500">
                  <a:solidFill>
                    <a:schemeClr val="lt1"/>
                  </a:solidFill>
                  <a:latin typeface="Helvetica Neue"/>
                  <a:ea typeface="Helvetica Neue"/>
                  <a:cs typeface="Helvetica Neue"/>
                  <a:sym typeface="Helvetica Neue"/>
                </a:rPr>
                <a:t>Data Ethics</a:t>
              </a:r>
              <a:endParaRPr sz="1500">
                <a:solidFill>
                  <a:schemeClr val="lt1"/>
                </a:solidFill>
                <a:latin typeface="Helvetica Neue"/>
                <a:ea typeface="Helvetica Neue"/>
                <a:cs typeface="Helvetica Neue"/>
                <a:sym typeface="Helvetica Neue"/>
              </a:endParaRPr>
            </a:p>
          </p:txBody>
        </p:sp>
        <p:sp>
          <p:nvSpPr>
            <p:cNvPr id="285" name="Google Shape;285;p15"/>
            <p:cNvSpPr/>
            <p:nvPr/>
          </p:nvSpPr>
          <p:spPr>
            <a:xfrm rot="-4249260">
              <a:off x="1483435" y="1285043"/>
              <a:ext cx="1918332" cy="32124"/>
            </a:xfrm>
            <a:custGeom>
              <a:rect b="b" l="l" r="r" t="t"/>
              <a:pathLst>
                <a:path extrusionOk="0" h="120000" w="120000">
                  <a:moveTo>
                    <a:pt x="0" y="60000"/>
                  </a:moveTo>
                  <a:lnTo>
                    <a:pt x="120000" y="60000"/>
                  </a:lnTo>
                </a:path>
              </a:pathLst>
            </a:custGeom>
            <a:no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5"/>
            <p:cNvSpPr txBox="1"/>
            <p:nvPr/>
          </p:nvSpPr>
          <p:spPr>
            <a:xfrm rot="-4249260">
              <a:off x="2394643" y="1253147"/>
              <a:ext cx="95916" cy="9591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800"/>
                <a:buFont typeface="Calibri"/>
                <a:buNone/>
              </a:pPr>
              <a:r>
                <a:t/>
              </a:r>
              <a:endParaRPr sz="800">
                <a:solidFill>
                  <a:schemeClr val="dk1"/>
                </a:solidFill>
                <a:latin typeface="Helvetica Neue"/>
                <a:ea typeface="Helvetica Neue"/>
                <a:cs typeface="Helvetica Neue"/>
                <a:sym typeface="Helvetica Neue"/>
              </a:endParaRPr>
            </a:p>
          </p:txBody>
        </p:sp>
        <p:sp>
          <p:nvSpPr>
            <p:cNvPr id="287" name="Google Shape;287;p15"/>
            <p:cNvSpPr/>
            <p:nvPr/>
          </p:nvSpPr>
          <p:spPr>
            <a:xfrm>
              <a:off x="2757707" y="1293"/>
              <a:ext cx="1575529" cy="787764"/>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5"/>
            <p:cNvSpPr txBox="1"/>
            <p:nvPr/>
          </p:nvSpPr>
          <p:spPr>
            <a:xfrm>
              <a:off x="2780780" y="24366"/>
              <a:ext cx="1529383" cy="741618"/>
            </a:xfrm>
            <a:prstGeom prst="rect">
              <a:avLst/>
            </a:prstGeom>
            <a:noFill/>
            <a:ln>
              <a:noFill/>
            </a:ln>
          </p:spPr>
          <p:txBody>
            <a:bodyPr anchorCtr="0" anchor="ctr" bIns="9525" lIns="9525" spcFirstLastPara="1" rIns="9525" wrap="square" tIns="9525">
              <a:noAutofit/>
            </a:bodyPr>
            <a:lstStyle/>
            <a:p>
              <a:pPr indent="0" lvl="0" marL="0" marR="0" rtl="0" algn="ctr">
                <a:lnSpc>
                  <a:spcPct val="90000"/>
                </a:lnSpc>
                <a:spcBef>
                  <a:spcPts val="0"/>
                </a:spcBef>
                <a:spcAft>
                  <a:spcPts val="0"/>
                </a:spcAft>
                <a:buClr>
                  <a:schemeClr val="lt1"/>
                </a:buClr>
                <a:buSzPts val="1500"/>
                <a:buFont typeface="Helvetica Neue"/>
                <a:buNone/>
              </a:pPr>
              <a:r>
                <a:rPr b="1" lang="es-ES" sz="1500">
                  <a:solidFill>
                    <a:schemeClr val="lt1"/>
                  </a:solidFill>
                  <a:latin typeface="Helvetica Neue"/>
                  <a:ea typeface="Helvetica Neue"/>
                  <a:cs typeface="Helvetica Neue"/>
                  <a:sym typeface="Helvetica Neue"/>
                </a:rPr>
                <a:t>Privacy: </a:t>
              </a:r>
              <a:r>
                <a:rPr b="0" lang="es-ES" sz="1500">
                  <a:solidFill>
                    <a:schemeClr val="lt1"/>
                  </a:solidFill>
                  <a:latin typeface="Helvetica Neue"/>
                  <a:ea typeface="Helvetica Neue"/>
                  <a:cs typeface="Helvetica Neue"/>
                  <a:sym typeface="Helvetica Neue"/>
                </a:rPr>
                <a:t>Safeguard customer data</a:t>
              </a:r>
              <a:endParaRPr/>
            </a:p>
          </p:txBody>
        </p:sp>
        <p:sp>
          <p:nvSpPr>
            <p:cNvPr id="289" name="Google Shape;289;p15"/>
            <p:cNvSpPr/>
            <p:nvPr/>
          </p:nvSpPr>
          <p:spPr>
            <a:xfrm rot="-3310531">
              <a:off x="1890814" y="1738008"/>
              <a:ext cx="1103574" cy="32124"/>
            </a:xfrm>
            <a:custGeom>
              <a:rect b="b" l="l" r="r" t="t"/>
              <a:pathLst>
                <a:path extrusionOk="0" h="120000" w="120000">
                  <a:moveTo>
                    <a:pt x="0" y="60000"/>
                  </a:moveTo>
                  <a:lnTo>
                    <a:pt x="120000" y="60000"/>
                  </a:lnTo>
                </a:path>
              </a:pathLst>
            </a:custGeom>
            <a:no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
            <p:cNvSpPr txBox="1"/>
            <p:nvPr/>
          </p:nvSpPr>
          <p:spPr>
            <a:xfrm rot="-3310531">
              <a:off x="2415012" y="1726480"/>
              <a:ext cx="55178" cy="55178"/>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Helvetica Neue"/>
                <a:ea typeface="Helvetica Neue"/>
                <a:cs typeface="Helvetica Neue"/>
                <a:sym typeface="Helvetica Neue"/>
              </a:endParaRPr>
            </a:p>
          </p:txBody>
        </p:sp>
        <p:sp>
          <p:nvSpPr>
            <p:cNvPr id="291" name="Google Shape;291;p15"/>
            <p:cNvSpPr/>
            <p:nvPr/>
          </p:nvSpPr>
          <p:spPr>
            <a:xfrm>
              <a:off x="2757707" y="907222"/>
              <a:ext cx="1575529" cy="787764"/>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5"/>
            <p:cNvSpPr txBox="1"/>
            <p:nvPr/>
          </p:nvSpPr>
          <p:spPr>
            <a:xfrm>
              <a:off x="2780780" y="930295"/>
              <a:ext cx="1529383" cy="741618"/>
            </a:xfrm>
            <a:prstGeom prst="rect">
              <a:avLst/>
            </a:prstGeom>
            <a:noFill/>
            <a:ln>
              <a:noFill/>
            </a:ln>
          </p:spPr>
          <p:txBody>
            <a:bodyPr anchorCtr="0" anchor="ctr" bIns="9525" lIns="9525" spcFirstLastPara="1" rIns="9525" wrap="square" tIns="9525">
              <a:noAutofit/>
            </a:bodyPr>
            <a:lstStyle/>
            <a:p>
              <a:pPr indent="0" lvl="0" marL="0" marR="0" rtl="0" algn="ctr">
                <a:lnSpc>
                  <a:spcPct val="90000"/>
                </a:lnSpc>
                <a:spcBef>
                  <a:spcPts val="0"/>
                </a:spcBef>
                <a:spcAft>
                  <a:spcPts val="0"/>
                </a:spcAft>
                <a:buClr>
                  <a:schemeClr val="lt1"/>
                </a:buClr>
                <a:buSzPts val="1500"/>
                <a:buFont typeface="Helvetica Neue"/>
                <a:buNone/>
              </a:pPr>
              <a:r>
                <a:rPr b="1" lang="es-ES" sz="1500">
                  <a:solidFill>
                    <a:schemeClr val="lt1"/>
                  </a:solidFill>
                  <a:latin typeface="Helvetica Neue"/>
                  <a:ea typeface="Helvetica Neue"/>
                  <a:cs typeface="Helvetica Neue"/>
                  <a:sym typeface="Helvetica Neue"/>
                </a:rPr>
                <a:t>Governance: </a:t>
              </a:r>
              <a:r>
                <a:rPr lang="es-ES" sz="1500">
                  <a:solidFill>
                    <a:schemeClr val="lt1"/>
                  </a:solidFill>
                  <a:latin typeface="Helvetica Neue"/>
                  <a:ea typeface="Helvetica Neue"/>
                  <a:cs typeface="Helvetica Neue"/>
                  <a:sym typeface="Helvetica Neue"/>
                </a:rPr>
                <a:t>Ensuring quality and accuracy of data</a:t>
              </a:r>
              <a:endParaRPr/>
            </a:p>
          </p:txBody>
        </p:sp>
        <p:sp>
          <p:nvSpPr>
            <p:cNvPr id="293" name="Google Shape;293;p15"/>
            <p:cNvSpPr/>
            <p:nvPr/>
          </p:nvSpPr>
          <p:spPr>
            <a:xfrm>
              <a:off x="2127495" y="2190972"/>
              <a:ext cx="630211" cy="32124"/>
            </a:xfrm>
            <a:custGeom>
              <a:rect b="b" l="l" r="r" t="t"/>
              <a:pathLst>
                <a:path extrusionOk="0" h="120000" w="120000">
                  <a:moveTo>
                    <a:pt x="0" y="60000"/>
                  </a:moveTo>
                  <a:lnTo>
                    <a:pt x="120000" y="60000"/>
                  </a:lnTo>
                </a:path>
              </a:pathLst>
            </a:custGeom>
            <a:no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5"/>
            <p:cNvSpPr txBox="1"/>
            <p:nvPr/>
          </p:nvSpPr>
          <p:spPr>
            <a:xfrm>
              <a:off x="2426846" y="2191279"/>
              <a:ext cx="31510" cy="31510"/>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Helvetica Neue"/>
                <a:ea typeface="Helvetica Neue"/>
                <a:cs typeface="Helvetica Neue"/>
                <a:sym typeface="Helvetica Neue"/>
              </a:endParaRPr>
            </a:p>
          </p:txBody>
        </p:sp>
        <p:sp>
          <p:nvSpPr>
            <p:cNvPr id="295" name="Google Shape;295;p15"/>
            <p:cNvSpPr/>
            <p:nvPr/>
          </p:nvSpPr>
          <p:spPr>
            <a:xfrm>
              <a:off x="2757707" y="1813152"/>
              <a:ext cx="1575529" cy="787764"/>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txBox="1"/>
            <p:nvPr/>
          </p:nvSpPr>
          <p:spPr>
            <a:xfrm>
              <a:off x="2780780" y="1836225"/>
              <a:ext cx="1529383" cy="741618"/>
            </a:xfrm>
            <a:prstGeom prst="rect">
              <a:avLst/>
            </a:prstGeom>
            <a:noFill/>
            <a:ln>
              <a:noFill/>
            </a:ln>
          </p:spPr>
          <p:txBody>
            <a:bodyPr anchorCtr="0" anchor="ctr" bIns="9525" lIns="9525" spcFirstLastPara="1" rIns="9525" wrap="square" tIns="9525">
              <a:noAutofit/>
            </a:bodyPr>
            <a:lstStyle/>
            <a:p>
              <a:pPr indent="0" lvl="0" marL="0" marR="0" rtl="0" algn="ctr">
                <a:lnSpc>
                  <a:spcPct val="90000"/>
                </a:lnSpc>
                <a:spcBef>
                  <a:spcPts val="0"/>
                </a:spcBef>
                <a:spcAft>
                  <a:spcPts val="0"/>
                </a:spcAft>
                <a:buClr>
                  <a:schemeClr val="lt1"/>
                </a:buClr>
                <a:buSzPts val="1500"/>
                <a:buFont typeface="Helvetica Neue"/>
                <a:buNone/>
              </a:pPr>
              <a:r>
                <a:rPr b="1" lang="es-ES" sz="1500">
                  <a:solidFill>
                    <a:schemeClr val="lt1"/>
                  </a:solidFill>
                  <a:latin typeface="Helvetica Neue"/>
                  <a:ea typeface="Helvetica Neue"/>
                  <a:cs typeface="Helvetica Neue"/>
                  <a:sym typeface="Helvetica Neue"/>
                </a:rPr>
                <a:t>Fairness: </a:t>
              </a:r>
              <a:r>
                <a:rPr lang="es-ES" sz="1500">
                  <a:solidFill>
                    <a:schemeClr val="lt1"/>
                  </a:solidFill>
                  <a:latin typeface="Helvetica Neue"/>
                  <a:ea typeface="Helvetica Neue"/>
                  <a:cs typeface="Helvetica Neue"/>
                  <a:sym typeface="Helvetica Neue"/>
                </a:rPr>
                <a:t>Using data in a way that respects person behind the data.</a:t>
              </a:r>
              <a:endParaRPr/>
            </a:p>
          </p:txBody>
        </p:sp>
        <p:sp>
          <p:nvSpPr>
            <p:cNvPr id="297" name="Google Shape;297;p15"/>
            <p:cNvSpPr/>
            <p:nvPr/>
          </p:nvSpPr>
          <p:spPr>
            <a:xfrm rot="3310531">
              <a:off x="1890814" y="2643937"/>
              <a:ext cx="1103574" cy="32124"/>
            </a:xfrm>
            <a:custGeom>
              <a:rect b="b" l="l" r="r" t="t"/>
              <a:pathLst>
                <a:path extrusionOk="0" h="120000" w="120000">
                  <a:moveTo>
                    <a:pt x="0" y="60000"/>
                  </a:moveTo>
                  <a:lnTo>
                    <a:pt x="120000" y="60000"/>
                  </a:lnTo>
                </a:path>
              </a:pathLst>
            </a:custGeom>
            <a:no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5"/>
            <p:cNvSpPr txBox="1"/>
            <p:nvPr/>
          </p:nvSpPr>
          <p:spPr>
            <a:xfrm rot="3310531">
              <a:off x="2415012" y="2632410"/>
              <a:ext cx="55178" cy="55178"/>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Helvetica Neue"/>
                <a:ea typeface="Helvetica Neue"/>
                <a:cs typeface="Helvetica Neue"/>
                <a:sym typeface="Helvetica Neue"/>
              </a:endParaRPr>
            </a:p>
          </p:txBody>
        </p:sp>
        <p:sp>
          <p:nvSpPr>
            <p:cNvPr id="299" name="Google Shape;299;p15"/>
            <p:cNvSpPr/>
            <p:nvPr/>
          </p:nvSpPr>
          <p:spPr>
            <a:xfrm>
              <a:off x="2757707" y="2719082"/>
              <a:ext cx="1575529" cy="787764"/>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txBox="1"/>
            <p:nvPr/>
          </p:nvSpPr>
          <p:spPr>
            <a:xfrm>
              <a:off x="2780780" y="2742155"/>
              <a:ext cx="1529383" cy="741618"/>
            </a:xfrm>
            <a:prstGeom prst="rect">
              <a:avLst/>
            </a:prstGeom>
            <a:noFill/>
            <a:ln>
              <a:noFill/>
            </a:ln>
          </p:spPr>
          <p:txBody>
            <a:bodyPr anchorCtr="0" anchor="ctr" bIns="9525" lIns="9525" spcFirstLastPara="1" rIns="9525" wrap="square" tIns="9525">
              <a:noAutofit/>
            </a:bodyPr>
            <a:lstStyle/>
            <a:p>
              <a:pPr indent="0" lvl="0" marL="0" marR="0" rtl="0" algn="ctr">
                <a:lnSpc>
                  <a:spcPct val="90000"/>
                </a:lnSpc>
                <a:spcBef>
                  <a:spcPts val="0"/>
                </a:spcBef>
                <a:spcAft>
                  <a:spcPts val="0"/>
                </a:spcAft>
                <a:buClr>
                  <a:schemeClr val="lt1"/>
                </a:buClr>
                <a:buSzPts val="1500"/>
                <a:buFont typeface="Helvetica Neue"/>
                <a:buNone/>
              </a:pPr>
              <a:r>
                <a:rPr b="1" lang="es-ES" sz="1500">
                  <a:solidFill>
                    <a:schemeClr val="lt1"/>
                  </a:solidFill>
                  <a:latin typeface="Helvetica Neue"/>
                  <a:ea typeface="Helvetica Neue"/>
                  <a:cs typeface="Helvetica Neue"/>
                  <a:sym typeface="Helvetica Neue"/>
                </a:rPr>
                <a:t>Shared benefit: </a:t>
              </a:r>
              <a:r>
                <a:rPr lang="es-ES" sz="1500">
                  <a:solidFill>
                    <a:schemeClr val="lt1"/>
                  </a:solidFill>
                  <a:latin typeface="Helvetica Neue"/>
                  <a:ea typeface="Helvetica Neue"/>
                  <a:cs typeface="Helvetica Neue"/>
                  <a:sym typeface="Helvetica Neue"/>
                </a:rPr>
                <a:t>Joint control of data and shared benefits.</a:t>
              </a:r>
              <a:endParaRPr/>
            </a:p>
          </p:txBody>
        </p:sp>
        <p:sp>
          <p:nvSpPr>
            <p:cNvPr id="301" name="Google Shape;301;p15"/>
            <p:cNvSpPr/>
            <p:nvPr/>
          </p:nvSpPr>
          <p:spPr>
            <a:xfrm rot="4249260">
              <a:off x="1483435" y="3096902"/>
              <a:ext cx="1918332" cy="32124"/>
            </a:xfrm>
            <a:custGeom>
              <a:rect b="b" l="l" r="r" t="t"/>
              <a:pathLst>
                <a:path extrusionOk="0" h="120000" w="120000">
                  <a:moveTo>
                    <a:pt x="0" y="60000"/>
                  </a:moveTo>
                  <a:lnTo>
                    <a:pt x="120000" y="60000"/>
                  </a:lnTo>
                </a:path>
              </a:pathLst>
            </a:custGeom>
            <a:no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txBox="1"/>
            <p:nvPr/>
          </p:nvSpPr>
          <p:spPr>
            <a:xfrm rot="4249260">
              <a:off x="2394643" y="3065006"/>
              <a:ext cx="95916" cy="9591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800"/>
                <a:buFont typeface="Calibri"/>
                <a:buNone/>
              </a:pPr>
              <a:r>
                <a:t/>
              </a:r>
              <a:endParaRPr sz="800">
                <a:solidFill>
                  <a:schemeClr val="dk1"/>
                </a:solidFill>
                <a:latin typeface="Helvetica Neue"/>
                <a:ea typeface="Helvetica Neue"/>
                <a:cs typeface="Helvetica Neue"/>
                <a:sym typeface="Helvetica Neue"/>
              </a:endParaRPr>
            </a:p>
          </p:txBody>
        </p:sp>
        <p:sp>
          <p:nvSpPr>
            <p:cNvPr id="303" name="Google Shape;303;p15"/>
            <p:cNvSpPr/>
            <p:nvPr/>
          </p:nvSpPr>
          <p:spPr>
            <a:xfrm>
              <a:off x="2757707" y="3625011"/>
              <a:ext cx="1575529" cy="787764"/>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5"/>
            <p:cNvSpPr txBox="1"/>
            <p:nvPr/>
          </p:nvSpPr>
          <p:spPr>
            <a:xfrm>
              <a:off x="2780780" y="3648084"/>
              <a:ext cx="1529383" cy="741618"/>
            </a:xfrm>
            <a:prstGeom prst="rect">
              <a:avLst/>
            </a:prstGeom>
            <a:noFill/>
            <a:ln>
              <a:noFill/>
            </a:ln>
          </p:spPr>
          <p:txBody>
            <a:bodyPr anchorCtr="0" anchor="ctr" bIns="9525" lIns="9525" spcFirstLastPara="1" rIns="9525" wrap="square" tIns="9525">
              <a:noAutofit/>
            </a:bodyPr>
            <a:lstStyle/>
            <a:p>
              <a:pPr indent="0" lvl="0" marL="0" marR="0" rtl="0" algn="ctr">
                <a:lnSpc>
                  <a:spcPct val="90000"/>
                </a:lnSpc>
                <a:spcBef>
                  <a:spcPts val="0"/>
                </a:spcBef>
                <a:spcAft>
                  <a:spcPts val="0"/>
                </a:spcAft>
                <a:buClr>
                  <a:schemeClr val="lt1"/>
                </a:buClr>
                <a:buSzPts val="1500"/>
                <a:buFont typeface="Helvetica Neue"/>
                <a:buNone/>
              </a:pPr>
              <a:r>
                <a:rPr b="1" lang="es-ES" sz="1500">
                  <a:solidFill>
                    <a:schemeClr val="lt1"/>
                  </a:solidFill>
                  <a:latin typeface="Helvetica Neue"/>
                  <a:ea typeface="Helvetica Neue"/>
                  <a:cs typeface="Helvetica Neue"/>
                  <a:sym typeface="Helvetica Neue"/>
                </a:rPr>
                <a:t>Transparency: </a:t>
              </a:r>
              <a:r>
                <a:rPr lang="es-ES" sz="1500">
                  <a:solidFill>
                    <a:schemeClr val="lt1"/>
                  </a:solidFill>
                  <a:latin typeface="Helvetica Neue"/>
                  <a:ea typeface="Helvetica Neue"/>
                  <a:cs typeface="Helvetica Neue"/>
                  <a:sym typeface="Helvetica Neue"/>
                </a:rPr>
                <a:t>Open about data collection process.</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6"/>
          <p:cNvSpPr txBox="1"/>
          <p:nvPr>
            <p:ph type="title"/>
          </p:nvPr>
        </p:nvSpPr>
        <p:spPr>
          <a:xfrm>
            <a:off x="541101" y="1011614"/>
            <a:ext cx="7886700" cy="53666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17AC1"/>
              </a:buClr>
              <a:buSzPts val="3000"/>
              <a:buFont typeface="Helvetica Neue"/>
              <a:buNone/>
            </a:pPr>
            <a:r>
              <a:rPr lang="es-ES" sz="3000"/>
              <a:t>Technological innovation raises ethical issues</a:t>
            </a:r>
            <a:endParaRPr sz="3000"/>
          </a:p>
        </p:txBody>
      </p:sp>
      <p:grpSp>
        <p:nvGrpSpPr>
          <p:cNvPr id="310" name="Google Shape;310;p16"/>
          <p:cNvGrpSpPr/>
          <p:nvPr/>
        </p:nvGrpSpPr>
        <p:grpSpPr>
          <a:xfrm>
            <a:off x="628650" y="2482454"/>
            <a:ext cx="7886699" cy="2593180"/>
            <a:chOff x="0" y="0"/>
            <a:chExt cx="7886699" cy="2593180"/>
          </a:xfrm>
        </p:grpSpPr>
        <p:sp>
          <p:nvSpPr>
            <p:cNvPr id="311" name="Google Shape;311;p16"/>
            <p:cNvSpPr/>
            <p:nvPr/>
          </p:nvSpPr>
          <p:spPr>
            <a:xfrm>
              <a:off x="0" y="0"/>
              <a:ext cx="6703695" cy="777954"/>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6"/>
            <p:cNvSpPr txBox="1"/>
            <p:nvPr/>
          </p:nvSpPr>
          <p:spPr>
            <a:xfrm>
              <a:off x="22785" y="22785"/>
              <a:ext cx="5864222" cy="732384"/>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Helvetica Neue"/>
                <a:buNone/>
              </a:pPr>
              <a:r>
                <a:rPr lang="es-ES" sz="2300">
                  <a:solidFill>
                    <a:schemeClr val="lt1"/>
                  </a:solidFill>
                  <a:latin typeface="Helvetica Neue"/>
                  <a:ea typeface="Helvetica Neue"/>
                  <a:cs typeface="Helvetica Neue"/>
                  <a:sym typeface="Helvetica Neue"/>
                </a:rPr>
                <a:t>Innovations are reshaping the society, bringing fundamental changes</a:t>
              </a:r>
              <a:endParaRPr sz="2300">
                <a:solidFill>
                  <a:schemeClr val="lt1"/>
                </a:solidFill>
                <a:latin typeface="Helvetica Neue"/>
                <a:ea typeface="Helvetica Neue"/>
                <a:cs typeface="Helvetica Neue"/>
                <a:sym typeface="Helvetica Neue"/>
              </a:endParaRPr>
            </a:p>
          </p:txBody>
        </p:sp>
        <p:sp>
          <p:nvSpPr>
            <p:cNvPr id="313" name="Google Shape;313;p16"/>
            <p:cNvSpPr/>
            <p:nvPr/>
          </p:nvSpPr>
          <p:spPr>
            <a:xfrm>
              <a:off x="591502" y="907613"/>
              <a:ext cx="6703695" cy="777954"/>
            </a:xfrm>
            <a:prstGeom prst="roundRect">
              <a:avLst>
                <a:gd fmla="val 10000" name="adj"/>
              </a:avLst>
            </a:prstGeom>
            <a:solidFill>
              <a:srgbClr val="4CC38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6"/>
            <p:cNvSpPr txBox="1"/>
            <p:nvPr/>
          </p:nvSpPr>
          <p:spPr>
            <a:xfrm>
              <a:off x="614287" y="930398"/>
              <a:ext cx="5560952" cy="732384"/>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Helvetica Neue"/>
                <a:buNone/>
              </a:pPr>
              <a:r>
                <a:rPr lang="es-ES" sz="2300">
                  <a:solidFill>
                    <a:schemeClr val="lt1"/>
                  </a:solidFill>
                  <a:latin typeface="Helvetica Neue"/>
                  <a:ea typeface="Helvetica Neue"/>
                  <a:cs typeface="Helvetica Neue"/>
                  <a:sym typeface="Helvetica Neue"/>
                </a:rPr>
                <a:t>Companies can use unregulated technology to make profit</a:t>
              </a:r>
              <a:endParaRPr sz="2300">
                <a:solidFill>
                  <a:schemeClr val="lt1"/>
                </a:solidFill>
                <a:latin typeface="Helvetica Neue"/>
                <a:ea typeface="Helvetica Neue"/>
                <a:cs typeface="Helvetica Neue"/>
                <a:sym typeface="Helvetica Neue"/>
              </a:endParaRPr>
            </a:p>
          </p:txBody>
        </p:sp>
        <p:sp>
          <p:nvSpPr>
            <p:cNvPr id="315" name="Google Shape;315;p16"/>
            <p:cNvSpPr/>
            <p:nvPr/>
          </p:nvSpPr>
          <p:spPr>
            <a:xfrm>
              <a:off x="1183004" y="1815226"/>
              <a:ext cx="6703695" cy="777954"/>
            </a:xfrm>
            <a:prstGeom prst="roundRect">
              <a:avLst>
                <a:gd fmla="val 10000" name="adj"/>
              </a:avLst>
            </a:prstGeom>
            <a:solidFill>
              <a:srgbClr val="6FAB4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
            <p:cNvSpPr txBox="1"/>
            <p:nvPr/>
          </p:nvSpPr>
          <p:spPr>
            <a:xfrm>
              <a:off x="1205789" y="1838011"/>
              <a:ext cx="5560952" cy="732384"/>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Helvetica Neue"/>
                <a:buNone/>
              </a:pPr>
              <a:r>
                <a:rPr lang="es-ES" sz="2300">
                  <a:solidFill>
                    <a:schemeClr val="lt1"/>
                  </a:solidFill>
                  <a:latin typeface="Helvetica Neue"/>
                  <a:ea typeface="Helvetica Neue"/>
                  <a:cs typeface="Helvetica Neue"/>
                  <a:sym typeface="Helvetica Neue"/>
                </a:rPr>
                <a:t>Rise of positive and negative social consequences</a:t>
              </a:r>
              <a:endParaRPr sz="2300">
                <a:solidFill>
                  <a:schemeClr val="lt1"/>
                </a:solidFill>
                <a:latin typeface="Helvetica Neue"/>
                <a:ea typeface="Helvetica Neue"/>
                <a:cs typeface="Helvetica Neue"/>
                <a:sym typeface="Helvetica Neue"/>
              </a:endParaRPr>
            </a:p>
          </p:txBody>
        </p:sp>
        <p:sp>
          <p:nvSpPr>
            <p:cNvPr id="317" name="Google Shape;317;p16"/>
            <p:cNvSpPr/>
            <p:nvPr/>
          </p:nvSpPr>
          <p:spPr>
            <a:xfrm>
              <a:off x="6198024" y="589948"/>
              <a:ext cx="505670" cy="505670"/>
            </a:xfrm>
            <a:prstGeom prst="downArrow">
              <a:avLst>
                <a:gd fmla="val 55000" name="adj1"/>
                <a:gd fmla="val 45000" name="adj2"/>
              </a:avLst>
            </a:prstGeom>
            <a:solidFill>
              <a:srgbClr val="CFDEEF">
                <a:alpha val="89803"/>
              </a:srgbClr>
            </a:solidFill>
            <a:ln cap="flat" cmpd="sng" w="12700">
              <a:solidFill>
                <a:srgbClr val="CFDEE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6"/>
            <p:cNvSpPr txBox="1"/>
            <p:nvPr/>
          </p:nvSpPr>
          <p:spPr>
            <a:xfrm>
              <a:off x="6311800" y="589948"/>
              <a:ext cx="278118" cy="380517"/>
            </a:xfrm>
            <a:prstGeom prst="rect">
              <a:avLst/>
            </a:prstGeom>
            <a:noFill/>
            <a:ln>
              <a:noFill/>
            </a:ln>
          </p:spPr>
          <p:txBody>
            <a:bodyPr anchorCtr="0" anchor="ctr" bIns="29200" lIns="29200" spcFirstLastPara="1" rIns="29200" wrap="square" tIns="29200">
              <a:noAutofit/>
            </a:bodyPr>
            <a:lstStyle/>
            <a:p>
              <a:pPr indent="0" lvl="0" marL="0" marR="0" rtl="0" algn="ctr">
                <a:lnSpc>
                  <a:spcPct val="90000"/>
                </a:lnSpc>
                <a:spcBef>
                  <a:spcPts val="0"/>
                </a:spcBef>
                <a:spcAft>
                  <a:spcPts val="0"/>
                </a:spcAft>
                <a:buClr>
                  <a:schemeClr val="dk1"/>
                </a:buClr>
                <a:buSzPts val="2300"/>
                <a:buFont typeface="Calibri"/>
                <a:buNone/>
              </a:pPr>
              <a:r>
                <a:t/>
              </a:r>
              <a:endParaRPr sz="2300">
                <a:solidFill>
                  <a:schemeClr val="dk1"/>
                </a:solidFill>
                <a:latin typeface="Calibri"/>
                <a:ea typeface="Calibri"/>
                <a:cs typeface="Calibri"/>
                <a:sym typeface="Calibri"/>
              </a:endParaRPr>
            </a:p>
          </p:txBody>
        </p:sp>
        <p:sp>
          <p:nvSpPr>
            <p:cNvPr id="319" name="Google Shape;319;p16"/>
            <p:cNvSpPr/>
            <p:nvPr/>
          </p:nvSpPr>
          <p:spPr>
            <a:xfrm>
              <a:off x="6789527" y="1492375"/>
              <a:ext cx="505670" cy="505670"/>
            </a:xfrm>
            <a:prstGeom prst="downArrow">
              <a:avLst>
                <a:gd fmla="val 55000" name="adj1"/>
                <a:gd fmla="val 45000" name="adj2"/>
              </a:avLst>
            </a:prstGeom>
            <a:solidFill>
              <a:srgbClr val="D3E1CC">
                <a:alpha val="89803"/>
              </a:srgbClr>
            </a:solidFill>
            <a:ln cap="flat" cmpd="sng" w="12700">
              <a:solidFill>
                <a:srgbClr val="CFDEE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6"/>
            <p:cNvSpPr txBox="1"/>
            <p:nvPr/>
          </p:nvSpPr>
          <p:spPr>
            <a:xfrm>
              <a:off x="6903303" y="1492375"/>
              <a:ext cx="278118" cy="380517"/>
            </a:xfrm>
            <a:prstGeom prst="rect">
              <a:avLst/>
            </a:prstGeom>
            <a:noFill/>
            <a:ln>
              <a:noFill/>
            </a:ln>
          </p:spPr>
          <p:txBody>
            <a:bodyPr anchorCtr="0" anchor="ctr" bIns="29200" lIns="29200" spcFirstLastPara="1" rIns="29200" wrap="square" tIns="29200">
              <a:noAutofit/>
            </a:bodyPr>
            <a:lstStyle/>
            <a:p>
              <a:pPr indent="0" lvl="0" marL="0" marR="0" rtl="0" algn="ctr">
                <a:lnSpc>
                  <a:spcPct val="90000"/>
                </a:lnSpc>
                <a:spcBef>
                  <a:spcPts val="0"/>
                </a:spcBef>
                <a:spcAft>
                  <a:spcPts val="0"/>
                </a:spcAft>
                <a:buClr>
                  <a:schemeClr val="dk1"/>
                </a:buClr>
                <a:buSzPts val="2300"/>
                <a:buFont typeface="Calibri"/>
                <a:buNone/>
              </a:pPr>
              <a:r>
                <a:t/>
              </a:r>
              <a:endParaRPr sz="2300">
                <a:solidFill>
                  <a:schemeClr val="dk1"/>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7"/>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017AC1"/>
              </a:buClr>
              <a:buSzPts val="4400"/>
              <a:buFont typeface="Helvetica Neue"/>
              <a:buNone/>
            </a:pPr>
            <a:r>
              <a:rPr b="1" lang="es-ES" sz="4400"/>
              <a:t>The 3.0 Corporation. An ethically driven company</a:t>
            </a:r>
            <a:endParaRPr sz="4400"/>
          </a:p>
        </p:txBody>
      </p:sp>
      <p:sp>
        <p:nvSpPr>
          <p:cNvPr id="326" name="Google Shape;326;p17"/>
          <p:cNvSpPr txBox="1"/>
          <p:nvPr>
            <p:ph idx="12" type="sldNum"/>
          </p:nvPr>
        </p:nvSpPr>
        <p:spPr>
          <a:xfrm>
            <a:off x="6457950" y="6382028"/>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8"/>
          <p:cNvSpPr txBox="1"/>
          <p:nvPr>
            <p:ph type="title"/>
          </p:nvPr>
        </p:nvSpPr>
        <p:spPr>
          <a:xfrm>
            <a:off x="628650" y="714448"/>
            <a:ext cx="7886700" cy="83225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17AC1"/>
              </a:buClr>
              <a:buSzPts val="2880"/>
              <a:buFont typeface="Helvetica Neue"/>
              <a:buNone/>
            </a:pPr>
            <a:r>
              <a:rPr lang="es-ES" sz="2880"/>
              <a:t>3.0 Corporation. The context: beyond the legal and regulatory framework </a:t>
            </a:r>
            <a:endParaRPr/>
          </a:p>
        </p:txBody>
      </p:sp>
      <p:pic>
        <p:nvPicPr>
          <p:cNvPr descr="Portada Empresa 30.jpg" id="332" name="Google Shape;332;p18"/>
          <p:cNvPicPr preferRelativeResize="0"/>
          <p:nvPr/>
        </p:nvPicPr>
        <p:blipFill rotWithShape="1">
          <a:blip r:embed="rId3">
            <a:alphaModFix/>
          </a:blip>
          <a:srcRect b="0" l="0" r="0" t="0"/>
          <a:stretch/>
        </p:blipFill>
        <p:spPr>
          <a:xfrm>
            <a:off x="0" y="5240023"/>
            <a:ext cx="1070897" cy="1568864"/>
          </a:xfrm>
          <a:prstGeom prst="rect">
            <a:avLst/>
          </a:prstGeom>
          <a:noFill/>
          <a:ln>
            <a:noFill/>
          </a:ln>
        </p:spPr>
      </p:pic>
      <p:pic>
        <p:nvPicPr>
          <p:cNvPr id="333" name="Google Shape;333;p18"/>
          <p:cNvPicPr preferRelativeResize="0"/>
          <p:nvPr/>
        </p:nvPicPr>
        <p:blipFill rotWithShape="1">
          <a:blip r:embed="rId4">
            <a:alphaModFix/>
          </a:blip>
          <a:srcRect b="0" l="0" r="0" t="0"/>
          <a:stretch/>
        </p:blipFill>
        <p:spPr>
          <a:xfrm>
            <a:off x="628650" y="1545715"/>
            <a:ext cx="4232802" cy="3695297"/>
          </a:xfrm>
          <a:prstGeom prst="rect">
            <a:avLst/>
          </a:prstGeom>
          <a:solidFill>
            <a:srgbClr val="FFFFFF"/>
          </a:solidFill>
          <a:ln>
            <a:noFill/>
          </a:ln>
        </p:spPr>
      </p:pic>
      <p:sp>
        <p:nvSpPr>
          <p:cNvPr id="334" name="Google Shape;334;p18"/>
          <p:cNvSpPr txBox="1"/>
          <p:nvPr/>
        </p:nvSpPr>
        <p:spPr>
          <a:xfrm>
            <a:off x="5280825" y="1546704"/>
            <a:ext cx="3793862"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s-ES" sz="1800">
                <a:solidFill>
                  <a:schemeClr val="dk1"/>
                </a:solidFill>
                <a:latin typeface="Calibri"/>
                <a:ea typeface="Calibri"/>
                <a:cs typeface="Calibri"/>
                <a:sym typeface="Calibri"/>
              </a:rPr>
              <a:t>3.0 Corporation: A mission driven company afecting all rings:</a:t>
            </a:r>
            <a:endParaRPr/>
          </a:p>
          <a:p>
            <a:pPr indent="-285750" lvl="0" marL="285750" marR="0" rtl="0" algn="l">
              <a:spcBef>
                <a:spcPts val="0"/>
              </a:spcBef>
              <a:spcAft>
                <a:spcPts val="0"/>
              </a:spcAft>
              <a:buClr>
                <a:schemeClr val="dk1"/>
              </a:buClr>
              <a:buSzPts val="1800"/>
              <a:buFont typeface="Calibri"/>
              <a:buChar char="-"/>
            </a:pPr>
            <a:r>
              <a:rPr b="1" lang="es-ES" sz="1800">
                <a:solidFill>
                  <a:schemeClr val="dk1"/>
                </a:solidFill>
                <a:latin typeface="Calibri"/>
                <a:ea typeface="Calibri"/>
                <a:cs typeface="Calibri"/>
                <a:sym typeface="Calibri"/>
              </a:rPr>
              <a:t>Intentional</a:t>
            </a:r>
            <a:r>
              <a:rPr lang="es-ES" sz="1800">
                <a:solidFill>
                  <a:schemeClr val="dk1"/>
                </a:solidFill>
                <a:latin typeface="Calibri"/>
                <a:ea typeface="Calibri"/>
                <a:cs typeface="Calibri"/>
                <a:sym typeface="Calibri"/>
              </a:rPr>
              <a:t> </a:t>
            </a:r>
            <a:r>
              <a:rPr b="1" lang="es-ES" sz="1800">
                <a:solidFill>
                  <a:schemeClr val="dk1"/>
                </a:solidFill>
                <a:latin typeface="Calibri"/>
                <a:ea typeface="Calibri"/>
                <a:cs typeface="Calibri"/>
                <a:sym typeface="Calibri"/>
              </a:rPr>
              <a:t>Triple bottom Line </a:t>
            </a:r>
            <a:r>
              <a:rPr lang="es-ES" sz="1800">
                <a:solidFill>
                  <a:schemeClr val="dk1"/>
                </a:solidFill>
                <a:latin typeface="Calibri"/>
                <a:ea typeface="Calibri"/>
                <a:cs typeface="Calibri"/>
                <a:sym typeface="Calibri"/>
              </a:rPr>
              <a:t>focus at the core of the business model: People, Planet and </a:t>
            </a:r>
            <a:r>
              <a:rPr i="1" lang="es-ES" sz="1800">
                <a:solidFill>
                  <a:schemeClr val="dk1"/>
                </a:solidFill>
                <a:latin typeface="Calibri"/>
                <a:ea typeface="Calibri"/>
                <a:cs typeface="Calibri"/>
                <a:sym typeface="Calibri"/>
              </a:rPr>
              <a:t>shared</a:t>
            </a:r>
            <a:r>
              <a:rPr lang="es-ES" sz="1800">
                <a:solidFill>
                  <a:schemeClr val="dk1"/>
                </a:solidFill>
                <a:latin typeface="Calibri"/>
                <a:ea typeface="Calibri"/>
                <a:cs typeface="Calibri"/>
                <a:sym typeface="Calibri"/>
              </a:rPr>
              <a:t> Prosperity.</a:t>
            </a:r>
            <a:endParaRPr/>
          </a:p>
          <a:p>
            <a:pPr indent="-285750" lvl="0" marL="285750" marR="0" rtl="0" algn="l">
              <a:spcBef>
                <a:spcPts val="0"/>
              </a:spcBef>
              <a:spcAft>
                <a:spcPts val="0"/>
              </a:spcAft>
              <a:buClr>
                <a:schemeClr val="dk1"/>
              </a:buClr>
              <a:buSzPts val="1800"/>
              <a:buFont typeface="Calibri"/>
              <a:buChar char="-"/>
            </a:pPr>
            <a:r>
              <a:rPr b="1" lang="es-ES" sz="1800">
                <a:solidFill>
                  <a:schemeClr val="dk1"/>
                </a:solidFill>
                <a:latin typeface="Calibri"/>
                <a:ea typeface="Calibri"/>
                <a:cs typeface="Calibri"/>
                <a:sym typeface="Calibri"/>
              </a:rPr>
              <a:t>Stakeholder oriented </a:t>
            </a:r>
            <a:r>
              <a:rPr lang="es-ES" sz="1800">
                <a:solidFill>
                  <a:schemeClr val="dk1"/>
                </a:solidFill>
                <a:latin typeface="Calibri"/>
                <a:ea typeface="Calibri"/>
                <a:cs typeface="Calibri"/>
                <a:sym typeface="Calibri"/>
              </a:rPr>
              <a:t>vs shareholder only oriented.</a:t>
            </a:r>
            <a:endParaRPr/>
          </a:p>
          <a:p>
            <a:pPr indent="-285750" lvl="0" marL="285750" marR="0" rtl="0" algn="l">
              <a:spcBef>
                <a:spcPts val="0"/>
              </a:spcBef>
              <a:spcAft>
                <a:spcPts val="0"/>
              </a:spcAft>
              <a:buClr>
                <a:schemeClr val="dk1"/>
              </a:buClr>
              <a:buSzPts val="1800"/>
              <a:buFont typeface="Calibri"/>
              <a:buChar char="-"/>
            </a:pPr>
            <a:r>
              <a:rPr b="1" lang="es-ES" sz="1800">
                <a:solidFill>
                  <a:schemeClr val="dk1"/>
                </a:solidFill>
                <a:latin typeface="Calibri"/>
                <a:ea typeface="Calibri"/>
                <a:cs typeface="Calibri"/>
                <a:sym typeface="Calibri"/>
              </a:rPr>
              <a:t>Profit and Shareholder value </a:t>
            </a:r>
            <a:r>
              <a:rPr lang="es-ES" sz="1800">
                <a:solidFill>
                  <a:schemeClr val="dk1"/>
                </a:solidFill>
                <a:latin typeface="Calibri"/>
                <a:ea typeface="Calibri"/>
                <a:cs typeface="Calibri"/>
                <a:sym typeface="Calibri"/>
              </a:rPr>
              <a:t>as a consequence of doing the right things and doing them the right way</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35" name="Google Shape;335;p18"/>
          <p:cNvSpPr txBox="1"/>
          <p:nvPr>
            <p:ph idx="11" type="ftr"/>
          </p:nvPr>
        </p:nvSpPr>
        <p:spPr>
          <a:xfrm>
            <a:off x="1887259" y="6356350"/>
            <a:ext cx="5369628"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s-ES" sz="1400">
                <a:solidFill>
                  <a:srgbClr val="888888"/>
                </a:solidFill>
                <a:latin typeface="Calibri"/>
                <a:ea typeface="Calibri"/>
                <a:cs typeface="Calibri"/>
                <a:sym typeface="Calibri"/>
              </a:rPr>
              <a:t>© </a:t>
            </a:r>
            <a:r>
              <a:rPr lang="es-ES" sz="1100">
                <a:solidFill>
                  <a:srgbClr val="888888"/>
                </a:solidFill>
                <a:latin typeface="Calibri"/>
                <a:ea typeface="Calibri"/>
                <a:cs typeface="Calibri"/>
                <a:sym typeface="Calibri"/>
              </a:rPr>
              <a:t>Marcos Eguiguren. Adapted from “3.0 Corporation. Corporate policies and values in a sustainable corporate culture”. Original in Spanish. Ediciones Pirámide. Madrid, 2011.</a:t>
            </a:r>
            <a:endParaRPr sz="1100">
              <a:solidFill>
                <a:srgbClr val="888888"/>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19"/>
          <p:cNvSpPr txBox="1"/>
          <p:nvPr>
            <p:ph type="title"/>
          </p:nvPr>
        </p:nvSpPr>
        <p:spPr>
          <a:xfrm>
            <a:off x="233366" y="555400"/>
            <a:ext cx="8617803"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17AC1"/>
              </a:buClr>
              <a:buSzPts val="3200"/>
              <a:buFont typeface="Helvetica Neue"/>
              <a:buNone/>
            </a:pPr>
            <a:r>
              <a:rPr lang="es-ES" sz="3200"/>
              <a:t>3.0 Corporation. A governance model for the good</a:t>
            </a:r>
            <a:endParaRPr sz="3200"/>
          </a:p>
        </p:txBody>
      </p:sp>
      <p:pic>
        <p:nvPicPr>
          <p:cNvPr descr="Portada Empresa 30.jpg" id="341" name="Google Shape;341;p19"/>
          <p:cNvPicPr preferRelativeResize="0"/>
          <p:nvPr/>
        </p:nvPicPr>
        <p:blipFill rotWithShape="1">
          <a:blip r:embed="rId3">
            <a:alphaModFix/>
          </a:blip>
          <a:srcRect b="0" l="0" r="0" t="0"/>
          <a:stretch/>
        </p:blipFill>
        <p:spPr>
          <a:xfrm>
            <a:off x="0" y="5289135"/>
            <a:ext cx="1080013" cy="1582219"/>
          </a:xfrm>
          <a:prstGeom prst="rect">
            <a:avLst/>
          </a:prstGeom>
          <a:noFill/>
          <a:ln>
            <a:noFill/>
          </a:ln>
        </p:spPr>
      </p:pic>
      <p:sp>
        <p:nvSpPr>
          <p:cNvPr id="342" name="Google Shape;342;p19"/>
          <p:cNvSpPr/>
          <p:nvPr/>
        </p:nvSpPr>
        <p:spPr>
          <a:xfrm>
            <a:off x="3427651" y="3006729"/>
            <a:ext cx="2490596" cy="2639948"/>
          </a:xfrm>
          <a:prstGeom prst="triangle">
            <a:avLst>
              <a:gd fmla="val 50000" name="adj"/>
            </a:avLst>
          </a:prstGeom>
          <a:gradFill>
            <a:gsLst>
              <a:gs pos="0">
                <a:srgbClr val="5F82CA"/>
              </a:gs>
              <a:gs pos="50000">
                <a:srgbClr val="3C70CA"/>
              </a:gs>
              <a:gs pos="100000">
                <a:srgbClr val="2E60B9"/>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lt1"/>
                </a:solidFill>
                <a:latin typeface="Calibri"/>
                <a:ea typeface="Calibri"/>
                <a:cs typeface="Calibri"/>
                <a:sym typeface="Calibri"/>
              </a:rPr>
              <a:t>Executive Mgment. MOPA &amp; MOSA Philosophy</a:t>
            </a:r>
            <a:endParaRPr sz="1800">
              <a:solidFill>
                <a:schemeClr val="lt1"/>
              </a:solidFill>
              <a:latin typeface="Calibri"/>
              <a:ea typeface="Calibri"/>
              <a:cs typeface="Calibri"/>
              <a:sym typeface="Calibri"/>
            </a:endParaRPr>
          </a:p>
        </p:txBody>
      </p:sp>
      <p:sp>
        <p:nvSpPr>
          <p:cNvPr id="343" name="Google Shape;343;p19"/>
          <p:cNvSpPr/>
          <p:nvPr/>
        </p:nvSpPr>
        <p:spPr>
          <a:xfrm>
            <a:off x="1232968" y="2798680"/>
            <a:ext cx="2613892" cy="914400"/>
          </a:xfrm>
          <a:prstGeom prst="ellipse">
            <a:avLst/>
          </a:prstGeom>
          <a:gradFill>
            <a:gsLst>
              <a:gs pos="0">
                <a:srgbClr val="5F82CA"/>
              </a:gs>
              <a:gs pos="50000">
                <a:srgbClr val="3C70CA"/>
              </a:gs>
              <a:gs pos="100000">
                <a:srgbClr val="2E60B9"/>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s-ES" sz="1200">
                <a:solidFill>
                  <a:srgbClr val="000000"/>
                </a:solidFill>
                <a:latin typeface="Calibri"/>
                <a:ea typeface="Calibri"/>
                <a:cs typeface="Calibri"/>
                <a:sym typeface="Calibri"/>
              </a:rPr>
              <a:t>Countervailing supervisory board or non executive directors. Mission driven</a:t>
            </a:r>
            <a:endParaRPr sz="1200">
              <a:solidFill>
                <a:srgbClr val="000000"/>
              </a:solidFill>
              <a:latin typeface="Calibri"/>
              <a:ea typeface="Calibri"/>
              <a:cs typeface="Calibri"/>
              <a:sym typeface="Calibri"/>
            </a:endParaRPr>
          </a:p>
        </p:txBody>
      </p:sp>
      <p:sp>
        <p:nvSpPr>
          <p:cNvPr id="344" name="Google Shape;344;p19"/>
          <p:cNvSpPr/>
          <p:nvPr/>
        </p:nvSpPr>
        <p:spPr>
          <a:xfrm>
            <a:off x="5380591" y="2798680"/>
            <a:ext cx="3028252" cy="914400"/>
          </a:xfrm>
          <a:prstGeom prst="ellipse">
            <a:avLst/>
          </a:prstGeom>
          <a:gradFill>
            <a:gsLst>
              <a:gs pos="0">
                <a:srgbClr val="5F82CA"/>
              </a:gs>
              <a:gs pos="50000">
                <a:srgbClr val="3C70CA"/>
              </a:gs>
              <a:gs pos="100000">
                <a:srgbClr val="2E60B9"/>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s-ES" sz="1200">
                <a:solidFill>
                  <a:srgbClr val="000000"/>
                </a:solidFill>
                <a:latin typeface="Calibri"/>
                <a:ea typeface="Calibri"/>
                <a:cs typeface="Calibri"/>
                <a:sym typeface="Calibri"/>
              </a:rPr>
              <a:t>Independent Ethical Committees:  Marketing &amp; Sales, IT &amp; Data Mgmt, Finances &amp; Procurement, </a:t>
            </a:r>
            <a:endParaRPr sz="1200">
              <a:solidFill>
                <a:srgbClr val="000000"/>
              </a:solidFill>
              <a:latin typeface="Calibri"/>
              <a:ea typeface="Calibri"/>
              <a:cs typeface="Calibri"/>
              <a:sym typeface="Calibri"/>
            </a:endParaRPr>
          </a:p>
        </p:txBody>
      </p:sp>
      <p:sp>
        <p:nvSpPr>
          <p:cNvPr id="345" name="Google Shape;345;p19"/>
          <p:cNvSpPr/>
          <p:nvPr/>
        </p:nvSpPr>
        <p:spPr>
          <a:xfrm>
            <a:off x="2465936" y="1417638"/>
            <a:ext cx="2096046" cy="914400"/>
          </a:xfrm>
          <a:prstGeom prst="ellipse">
            <a:avLst/>
          </a:prstGeom>
          <a:gradFill>
            <a:gsLst>
              <a:gs pos="0">
                <a:srgbClr val="5F82CA"/>
              </a:gs>
              <a:gs pos="50000">
                <a:srgbClr val="3C70CA"/>
              </a:gs>
              <a:gs pos="100000">
                <a:srgbClr val="2E60B9"/>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200">
                <a:solidFill>
                  <a:srgbClr val="000000"/>
                </a:solidFill>
                <a:latin typeface="Calibri"/>
                <a:ea typeface="Calibri"/>
                <a:cs typeface="Calibri"/>
                <a:sym typeface="Calibri"/>
              </a:rPr>
              <a:t>The customer &amp; suppliers Forum</a:t>
            </a:r>
            <a:endParaRPr sz="1200">
              <a:solidFill>
                <a:srgbClr val="000000"/>
              </a:solidFill>
              <a:latin typeface="Calibri"/>
              <a:ea typeface="Calibri"/>
              <a:cs typeface="Calibri"/>
              <a:sym typeface="Calibri"/>
            </a:endParaRPr>
          </a:p>
        </p:txBody>
      </p:sp>
      <p:sp>
        <p:nvSpPr>
          <p:cNvPr id="346" name="Google Shape;346;p19"/>
          <p:cNvSpPr/>
          <p:nvPr/>
        </p:nvSpPr>
        <p:spPr>
          <a:xfrm>
            <a:off x="4977750" y="1417638"/>
            <a:ext cx="2096046" cy="914400"/>
          </a:xfrm>
          <a:prstGeom prst="ellipse">
            <a:avLst/>
          </a:prstGeom>
          <a:gradFill>
            <a:gsLst>
              <a:gs pos="0">
                <a:srgbClr val="5F82CA"/>
              </a:gs>
              <a:gs pos="50000">
                <a:srgbClr val="3C70CA"/>
              </a:gs>
              <a:gs pos="100000">
                <a:srgbClr val="2E60B9"/>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200">
                <a:solidFill>
                  <a:srgbClr val="000000"/>
                </a:solidFill>
                <a:latin typeface="Calibri"/>
                <a:ea typeface="Calibri"/>
                <a:cs typeface="Calibri"/>
                <a:sym typeface="Calibri"/>
              </a:rPr>
              <a:t>The co-workersForum</a:t>
            </a:r>
            <a:endParaRPr sz="1200">
              <a:solidFill>
                <a:srgbClr val="000000"/>
              </a:solidFill>
              <a:latin typeface="Calibri"/>
              <a:ea typeface="Calibri"/>
              <a:cs typeface="Calibri"/>
              <a:sym typeface="Calibri"/>
            </a:endParaRPr>
          </a:p>
        </p:txBody>
      </p:sp>
      <p:cxnSp>
        <p:nvCxnSpPr>
          <p:cNvPr id="347" name="Google Shape;347;p19"/>
          <p:cNvCxnSpPr/>
          <p:nvPr/>
        </p:nvCxnSpPr>
        <p:spPr>
          <a:xfrm flipH="1">
            <a:off x="3242707" y="2428811"/>
            <a:ext cx="271252" cy="369869"/>
          </a:xfrm>
          <a:prstGeom prst="straightConnector1">
            <a:avLst/>
          </a:prstGeom>
          <a:noFill/>
          <a:ln cap="flat" cmpd="sng" w="12700">
            <a:solidFill>
              <a:schemeClr val="accent1"/>
            </a:solidFill>
            <a:prstDash val="solid"/>
            <a:miter lim="800000"/>
            <a:headEnd len="med" w="med" type="stealth"/>
            <a:tailEnd len="med" w="med" type="stealth"/>
          </a:ln>
        </p:spPr>
      </p:cxnSp>
      <p:cxnSp>
        <p:nvCxnSpPr>
          <p:cNvPr id="348" name="Google Shape;348;p19"/>
          <p:cNvCxnSpPr/>
          <p:nvPr/>
        </p:nvCxnSpPr>
        <p:spPr>
          <a:xfrm rot="10800000">
            <a:off x="4561982" y="2120586"/>
            <a:ext cx="415768" cy="0"/>
          </a:xfrm>
          <a:prstGeom prst="straightConnector1">
            <a:avLst/>
          </a:prstGeom>
          <a:noFill/>
          <a:ln cap="flat" cmpd="sng" w="12700">
            <a:solidFill>
              <a:schemeClr val="accent1"/>
            </a:solidFill>
            <a:prstDash val="solid"/>
            <a:miter lim="800000"/>
            <a:headEnd len="med" w="med" type="stealth"/>
            <a:tailEnd len="med" w="med" type="stealth"/>
          </a:ln>
        </p:spPr>
      </p:cxnSp>
      <p:cxnSp>
        <p:nvCxnSpPr>
          <p:cNvPr id="349" name="Google Shape;349;p19"/>
          <p:cNvCxnSpPr/>
          <p:nvPr/>
        </p:nvCxnSpPr>
        <p:spPr>
          <a:xfrm>
            <a:off x="5794951" y="2428811"/>
            <a:ext cx="278734" cy="369869"/>
          </a:xfrm>
          <a:prstGeom prst="straightConnector1">
            <a:avLst/>
          </a:prstGeom>
          <a:noFill/>
          <a:ln cap="flat" cmpd="sng" w="12700">
            <a:solidFill>
              <a:schemeClr val="accent1"/>
            </a:solidFill>
            <a:prstDash val="solid"/>
            <a:miter lim="800000"/>
            <a:headEnd len="med" w="med" type="stealth"/>
            <a:tailEnd len="med" w="med" type="stealth"/>
          </a:ln>
        </p:spPr>
      </p:cxnSp>
      <p:cxnSp>
        <p:nvCxnSpPr>
          <p:cNvPr id="350" name="Google Shape;350;p19"/>
          <p:cNvCxnSpPr/>
          <p:nvPr/>
        </p:nvCxnSpPr>
        <p:spPr>
          <a:xfrm>
            <a:off x="4087164" y="2391999"/>
            <a:ext cx="1138180" cy="646412"/>
          </a:xfrm>
          <a:prstGeom prst="straightConnector1">
            <a:avLst/>
          </a:prstGeom>
          <a:noFill/>
          <a:ln cap="flat" cmpd="sng" w="12700">
            <a:solidFill>
              <a:schemeClr val="accent1"/>
            </a:solidFill>
            <a:prstDash val="solid"/>
            <a:miter lim="800000"/>
            <a:headEnd len="med" w="med" type="stealth"/>
            <a:tailEnd len="med" w="med" type="stealth"/>
          </a:ln>
        </p:spPr>
      </p:cxnSp>
      <p:cxnSp>
        <p:nvCxnSpPr>
          <p:cNvPr id="351" name="Google Shape;351;p19"/>
          <p:cNvCxnSpPr/>
          <p:nvPr/>
        </p:nvCxnSpPr>
        <p:spPr>
          <a:xfrm flipH="1">
            <a:off x="3869081" y="2360317"/>
            <a:ext cx="1346374" cy="678094"/>
          </a:xfrm>
          <a:prstGeom prst="straightConnector1">
            <a:avLst/>
          </a:prstGeom>
          <a:noFill/>
          <a:ln cap="flat" cmpd="sng" w="12700">
            <a:solidFill>
              <a:schemeClr val="accent1"/>
            </a:solidFill>
            <a:prstDash val="solid"/>
            <a:miter lim="800000"/>
            <a:headEnd len="med" w="med" type="stealth"/>
            <a:tailEnd len="med" w="med" type="stealth"/>
          </a:ln>
        </p:spPr>
      </p:cxnSp>
      <p:cxnSp>
        <p:nvCxnSpPr>
          <p:cNvPr id="352" name="Google Shape;352;p19"/>
          <p:cNvCxnSpPr/>
          <p:nvPr/>
        </p:nvCxnSpPr>
        <p:spPr>
          <a:xfrm rot="10800000">
            <a:off x="3840570" y="3499544"/>
            <a:ext cx="376180" cy="213536"/>
          </a:xfrm>
          <a:prstGeom prst="straightConnector1">
            <a:avLst/>
          </a:prstGeom>
          <a:noFill/>
          <a:ln cap="flat" cmpd="sng" w="12700">
            <a:solidFill>
              <a:schemeClr val="accent1"/>
            </a:solidFill>
            <a:prstDash val="solid"/>
            <a:miter lim="800000"/>
            <a:headEnd len="med" w="med" type="stealth"/>
            <a:tailEnd len="med" w="med" type="stealth"/>
          </a:ln>
        </p:spPr>
      </p:cxnSp>
      <p:cxnSp>
        <p:nvCxnSpPr>
          <p:cNvPr id="353" name="Google Shape;353;p19"/>
          <p:cNvCxnSpPr/>
          <p:nvPr/>
        </p:nvCxnSpPr>
        <p:spPr>
          <a:xfrm flipH="1">
            <a:off x="5175320" y="3526091"/>
            <a:ext cx="376180" cy="240757"/>
          </a:xfrm>
          <a:prstGeom prst="straightConnector1">
            <a:avLst/>
          </a:prstGeom>
          <a:noFill/>
          <a:ln cap="flat" cmpd="sng" w="12700">
            <a:solidFill>
              <a:schemeClr val="accent1"/>
            </a:solidFill>
            <a:prstDash val="solid"/>
            <a:miter lim="800000"/>
            <a:headEnd len="med" w="med" type="stealth"/>
            <a:tailEnd len="med" w="med" type="stealth"/>
          </a:ln>
        </p:spPr>
      </p:cxnSp>
      <p:sp>
        <p:nvSpPr>
          <p:cNvPr id="354" name="Google Shape;354;p19"/>
          <p:cNvSpPr txBox="1"/>
          <p:nvPr>
            <p:ph idx="11" type="ftr"/>
          </p:nvPr>
        </p:nvSpPr>
        <p:spPr>
          <a:xfrm>
            <a:off x="1887259" y="6356350"/>
            <a:ext cx="5369628"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s-ES" sz="1400">
                <a:solidFill>
                  <a:srgbClr val="888888"/>
                </a:solidFill>
                <a:latin typeface="Calibri"/>
                <a:ea typeface="Calibri"/>
                <a:cs typeface="Calibri"/>
                <a:sym typeface="Calibri"/>
              </a:rPr>
              <a:t>© </a:t>
            </a:r>
            <a:r>
              <a:rPr lang="es-ES" sz="1100">
                <a:solidFill>
                  <a:srgbClr val="888888"/>
                </a:solidFill>
                <a:latin typeface="Calibri"/>
                <a:ea typeface="Calibri"/>
                <a:cs typeface="Calibri"/>
                <a:sym typeface="Calibri"/>
              </a:rPr>
              <a:t>Marcos Eguiguren. Adapted from “3.0 Corporation. Corporate policies and values in a sustainable corporate culture”. Original in Spanish. Ediciones Pirámide. Madrid, 2011.</a:t>
            </a:r>
            <a:endParaRPr sz="1100">
              <a:solidFill>
                <a:srgbClr val="88888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017AC1"/>
              </a:buClr>
              <a:buSzPts val="4400"/>
              <a:buFont typeface="Helvetica Neue"/>
              <a:buNone/>
            </a:pPr>
            <a:r>
              <a:rPr b="1" lang="es-ES" sz="4400"/>
              <a:t>Purpose driven companies. Ethics in Management</a:t>
            </a:r>
            <a:endParaRPr sz="4400"/>
          </a:p>
        </p:txBody>
      </p:sp>
      <p:sp>
        <p:nvSpPr>
          <p:cNvPr id="103" name="Google Shape;103;p2"/>
          <p:cNvSpPr txBox="1"/>
          <p:nvPr>
            <p:ph idx="12" type="sldNum"/>
          </p:nvPr>
        </p:nvSpPr>
        <p:spPr>
          <a:xfrm>
            <a:off x="6457950" y="6382028"/>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0"/>
          <p:cNvSpPr/>
          <p:nvPr/>
        </p:nvSpPr>
        <p:spPr>
          <a:xfrm>
            <a:off x="3640711" y="5689296"/>
            <a:ext cx="1269416" cy="484632"/>
          </a:xfrm>
          <a:prstGeom prst="chevron">
            <a:avLst>
              <a:gd fmla="val 50000" name="adj"/>
            </a:avLst>
          </a:prstGeom>
          <a:gradFill>
            <a:gsLst>
              <a:gs pos="0">
                <a:srgbClr val="5F82CA"/>
              </a:gs>
              <a:gs pos="50000">
                <a:srgbClr val="3C70CA"/>
              </a:gs>
              <a:gs pos="100000">
                <a:srgbClr val="2E60B9"/>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ES" sz="1100">
                <a:solidFill>
                  <a:schemeClr val="dk1"/>
                </a:solidFill>
                <a:latin typeface="Calibri"/>
                <a:ea typeface="Calibri"/>
                <a:cs typeface="Calibri"/>
                <a:sym typeface="Calibri"/>
              </a:rPr>
              <a:t>Marketing &amp; Sales</a:t>
            </a:r>
            <a:endParaRPr/>
          </a:p>
        </p:txBody>
      </p:sp>
      <p:sp>
        <p:nvSpPr>
          <p:cNvPr id="360" name="Google Shape;360;p20"/>
          <p:cNvSpPr/>
          <p:nvPr/>
        </p:nvSpPr>
        <p:spPr>
          <a:xfrm>
            <a:off x="3037245" y="4745979"/>
            <a:ext cx="1179244" cy="484632"/>
          </a:xfrm>
          <a:prstGeom prst="chevron">
            <a:avLst>
              <a:gd fmla="val 50000" name="adj"/>
            </a:avLst>
          </a:prstGeom>
          <a:gradFill>
            <a:gsLst>
              <a:gs pos="0">
                <a:srgbClr val="5F82CA"/>
              </a:gs>
              <a:gs pos="50000">
                <a:srgbClr val="3C70CA"/>
              </a:gs>
              <a:gs pos="100000">
                <a:srgbClr val="2E60B9"/>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ES" sz="1100">
                <a:solidFill>
                  <a:schemeClr val="dk1"/>
                </a:solidFill>
                <a:latin typeface="Calibri"/>
                <a:ea typeface="Calibri"/>
                <a:cs typeface="Calibri"/>
                <a:sym typeface="Calibri"/>
              </a:rPr>
              <a:t>Outward logistics</a:t>
            </a:r>
            <a:endParaRPr sz="1100">
              <a:solidFill>
                <a:schemeClr val="dk1"/>
              </a:solidFill>
              <a:latin typeface="Calibri"/>
              <a:ea typeface="Calibri"/>
              <a:cs typeface="Calibri"/>
              <a:sym typeface="Calibri"/>
            </a:endParaRPr>
          </a:p>
        </p:txBody>
      </p:sp>
      <p:sp>
        <p:nvSpPr>
          <p:cNvPr id="361" name="Google Shape;361;p20"/>
          <p:cNvSpPr/>
          <p:nvPr/>
        </p:nvSpPr>
        <p:spPr>
          <a:xfrm>
            <a:off x="2369493" y="3789689"/>
            <a:ext cx="1613093" cy="484632"/>
          </a:xfrm>
          <a:prstGeom prst="chevron">
            <a:avLst>
              <a:gd fmla="val 50000" name="adj"/>
            </a:avLst>
          </a:prstGeom>
          <a:gradFill>
            <a:gsLst>
              <a:gs pos="0">
                <a:srgbClr val="5F82CA"/>
              </a:gs>
              <a:gs pos="50000">
                <a:srgbClr val="3C70CA"/>
              </a:gs>
              <a:gs pos="100000">
                <a:srgbClr val="2E60B9"/>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ES" sz="1100">
                <a:solidFill>
                  <a:schemeClr val="dk1"/>
                </a:solidFill>
                <a:latin typeface="Calibri"/>
                <a:ea typeface="Calibri"/>
                <a:cs typeface="Calibri"/>
                <a:sym typeface="Calibri"/>
              </a:rPr>
              <a:t>Manufacturing &amp; Service development</a:t>
            </a:r>
            <a:endParaRPr sz="1100">
              <a:solidFill>
                <a:schemeClr val="dk1"/>
              </a:solidFill>
              <a:latin typeface="Calibri"/>
              <a:ea typeface="Calibri"/>
              <a:cs typeface="Calibri"/>
              <a:sym typeface="Calibri"/>
            </a:endParaRPr>
          </a:p>
        </p:txBody>
      </p:sp>
      <p:sp>
        <p:nvSpPr>
          <p:cNvPr id="362" name="Google Shape;362;p20"/>
          <p:cNvSpPr/>
          <p:nvPr/>
        </p:nvSpPr>
        <p:spPr>
          <a:xfrm>
            <a:off x="876135" y="1762046"/>
            <a:ext cx="1493358" cy="484632"/>
          </a:xfrm>
          <a:prstGeom prst="chevron">
            <a:avLst>
              <a:gd fmla="val 50000" name="adj"/>
            </a:avLst>
          </a:prstGeom>
          <a:gradFill>
            <a:gsLst>
              <a:gs pos="0">
                <a:srgbClr val="5F82CA"/>
              </a:gs>
              <a:gs pos="50000">
                <a:srgbClr val="3C70CA"/>
              </a:gs>
              <a:gs pos="100000">
                <a:srgbClr val="2E60B9"/>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ES" sz="1100">
                <a:solidFill>
                  <a:schemeClr val="dk1"/>
                </a:solidFill>
                <a:latin typeface="Calibri"/>
                <a:ea typeface="Calibri"/>
                <a:cs typeface="Calibri"/>
                <a:sym typeface="Calibri"/>
              </a:rPr>
              <a:t>Procurement</a:t>
            </a:r>
            <a:endParaRPr sz="1100">
              <a:solidFill>
                <a:schemeClr val="dk1"/>
              </a:solidFill>
              <a:latin typeface="Calibri"/>
              <a:ea typeface="Calibri"/>
              <a:cs typeface="Calibri"/>
              <a:sym typeface="Calibri"/>
            </a:endParaRPr>
          </a:p>
        </p:txBody>
      </p:sp>
      <p:sp>
        <p:nvSpPr>
          <p:cNvPr id="363" name="Google Shape;363;p20"/>
          <p:cNvSpPr/>
          <p:nvPr/>
        </p:nvSpPr>
        <p:spPr>
          <a:xfrm>
            <a:off x="1856584" y="2823316"/>
            <a:ext cx="1179244" cy="484632"/>
          </a:xfrm>
          <a:prstGeom prst="chevron">
            <a:avLst>
              <a:gd fmla="val 50000" name="adj"/>
            </a:avLst>
          </a:prstGeom>
          <a:gradFill>
            <a:gsLst>
              <a:gs pos="0">
                <a:srgbClr val="5F82CA"/>
              </a:gs>
              <a:gs pos="50000">
                <a:srgbClr val="3C70CA"/>
              </a:gs>
              <a:gs pos="100000">
                <a:srgbClr val="2E60B9"/>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ES" sz="1100">
                <a:solidFill>
                  <a:schemeClr val="dk1"/>
                </a:solidFill>
                <a:latin typeface="Calibri"/>
                <a:ea typeface="Calibri"/>
                <a:cs typeface="Calibri"/>
                <a:sym typeface="Calibri"/>
              </a:rPr>
              <a:t>Inward logistics</a:t>
            </a:r>
            <a:endParaRPr sz="1100">
              <a:solidFill>
                <a:schemeClr val="dk1"/>
              </a:solidFill>
              <a:latin typeface="Calibri"/>
              <a:ea typeface="Calibri"/>
              <a:cs typeface="Calibri"/>
              <a:sym typeface="Calibri"/>
            </a:endParaRPr>
          </a:p>
        </p:txBody>
      </p:sp>
      <p:sp>
        <p:nvSpPr>
          <p:cNvPr id="364" name="Google Shape;364;p20"/>
          <p:cNvSpPr txBox="1"/>
          <p:nvPr/>
        </p:nvSpPr>
        <p:spPr>
          <a:xfrm>
            <a:off x="2446206" y="1392044"/>
            <a:ext cx="5975013"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200">
                <a:solidFill>
                  <a:schemeClr val="dk1"/>
                </a:solidFill>
                <a:latin typeface="Calibri"/>
                <a:ea typeface="Calibri"/>
                <a:cs typeface="Calibri"/>
                <a:sym typeface="Calibri"/>
              </a:rPr>
              <a:t>Procurement model based on an triple bottom line approach, suppliers selected based on </a:t>
            </a:r>
            <a:r>
              <a:rPr lang="es-ES" sz="1200">
                <a:solidFill>
                  <a:schemeClr val="dk1"/>
                </a:solidFill>
                <a:latin typeface="Calibri"/>
                <a:ea typeface="Calibri"/>
                <a:cs typeface="Calibri"/>
                <a:sym typeface="Calibri"/>
              </a:rPr>
              <a:t>:</a:t>
            </a:r>
            <a:endParaRPr/>
          </a:p>
          <a:p>
            <a:pPr indent="-171450" lvl="0" marL="171450" marR="0" rtl="0" algn="l">
              <a:spcBef>
                <a:spcPts val="0"/>
              </a:spcBef>
              <a:spcAft>
                <a:spcPts val="0"/>
              </a:spcAft>
              <a:buClr>
                <a:schemeClr val="dk1"/>
              </a:buClr>
              <a:buSzPts val="1200"/>
              <a:buFont typeface="Calibri"/>
              <a:buChar char="-"/>
            </a:pPr>
            <a:r>
              <a:rPr lang="es-ES" sz="1200">
                <a:solidFill>
                  <a:schemeClr val="dk1"/>
                </a:solidFill>
                <a:latin typeface="Calibri"/>
                <a:ea typeface="Calibri"/>
                <a:cs typeface="Calibri"/>
                <a:sym typeface="Calibri"/>
              </a:rPr>
              <a:t>3.0 for benefit Corporation due dilligence on their value chain </a:t>
            </a:r>
            <a:endParaRPr/>
          </a:p>
          <a:p>
            <a:pPr indent="-171450" lvl="0" marL="171450" marR="0" rtl="0" algn="l">
              <a:spcBef>
                <a:spcPts val="0"/>
              </a:spcBef>
              <a:spcAft>
                <a:spcPts val="0"/>
              </a:spcAft>
              <a:buClr>
                <a:schemeClr val="dk1"/>
              </a:buClr>
              <a:buSzPts val="1200"/>
              <a:buFont typeface="Calibri"/>
              <a:buChar char="-"/>
            </a:pPr>
            <a:r>
              <a:rPr lang="es-ES" sz="1200">
                <a:solidFill>
                  <a:schemeClr val="dk1"/>
                </a:solidFill>
                <a:latin typeface="Calibri"/>
                <a:ea typeface="Calibri"/>
                <a:cs typeface="Calibri"/>
                <a:sym typeface="Calibri"/>
              </a:rPr>
              <a:t>Quality and environmental respect</a:t>
            </a:r>
            <a:endParaRPr sz="1200">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1200"/>
              <a:buFont typeface="Calibri"/>
              <a:buChar char="-"/>
            </a:pPr>
            <a:r>
              <a:rPr lang="es-ES" sz="1200">
                <a:solidFill>
                  <a:schemeClr val="dk1"/>
                </a:solidFill>
                <a:latin typeface="Calibri"/>
                <a:ea typeface="Calibri"/>
                <a:cs typeface="Calibri"/>
                <a:sym typeface="Calibri"/>
              </a:rPr>
              <a:t>Price adjusted to net externalities produced. Transparency</a:t>
            </a:r>
            <a:endParaRPr sz="1200">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1200"/>
              <a:buFont typeface="Calibri"/>
              <a:buChar char="-"/>
            </a:pPr>
            <a:r>
              <a:rPr lang="es-ES" sz="1200">
                <a:solidFill>
                  <a:schemeClr val="dk1"/>
                </a:solidFill>
                <a:latin typeface="Calibri"/>
                <a:ea typeface="Calibri"/>
                <a:cs typeface="Calibri"/>
                <a:sym typeface="Calibri"/>
              </a:rPr>
              <a:t>Fair contracts, pricing and conditions with suppliers</a:t>
            </a:r>
            <a:endParaRPr sz="1200">
              <a:solidFill>
                <a:schemeClr val="dk1"/>
              </a:solidFill>
              <a:latin typeface="Calibri"/>
              <a:ea typeface="Calibri"/>
              <a:cs typeface="Calibri"/>
              <a:sym typeface="Calibri"/>
            </a:endParaRPr>
          </a:p>
        </p:txBody>
      </p:sp>
      <p:sp>
        <p:nvSpPr>
          <p:cNvPr id="365" name="Google Shape;365;p20"/>
          <p:cNvSpPr txBox="1"/>
          <p:nvPr/>
        </p:nvSpPr>
        <p:spPr>
          <a:xfrm>
            <a:off x="3308687" y="2416694"/>
            <a:ext cx="4122695"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200">
                <a:solidFill>
                  <a:schemeClr val="dk1"/>
                </a:solidFill>
                <a:latin typeface="Calibri"/>
                <a:ea typeface="Calibri"/>
                <a:cs typeface="Calibri"/>
                <a:sym typeface="Calibri"/>
              </a:rPr>
              <a:t>Inward logistics design based on the following criteria:</a:t>
            </a:r>
            <a:endParaRPr/>
          </a:p>
          <a:p>
            <a:pPr indent="-171450" lvl="0" marL="171450" marR="0" rtl="0" algn="l">
              <a:spcBef>
                <a:spcPts val="0"/>
              </a:spcBef>
              <a:spcAft>
                <a:spcPts val="0"/>
              </a:spcAft>
              <a:buClr>
                <a:schemeClr val="dk1"/>
              </a:buClr>
              <a:buSzPts val="1200"/>
              <a:buFont typeface="Calibri"/>
              <a:buChar char="-"/>
            </a:pPr>
            <a:r>
              <a:rPr lang="es-ES" sz="1200">
                <a:solidFill>
                  <a:schemeClr val="dk1"/>
                </a:solidFill>
                <a:latin typeface="Calibri"/>
                <a:ea typeface="Calibri"/>
                <a:cs typeface="Calibri"/>
                <a:sym typeface="Calibri"/>
              </a:rPr>
              <a:t>Zero km priority</a:t>
            </a:r>
            <a:endParaRPr sz="1200">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1200"/>
              <a:buFont typeface="Calibri"/>
              <a:buChar char="-"/>
            </a:pPr>
            <a:r>
              <a:rPr lang="es-ES" sz="1200">
                <a:solidFill>
                  <a:schemeClr val="dk1"/>
                </a:solidFill>
                <a:latin typeface="Calibri"/>
                <a:ea typeface="Calibri"/>
                <a:cs typeface="Calibri"/>
                <a:sym typeface="Calibri"/>
              </a:rPr>
              <a:t>Total time to premises </a:t>
            </a:r>
            <a:endParaRPr/>
          </a:p>
          <a:p>
            <a:pPr indent="-171450" lvl="0" marL="171450" marR="0" rtl="0" algn="l">
              <a:spcBef>
                <a:spcPts val="0"/>
              </a:spcBef>
              <a:spcAft>
                <a:spcPts val="0"/>
              </a:spcAft>
              <a:buClr>
                <a:schemeClr val="dk1"/>
              </a:buClr>
              <a:buSzPts val="1200"/>
              <a:buFont typeface="Calibri"/>
              <a:buChar char="-"/>
            </a:pPr>
            <a:r>
              <a:rPr lang="es-ES" sz="1200">
                <a:solidFill>
                  <a:schemeClr val="dk1"/>
                </a:solidFill>
                <a:latin typeface="Calibri"/>
                <a:ea typeface="Calibri"/>
                <a:cs typeface="Calibri"/>
                <a:sym typeface="Calibri"/>
              </a:rPr>
              <a:t>Environmental effects of transportation. Safety</a:t>
            </a:r>
            <a:endParaRPr/>
          </a:p>
          <a:p>
            <a:pPr indent="-171450" lvl="0" marL="171450" marR="0" rtl="0" algn="l">
              <a:spcBef>
                <a:spcPts val="0"/>
              </a:spcBef>
              <a:spcAft>
                <a:spcPts val="0"/>
              </a:spcAft>
              <a:buClr>
                <a:schemeClr val="dk1"/>
              </a:buClr>
              <a:buSzPts val="1200"/>
              <a:buFont typeface="Calibri"/>
              <a:buChar char="-"/>
            </a:pPr>
            <a:r>
              <a:rPr lang="es-ES" sz="1200">
                <a:solidFill>
                  <a:schemeClr val="dk1"/>
                </a:solidFill>
                <a:latin typeface="Calibri"/>
                <a:ea typeface="Calibri"/>
                <a:cs typeface="Calibri"/>
                <a:sym typeface="Calibri"/>
              </a:rPr>
              <a:t>Logistical cost adjusted to net externalities produced</a:t>
            </a:r>
            <a:endParaRPr sz="1200">
              <a:solidFill>
                <a:schemeClr val="dk1"/>
              </a:solidFill>
              <a:latin typeface="Calibri"/>
              <a:ea typeface="Calibri"/>
              <a:cs typeface="Calibri"/>
              <a:sym typeface="Calibri"/>
            </a:endParaRPr>
          </a:p>
        </p:txBody>
      </p:sp>
      <p:sp>
        <p:nvSpPr>
          <p:cNvPr id="366" name="Google Shape;366;p20"/>
          <p:cNvSpPr txBox="1"/>
          <p:nvPr/>
        </p:nvSpPr>
        <p:spPr>
          <a:xfrm>
            <a:off x="4018415" y="3450331"/>
            <a:ext cx="4783382"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200">
                <a:solidFill>
                  <a:schemeClr val="dk1"/>
                </a:solidFill>
                <a:latin typeface="Calibri"/>
                <a:ea typeface="Calibri"/>
                <a:cs typeface="Calibri"/>
                <a:sym typeface="Calibri"/>
              </a:rPr>
              <a:t>TBL Manufacturing and Service Development Criteria</a:t>
            </a:r>
            <a:endParaRPr b="1" sz="1200">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1200"/>
              <a:buFont typeface="Calibri"/>
              <a:buChar char="-"/>
            </a:pPr>
            <a:r>
              <a:rPr lang="es-ES" sz="1200">
                <a:solidFill>
                  <a:schemeClr val="dk1"/>
                </a:solidFill>
                <a:latin typeface="Calibri"/>
                <a:ea typeface="Calibri"/>
                <a:cs typeface="Calibri"/>
                <a:sym typeface="Calibri"/>
              </a:rPr>
              <a:t>3 Rs criteria all over the transformation process</a:t>
            </a:r>
            <a:endParaRPr sz="1200">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1200"/>
              <a:buFont typeface="Calibri"/>
              <a:buChar char="-"/>
            </a:pPr>
            <a:r>
              <a:rPr lang="es-ES" sz="1200">
                <a:solidFill>
                  <a:schemeClr val="dk1"/>
                </a:solidFill>
                <a:latin typeface="Calibri"/>
                <a:ea typeface="Calibri"/>
                <a:cs typeface="Calibri"/>
                <a:sym typeface="Calibri"/>
              </a:rPr>
              <a:t>Decent wages at manufacturing and services development</a:t>
            </a:r>
            <a:endParaRPr sz="1200">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1200"/>
              <a:buFont typeface="Calibri"/>
              <a:buChar char="-"/>
            </a:pPr>
            <a:r>
              <a:rPr lang="es-ES" sz="1200">
                <a:solidFill>
                  <a:schemeClr val="dk1"/>
                </a:solidFill>
                <a:latin typeface="Calibri"/>
                <a:ea typeface="Calibri"/>
                <a:cs typeface="Calibri"/>
                <a:sym typeface="Calibri"/>
              </a:rPr>
              <a:t>0 Waste poilicy</a:t>
            </a:r>
            <a:endParaRPr sz="1200">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1200"/>
              <a:buFont typeface="Calibri"/>
              <a:buChar char="-"/>
            </a:pPr>
            <a:r>
              <a:rPr lang="es-ES" sz="1200">
                <a:solidFill>
                  <a:schemeClr val="dk1"/>
                </a:solidFill>
                <a:latin typeface="Calibri"/>
                <a:ea typeface="Calibri"/>
                <a:cs typeface="Calibri"/>
                <a:sym typeface="Calibri"/>
              </a:rPr>
              <a:t>Final manufacturing costs adjusted to 3 Rs and 0 waste.</a:t>
            </a:r>
            <a:endParaRPr/>
          </a:p>
        </p:txBody>
      </p:sp>
      <p:sp>
        <p:nvSpPr>
          <p:cNvPr id="367" name="Google Shape;367;p20"/>
          <p:cNvSpPr txBox="1"/>
          <p:nvPr>
            <p:ph type="title"/>
          </p:nvPr>
        </p:nvSpPr>
        <p:spPr>
          <a:xfrm>
            <a:off x="224652" y="736678"/>
            <a:ext cx="8694696" cy="66236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17AC1"/>
              </a:buClr>
              <a:buSzPts val="2000"/>
              <a:buFont typeface="Helvetica Neue"/>
              <a:buNone/>
            </a:pPr>
            <a:r>
              <a:rPr lang="es-ES" sz="2000"/>
              <a:t>3.0 Corporation. Primary activities value chain (Mission Oriented Primary Activities: MOPA)</a:t>
            </a:r>
            <a:endParaRPr/>
          </a:p>
        </p:txBody>
      </p:sp>
      <p:sp>
        <p:nvSpPr>
          <p:cNvPr id="368" name="Google Shape;368;p20"/>
          <p:cNvSpPr txBox="1"/>
          <p:nvPr/>
        </p:nvSpPr>
        <p:spPr>
          <a:xfrm>
            <a:off x="4572000" y="4501941"/>
            <a:ext cx="4122695"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200">
                <a:solidFill>
                  <a:schemeClr val="dk1"/>
                </a:solidFill>
                <a:latin typeface="Calibri"/>
                <a:ea typeface="Calibri"/>
                <a:cs typeface="Calibri"/>
                <a:sym typeface="Calibri"/>
              </a:rPr>
              <a:t>Outward logistics design based on the following criteria</a:t>
            </a:r>
            <a:r>
              <a:rPr lang="es-ES" sz="1200">
                <a:solidFill>
                  <a:schemeClr val="dk1"/>
                </a:solidFill>
                <a:latin typeface="Calibri"/>
                <a:ea typeface="Calibri"/>
                <a:cs typeface="Calibri"/>
                <a:sym typeface="Calibri"/>
              </a:rPr>
              <a:t>:</a:t>
            </a:r>
            <a:endParaRPr/>
          </a:p>
          <a:p>
            <a:pPr indent="-171450" lvl="0" marL="171450" marR="0" rtl="0" algn="l">
              <a:spcBef>
                <a:spcPts val="0"/>
              </a:spcBef>
              <a:spcAft>
                <a:spcPts val="0"/>
              </a:spcAft>
              <a:buClr>
                <a:schemeClr val="dk1"/>
              </a:buClr>
              <a:buSzPts val="1200"/>
              <a:buFont typeface="Calibri"/>
              <a:buChar char="-"/>
            </a:pPr>
            <a:r>
              <a:rPr lang="es-ES" sz="1200">
                <a:solidFill>
                  <a:schemeClr val="dk1"/>
                </a:solidFill>
                <a:latin typeface="Calibri"/>
                <a:ea typeface="Calibri"/>
                <a:cs typeface="Calibri"/>
                <a:sym typeface="Calibri"/>
              </a:rPr>
              <a:t>Total time to client </a:t>
            </a:r>
            <a:endParaRPr/>
          </a:p>
          <a:p>
            <a:pPr indent="-171450" lvl="0" marL="171450" marR="0" rtl="0" algn="l">
              <a:spcBef>
                <a:spcPts val="0"/>
              </a:spcBef>
              <a:spcAft>
                <a:spcPts val="0"/>
              </a:spcAft>
              <a:buClr>
                <a:schemeClr val="dk1"/>
              </a:buClr>
              <a:buSzPts val="1200"/>
              <a:buFont typeface="Calibri"/>
              <a:buChar char="-"/>
            </a:pPr>
            <a:r>
              <a:rPr lang="es-ES" sz="1200">
                <a:solidFill>
                  <a:schemeClr val="dk1"/>
                </a:solidFill>
                <a:latin typeface="Calibri"/>
                <a:ea typeface="Calibri"/>
                <a:cs typeface="Calibri"/>
                <a:sym typeface="Calibri"/>
              </a:rPr>
              <a:t>Environmental effects of transportation. Safety</a:t>
            </a:r>
            <a:endParaRPr/>
          </a:p>
          <a:p>
            <a:pPr indent="-171450" lvl="0" marL="171450" marR="0" rtl="0" algn="l">
              <a:spcBef>
                <a:spcPts val="0"/>
              </a:spcBef>
              <a:spcAft>
                <a:spcPts val="0"/>
              </a:spcAft>
              <a:buClr>
                <a:schemeClr val="dk1"/>
              </a:buClr>
              <a:buSzPts val="1200"/>
              <a:buFont typeface="Calibri"/>
              <a:buChar char="-"/>
            </a:pPr>
            <a:r>
              <a:rPr lang="es-ES" sz="1200">
                <a:solidFill>
                  <a:schemeClr val="dk1"/>
                </a:solidFill>
                <a:latin typeface="Calibri"/>
                <a:ea typeface="Calibri"/>
                <a:cs typeface="Calibri"/>
                <a:sym typeface="Calibri"/>
              </a:rPr>
              <a:t>Logistical cost adjusted to net externalities produced</a:t>
            </a:r>
            <a:endParaRPr sz="1200">
              <a:solidFill>
                <a:schemeClr val="dk1"/>
              </a:solidFill>
              <a:latin typeface="Calibri"/>
              <a:ea typeface="Calibri"/>
              <a:cs typeface="Calibri"/>
              <a:sym typeface="Calibri"/>
            </a:endParaRPr>
          </a:p>
        </p:txBody>
      </p:sp>
      <p:sp>
        <p:nvSpPr>
          <p:cNvPr id="369" name="Google Shape;369;p20"/>
          <p:cNvSpPr txBox="1"/>
          <p:nvPr/>
        </p:nvSpPr>
        <p:spPr>
          <a:xfrm>
            <a:off x="5039691" y="5404831"/>
            <a:ext cx="4783382"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200">
                <a:solidFill>
                  <a:schemeClr val="dk1"/>
                </a:solidFill>
                <a:latin typeface="Calibri"/>
                <a:ea typeface="Calibri"/>
                <a:cs typeface="Calibri"/>
                <a:sym typeface="Calibri"/>
              </a:rPr>
              <a:t>A healthy and transparent marketing and sales activity</a:t>
            </a:r>
            <a:endParaRPr b="1" sz="1200">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1200"/>
              <a:buFont typeface="Calibri"/>
              <a:buChar char="-"/>
            </a:pPr>
            <a:r>
              <a:rPr lang="es-ES" sz="1200">
                <a:solidFill>
                  <a:schemeClr val="dk1"/>
                </a:solidFill>
                <a:latin typeface="Calibri"/>
                <a:ea typeface="Calibri"/>
                <a:cs typeface="Calibri"/>
                <a:sym typeface="Calibri"/>
              </a:rPr>
              <a:t>Radical transparency in Mktg and sales. Fair pricing</a:t>
            </a:r>
            <a:endParaRPr sz="1200">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1200"/>
              <a:buFont typeface="Calibri"/>
              <a:buChar char="-"/>
            </a:pPr>
            <a:r>
              <a:rPr lang="es-ES" sz="1200">
                <a:solidFill>
                  <a:schemeClr val="dk1"/>
                </a:solidFill>
                <a:latin typeface="Calibri"/>
                <a:ea typeface="Calibri"/>
                <a:cs typeface="Calibri"/>
                <a:sym typeface="Calibri"/>
              </a:rPr>
              <a:t>Mktg and Sales ethical committee</a:t>
            </a:r>
            <a:endParaRPr sz="1200">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1200"/>
              <a:buFont typeface="Calibri"/>
              <a:buChar char="-"/>
            </a:pPr>
            <a:r>
              <a:rPr lang="es-ES" sz="1200">
                <a:solidFill>
                  <a:schemeClr val="dk1"/>
                </a:solidFill>
                <a:latin typeface="Calibri"/>
                <a:ea typeface="Calibri"/>
                <a:cs typeface="Calibri"/>
                <a:sym typeface="Calibri"/>
              </a:rPr>
              <a:t>Goal setting based on real customer needs</a:t>
            </a:r>
            <a:endParaRPr sz="1200">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1200"/>
              <a:buFont typeface="Calibri"/>
              <a:buChar char="-"/>
            </a:pPr>
            <a:r>
              <a:rPr lang="es-ES" sz="1200">
                <a:solidFill>
                  <a:schemeClr val="dk1"/>
                </a:solidFill>
                <a:latin typeface="Calibri"/>
                <a:ea typeface="Calibri"/>
                <a:cs typeface="Calibri"/>
                <a:sym typeface="Calibri"/>
              </a:rPr>
              <a:t>Overconsumption self regulation</a:t>
            </a:r>
            <a:endParaRPr sz="1200">
              <a:solidFill>
                <a:schemeClr val="dk1"/>
              </a:solidFill>
              <a:latin typeface="Calibri"/>
              <a:ea typeface="Calibri"/>
              <a:cs typeface="Calibri"/>
              <a:sym typeface="Calibri"/>
            </a:endParaRPr>
          </a:p>
        </p:txBody>
      </p:sp>
      <p:sp>
        <p:nvSpPr>
          <p:cNvPr id="370" name="Google Shape;370;p20"/>
          <p:cNvSpPr txBox="1"/>
          <p:nvPr>
            <p:ph idx="11" type="ftr"/>
          </p:nvPr>
        </p:nvSpPr>
        <p:spPr>
          <a:xfrm>
            <a:off x="1887259" y="6356350"/>
            <a:ext cx="5369628"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s-ES" sz="1400">
                <a:solidFill>
                  <a:srgbClr val="888888"/>
                </a:solidFill>
                <a:latin typeface="Calibri"/>
                <a:ea typeface="Calibri"/>
                <a:cs typeface="Calibri"/>
                <a:sym typeface="Calibri"/>
              </a:rPr>
              <a:t>© </a:t>
            </a:r>
            <a:r>
              <a:rPr lang="es-ES" sz="1100">
                <a:solidFill>
                  <a:srgbClr val="888888"/>
                </a:solidFill>
                <a:latin typeface="Calibri"/>
                <a:ea typeface="Calibri"/>
                <a:cs typeface="Calibri"/>
                <a:sym typeface="Calibri"/>
              </a:rPr>
              <a:t>Marcos Eguiguren. Adapted from “3.0 Corporation. Corporate policies and values in a sustainable corporate culture”. Original in Spanish. Ediciones Pirámide. Madrid, 2011.</a:t>
            </a:r>
            <a:endParaRPr sz="1100">
              <a:solidFill>
                <a:srgbClr val="888888"/>
              </a:solidFill>
              <a:latin typeface="Calibri"/>
              <a:ea typeface="Calibri"/>
              <a:cs typeface="Calibri"/>
              <a:sym typeface="Calibri"/>
            </a:endParaRPr>
          </a:p>
        </p:txBody>
      </p:sp>
      <p:pic>
        <p:nvPicPr>
          <p:cNvPr descr="Portada Empresa 30.jpg" id="371" name="Google Shape;371;p20"/>
          <p:cNvPicPr preferRelativeResize="0"/>
          <p:nvPr/>
        </p:nvPicPr>
        <p:blipFill rotWithShape="1">
          <a:blip r:embed="rId3">
            <a:alphaModFix/>
          </a:blip>
          <a:srcRect b="0" l="0" r="0" t="0"/>
          <a:stretch/>
        </p:blipFill>
        <p:spPr>
          <a:xfrm>
            <a:off x="0" y="5333315"/>
            <a:ext cx="1074525" cy="157418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1"/>
          <p:cNvSpPr txBox="1"/>
          <p:nvPr/>
        </p:nvSpPr>
        <p:spPr>
          <a:xfrm>
            <a:off x="2946421" y="1123339"/>
            <a:ext cx="521582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200">
                <a:solidFill>
                  <a:schemeClr val="dk1"/>
                </a:solidFill>
                <a:latin typeface="Calibri"/>
                <a:ea typeface="Calibri"/>
                <a:cs typeface="Calibri"/>
                <a:sym typeface="Calibri"/>
              </a:rPr>
              <a:t>Self limitations imposed to IT and Data Management :</a:t>
            </a:r>
            <a:endParaRPr/>
          </a:p>
          <a:p>
            <a:pPr indent="-171450" lvl="0" marL="171450" marR="0" rtl="0" algn="l">
              <a:spcBef>
                <a:spcPts val="0"/>
              </a:spcBef>
              <a:spcAft>
                <a:spcPts val="0"/>
              </a:spcAft>
              <a:buClr>
                <a:schemeClr val="dk1"/>
              </a:buClr>
              <a:buSzPts val="1200"/>
              <a:buFont typeface="Calibri"/>
              <a:buChar char="-"/>
            </a:pPr>
            <a:r>
              <a:rPr lang="es-ES" sz="1200">
                <a:solidFill>
                  <a:schemeClr val="dk1"/>
                </a:solidFill>
                <a:latin typeface="Calibri"/>
                <a:ea typeface="Calibri"/>
                <a:cs typeface="Calibri"/>
                <a:sym typeface="Calibri"/>
              </a:rPr>
              <a:t>3.0 Quality procurement applied to IT suppliers</a:t>
            </a:r>
            <a:endParaRPr sz="1200">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1200"/>
              <a:buFont typeface="Calibri"/>
              <a:buChar char="-"/>
            </a:pPr>
            <a:r>
              <a:rPr lang="es-ES" sz="1200">
                <a:solidFill>
                  <a:schemeClr val="dk1"/>
                </a:solidFill>
                <a:latin typeface="Calibri"/>
                <a:ea typeface="Calibri"/>
                <a:cs typeface="Calibri"/>
                <a:sym typeface="Calibri"/>
              </a:rPr>
              <a:t>Mission driven data management</a:t>
            </a:r>
            <a:endParaRPr sz="1200">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1200"/>
              <a:buFont typeface="Calibri"/>
              <a:buChar char="-"/>
            </a:pPr>
            <a:r>
              <a:rPr lang="es-ES" sz="1200">
                <a:solidFill>
                  <a:schemeClr val="dk1"/>
                </a:solidFill>
                <a:latin typeface="Calibri"/>
                <a:ea typeface="Calibri"/>
                <a:cs typeface="Calibri"/>
                <a:sym typeface="Calibri"/>
              </a:rPr>
              <a:t>Radical compliance with data privacy regulations</a:t>
            </a:r>
            <a:endParaRPr sz="1200">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1200"/>
              <a:buFont typeface="Calibri"/>
              <a:buChar char="-"/>
            </a:pPr>
            <a:r>
              <a:rPr lang="es-ES" sz="1200">
                <a:solidFill>
                  <a:schemeClr val="dk1"/>
                </a:solidFill>
                <a:latin typeface="Calibri"/>
                <a:ea typeface="Calibri"/>
                <a:cs typeface="Calibri"/>
                <a:sym typeface="Calibri"/>
              </a:rPr>
              <a:t>Sharing data value with customers </a:t>
            </a:r>
            <a:endParaRPr/>
          </a:p>
          <a:p>
            <a:pPr indent="-171450" lvl="0" marL="171450" marR="0" rtl="0" algn="l">
              <a:spcBef>
                <a:spcPts val="0"/>
              </a:spcBef>
              <a:spcAft>
                <a:spcPts val="0"/>
              </a:spcAft>
              <a:buClr>
                <a:schemeClr val="dk1"/>
              </a:buClr>
              <a:buSzPts val="1200"/>
              <a:buFont typeface="Calibri"/>
              <a:buChar char="-"/>
            </a:pPr>
            <a:r>
              <a:rPr lang="es-ES" sz="1200">
                <a:solidFill>
                  <a:schemeClr val="dk1"/>
                </a:solidFill>
                <a:latin typeface="Calibri"/>
                <a:ea typeface="Calibri"/>
                <a:cs typeface="Calibri"/>
                <a:sym typeface="Calibri"/>
              </a:rPr>
              <a:t>Ethical Committe on IT and Data Management</a:t>
            </a:r>
            <a:endParaRPr/>
          </a:p>
        </p:txBody>
      </p:sp>
      <p:sp>
        <p:nvSpPr>
          <p:cNvPr id="377" name="Google Shape;377;p21"/>
          <p:cNvSpPr txBox="1"/>
          <p:nvPr/>
        </p:nvSpPr>
        <p:spPr>
          <a:xfrm>
            <a:off x="2946422" y="2323668"/>
            <a:ext cx="5487080"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200">
                <a:solidFill>
                  <a:schemeClr val="dk1"/>
                </a:solidFill>
                <a:latin typeface="Calibri"/>
                <a:ea typeface="Calibri"/>
                <a:cs typeface="Calibri"/>
                <a:sym typeface="Calibri"/>
              </a:rPr>
              <a:t>Values based HR model:</a:t>
            </a:r>
            <a:endParaRPr/>
          </a:p>
          <a:p>
            <a:pPr indent="-171450" lvl="0" marL="171450" marR="0" rtl="0" algn="l">
              <a:spcBef>
                <a:spcPts val="0"/>
              </a:spcBef>
              <a:spcAft>
                <a:spcPts val="0"/>
              </a:spcAft>
              <a:buClr>
                <a:schemeClr val="dk1"/>
              </a:buClr>
              <a:buSzPts val="1200"/>
              <a:buFont typeface="Calibri"/>
              <a:buChar char="-"/>
            </a:pPr>
            <a:r>
              <a:rPr lang="es-ES" sz="1200">
                <a:solidFill>
                  <a:schemeClr val="dk1"/>
                </a:solidFill>
                <a:latin typeface="Calibri"/>
                <a:ea typeface="Calibri"/>
                <a:cs typeface="Calibri"/>
                <a:sym typeface="Calibri"/>
              </a:rPr>
              <a:t>Recruitment based on values</a:t>
            </a:r>
            <a:endParaRPr sz="1200">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1200"/>
              <a:buFont typeface="Calibri"/>
              <a:buChar char="-"/>
            </a:pPr>
            <a:r>
              <a:rPr lang="es-ES" sz="1200">
                <a:solidFill>
                  <a:schemeClr val="dk1"/>
                </a:solidFill>
                <a:latin typeface="Calibri"/>
                <a:ea typeface="Calibri"/>
                <a:cs typeface="Calibri"/>
                <a:sym typeface="Calibri"/>
              </a:rPr>
              <a:t>Training and HR Development based on values</a:t>
            </a:r>
            <a:endParaRPr sz="1200">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1200"/>
              <a:buFont typeface="Calibri"/>
              <a:buChar char="-"/>
            </a:pPr>
            <a:r>
              <a:rPr lang="es-ES" sz="1200">
                <a:solidFill>
                  <a:schemeClr val="dk1"/>
                </a:solidFill>
                <a:latin typeface="Calibri"/>
                <a:ea typeface="Calibri"/>
                <a:cs typeface="Calibri"/>
                <a:sym typeface="Calibri"/>
              </a:rPr>
              <a:t>Decent wage policy. Internal limitations higher vs lower and average salaries</a:t>
            </a:r>
            <a:endParaRPr/>
          </a:p>
          <a:p>
            <a:pPr indent="-171450" lvl="0" marL="171450" marR="0" rtl="0" algn="l">
              <a:spcBef>
                <a:spcPts val="0"/>
              </a:spcBef>
              <a:spcAft>
                <a:spcPts val="0"/>
              </a:spcAft>
              <a:buClr>
                <a:schemeClr val="dk1"/>
              </a:buClr>
              <a:buSzPts val="1200"/>
              <a:buFont typeface="Calibri"/>
              <a:buChar char="-"/>
            </a:pPr>
            <a:r>
              <a:rPr lang="es-ES" sz="1200">
                <a:solidFill>
                  <a:schemeClr val="dk1"/>
                </a:solidFill>
                <a:latin typeface="Calibri"/>
                <a:ea typeface="Calibri"/>
                <a:cs typeface="Calibri"/>
                <a:sym typeface="Calibri"/>
              </a:rPr>
              <a:t>Performance appraisal based on values in action </a:t>
            </a:r>
            <a:endParaRPr/>
          </a:p>
          <a:p>
            <a:pPr indent="-171450" lvl="0" marL="171450" marR="0" rtl="0" algn="l">
              <a:spcBef>
                <a:spcPts val="0"/>
              </a:spcBef>
              <a:spcAft>
                <a:spcPts val="0"/>
              </a:spcAft>
              <a:buClr>
                <a:schemeClr val="dk1"/>
              </a:buClr>
              <a:buSzPts val="1200"/>
              <a:buFont typeface="Calibri"/>
              <a:buChar char="-"/>
            </a:pPr>
            <a:r>
              <a:rPr lang="es-ES" sz="1200">
                <a:solidFill>
                  <a:schemeClr val="dk1"/>
                </a:solidFill>
                <a:latin typeface="Calibri"/>
                <a:ea typeface="Calibri"/>
                <a:cs typeface="Calibri"/>
                <a:sym typeface="Calibri"/>
              </a:rPr>
              <a:t>Bonus policy based on long term profitability, non monetary goals and values in action</a:t>
            </a:r>
            <a:endParaRPr sz="1200">
              <a:solidFill>
                <a:schemeClr val="dk1"/>
              </a:solidFill>
              <a:latin typeface="Calibri"/>
              <a:ea typeface="Calibri"/>
              <a:cs typeface="Calibri"/>
              <a:sym typeface="Calibri"/>
            </a:endParaRPr>
          </a:p>
          <a:p>
            <a:pPr indent="-95250" lvl="0" marL="171450" marR="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378" name="Google Shape;378;p21"/>
          <p:cNvSpPr txBox="1"/>
          <p:nvPr>
            <p:ph type="title"/>
          </p:nvPr>
        </p:nvSpPr>
        <p:spPr>
          <a:xfrm>
            <a:off x="203902" y="597669"/>
            <a:ext cx="8229600" cy="66236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17AC1"/>
              </a:buClr>
              <a:buSzPts val="2000"/>
              <a:buFont typeface="Helvetica Neue"/>
              <a:buNone/>
            </a:pPr>
            <a:r>
              <a:rPr lang="es-ES" sz="2000"/>
              <a:t>3.0 Corporation. Supporting activities value chain. (Mission Oriented Supporting Activities: MOSA) </a:t>
            </a:r>
            <a:endParaRPr/>
          </a:p>
        </p:txBody>
      </p:sp>
      <p:sp>
        <p:nvSpPr>
          <p:cNvPr id="379" name="Google Shape;379;p21"/>
          <p:cNvSpPr txBox="1"/>
          <p:nvPr/>
        </p:nvSpPr>
        <p:spPr>
          <a:xfrm>
            <a:off x="2991035" y="3788572"/>
            <a:ext cx="5947984"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200">
                <a:solidFill>
                  <a:schemeClr val="dk1"/>
                </a:solidFill>
                <a:latin typeface="Calibri"/>
                <a:ea typeface="Calibri"/>
                <a:cs typeface="Calibri"/>
                <a:sym typeface="Calibri"/>
              </a:rPr>
              <a:t>Stakeholder oriented financial policy vs shareholder oriented financial policy:</a:t>
            </a:r>
            <a:endParaRPr/>
          </a:p>
          <a:p>
            <a:pPr indent="-171450" lvl="0" marL="171450" marR="0" rtl="0" algn="l">
              <a:spcBef>
                <a:spcPts val="0"/>
              </a:spcBef>
              <a:spcAft>
                <a:spcPts val="0"/>
              </a:spcAft>
              <a:buClr>
                <a:schemeClr val="dk1"/>
              </a:buClr>
              <a:buSzPts val="1200"/>
              <a:buFont typeface="Calibri"/>
              <a:buChar char="-"/>
            </a:pPr>
            <a:r>
              <a:rPr lang="es-ES" sz="1200">
                <a:solidFill>
                  <a:schemeClr val="dk1"/>
                </a:solidFill>
                <a:latin typeface="Calibri"/>
                <a:ea typeface="Calibri"/>
                <a:cs typeface="Calibri"/>
                <a:sym typeface="Calibri"/>
              </a:rPr>
              <a:t>Radical transparency and Maximum prudency in application of accounting principles</a:t>
            </a:r>
            <a:endParaRPr sz="1200">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1200"/>
              <a:buFont typeface="Calibri"/>
              <a:buChar char="-"/>
            </a:pPr>
            <a:r>
              <a:rPr lang="es-ES" sz="1200">
                <a:solidFill>
                  <a:schemeClr val="dk1"/>
                </a:solidFill>
                <a:latin typeface="Calibri"/>
                <a:ea typeface="Calibri"/>
                <a:cs typeface="Calibri"/>
                <a:sym typeface="Calibri"/>
              </a:rPr>
              <a:t>Internal limits to leverage and debt based on governance principles</a:t>
            </a:r>
            <a:endParaRPr sz="1200">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1200"/>
              <a:buFont typeface="Calibri"/>
              <a:buChar char="-"/>
            </a:pPr>
            <a:r>
              <a:rPr lang="es-ES" sz="1200">
                <a:solidFill>
                  <a:schemeClr val="dk1"/>
                </a:solidFill>
                <a:latin typeface="Calibri"/>
                <a:ea typeface="Calibri"/>
                <a:cs typeface="Calibri"/>
                <a:sym typeface="Calibri"/>
              </a:rPr>
              <a:t>Pay out policy limitations</a:t>
            </a:r>
            <a:endParaRPr sz="1200">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1200"/>
              <a:buFont typeface="Calibri"/>
              <a:buChar char="-"/>
            </a:pPr>
            <a:r>
              <a:rPr lang="es-ES" sz="1200">
                <a:solidFill>
                  <a:schemeClr val="dk1"/>
                </a:solidFill>
                <a:latin typeface="Calibri"/>
                <a:ea typeface="Calibri"/>
                <a:cs typeface="Calibri"/>
                <a:sym typeface="Calibri"/>
              </a:rPr>
              <a:t>Dual reporting from finance and accounting to CEO and to independent board members</a:t>
            </a:r>
            <a:endParaRPr sz="1200">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1200"/>
              <a:buFont typeface="Calibri"/>
              <a:buChar char="-"/>
            </a:pPr>
            <a:r>
              <a:rPr lang="es-ES" sz="1200">
                <a:solidFill>
                  <a:schemeClr val="dk1"/>
                </a:solidFill>
                <a:latin typeface="Calibri"/>
                <a:ea typeface="Calibri"/>
                <a:cs typeface="Calibri"/>
                <a:sym typeface="Calibri"/>
              </a:rPr>
              <a:t>Fair margin approach to pricing calculation</a:t>
            </a:r>
            <a:endParaRPr sz="1200">
              <a:solidFill>
                <a:schemeClr val="dk1"/>
              </a:solidFill>
              <a:latin typeface="Calibri"/>
              <a:ea typeface="Calibri"/>
              <a:cs typeface="Calibri"/>
              <a:sym typeface="Calibri"/>
            </a:endParaRPr>
          </a:p>
          <a:p>
            <a:pPr indent="-95250" lvl="0" marL="171450" marR="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380" name="Google Shape;380;p21"/>
          <p:cNvSpPr txBox="1"/>
          <p:nvPr/>
        </p:nvSpPr>
        <p:spPr>
          <a:xfrm>
            <a:off x="3077342" y="5155207"/>
            <a:ext cx="5960313"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200">
                <a:solidFill>
                  <a:schemeClr val="dk1"/>
                </a:solidFill>
                <a:latin typeface="Calibri"/>
                <a:ea typeface="Calibri"/>
                <a:cs typeface="Calibri"/>
                <a:sym typeface="Calibri"/>
              </a:rPr>
              <a:t>Radical Compliance and total transparency principles in management control</a:t>
            </a:r>
            <a:endParaRPr/>
          </a:p>
          <a:p>
            <a:pPr indent="-171450" lvl="0" marL="171450" marR="0" rtl="0" algn="l">
              <a:spcBef>
                <a:spcPts val="0"/>
              </a:spcBef>
              <a:spcAft>
                <a:spcPts val="0"/>
              </a:spcAft>
              <a:buClr>
                <a:schemeClr val="dk1"/>
              </a:buClr>
              <a:buSzPts val="1200"/>
              <a:buFont typeface="Calibri"/>
              <a:buChar char="-"/>
            </a:pPr>
            <a:r>
              <a:rPr lang="es-ES" sz="1200">
                <a:solidFill>
                  <a:schemeClr val="dk1"/>
                </a:solidFill>
                <a:latin typeface="Calibri"/>
                <a:ea typeface="Calibri"/>
                <a:cs typeface="Calibri"/>
                <a:sym typeface="Calibri"/>
              </a:rPr>
              <a:t>Periodical detailed reporting shared with all internal stakeholders</a:t>
            </a:r>
            <a:endParaRPr sz="1200">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1200"/>
              <a:buFont typeface="Calibri"/>
              <a:buChar char="-"/>
            </a:pPr>
            <a:r>
              <a:rPr lang="es-ES" sz="1200">
                <a:solidFill>
                  <a:schemeClr val="dk1"/>
                </a:solidFill>
                <a:latin typeface="Calibri"/>
                <a:ea typeface="Calibri"/>
                <a:cs typeface="Calibri"/>
                <a:sym typeface="Calibri"/>
              </a:rPr>
              <a:t>Management control based on 3.0 Corporation principles. Hard goals and soft goals to be monitored. Triple Bottom Line reporting.</a:t>
            </a:r>
            <a:endParaRPr/>
          </a:p>
          <a:p>
            <a:pPr indent="-171450" lvl="0" marL="171450" marR="0" rtl="0" algn="l">
              <a:spcBef>
                <a:spcPts val="0"/>
              </a:spcBef>
              <a:spcAft>
                <a:spcPts val="0"/>
              </a:spcAft>
              <a:buClr>
                <a:schemeClr val="dk1"/>
              </a:buClr>
              <a:buSzPts val="1200"/>
              <a:buFont typeface="Calibri"/>
              <a:buChar char="-"/>
            </a:pPr>
            <a:r>
              <a:rPr lang="es-ES" sz="1200">
                <a:solidFill>
                  <a:schemeClr val="dk1"/>
                </a:solidFill>
                <a:latin typeface="Calibri"/>
                <a:ea typeface="Calibri"/>
                <a:cs typeface="Calibri"/>
                <a:sym typeface="Calibri"/>
              </a:rPr>
              <a:t>Periodical reporting to external stakeholders.</a:t>
            </a:r>
            <a:endParaRPr/>
          </a:p>
          <a:p>
            <a:pPr indent="-171450" lvl="0" marL="171450" marR="0" rtl="0" algn="l">
              <a:spcBef>
                <a:spcPts val="0"/>
              </a:spcBef>
              <a:spcAft>
                <a:spcPts val="0"/>
              </a:spcAft>
              <a:buClr>
                <a:schemeClr val="dk1"/>
              </a:buClr>
              <a:buSzPts val="1200"/>
              <a:buFont typeface="Calibri"/>
              <a:buChar char="-"/>
            </a:pPr>
            <a:r>
              <a:rPr lang="es-ES" sz="1200">
                <a:solidFill>
                  <a:schemeClr val="dk1"/>
                </a:solidFill>
                <a:latin typeface="Calibri"/>
                <a:ea typeface="Calibri"/>
                <a:cs typeface="Calibri"/>
                <a:sym typeface="Calibri"/>
              </a:rPr>
              <a:t>Compliance with highest level international reporting standards</a:t>
            </a:r>
            <a:endParaRPr sz="1200">
              <a:solidFill>
                <a:schemeClr val="dk1"/>
              </a:solidFill>
              <a:latin typeface="Calibri"/>
              <a:ea typeface="Calibri"/>
              <a:cs typeface="Calibri"/>
              <a:sym typeface="Calibri"/>
            </a:endParaRPr>
          </a:p>
        </p:txBody>
      </p:sp>
      <p:sp>
        <p:nvSpPr>
          <p:cNvPr id="381" name="Google Shape;381;p21"/>
          <p:cNvSpPr/>
          <p:nvPr/>
        </p:nvSpPr>
        <p:spPr>
          <a:xfrm>
            <a:off x="665803" y="1246629"/>
            <a:ext cx="2120333" cy="914400"/>
          </a:xfrm>
          <a:prstGeom prst="rect">
            <a:avLst/>
          </a:prstGeom>
          <a:gradFill>
            <a:gsLst>
              <a:gs pos="0">
                <a:srgbClr val="5F82CA"/>
              </a:gs>
              <a:gs pos="50000">
                <a:srgbClr val="3C70CA"/>
              </a:gs>
              <a:gs pos="100000">
                <a:srgbClr val="2E60B9"/>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lt1"/>
                </a:solidFill>
                <a:latin typeface="Calibri"/>
                <a:ea typeface="Calibri"/>
                <a:cs typeface="Calibri"/>
                <a:sym typeface="Calibri"/>
              </a:rPr>
              <a:t>IT and Data Management</a:t>
            </a:r>
            <a:endParaRPr/>
          </a:p>
        </p:txBody>
      </p:sp>
      <p:sp>
        <p:nvSpPr>
          <p:cNvPr id="382" name="Google Shape;382;p21"/>
          <p:cNvSpPr/>
          <p:nvPr/>
        </p:nvSpPr>
        <p:spPr>
          <a:xfrm>
            <a:off x="690463" y="2566414"/>
            <a:ext cx="2120333" cy="914400"/>
          </a:xfrm>
          <a:prstGeom prst="rect">
            <a:avLst/>
          </a:prstGeom>
          <a:gradFill>
            <a:gsLst>
              <a:gs pos="0">
                <a:srgbClr val="5F82CA"/>
              </a:gs>
              <a:gs pos="50000">
                <a:srgbClr val="3C70CA"/>
              </a:gs>
              <a:gs pos="100000">
                <a:srgbClr val="2E60B9"/>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lt1"/>
                </a:solidFill>
                <a:latin typeface="Calibri"/>
                <a:ea typeface="Calibri"/>
                <a:cs typeface="Calibri"/>
                <a:sym typeface="Calibri"/>
              </a:rPr>
              <a:t>Human Resource Management</a:t>
            </a:r>
            <a:endParaRPr/>
          </a:p>
        </p:txBody>
      </p:sp>
      <p:sp>
        <p:nvSpPr>
          <p:cNvPr id="383" name="Google Shape;383;p21"/>
          <p:cNvSpPr/>
          <p:nvPr/>
        </p:nvSpPr>
        <p:spPr>
          <a:xfrm>
            <a:off x="690463" y="3893328"/>
            <a:ext cx="2120333" cy="914400"/>
          </a:xfrm>
          <a:prstGeom prst="rect">
            <a:avLst/>
          </a:prstGeom>
          <a:gradFill>
            <a:gsLst>
              <a:gs pos="0">
                <a:srgbClr val="5F82CA"/>
              </a:gs>
              <a:gs pos="50000">
                <a:srgbClr val="3C70CA"/>
              </a:gs>
              <a:gs pos="100000">
                <a:srgbClr val="2E60B9"/>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lt1"/>
                </a:solidFill>
                <a:latin typeface="Calibri"/>
                <a:ea typeface="Calibri"/>
                <a:cs typeface="Calibri"/>
                <a:sym typeface="Calibri"/>
              </a:rPr>
              <a:t>Finance and </a:t>
            </a:r>
            <a:endParaRPr/>
          </a:p>
          <a:p>
            <a:pPr indent="0" lvl="0" marL="0" marR="0" rtl="0" algn="ctr">
              <a:spcBef>
                <a:spcPts val="0"/>
              </a:spcBef>
              <a:spcAft>
                <a:spcPts val="0"/>
              </a:spcAft>
              <a:buNone/>
            </a:pPr>
            <a:r>
              <a:rPr lang="es-ES" sz="1800">
                <a:solidFill>
                  <a:schemeClr val="lt1"/>
                </a:solidFill>
                <a:latin typeface="Calibri"/>
                <a:ea typeface="Calibri"/>
                <a:cs typeface="Calibri"/>
                <a:sym typeface="Calibri"/>
              </a:rPr>
              <a:t>Accounting</a:t>
            </a:r>
            <a:endParaRPr sz="1800">
              <a:solidFill>
                <a:schemeClr val="lt1"/>
              </a:solidFill>
              <a:latin typeface="Calibri"/>
              <a:ea typeface="Calibri"/>
              <a:cs typeface="Calibri"/>
              <a:sym typeface="Calibri"/>
            </a:endParaRPr>
          </a:p>
        </p:txBody>
      </p:sp>
      <p:sp>
        <p:nvSpPr>
          <p:cNvPr id="384" name="Google Shape;384;p21"/>
          <p:cNvSpPr txBox="1"/>
          <p:nvPr>
            <p:ph idx="11" type="ftr"/>
          </p:nvPr>
        </p:nvSpPr>
        <p:spPr>
          <a:xfrm>
            <a:off x="1887259" y="6356350"/>
            <a:ext cx="5369628"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s-ES" sz="1400">
                <a:solidFill>
                  <a:srgbClr val="888888"/>
                </a:solidFill>
                <a:latin typeface="Calibri"/>
                <a:ea typeface="Calibri"/>
                <a:cs typeface="Calibri"/>
                <a:sym typeface="Calibri"/>
              </a:rPr>
              <a:t>© </a:t>
            </a:r>
            <a:r>
              <a:rPr lang="es-ES" sz="1100">
                <a:solidFill>
                  <a:srgbClr val="888888"/>
                </a:solidFill>
                <a:latin typeface="Calibri"/>
                <a:ea typeface="Calibri"/>
                <a:cs typeface="Calibri"/>
                <a:sym typeface="Calibri"/>
              </a:rPr>
              <a:t>Marcos Eguiguren. Adapted from “3.0 Corporation. Corporate policies and values in a sustainable corporate culture”. Original in Spanish. Ediciones Pirámide. Madrid, 2011.</a:t>
            </a:r>
            <a:endParaRPr sz="1100">
              <a:solidFill>
                <a:srgbClr val="888888"/>
              </a:solidFill>
              <a:latin typeface="Calibri"/>
              <a:ea typeface="Calibri"/>
              <a:cs typeface="Calibri"/>
              <a:sym typeface="Calibri"/>
            </a:endParaRPr>
          </a:p>
        </p:txBody>
      </p:sp>
      <p:pic>
        <p:nvPicPr>
          <p:cNvPr descr="Portada Empresa 30.jpg" id="385" name="Google Shape;385;p21"/>
          <p:cNvPicPr preferRelativeResize="0"/>
          <p:nvPr/>
        </p:nvPicPr>
        <p:blipFill rotWithShape="1">
          <a:blip r:embed="rId3">
            <a:alphaModFix/>
          </a:blip>
          <a:srcRect b="0" l="0" r="0" t="0"/>
          <a:stretch/>
        </p:blipFill>
        <p:spPr>
          <a:xfrm>
            <a:off x="-23658" y="5289136"/>
            <a:ext cx="1070897" cy="1568864"/>
          </a:xfrm>
          <a:prstGeom prst="rect">
            <a:avLst/>
          </a:prstGeom>
          <a:noFill/>
          <a:ln>
            <a:noFill/>
          </a:ln>
        </p:spPr>
      </p:pic>
      <p:sp>
        <p:nvSpPr>
          <p:cNvPr id="386" name="Google Shape;386;p21"/>
          <p:cNvSpPr/>
          <p:nvPr/>
        </p:nvSpPr>
        <p:spPr>
          <a:xfrm>
            <a:off x="665803" y="5173825"/>
            <a:ext cx="2120333" cy="914400"/>
          </a:xfrm>
          <a:prstGeom prst="rect">
            <a:avLst/>
          </a:prstGeom>
          <a:gradFill>
            <a:gsLst>
              <a:gs pos="0">
                <a:srgbClr val="5F82CA"/>
              </a:gs>
              <a:gs pos="50000">
                <a:srgbClr val="3C70CA"/>
              </a:gs>
              <a:gs pos="100000">
                <a:srgbClr val="2E60B9"/>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lt1"/>
                </a:solidFill>
                <a:latin typeface="Calibri"/>
                <a:ea typeface="Calibri"/>
                <a:cs typeface="Calibri"/>
                <a:sym typeface="Calibri"/>
              </a:rPr>
              <a:t>Legal, Compliance &amp; Management Control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2"/>
          <p:cNvSpPr/>
          <p:nvPr/>
        </p:nvSpPr>
        <p:spPr>
          <a:xfrm>
            <a:off x="1158990" y="1266886"/>
            <a:ext cx="7767698" cy="489364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200">
                <a:solidFill>
                  <a:schemeClr val="dk1"/>
                </a:solidFill>
                <a:latin typeface="Calibri"/>
                <a:ea typeface="Calibri"/>
                <a:cs typeface="Calibri"/>
                <a:sym typeface="Calibri"/>
              </a:rPr>
              <a:t>1° It is a human community of interests which carries sustainability in its DNA and which applies it entirely in all its decision making process.</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2 ° Its purpose is the satisfaction of the society´s rational need of products and services.</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3 ° It aims to achieve sufficient profit to continue to contribute to social development.</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4 ° It provides a fair compensation of capital, labor and knowledge (talent), as an integrated unit of thought and action.</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5 ° It is deeply committed to the harmonious development of the planet and humanity.</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6 ° It acts with full responsible freedom.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7 ° It contributes to the wealth and the common good and does not consume, in any manner, more resources than it produces.</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b="1" lang="es-ES"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8 ° It acts on the open market in an absolutely transparent, ethical and responsible manner.</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b="1" lang="es-ES"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9°  It never focuses on speculative activities.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b="1" lang="es-ES"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10 ° It shows a caring and responsible behaviour towards all stakeholders and for the rest of society and the environment.</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11 ° It seeks a fair balance between growth and distribution of wealth.</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12 ° It proactively wants to influence others and fosters sustainability in other actors in the systems with which it is related to. </a:t>
            </a:r>
            <a:endParaRPr sz="1200">
              <a:solidFill>
                <a:schemeClr val="dk1"/>
              </a:solidFill>
              <a:latin typeface="Calibri"/>
              <a:ea typeface="Calibri"/>
              <a:cs typeface="Calibri"/>
              <a:sym typeface="Calibri"/>
            </a:endParaRPr>
          </a:p>
        </p:txBody>
      </p:sp>
      <p:sp>
        <p:nvSpPr>
          <p:cNvPr id="392" name="Google Shape;392;p22"/>
          <p:cNvSpPr txBox="1"/>
          <p:nvPr>
            <p:ph type="title"/>
          </p:nvPr>
        </p:nvSpPr>
        <p:spPr>
          <a:xfrm>
            <a:off x="263098" y="368943"/>
            <a:ext cx="8617803"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17AC1"/>
              </a:buClr>
              <a:buSzPts val="3200"/>
              <a:buFont typeface="Helvetica Neue"/>
              <a:buNone/>
            </a:pPr>
            <a:r>
              <a:rPr lang="es-ES" sz="3200"/>
              <a:t>3.0 Corporation: The 12 Principles</a:t>
            </a:r>
            <a:endParaRPr sz="3200"/>
          </a:p>
        </p:txBody>
      </p:sp>
      <p:pic>
        <p:nvPicPr>
          <p:cNvPr descr="Portada Empresa 30.jpg" id="393" name="Google Shape;393;p22"/>
          <p:cNvPicPr preferRelativeResize="0"/>
          <p:nvPr/>
        </p:nvPicPr>
        <p:blipFill rotWithShape="1">
          <a:blip r:embed="rId3">
            <a:alphaModFix/>
          </a:blip>
          <a:srcRect b="0" l="0" r="0" t="0"/>
          <a:stretch/>
        </p:blipFill>
        <p:spPr>
          <a:xfrm>
            <a:off x="0" y="5333315"/>
            <a:ext cx="1074525" cy="1574180"/>
          </a:xfrm>
          <a:prstGeom prst="rect">
            <a:avLst/>
          </a:prstGeom>
          <a:noFill/>
          <a:ln>
            <a:noFill/>
          </a:ln>
        </p:spPr>
      </p:pic>
      <p:sp>
        <p:nvSpPr>
          <p:cNvPr id="394" name="Google Shape;394;p22"/>
          <p:cNvSpPr txBox="1"/>
          <p:nvPr>
            <p:ph idx="11" type="ftr"/>
          </p:nvPr>
        </p:nvSpPr>
        <p:spPr>
          <a:xfrm>
            <a:off x="1887259" y="6356350"/>
            <a:ext cx="5369628"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s-ES" sz="1400">
                <a:solidFill>
                  <a:srgbClr val="888888"/>
                </a:solidFill>
                <a:latin typeface="Calibri"/>
                <a:ea typeface="Calibri"/>
                <a:cs typeface="Calibri"/>
                <a:sym typeface="Calibri"/>
              </a:rPr>
              <a:t>© </a:t>
            </a:r>
            <a:r>
              <a:rPr lang="es-ES" sz="1100">
                <a:solidFill>
                  <a:srgbClr val="888888"/>
                </a:solidFill>
                <a:latin typeface="Calibri"/>
                <a:ea typeface="Calibri"/>
                <a:cs typeface="Calibri"/>
                <a:sym typeface="Calibri"/>
              </a:rPr>
              <a:t>Marcos Eguiguren. Adapted from “3.0 Corporation. Corporate policies and values in a sustainable corporate culture”. Original in Spanish. Ediciones Pirámide. Madrid, 2011.</a:t>
            </a:r>
            <a:endParaRPr sz="1100">
              <a:solidFill>
                <a:srgbClr val="888888"/>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23"/>
          <p:cNvSpPr txBox="1"/>
          <p:nvPr/>
        </p:nvSpPr>
        <p:spPr>
          <a:xfrm>
            <a:off x="4310298" y="806450"/>
            <a:ext cx="4617801" cy="998537"/>
          </a:xfrm>
          <a:prstGeom prst="rect">
            <a:avLst/>
          </a:prstGeom>
          <a:noFill/>
          <a:ln>
            <a:noFill/>
          </a:ln>
        </p:spPr>
        <p:txBody>
          <a:bodyPr anchorCtr="0" anchor="t" bIns="45700" lIns="91425" spcFirstLastPara="1" rIns="91425" wrap="square" tIns="45700">
            <a:noAutofit/>
          </a:bodyPr>
          <a:lstStyle/>
          <a:p>
            <a:pPr indent="-333375" lvl="0" marL="333375" marR="0" rtl="0" algn="l">
              <a:lnSpc>
                <a:spcPct val="80000"/>
              </a:lnSpc>
              <a:spcBef>
                <a:spcPts val="0"/>
              </a:spcBef>
              <a:spcAft>
                <a:spcPts val="0"/>
              </a:spcAft>
              <a:buClr>
                <a:srgbClr val="7F7F7F"/>
              </a:buClr>
              <a:buSzPts val="2400"/>
              <a:buFont typeface="Gill Sans"/>
              <a:buChar char="•"/>
            </a:pPr>
            <a:r>
              <a:rPr lang="es-ES" sz="2400">
                <a:solidFill>
                  <a:srgbClr val="7F7F7F"/>
                </a:solidFill>
                <a:latin typeface="Helvetica Neue"/>
                <a:ea typeface="Helvetica Neue"/>
                <a:cs typeface="Helvetica Neue"/>
                <a:sym typeface="Helvetica Neue"/>
              </a:rPr>
              <a:t>Stakeholder vs. shareholder driven</a:t>
            </a:r>
            <a:endParaRPr sz="2400">
              <a:solidFill>
                <a:srgbClr val="7F7F7F"/>
              </a:solidFill>
              <a:latin typeface="Helvetica Neue"/>
              <a:ea typeface="Helvetica Neue"/>
              <a:cs typeface="Helvetica Neue"/>
              <a:sym typeface="Helvetica Neue"/>
            </a:endParaRPr>
          </a:p>
        </p:txBody>
      </p:sp>
      <p:sp>
        <p:nvSpPr>
          <p:cNvPr id="401" name="Google Shape;401;p23"/>
          <p:cNvSpPr/>
          <p:nvPr/>
        </p:nvSpPr>
        <p:spPr>
          <a:xfrm>
            <a:off x="4337843" y="1507455"/>
            <a:ext cx="4720431" cy="991939"/>
          </a:xfrm>
          <a:prstGeom prst="rect">
            <a:avLst/>
          </a:prstGeom>
          <a:noFill/>
          <a:ln>
            <a:noFill/>
          </a:ln>
        </p:spPr>
        <p:txBody>
          <a:bodyPr anchorCtr="0" anchor="t" bIns="46800" lIns="90000" spcFirstLastPara="1" rIns="90000" wrap="square" tIns="46800">
            <a:spAutoFit/>
          </a:bodyPr>
          <a:lstStyle/>
          <a:p>
            <a:pPr indent="-333375" lvl="0" marL="333375" marR="0" rtl="0" algn="l">
              <a:lnSpc>
                <a:spcPct val="80000"/>
              </a:lnSpc>
              <a:spcBef>
                <a:spcPts val="0"/>
              </a:spcBef>
              <a:spcAft>
                <a:spcPts val="0"/>
              </a:spcAft>
              <a:buClr>
                <a:srgbClr val="7F7F7F"/>
              </a:buClr>
              <a:buSzPts val="2400"/>
              <a:buFont typeface="Gill Sans"/>
              <a:buChar char="•"/>
            </a:pPr>
            <a:r>
              <a:rPr lang="es-ES" sz="2400">
                <a:solidFill>
                  <a:srgbClr val="7F7F7F"/>
                </a:solidFill>
                <a:latin typeface="Helvetica Neue"/>
                <a:ea typeface="Helvetica Neue"/>
                <a:cs typeface="Helvetica Neue"/>
                <a:sym typeface="Helvetica Neue"/>
              </a:rPr>
              <a:t>Conscious of its role as a major economic and social player</a:t>
            </a:r>
            <a:endParaRPr sz="2400">
              <a:solidFill>
                <a:srgbClr val="7F7F7F"/>
              </a:solidFill>
              <a:latin typeface="Helvetica Neue"/>
              <a:ea typeface="Helvetica Neue"/>
              <a:cs typeface="Helvetica Neue"/>
              <a:sym typeface="Helvetica Neue"/>
            </a:endParaRPr>
          </a:p>
        </p:txBody>
      </p:sp>
      <p:sp>
        <p:nvSpPr>
          <p:cNvPr id="402" name="Google Shape;402;p23"/>
          <p:cNvSpPr/>
          <p:nvPr/>
        </p:nvSpPr>
        <p:spPr>
          <a:xfrm>
            <a:off x="4348516" y="2671961"/>
            <a:ext cx="4824413" cy="696474"/>
          </a:xfrm>
          <a:prstGeom prst="rect">
            <a:avLst/>
          </a:prstGeom>
          <a:noFill/>
          <a:ln>
            <a:noFill/>
          </a:ln>
        </p:spPr>
        <p:txBody>
          <a:bodyPr anchorCtr="0" anchor="t" bIns="46800" lIns="90000" spcFirstLastPara="1" rIns="90000" wrap="square" tIns="46800">
            <a:spAutoFit/>
          </a:bodyPr>
          <a:lstStyle/>
          <a:p>
            <a:pPr indent="-333375" lvl="0" marL="333375" marR="0" rtl="0" algn="l">
              <a:lnSpc>
                <a:spcPct val="80000"/>
              </a:lnSpc>
              <a:spcBef>
                <a:spcPts val="0"/>
              </a:spcBef>
              <a:spcAft>
                <a:spcPts val="0"/>
              </a:spcAft>
              <a:buClr>
                <a:srgbClr val="7F7F7F"/>
              </a:buClr>
              <a:buSzPts val="2400"/>
              <a:buFont typeface="Gill Sans"/>
              <a:buChar char="•"/>
            </a:pPr>
            <a:r>
              <a:rPr lang="es-ES" sz="2400">
                <a:solidFill>
                  <a:srgbClr val="7F7F7F"/>
                </a:solidFill>
                <a:latin typeface="Helvetica Neue"/>
                <a:ea typeface="Helvetica Neue"/>
                <a:cs typeface="Helvetica Neue"/>
                <a:sym typeface="Helvetica Neue"/>
              </a:rPr>
              <a:t>Knowledge, labour and capital community of interests </a:t>
            </a:r>
            <a:endParaRPr/>
          </a:p>
        </p:txBody>
      </p:sp>
      <p:sp>
        <p:nvSpPr>
          <p:cNvPr id="403" name="Google Shape;403;p23"/>
          <p:cNvSpPr/>
          <p:nvPr/>
        </p:nvSpPr>
        <p:spPr>
          <a:xfrm>
            <a:off x="4348516" y="3642519"/>
            <a:ext cx="4709758" cy="991939"/>
          </a:xfrm>
          <a:prstGeom prst="rect">
            <a:avLst/>
          </a:prstGeom>
          <a:noFill/>
          <a:ln>
            <a:noFill/>
          </a:ln>
        </p:spPr>
        <p:txBody>
          <a:bodyPr anchorCtr="0" anchor="t" bIns="46800" lIns="90000" spcFirstLastPara="1" rIns="90000" wrap="square" tIns="46800">
            <a:spAutoFit/>
          </a:bodyPr>
          <a:lstStyle/>
          <a:p>
            <a:pPr indent="-333375" lvl="0" marL="333375" marR="0" rtl="0" algn="l">
              <a:lnSpc>
                <a:spcPct val="80000"/>
              </a:lnSpc>
              <a:spcBef>
                <a:spcPts val="0"/>
              </a:spcBef>
              <a:spcAft>
                <a:spcPts val="0"/>
              </a:spcAft>
              <a:buClr>
                <a:srgbClr val="7F7F7F"/>
              </a:buClr>
              <a:buSzPts val="2400"/>
              <a:buFont typeface="Gill Sans"/>
              <a:buChar char="•"/>
            </a:pPr>
            <a:r>
              <a:rPr lang="es-ES" sz="2400">
                <a:solidFill>
                  <a:srgbClr val="7F7F7F"/>
                </a:solidFill>
                <a:latin typeface="Helvetica Neue"/>
                <a:ea typeface="Helvetica Neue"/>
                <a:cs typeface="Helvetica Neue"/>
                <a:sym typeface="Helvetica Neue"/>
              </a:rPr>
              <a:t>Looks for a social regeneration from an ethical view of the corporate role.</a:t>
            </a:r>
            <a:endParaRPr/>
          </a:p>
        </p:txBody>
      </p:sp>
      <p:sp>
        <p:nvSpPr>
          <p:cNvPr id="404" name="Google Shape;404;p23"/>
          <p:cNvSpPr/>
          <p:nvPr/>
        </p:nvSpPr>
        <p:spPr>
          <a:xfrm>
            <a:off x="4373731" y="4817618"/>
            <a:ext cx="4770269" cy="696474"/>
          </a:xfrm>
          <a:prstGeom prst="rect">
            <a:avLst/>
          </a:prstGeom>
          <a:noFill/>
          <a:ln>
            <a:noFill/>
          </a:ln>
        </p:spPr>
        <p:txBody>
          <a:bodyPr anchorCtr="0" anchor="t" bIns="46800" lIns="90000" spcFirstLastPara="1" rIns="90000" wrap="square" tIns="46800">
            <a:spAutoFit/>
          </a:bodyPr>
          <a:lstStyle/>
          <a:p>
            <a:pPr indent="-333375" lvl="0" marL="333375" marR="0" rtl="0" algn="l">
              <a:lnSpc>
                <a:spcPct val="80000"/>
              </a:lnSpc>
              <a:spcBef>
                <a:spcPts val="0"/>
              </a:spcBef>
              <a:spcAft>
                <a:spcPts val="0"/>
              </a:spcAft>
              <a:buClr>
                <a:srgbClr val="7F7F7F"/>
              </a:buClr>
              <a:buSzPts val="2400"/>
              <a:buFont typeface="Gill Sans"/>
              <a:buChar char="•"/>
            </a:pPr>
            <a:r>
              <a:rPr lang="es-ES" sz="2400">
                <a:solidFill>
                  <a:srgbClr val="7F7F7F"/>
                </a:solidFill>
                <a:latin typeface="Helvetica Neue"/>
                <a:ea typeface="Helvetica Neue"/>
                <a:cs typeface="Helvetica Neue"/>
                <a:sym typeface="Helvetica Neue"/>
              </a:rPr>
              <a:t>Looks for the triple bottom line: People, Planet and Prosperity</a:t>
            </a:r>
            <a:endParaRPr sz="2400">
              <a:solidFill>
                <a:srgbClr val="7F7F7F"/>
              </a:solidFill>
              <a:latin typeface="Helvetica Neue"/>
              <a:ea typeface="Helvetica Neue"/>
              <a:cs typeface="Helvetica Neue"/>
              <a:sym typeface="Helvetica Neue"/>
            </a:endParaRPr>
          </a:p>
        </p:txBody>
      </p:sp>
      <p:sp>
        <p:nvSpPr>
          <p:cNvPr id="405" name="Google Shape;405;p23"/>
          <p:cNvSpPr/>
          <p:nvPr/>
        </p:nvSpPr>
        <p:spPr>
          <a:xfrm>
            <a:off x="250824" y="5740400"/>
            <a:ext cx="8677275" cy="696474"/>
          </a:xfrm>
          <a:prstGeom prst="rect">
            <a:avLst/>
          </a:prstGeom>
          <a:noFill/>
          <a:ln>
            <a:noFill/>
          </a:ln>
        </p:spPr>
        <p:txBody>
          <a:bodyPr anchorCtr="0" anchor="t" bIns="46800" lIns="90000" spcFirstLastPara="1" rIns="90000" wrap="square" tIns="46800">
            <a:spAutoFit/>
          </a:bodyPr>
          <a:lstStyle/>
          <a:p>
            <a:pPr indent="-333375" lvl="0" marL="333375" marR="0" rtl="0" algn="l">
              <a:lnSpc>
                <a:spcPct val="80000"/>
              </a:lnSpc>
              <a:spcBef>
                <a:spcPts val="0"/>
              </a:spcBef>
              <a:spcAft>
                <a:spcPts val="0"/>
              </a:spcAft>
              <a:buClr>
                <a:srgbClr val="7F7F7F"/>
              </a:buClr>
              <a:buSzPts val="2400"/>
              <a:buFont typeface="Gill Sans"/>
              <a:buChar char="•"/>
            </a:pPr>
            <a:r>
              <a:rPr lang="es-ES" sz="2400">
                <a:solidFill>
                  <a:srgbClr val="7F7F7F"/>
                </a:solidFill>
                <a:latin typeface="Helvetica Neue"/>
                <a:ea typeface="Helvetica Neue"/>
                <a:cs typeface="Helvetica Neue"/>
                <a:sym typeface="Helvetica Neue"/>
              </a:rPr>
              <a:t>Its relationships with the rest of the society, specially with other companies aim to provoke change.</a:t>
            </a:r>
            <a:endParaRPr/>
          </a:p>
        </p:txBody>
      </p:sp>
      <p:pic>
        <p:nvPicPr>
          <p:cNvPr id="406" name="Google Shape;406;p23"/>
          <p:cNvPicPr preferRelativeResize="0"/>
          <p:nvPr/>
        </p:nvPicPr>
        <p:blipFill rotWithShape="1">
          <a:blip r:embed="rId3">
            <a:alphaModFix/>
          </a:blip>
          <a:srcRect b="0" l="0" r="0" t="0"/>
          <a:stretch/>
        </p:blipFill>
        <p:spPr>
          <a:xfrm>
            <a:off x="85725" y="1816100"/>
            <a:ext cx="3895725" cy="3514725"/>
          </a:xfrm>
          <a:prstGeom prst="rect">
            <a:avLst/>
          </a:prstGeom>
          <a:noFill/>
          <a:ln>
            <a:noFill/>
          </a:ln>
        </p:spPr>
      </p:pic>
      <p:sp>
        <p:nvSpPr>
          <p:cNvPr id="407" name="Google Shape;407;p23"/>
          <p:cNvSpPr txBox="1"/>
          <p:nvPr/>
        </p:nvSpPr>
        <p:spPr>
          <a:xfrm>
            <a:off x="404080" y="826851"/>
            <a:ext cx="3969651" cy="749029"/>
          </a:xfrm>
          <a:prstGeom prst="rect">
            <a:avLst/>
          </a:prstGeom>
          <a:noFill/>
          <a:ln>
            <a:noFill/>
          </a:ln>
        </p:spPr>
        <p:txBody>
          <a:bodyPr anchorCtr="0" anchor="t" bIns="45700" lIns="91425" spcFirstLastPara="1" rIns="91425" wrap="square" tIns="45700">
            <a:normAutofit/>
          </a:bodyPr>
          <a:lstStyle/>
          <a:p>
            <a:pPr indent="0" lvl="0" marL="0" marR="0" rtl="0" algn="l">
              <a:lnSpc>
                <a:spcPct val="70000"/>
              </a:lnSpc>
              <a:spcBef>
                <a:spcPts val="0"/>
              </a:spcBef>
              <a:spcAft>
                <a:spcPts val="0"/>
              </a:spcAft>
              <a:buClr>
                <a:srgbClr val="017AC1"/>
              </a:buClr>
              <a:buSzPts val="2775"/>
              <a:buFont typeface="Helvetica Neue"/>
              <a:buNone/>
            </a:pPr>
            <a:r>
              <a:rPr lang="es-ES" sz="2775">
                <a:solidFill>
                  <a:srgbClr val="017AC1"/>
                </a:solidFill>
                <a:latin typeface="Helvetica Neue"/>
                <a:ea typeface="Helvetica Neue"/>
                <a:cs typeface="Helvetica Neue"/>
                <a:sym typeface="Helvetica Neue"/>
              </a:rPr>
              <a:t>The 3.0 Corporation, a summary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500"/>
                                        <p:tgtEl>
                                          <p:spTgt spid="4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xEl>
                                              <p:pRg end="0" st="0"/>
                                            </p:txEl>
                                          </p:spTgt>
                                        </p:tgtEl>
                                        <p:attrNameLst>
                                          <p:attrName>style.visibility</p:attrName>
                                        </p:attrNameLst>
                                      </p:cBhvr>
                                      <p:to>
                                        <p:strVal val="visible"/>
                                      </p:to>
                                    </p:set>
                                    <p:animEffect filter="fade" transition="in">
                                      <p:cBhvr>
                                        <p:cTn dur="500"/>
                                        <p:tgtEl>
                                          <p:spTgt spid="4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500"/>
                                        <p:tgtEl>
                                          <p:spTgt spid="4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500"/>
                                        <p:tgtEl>
                                          <p:spTgt spid="4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500"/>
                                        <p:tgtEl>
                                          <p:spTgt spid="4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500"/>
                                        <p:tgtEl>
                                          <p:spTgt spid="4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500"/>
                                        <p:tgtEl>
                                          <p:spTgt spid="4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24"/>
          <p:cNvSpPr/>
          <p:nvPr/>
        </p:nvSpPr>
        <p:spPr>
          <a:xfrm rot="-2640000">
            <a:off x="1469923" y="1867606"/>
            <a:ext cx="4968875" cy="452112"/>
          </a:xfrm>
          <a:prstGeom prst="rect">
            <a:avLst/>
          </a:prstGeom>
          <a:noFill/>
          <a:ln>
            <a:noFill/>
          </a:ln>
        </p:spPr>
        <p:txBody>
          <a:bodyPr anchorCtr="0" anchor="t" bIns="46800" lIns="90000" spcFirstLastPara="1" rIns="90000" wrap="square" tIns="46800">
            <a:spAutoFit/>
          </a:bodyPr>
          <a:lstStyle/>
          <a:p>
            <a:pPr indent="-333375" lvl="0" marL="333375" marR="0" rtl="0" algn="l">
              <a:lnSpc>
                <a:spcPct val="80000"/>
              </a:lnSpc>
              <a:spcBef>
                <a:spcPts val="0"/>
              </a:spcBef>
              <a:spcAft>
                <a:spcPts val="0"/>
              </a:spcAft>
              <a:buClr>
                <a:srgbClr val="7F7F7F"/>
              </a:buClr>
              <a:buSzPts val="2800"/>
              <a:buFont typeface="Gill Sans"/>
              <a:buChar char="•"/>
            </a:pPr>
            <a:r>
              <a:rPr lang="es-ES" sz="2800">
                <a:solidFill>
                  <a:srgbClr val="FF3366"/>
                </a:solidFill>
                <a:latin typeface="Helvetica Neue"/>
                <a:ea typeface="Helvetica Neue"/>
                <a:cs typeface="Helvetica Neue"/>
                <a:sym typeface="Helvetica Neue"/>
              </a:rPr>
              <a:t>Austerity</a:t>
            </a:r>
            <a:endParaRPr sz="2800">
              <a:solidFill>
                <a:srgbClr val="FF3366"/>
              </a:solidFill>
              <a:latin typeface="Helvetica Neue"/>
              <a:ea typeface="Helvetica Neue"/>
              <a:cs typeface="Helvetica Neue"/>
              <a:sym typeface="Helvetica Neue"/>
            </a:endParaRPr>
          </a:p>
        </p:txBody>
      </p:sp>
      <p:sp>
        <p:nvSpPr>
          <p:cNvPr id="414" name="Google Shape;414;p24"/>
          <p:cNvSpPr/>
          <p:nvPr/>
        </p:nvSpPr>
        <p:spPr>
          <a:xfrm>
            <a:off x="3203575" y="2087563"/>
            <a:ext cx="5148263" cy="452112"/>
          </a:xfrm>
          <a:prstGeom prst="rect">
            <a:avLst/>
          </a:prstGeom>
          <a:noFill/>
          <a:ln>
            <a:noFill/>
          </a:ln>
        </p:spPr>
        <p:txBody>
          <a:bodyPr anchorCtr="0" anchor="t" bIns="46800" lIns="90000" spcFirstLastPara="1" rIns="90000" wrap="square" tIns="46800">
            <a:spAutoFit/>
          </a:bodyPr>
          <a:lstStyle/>
          <a:p>
            <a:pPr indent="-333375" lvl="0" marL="333375" marR="0" rtl="0" algn="l">
              <a:lnSpc>
                <a:spcPct val="80000"/>
              </a:lnSpc>
              <a:spcBef>
                <a:spcPts val="0"/>
              </a:spcBef>
              <a:spcAft>
                <a:spcPts val="0"/>
              </a:spcAft>
              <a:buClr>
                <a:srgbClr val="7F7F7F"/>
              </a:buClr>
              <a:buSzPts val="2800"/>
              <a:buFont typeface="Gill Sans"/>
              <a:buChar char="•"/>
            </a:pPr>
            <a:r>
              <a:rPr lang="es-ES" sz="2800">
                <a:solidFill>
                  <a:srgbClr val="7F7F7F"/>
                </a:solidFill>
                <a:latin typeface="Helvetica Neue"/>
                <a:ea typeface="Helvetica Neue"/>
                <a:cs typeface="Helvetica Neue"/>
                <a:sym typeface="Helvetica Neue"/>
              </a:rPr>
              <a:t>Proactivity</a:t>
            </a:r>
            <a:endParaRPr sz="2800">
              <a:solidFill>
                <a:srgbClr val="7F7F7F"/>
              </a:solidFill>
              <a:latin typeface="Helvetica Neue"/>
              <a:ea typeface="Helvetica Neue"/>
              <a:cs typeface="Helvetica Neue"/>
              <a:sym typeface="Helvetica Neue"/>
            </a:endParaRPr>
          </a:p>
        </p:txBody>
      </p:sp>
      <p:sp>
        <p:nvSpPr>
          <p:cNvPr id="415" name="Google Shape;415;p24"/>
          <p:cNvSpPr/>
          <p:nvPr/>
        </p:nvSpPr>
        <p:spPr>
          <a:xfrm>
            <a:off x="3203575" y="2807494"/>
            <a:ext cx="5164137" cy="452112"/>
          </a:xfrm>
          <a:prstGeom prst="rect">
            <a:avLst/>
          </a:prstGeom>
          <a:noFill/>
          <a:ln>
            <a:noFill/>
          </a:ln>
        </p:spPr>
        <p:txBody>
          <a:bodyPr anchorCtr="0" anchor="t" bIns="46800" lIns="90000" spcFirstLastPara="1" rIns="90000" wrap="square" tIns="46800">
            <a:spAutoFit/>
          </a:bodyPr>
          <a:lstStyle/>
          <a:p>
            <a:pPr indent="-333375" lvl="0" marL="333375" marR="0" rtl="0" algn="l">
              <a:lnSpc>
                <a:spcPct val="80000"/>
              </a:lnSpc>
              <a:spcBef>
                <a:spcPts val="0"/>
              </a:spcBef>
              <a:spcAft>
                <a:spcPts val="0"/>
              </a:spcAft>
              <a:buClr>
                <a:srgbClr val="7F7F7F"/>
              </a:buClr>
              <a:buSzPts val="2800"/>
              <a:buFont typeface="Gill Sans"/>
              <a:buChar char="•"/>
            </a:pPr>
            <a:r>
              <a:rPr lang="es-ES" sz="2800">
                <a:solidFill>
                  <a:srgbClr val="7F7F7F"/>
                </a:solidFill>
                <a:latin typeface="Helvetica Neue"/>
                <a:ea typeface="Helvetica Neue"/>
                <a:cs typeface="Helvetica Neue"/>
                <a:sym typeface="Helvetica Neue"/>
              </a:rPr>
              <a:t>Generosity</a:t>
            </a:r>
            <a:endParaRPr sz="2800">
              <a:solidFill>
                <a:srgbClr val="7F7F7F"/>
              </a:solidFill>
              <a:latin typeface="Helvetica Neue"/>
              <a:ea typeface="Helvetica Neue"/>
              <a:cs typeface="Helvetica Neue"/>
              <a:sym typeface="Helvetica Neue"/>
            </a:endParaRPr>
          </a:p>
        </p:txBody>
      </p:sp>
      <p:sp>
        <p:nvSpPr>
          <p:cNvPr id="416" name="Google Shape;416;p24"/>
          <p:cNvSpPr/>
          <p:nvPr/>
        </p:nvSpPr>
        <p:spPr>
          <a:xfrm>
            <a:off x="3203575" y="3472325"/>
            <a:ext cx="5021262" cy="452112"/>
          </a:xfrm>
          <a:prstGeom prst="rect">
            <a:avLst/>
          </a:prstGeom>
          <a:noFill/>
          <a:ln>
            <a:noFill/>
          </a:ln>
        </p:spPr>
        <p:txBody>
          <a:bodyPr anchorCtr="0" anchor="t" bIns="46800" lIns="90000" spcFirstLastPara="1" rIns="90000" wrap="square" tIns="46800">
            <a:spAutoFit/>
          </a:bodyPr>
          <a:lstStyle/>
          <a:p>
            <a:pPr indent="-333375" lvl="0" marL="333375" marR="0" rtl="0" algn="l">
              <a:lnSpc>
                <a:spcPct val="80000"/>
              </a:lnSpc>
              <a:spcBef>
                <a:spcPts val="0"/>
              </a:spcBef>
              <a:spcAft>
                <a:spcPts val="0"/>
              </a:spcAft>
              <a:buClr>
                <a:srgbClr val="7F7F7F"/>
              </a:buClr>
              <a:buSzPts val="2800"/>
              <a:buFont typeface="Gill Sans"/>
              <a:buChar char="•"/>
            </a:pPr>
            <a:r>
              <a:rPr lang="es-ES" sz="2800">
                <a:solidFill>
                  <a:srgbClr val="7F7F7F"/>
                </a:solidFill>
                <a:latin typeface="Helvetica Neue"/>
                <a:ea typeface="Helvetica Neue"/>
                <a:cs typeface="Helvetica Neue"/>
                <a:sym typeface="Helvetica Neue"/>
              </a:rPr>
              <a:t>Responsibility</a:t>
            </a:r>
            <a:endParaRPr sz="2800">
              <a:solidFill>
                <a:srgbClr val="7F7F7F"/>
              </a:solidFill>
              <a:latin typeface="Helvetica Neue"/>
              <a:ea typeface="Helvetica Neue"/>
              <a:cs typeface="Helvetica Neue"/>
              <a:sym typeface="Helvetica Neue"/>
            </a:endParaRPr>
          </a:p>
        </p:txBody>
      </p:sp>
      <p:sp>
        <p:nvSpPr>
          <p:cNvPr id="417" name="Google Shape;417;p24"/>
          <p:cNvSpPr/>
          <p:nvPr/>
        </p:nvSpPr>
        <p:spPr>
          <a:xfrm>
            <a:off x="3203575" y="4161934"/>
            <a:ext cx="5021262" cy="452112"/>
          </a:xfrm>
          <a:prstGeom prst="rect">
            <a:avLst/>
          </a:prstGeom>
          <a:noFill/>
          <a:ln>
            <a:noFill/>
          </a:ln>
        </p:spPr>
        <p:txBody>
          <a:bodyPr anchorCtr="0" anchor="t" bIns="46800" lIns="90000" spcFirstLastPara="1" rIns="90000" wrap="square" tIns="46800">
            <a:spAutoFit/>
          </a:bodyPr>
          <a:lstStyle/>
          <a:p>
            <a:pPr indent="-333375" lvl="0" marL="333375" marR="0" rtl="0" algn="l">
              <a:lnSpc>
                <a:spcPct val="80000"/>
              </a:lnSpc>
              <a:spcBef>
                <a:spcPts val="0"/>
              </a:spcBef>
              <a:spcAft>
                <a:spcPts val="0"/>
              </a:spcAft>
              <a:buClr>
                <a:srgbClr val="7F7F7F"/>
              </a:buClr>
              <a:buSzPts val="2800"/>
              <a:buFont typeface="Gill Sans"/>
              <a:buChar char="•"/>
            </a:pPr>
            <a:r>
              <a:rPr lang="es-ES" sz="2800">
                <a:solidFill>
                  <a:srgbClr val="7F7F7F"/>
                </a:solidFill>
                <a:latin typeface="Helvetica Neue"/>
                <a:ea typeface="Helvetica Neue"/>
                <a:cs typeface="Helvetica Neue"/>
                <a:sym typeface="Helvetica Neue"/>
              </a:rPr>
              <a:t>Honesty</a:t>
            </a:r>
            <a:endParaRPr sz="2800">
              <a:solidFill>
                <a:srgbClr val="7F7F7F"/>
              </a:solidFill>
              <a:latin typeface="Helvetica Neue"/>
              <a:ea typeface="Helvetica Neue"/>
              <a:cs typeface="Helvetica Neue"/>
              <a:sym typeface="Helvetica Neue"/>
            </a:endParaRPr>
          </a:p>
        </p:txBody>
      </p:sp>
      <p:pic>
        <p:nvPicPr>
          <p:cNvPr id="418" name="Google Shape;418;p24"/>
          <p:cNvPicPr preferRelativeResize="0"/>
          <p:nvPr/>
        </p:nvPicPr>
        <p:blipFill rotWithShape="1">
          <a:blip r:embed="rId3">
            <a:alphaModFix/>
          </a:blip>
          <a:srcRect b="0" l="0" r="0" t="0"/>
          <a:stretch/>
        </p:blipFill>
        <p:spPr>
          <a:xfrm>
            <a:off x="0" y="1785767"/>
            <a:ext cx="2411412" cy="2349500"/>
          </a:xfrm>
          <a:prstGeom prst="rect">
            <a:avLst/>
          </a:prstGeom>
          <a:noFill/>
          <a:ln>
            <a:noFill/>
          </a:ln>
        </p:spPr>
      </p:pic>
      <p:sp>
        <p:nvSpPr>
          <p:cNvPr id="419" name="Google Shape;419;p24"/>
          <p:cNvSpPr/>
          <p:nvPr/>
        </p:nvSpPr>
        <p:spPr>
          <a:xfrm>
            <a:off x="2590800" y="5518031"/>
            <a:ext cx="5021263" cy="452112"/>
          </a:xfrm>
          <a:prstGeom prst="rect">
            <a:avLst/>
          </a:prstGeom>
          <a:noFill/>
          <a:ln>
            <a:noFill/>
          </a:ln>
        </p:spPr>
        <p:txBody>
          <a:bodyPr anchorCtr="0" anchor="t" bIns="46800" lIns="90000" spcFirstLastPara="1" rIns="90000" wrap="square" tIns="46800">
            <a:spAutoFit/>
          </a:bodyPr>
          <a:lstStyle/>
          <a:p>
            <a:pPr indent="-333375" lvl="0" marL="342900" marR="0" rtl="0" algn="l">
              <a:lnSpc>
                <a:spcPct val="80000"/>
              </a:lnSpc>
              <a:spcBef>
                <a:spcPts val="0"/>
              </a:spcBef>
              <a:spcAft>
                <a:spcPts val="0"/>
              </a:spcAft>
              <a:buClr>
                <a:srgbClr val="7F7F7F"/>
              </a:buClr>
              <a:buSzPts val="2800"/>
              <a:buFont typeface="Helvetica Neue"/>
              <a:buNone/>
            </a:pPr>
            <a:r>
              <a:rPr lang="es-ES" sz="2800">
                <a:solidFill>
                  <a:srgbClr val="7F7F7F"/>
                </a:solidFill>
                <a:latin typeface="Helvetica Neue"/>
                <a:ea typeface="Helvetica Neue"/>
                <a:cs typeface="Helvetica Neue"/>
                <a:sym typeface="Helvetica Neue"/>
              </a:rPr>
              <a:t>What about CSR?</a:t>
            </a:r>
            <a:endParaRPr/>
          </a:p>
        </p:txBody>
      </p:sp>
      <p:sp>
        <p:nvSpPr>
          <p:cNvPr id="420" name="Google Shape;420;p24"/>
          <p:cNvSpPr/>
          <p:nvPr/>
        </p:nvSpPr>
        <p:spPr>
          <a:xfrm rot="-2760000">
            <a:off x="5744133" y="2394622"/>
            <a:ext cx="3348037" cy="452112"/>
          </a:xfrm>
          <a:prstGeom prst="rect">
            <a:avLst/>
          </a:prstGeom>
          <a:noFill/>
          <a:ln>
            <a:noFill/>
          </a:ln>
        </p:spPr>
        <p:txBody>
          <a:bodyPr anchorCtr="0" anchor="t" bIns="46800" lIns="90000" spcFirstLastPara="1" rIns="90000" wrap="square" tIns="46800">
            <a:spAutoFit/>
          </a:bodyPr>
          <a:lstStyle/>
          <a:p>
            <a:pPr indent="-333375" lvl="0" marL="333375" marR="0" rtl="0" algn="l">
              <a:lnSpc>
                <a:spcPct val="80000"/>
              </a:lnSpc>
              <a:spcBef>
                <a:spcPts val="0"/>
              </a:spcBef>
              <a:spcAft>
                <a:spcPts val="0"/>
              </a:spcAft>
              <a:buClr>
                <a:srgbClr val="7F7F7F"/>
              </a:buClr>
              <a:buSzPts val="2800"/>
              <a:buFont typeface="Gill Sans"/>
              <a:buChar char="•"/>
            </a:pPr>
            <a:r>
              <a:rPr lang="es-ES" sz="2800">
                <a:solidFill>
                  <a:srgbClr val="FF3366"/>
                </a:solidFill>
                <a:latin typeface="Helvetica Neue"/>
                <a:ea typeface="Helvetica Neue"/>
                <a:cs typeface="Helvetica Neue"/>
                <a:sym typeface="Helvetica Neue"/>
              </a:rPr>
              <a:t>Transparency</a:t>
            </a:r>
            <a:endParaRPr sz="2800">
              <a:solidFill>
                <a:srgbClr val="FF3366"/>
              </a:solidFill>
              <a:latin typeface="Helvetica Neue"/>
              <a:ea typeface="Helvetica Neue"/>
              <a:cs typeface="Helvetica Neue"/>
              <a:sym typeface="Helvetica Neue"/>
            </a:endParaRPr>
          </a:p>
        </p:txBody>
      </p:sp>
      <p:sp>
        <p:nvSpPr>
          <p:cNvPr id="421" name="Google Shape;421;p24"/>
          <p:cNvSpPr txBox="1"/>
          <p:nvPr/>
        </p:nvSpPr>
        <p:spPr>
          <a:xfrm>
            <a:off x="404080" y="826851"/>
            <a:ext cx="6356643" cy="749029"/>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017AC1"/>
              </a:buClr>
              <a:buSzPts val="3000"/>
              <a:buFont typeface="Helvetica Neue"/>
              <a:buNone/>
            </a:pPr>
            <a:r>
              <a:rPr lang="es-ES" sz="3000">
                <a:solidFill>
                  <a:srgbClr val="017AC1"/>
                </a:solidFill>
                <a:latin typeface="Helvetica Neue"/>
                <a:ea typeface="Helvetica Neue"/>
                <a:cs typeface="Helvetica Neue"/>
                <a:sym typeface="Helvetica Neue"/>
              </a:rPr>
              <a:t>Key values in a 3.0 Corporation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500"/>
                                        <p:tgtEl>
                                          <p:spTgt spid="4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500"/>
                                        <p:tgtEl>
                                          <p:spTgt spid="4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500"/>
                                        <p:tgtEl>
                                          <p:spTgt spid="4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500"/>
                                        <p:tgtEl>
                                          <p:spTgt spid="4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500"/>
                                        <p:tgtEl>
                                          <p:spTgt spid="417"/>
                                        </p:tgtEl>
                                      </p:cBhvr>
                                    </p:animEffect>
                                  </p:childTnLst>
                                </p:cTn>
                              </p:par>
                              <p:par>
                                <p:cTn fill="hold" nodeType="with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500"/>
                                        <p:tgtEl>
                                          <p:spTgt spid="4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500"/>
                                        <p:tgtEl>
                                          <p:spTgt spid="4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25"/>
          <p:cNvSpPr txBox="1"/>
          <p:nvPr/>
        </p:nvSpPr>
        <p:spPr>
          <a:xfrm>
            <a:off x="4229893" y="661757"/>
            <a:ext cx="5148262" cy="998537"/>
          </a:xfrm>
          <a:prstGeom prst="rect">
            <a:avLst/>
          </a:prstGeom>
          <a:noFill/>
          <a:ln>
            <a:noFill/>
          </a:ln>
        </p:spPr>
        <p:txBody>
          <a:bodyPr anchorCtr="0" anchor="t" bIns="45700" lIns="91425" spcFirstLastPara="1" rIns="91425" wrap="square" tIns="45700">
            <a:noAutofit/>
          </a:bodyPr>
          <a:lstStyle/>
          <a:p>
            <a:pPr indent="-333375" lvl="0" marL="333375" marR="0" rtl="0" algn="l">
              <a:lnSpc>
                <a:spcPct val="80000"/>
              </a:lnSpc>
              <a:spcBef>
                <a:spcPts val="0"/>
              </a:spcBef>
              <a:spcAft>
                <a:spcPts val="0"/>
              </a:spcAft>
              <a:buClr>
                <a:srgbClr val="7F7F7F"/>
              </a:buClr>
              <a:buSzPts val="2400"/>
              <a:buFont typeface="Gill Sans"/>
              <a:buChar char="•"/>
            </a:pPr>
            <a:r>
              <a:rPr lang="es-ES" sz="2400">
                <a:solidFill>
                  <a:srgbClr val="7F7F7F"/>
                </a:solidFill>
                <a:latin typeface="Helvetica Neue"/>
                <a:ea typeface="Helvetica Neue"/>
                <a:cs typeface="Helvetica Neue"/>
                <a:sym typeface="Helvetica Neue"/>
              </a:rPr>
              <a:t>Uses recruitment, assessment and management by values</a:t>
            </a:r>
            <a:endParaRPr sz="2400">
              <a:solidFill>
                <a:srgbClr val="7F7F7F"/>
              </a:solidFill>
              <a:latin typeface="Helvetica Neue"/>
              <a:ea typeface="Helvetica Neue"/>
              <a:cs typeface="Helvetica Neue"/>
              <a:sym typeface="Helvetica Neue"/>
            </a:endParaRPr>
          </a:p>
        </p:txBody>
      </p:sp>
      <p:sp>
        <p:nvSpPr>
          <p:cNvPr id="428" name="Google Shape;428;p25"/>
          <p:cNvSpPr/>
          <p:nvPr/>
        </p:nvSpPr>
        <p:spPr>
          <a:xfrm>
            <a:off x="4229893" y="1543194"/>
            <a:ext cx="4968875" cy="696474"/>
          </a:xfrm>
          <a:prstGeom prst="rect">
            <a:avLst/>
          </a:prstGeom>
          <a:noFill/>
          <a:ln>
            <a:noFill/>
          </a:ln>
        </p:spPr>
        <p:txBody>
          <a:bodyPr anchorCtr="0" anchor="t" bIns="46800" lIns="90000" spcFirstLastPara="1" rIns="90000" wrap="square" tIns="46800">
            <a:spAutoFit/>
          </a:bodyPr>
          <a:lstStyle/>
          <a:p>
            <a:pPr indent="-333375" lvl="0" marL="333375" marR="0" rtl="0" algn="l">
              <a:lnSpc>
                <a:spcPct val="80000"/>
              </a:lnSpc>
              <a:spcBef>
                <a:spcPts val="0"/>
              </a:spcBef>
              <a:spcAft>
                <a:spcPts val="0"/>
              </a:spcAft>
              <a:buClr>
                <a:srgbClr val="7F7F7F"/>
              </a:buClr>
              <a:buSzPts val="2400"/>
              <a:buFont typeface="Gill Sans"/>
              <a:buChar char="•"/>
            </a:pPr>
            <a:r>
              <a:rPr lang="es-ES" sz="2400">
                <a:solidFill>
                  <a:srgbClr val="7F7F7F"/>
                </a:solidFill>
                <a:latin typeface="Helvetica Neue"/>
                <a:ea typeface="Helvetica Neue"/>
                <a:cs typeface="Helvetica Neue"/>
                <a:sym typeface="Helvetica Neue"/>
              </a:rPr>
              <a:t>Actively promotes integrated communitis of clients</a:t>
            </a:r>
            <a:endParaRPr sz="2400">
              <a:solidFill>
                <a:srgbClr val="7F7F7F"/>
              </a:solidFill>
              <a:latin typeface="Helvetica Neue"/>
              <a:ea typeface="Helvetica Neue"/>
              <a:cs typeface="Helvetica Neue"/>
              <a:sym typeface="Helvetica Neue"/>
            </a:endParaRPr>
          </a:p>
        </p:txBody>
      </p:sp>
      <p:sp>
        <p:nvSpPr>
          <p:cNvPr id="429" name="Google Shape;429;p25"/>
          <p:cNvSpPr/>
          <p:nvPr/>
        </p:nvSpPr>
        <p:spPr>
          <a:xfrm>
            <a:off x="4229893" y="2483140"/>
            <a:ext cx="5148263" cy="991939"/>
          </a:xfrm>
          <a:prstGeom prst="rect">
            <a:avLst/>
          </a:prstGeom>
          <a:noFill/>
          <a:ln>
            <a:noFill/>
          </a:ln>
        </p:spPr>
        <p:txBody>
          <a:bodyPr anchorCtr="0" anchor="t" bIns="46800" lIns="90000" spcFirstLastPara="1" rIns="90000" wrap="square" tIns="46800">
            <a:spAutoFit/>
          </a:bodyPr>
          <a:lstStyle/>
          <a:p>
            <a:pPr indent="-333375" lvl="0" marL="333375" marR="0" rtl="0" algn="l">
              <a:lnSpc>
                <a:spcPct val="80000"/>
              </a:lnSpc>
              <a:spcBef>
                <a:spcPts val="0"/>
              </a:spcBef>
              <a:spcAft>
                <a:spcPts val="0"/>
              </a:spcAft>
              <a:buClr>
                <a:srgbClr val="7F7F7F"/>
              </a:buClr>
              <a:buSzPts val="2400"/>
              <a:buFont typeface="Gill Sans"/>
              <a:buChar char="•"/>
            </a:pPr>
            <a:r>
              <a:rPr lang="es-ES" sz="2400">
                <a:solidFill>
                  <a:srgbClr val="7F7F7F"/>
                </a:solidFill>
                <a:latin typeface="Helvetica Neue"/>
                <a:ea typeface="Helvetica Neue"/>
                <a:cs typeface="Helvetica Neue"/>
                <a:sym typeface="Helvetica Neue"/>
              </a:rPr>
              <a:t>R&amp;D and product development is linked to ethics and corporate values</a:t>
            </a:r>
            <a:endParaRPr sz="2400">
              <a:solidFill>
                <a:srgbClr val="7F7F7F"/>
              </a:solidFill>
              <a:latin typeface="Helvetica Neue"/>
              <a:ea typeface="Helvetica Neue"/>
              <a:cs typeface="Helvetica Neue"/>
              <a:sym typeface="Helvetica Neue"/>
            </a:endParaRPr>
          </a:p>
        </p:txBody>
      </p:sp>
      <p:sp>
        <p:nvSpPr>
          <p:cNvPr id="430" name="Google Shape;430;p25"/>
          <p:cNvSpPr/>
          <p:nvPr/>
        </p:nvSpPr>
        <p:spPr>
          <a:xfrm>
            <a:off x="4214018" y="3718551"/>
            <a:ext cx="5164137" cy="991939"/>
          </a:xfrm>
          <a:prstGeom prst="rect">
            <a:avLst/>
          </a:prstGeom>
          <a:noFill/>
          <a:ln>
            <a:noFill/>
          </a:ln>
        </p:spPr>
        <p:txBody>
          <a:bodyPr anchorCtr="0" anchor="t" bIns="46800" lIns="90000" spcFirstLastPara="1" rIns="90000" wrap="square" tIns="46800">
            <a:spAutoFit/>
          </a:bodyPr>
          <a:lstStyle/>
          <a:p>
            <a:pPr indent="-333375" lvl="0" marL="333375" marR="0" rtl="0" algn="l">
              <a:lnSpc>
                <a:spcPct val="80000"/>
              </a:lnSpc>
              <a:spcBef>
                <a:spcPts val="0"/>
              </a:spcBef>
              <a:spcAft>
                <a:spcPts val="0"/>
              </a:spcAft>
              <a:buClr>
                <a:srgbClr val="7F7F7F"/>
              </a:buClr>
              <a:buSzPts val="2400"/>
              <a:buFont typeface="Gill Sans"/>
              <a:buChar char="•"/>
            </a:pPr>
            <a:r>
              <a:rPr lang="es-ES" sz="2400">
                <a:solidFill>
                  <a:srgbClr val="7F7F7F"/>
                </a:solidFill>
                <a:latin typeface="Helvetica Neue"/>
                <a:ea typeface="Helvetica Neue"/>
                <a:cs typeface="Helvetica Neue"/>
                <a:sym typeface="Helvetica Neue"/>
              </a:rPr>
              <a:t>Sales activity is structured as a long term relationship with the client</a:t>
            </a:r>
            <a:endParaRPr sz="2400">
              <a:solidFill>
                <a:srgbClr val="7F7F7F"/>
              </a:solidFill>
              <a:latin typeface="Helvetica Neue"/>
              <a:ea typeface="Helvetica Neue"/>
              <a:cs typeface="Helvetica Neue"/>
              <a:sym typeface="Helvetica Neue"/>
            </a:endParaRPr>
          </a:p>
        </p:txBody>
      </p:sp>
      <p:sp>
        <p:nvSpPr>
          <p:cNvPr id="431" name="Google Shape;431;p25"/>
          <p:cNvSpPr/>
          <p:nvPr/>
        </p:nvSpPr>
        <p:spPr>
          <a:xfrm>
            <a:off x="4229893" y="4966569"/>
            <a:ext cx="5021262" cy="696474"/>
          </a:xfrm>
          <a:prstGeom prst="rect">
            <a:avLst/>
          </a:prstGeom>
          <a:noFill/>
          <a:ln>
            <a:noFill/>
          </a:ln>
        </p:spPr>
        <p:txBody>
          <a:bodyPr anchorCtr="0" anchor="t" bIns="46800" lIns="90000" spcFirstLastPara="1" rIns="90000" wrap="square" tIns="46800">
            <a:spAutoFit/>
          </a:bodyPr>
          <a:lstStyle/>
          <a:p>
            <a:pPr indent="-333375" lvl="0" marL="333375" marR="0" rtl="0" algn="l">
              <a:lnSpc>
                <a:spcPct val="80000"/>
              </a:lnSpc>
              <a:spcBef>
                <a:spcPts val="0"/>
              </a:spcBef>
              <a:spcAft>
                <a:spcPts val="0"/>
              </a:spcAft>
              <a:buClr>
                <a:srgbClr val="7F7F7F"/>
              </a:buClr>
              <a:buSzPts val="2400"/>
              <a:buFont typeface="Gill Sans"/>
              <a:buChar char="•"/>
            </a:pPr>
            <a:r>
              <a:rPr lang="es-ES" sz="2400">
                <a:solidFill>
                  <a:srgbClr val="7F7F7F"/>
                </a:solidFill>
                <a:latin typeface="Helvetica Neue"/>
                <a:ea typeface="Helvetica Neue"/>
                <a:cs typeface="Helvetica Neue"/>
                <a:sym typeface="Helvetica Neue"/>
              </a:rPr>
              <a:t>A zero cost based philosophy is used in cost management</a:t>
            </a:r>
            <a:endParaRPr sz="2400">
              <a:solidFill>
                <a:srgbClr val="7F7F7F"/>
              </a:solidFill>
              <a:latin typeface="Helvetica Neue"/>
              <a:ea typeface="Helvetica Neue"/>
              <a:cs typeface="Helvetica Neue"/>
              <a:sym typeface="Helvetica Neue"/>
            </a:endParaRPr>
          </a:p>
        </p:txBody>
      </p:sp>
      <p:sp>
        <p:nvSpPr>
          <p:cNvPr id="432" name="Google Shape;432;p25"/>
          <p:cNvSpPr/>
          <p:nvPr/>
        </p:nvSpPr>
        <p:spPr>
          <a:xfrm>
            <a:off x="166181" y="5893593"/>
            <a:ext cx="8293100" cy="696474"/>
          </a:xfrm>
          <a:prstGeom prst="rect">
            <a:avLst/>
          </a:prstGeom>
          <a:noFill/>
          <a:ln>
            <a:noFill/>
          </a:ln>
        </p:spPr>
        <p:txBody>
          <a:bodyPr anchorCtr="0" anchor="t" bIns="46800" lIns="90000" spcFirstLastPara="1" rIns="90000" wrap="square" tIns="46800">
            <a:spAutoFit/>
          </a:bodyPr>
          <a:lstStyle/>
          <a:p>
            <a:pPr indent="-333375" lvl="0" marL="333375" marR="0" rtl="0" algn="l">
              <a:lnSpc>
                <a:spcPct val="80000"/>
              </a:lnSpc>
              <a:spcBef>
                <a:spcPts val="0"/>
              </a:spcBef>
              <a:spcAft>
                <a:spcPts val="0"/>
              </a:spcAft>
              <a:buClr>
                <a:srgbClr val="7F7F7F"/>
              </a:buClr>
              <a:buSzPts val="2400"/>
              <a:buFont typeface="Gill Sans"/>
              <a:buChar char="•"/>
            </a:pPr>
            <a:r>
              <a:rPr lang="es-ES" sz="2400">
                <a:solidFill>
                  <a:srgbClr val="7F7F7F"/>
                </a:solidFill>
                <a:latin typeface="Helvetica Neue"/>
                <a:ea typeface="Helvetica Neue"/>
                <a:cs typeface="Helvetica Neue"/>
                <a:sym typeface="Helvetica Neue"/>
              </a:rPr>
              <a:t>Certains limits for corporate debt are set even since the incorporation act</a:t>
            </a:r>
            <a:endParaRPr sz="2400">
              <a:solidFill>
                <a:srgbClr val="7F7F7F"/>
              </a:solidFill>
              <a:latin typeface="Helvetica Neue"/>
              <a:ea typeface="Helvetica Neue"/>
              <a:cs typeface="Helvetica Neue"/>
              <a:sym typeface="Helvetica Neue"/>
            </a:endParaRPr>
          </a:p>
        </p:txBody>
      </p:sp>
      <p:pic>
        <p:nvPicPr>
          <p:cNvPr id="433" name="Google Shape;433;p25"/>
          <p:cNvPicPr preferRelativeResize="0"/>
          <p:nvPr/>
        </p:nvPicPr>
        <p:blipFill rotWithShape="1">
          <a:blip r:embed="rId3">
            <a:alphaModFix/>
          </a:blip>
          <a:srcRect b="0" l="0" r="0" t="0"/>
          <a:stretch/>
        </p:blipFill>
        <p:spPr>
          <a:xfrm>
            <a:off x="576263" y="1681163"/>
            <a:ext cx="2390775" cy="3619500"/>
          </a:xfrm>
          <a:prstGeom prst="rect">
            <a:avLst/>
          </a:prstGeom>
          <a:noFill/>
          <a:ln>
            <a:noFill/>
          </a:ln>
        </p:spPr>
      </p:pic>
      <p:sp>
        <p:nvSpPr>
          <p:cNvPr id="434" name="Google Shape;434;p25"/>
          <p:cNvSpPr txBox="1"/>
          <p:nvPr/>
        </p:nvSpPr>
        <p:spPr>
          <a:xfrm>
            <a:off x="404081" y="826851"/>
            <a:ext cx="4333290" cy="749029"/>
          </a:xfrm>
          <a:prstGeom prst="rect">
            <a:avLst/>
          </a:prstGeom>
          <a:noFill/>
          <a:ln>
            <a:noFill/>
          </a:ln>
        </p:spPr>
        <p:txBody>
          <a:bodyPr anchorCtr="0" anchor="t" bIns="45700" lIns="91425" spcFirstLastPara="1" rIns="91425" wrap="square" tIns="45700">
            <a:normAutofit/>
          </a:bodyPr>
          <a:lstStyle/>
          <a:p>
            <a:pPr indent="0" lvl="0" marL="0" marR="0" rtl="0" algn="l">
              <a:lnSpc>
                <a:spcPct val="70000"/>
              </a:lnSpc>
              <a:spcBef>
                <a:spcPts val="0"/>
              </a:spcBef>
              <a:spcAft>
                <a:spcPts val="0"/>
              </a:spcAft>
              <a:buClr>
                <a:srgbClr val="017AC1"/>
              </a:buClr>
              <a:buSzPts val="2775"/>
              <a:buFont typeface="Helvetica Neue"/>
              <a:buNone/>
            </a:pPr>
            <a:r>
              <a:rPr lang="es-ES" sz="2775">
                <a:solidFill>
                  <a:srgbClr val="017AC1"/>
                </a:solidFill>
                <a:latin typeface="Helvetica Neue"/>
                <a:ea typeface="Helvetica Neue"/>
                <a:cs typeface="Helvetica Neue"/>
                <a:sym typeface="Helvetica Neue"/>
              </a:rPr>
              <a:t>Towards the 3.0 Corporation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xEl>
                                              <p:pRg end="0" st="0"/>
                                            </p:txEl>
                                          </p:spTgt>
                                        </p:tgtEl>
                                        <p:attrNameLst>
                                          <p:attrName>style.visibility</p:attrName>
                                        </p:attrNameLst>
                                      </p:cBhvr>
                                      <p:to>
                                        <p:strVal val="visible"/>
                                      </p:to>
                                    </p:set>
                                    <p:animEffect filter="fade" transition="in">
                                      <p:cBhvr>
                                        <p:cTn dur="500"/>
                                        <p:tgtEl>
                                          <p:spTgt spid="4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500"/>
                                        <p:tgtEl>
                                          <p:spTgt spid="4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500"/>
                                        <p:tgtEl>
                                          <p:spTgt spid="4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500"/>
                                        <p:tgtEl>
                                          <p:spTgt spid="4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500"/>
                                        <p:tgtEl>
                                          <p:spTgt spid="4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500"/>
                                        <p:tgtEl>
                                          <p:spTgt spid="4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26"/>
          <p:cNvSpPr txBox="1"/>
          <p:nvPr/>
        </p:nvSpPr>
        <p:spPr>
          <a:xfrm>
            <a:off x="971550" y="1884363"/>
            <a:ext cx="7272338" cy="133191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E48506"/>
              </a:buClr>
              <a:buSzPts val="2800"/>
              <a:buFont typeface="Helvetica Neue"/>
              <a:buNone/>
            </a:pPr>
            <a:r>
              <a:rPr b="1" lang="es-ES" sz="2800">
                <a:solidFill>
                  <a:srgbClr val="E48506"/>
                </a:solidFill>
                <a:latin typeface="Helvetica Neue"/>
                <a:ea typeface="Helvetica Neue"/>
                <a:cs typeface="Helvetica Neue"/>
                <a:sym typeface="Helvetica Neue"/>
              </a:rPr>
              <a:t>We achieved our objective because we didn’t know it was impossible</a:t>
            </a:r>
            <a:endParaRPr b="1" sz="2800">
              <a:solidFill>
                <a:srgbClr val="E48506"/>
              </a:solidFill>
              <a:latin typeface="Helvetica Neue"/>
              <a:ea typeface="Helvetica Neue"/>
              <a:cs typeface="Helvetica Neue"/>
              <a:sym typeface="Helvetica Neue"/>
            </a:endParaRPr>
          </a:p>
          <a:p>
            <a:pPr indent="0" lvl="0" marL="0" marR="0" rtl="0" algn="l">
              <a:lnSpc>
                <a:spcPct val="90000"/>
              </a:lnSpc>
              <a:spcBef>
                <a:spcPts val="700"/>
              </a:spcBef>
              <a:spcAft>
                <a:spcPts val="0"/>
              </a:spcAft>
              <a:buClr>
                <a:schemeClr val="lt1"/>
              </a:buClr>
              <a:buSzPts val="2800"/>
              <a:buFont typeface="Arial"/>
              <a:buNone/>
            </a:pPr>
            <a:r>
              <a:t/>
            </a:r>
            <a:endParaRPr b="1" sz="2800">
              <a:solidFill>
                <a:srgbClr val="E48506"/>
              </a:solidFill>
              <a:latin typeface="Helvetica Neue"/>
              <a:ea typeface="Helvetica Neue"/>
              <a:cs typeface="Helvetica Neue"/>
              <a:sym typeface="Helvetica Neue"/>
            </a:endParaRPr>
          </a:p>
        </p:txBody>
      </p:sp>
      <p:sp>
        <p:nvSpPr>
          <p:cNvPr id="441" name="Google Shape;441;p26"/>
          <p:cNvSpPr/>
          <p:nvPr/>
        </p:nvSpPr>
        <p:spPr>
          <a:xfrm>
            <a:off x="4716463" y="2781300"/>
            <a:ext cx="3673475" cy="312738"/>
          </a:xfrm>
          <a:prstGeom prst="rect">
            <a:avLst/>
          </a:prstGeom>
          <a:noFill/>
          <a:ln>
            <a:noFill/>
          </a:ln>
        </p:spPr>
        <p:txBody>
          <a:bodyPr anchorCtr="0" anchor="t" bIns="46800" lIns="90000" spcFirstLastPara="1" rIns="90000" wrap="square" tIns="46800">
            <a:spAutoFit/>
          </a:bodyPr>
          <a:lstStyle/>
          <a:p>
            <a:pPr indent="0" lvl="4" marL="0" marR="0" rtl="0" algn="l">
              <a:lnSpc>
                <a:spcPct val="90000"/>
              </a:lnSpc>
              <a:spcBef>
                <a:spcPts val="0"/>
              </a:spcBef>
              <a:spcAft>
                <a:spcPts val="0"/>
              </a:spcAft>
              <a:buClr>
                <a:srgbClr val="7F7F7F"/>
              </a:buClr>
              <a:buSzPts val="1600"/>
              <a:buFont typeface="Gill Sans"/>
              <a:buNone/>
            </a:pPr>
            <a:r>
              <a:rPr b="0" i="1" lang="es-ES" sz="1600" u="none" cap="none" strike="noStrike">
                <a:solidFill>
                  <a:srgbClr val="7F7F7F"/>
                </a:solidFill>
                <a:latin typeface="Gill Sans"/>
                <a:ea typeface="Gill Sans"/>
                <a:cs typeface="Gill Sans"/>
                <a:sym typeface="Gill Sans"/>
              </a:rPr>
              <a:t>Federico Mayor Zaragoza</a:t>
            </a:r>
            <a:endParaRPr/>
          </a:p>
        </p:txBody>
      </p:sp>
      <p:pic>
        <p:nvPicPr>
          <p:cNvPr id="442" name="Google Shape;442;p26"/>
          <p:cNvPicPr preferRelativeResize="0"/>
          <p:nvPr/>
        </p:nvPicPr>
        <p:blipFill rotWithShape="1">
          <a:blip r:embed="rId3">
            <a:alphaModFix/>
          </a:blip>
          <a:srcRect b="0" l="0" r="0" t="0"/>
          <a:stretch/>
        </p:blipFill>
        <p:spPr>
          <a:xfrm>
            <a:off x="576263" y="3529013"/>
            <a:ext cx="1644650" cy="1654175"/>
          </a:xfrm>
          <a:prstGeom prst="rect">
            <a:avLst/>
          </a:prstGeom>
          <a:noFill/>
          <a:ln>
            <a:noFill/>
          </a:ln>
        </p:spPr>
      </p:pic>
      <p:sp>
        <p:nvSpPr>
          <p:cNvPr id="443" name="Google Shape;443;p26"/>
          <p:cNvSpPr txBox="1"/>
          <p:nvPr/>
        </p:nvSpPr>
        <p:spPr>
          <a:xfrm>
            <a:off x="404080" y="826851"/>
            <a:ext cx="7985858" cy="749029"/>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017AC1"/>
              </a:buClr>
              <a:buSzPts val="3000"/>
              <a:buFont typeface="Helvetica Neue"/>
              <a:buNone/>
            </a:pPr>
            <a:r>
              <a:rPr lang="es-ES" sz="3000">
                <a:solidFill>
                  <a:srgbClr val="017AC1"/>
                </a:solidFill>
                <a:latin typeface="Helvetica Neue"/>
                <a:ea typeface="Helvetica Neue"/>
                <a:cs typeface="Helvetica Neue"/>
                <a:sym typeface="Helvetica Neue"/>
              </a:rPr>
              <a:t>Utopy as a source of Innovation and Progress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xEl>
                                              <p:pRg end="0" st="0"/>
                                            </p:txEl>
                                          </p:spTgt>
                                        </p:tgtEl>
                                        <p:attrNameLst>
                                          <p:attrName>style.visibility</p:attrName>
                                        </p:attrNameLst>
                                      </p:cBhvr>
                                      <p:to>
                                        <p:strVal val="visible"/>
                                      </p:to>
                                    </p:set>
                                    <p:animEffect filter="fade" transition="in">
                                      <p:cBhvr>
                                        <p:cTn dur="500"/>
                                        <p:tgtEl>
                                          <p:spTgt spid="4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xEl>
                                              <p:pRg end="1" st="1"/>
                                            </p:txEl>
                                          </p:spTgt>
                                        </p:tgtEl>
                                        <p:attrNameLst>
                                          <p:attrName>style.visibility</p:attrName>
                                        </p:attrNameLst>
                                      </p:cBhvr>
                                      <p:to>
                                        <p:strVal val="visible"/>
                                      </p:to>
                                    </p:set>
                                    <p:animEffect filter="fade" transition="in">
                                      <p:cBhvr>
                                        <p:cTn dur="500"/>
                                        <p:tgtEl>
                                          <p:spTgt spid="4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500"/>
                                        <p:tgtEl>
                                          <p:spTgt spid="4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500"/>
                                        <p:tgtEl>
                                          <p:spTgt spid="4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27"/>
          <p:cNvSpPr/>
          <p:nvPr/>
        </p:nvSpPr>
        <p:spPr>
          <a:xfrm>
            <a:off x="0" y="0"/>
            <a:ext cx="9144000" cy="757646"/>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0" name="Google Shape;450;p27"/>
          <p:cNvSpPr txBox="1"/>
          <p:nvPr>
            <p:ph type="ctrTitle"/>
          </p:nvPr>
        </p:nvSpPr>
        <p:spPr>
          <a:xfrm>
            <a:off x="326193" y="2953670"/>
            <a:ext cx="8524841" cy="92779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Font typeface="Helvetica Neue"/>
              <a:buNone/>
            </a:pPr>
            <a:r>
              <a:rPr lang="es-ES">
                <a:solidFill>
                  <a:schemeClr val="dk1"/>
                </a:solidFill>
              </a:rPr>
              <a:t>Thank you for your attention!</a:t>
            </a:r>
            <a:endParaRPr/>
          </a:p>
        </p:txBody>
      </p:sp>
      <p:sp>
        <p:nvSpPr>
          <p:cNvPr id="451" name="Google Shape;451;p27"/>
          <p:cNvSpPr txBox="1"/>
          <p:nvPr/>
        </p:nvSpPr>
        <p:spPr>
          <a:xfrm>
            <a:off x="326194" y="3881461"/>
            <a:ext cx="8524841" cy="1342291"/>
          </a:xfrm>
          <a:prstGeom prst="rect">
            <a:avLst/>
          </a:prstGeom>
          <a:noFill/>
          <a:ln>
            <a:noFill/>
          </a:ln>
        </p:spPr>
        <p:txBody>
          <a:bodyPr anchorCtr="0" anchor="b" bIns="0" lIns="0" spcFirstLastPara="1" rIns="0" wrap="square" tIns="0">
            <a:normAutofit/>
          </a:bodyPr>
          <a:lstStyle/>
          <a:p>
            <a:pPr indent="0" lvl="0" marL="0" marR="0" rtl="0" algn="ctr">
              <a:spcBef>
                <a:spcPts val="0"/>
              </a:spcBef>
              <a:spcAft>
                <a:spcPts val="0"/>
              </a:spcAft>
              <a:buNone/>
            </a:pPr>
            <a:r>
              <a:rPr b="0" i="0" lang="es-ES" sz="2600" u="sng" cap="none" strike="noStrike">
                <a:solidFill>
                  <a:srgbClr val="127CBE"/>
                </a:solidFill>
                <a:highlight>
                  <a:srgbClr val="000000"/>
                </a:highlight>
                <a:latin typeface="Helvetica Neue"/>
                <a:ea typeface="Helvetica Neue"/>
                <a:cs typeface="Helvetica Neue"/>
                <a:sym typeface="Helvetica Neue"/>
                <a:hlinkClick r:id="rId3">
                  <a:extLst>
                    <a:ext uri="{A12FA001-AC4F-418D-AE19-62706E023703}">
                      <ahyp:hlinkClr val="tx"/>
                    </a:ext>
                  </a:extLst>
                </a:hlinkClick>
              </a:rPr>
              <a:t>Marc.eguiguren@upc.edu</a:t>
            </a:r>
            <a:endParaRPr b="0" i="0" sz="2600" u="none" cap="none" strike="noStrike">
              <a:solidFill>
                <a:srgbClr val="127CBE"/>
              </a:solidFill>
              <a:highlight>
                <a:srgbClr val="000000"/>
              </a:highlight>
              <a:latin typeface="Helvetica Neue"/>
              <a:ea typeface="Helvetica Neue"/>
              <a:cs typeface="Helvetica Neue"/>
              <a:sym typeface="Helvetica Neue"/>
            </a:endParaRPr>
          </a:p>
        </p:txBody>
      </p:sp>
      <p:pic>
        <p:nvPicPr>
          <p:cNvPr id="452" name="Google Shape;452;p27"/>
          <p:cNvPicPr preferRelativeResize="0"/>
          <p:nvPr/>
        </p:nvPicPr>
        <p:blipFill rotWithShape="1">
          <a:blip r:embed="rId4">
            <a:alphaModFix/>
          </a:blip>
          <a:srcRect b="0" l="0" r="0" t="0"/>
          <a:stretch/>
        </p:blipFill>
        <p:spPr>
          <a:xfrm>
            <a:off x="275368" y="566685"/>
            <a:ext cx="3987550" cy="11955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idx="1" type="body"/>
          </p:nvPr>
        </p:nvSpPr>
        <p:spPr>
          <a:xfrm>
            <a:off x="717539" y="2062532"/>
            <a:ext cx="2570462" cy="3272883"/>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800"/>
              <a:buNone/>
            </a:pPr>
            <a:r>
              <a:rPr b="1" lang="es-ES" sz="1800"/>
              <a:t>Ethics</a:t>
            </a:r>
            <a:endParaRPr sz="1800"/>
          </a:p>
          <a:p>
            <a:pPr indent="0" lvl="0" marL="0" rtl="0" algn="l">
              <a:lnSpc>
                <a:spcPct val="90000"/>
              </a:lnSpc>
              <a:spcBef>
                <a:spcPts val="1000"/>
              </a:spcBef>
              <a:spcAft>
                <a:spcPts val="0"/>
              </a:spcAft>
              <a:buClr>
                <a:schemeClr val="dk1"/>
              </a:buClr>
              <a:buSzPts val="1500"/>
              <a:buChar char="•"/>
            </a:pPr>
            <a:r>
              <a:rPr lang="es-ES" sz="1500"/>
              <a:t>Choices that individuals make in their professional and personal life</a:t>
            </a:r>
            <a:endParaRPr/>
          </a:p>
        </p:txBody>
      </p:sp>
      <p:sp>
        <p:nvSpPr>
          <p:cNvPr id="109" name="Google Shape;109;p3"/>
          <p:cNvSpPr txBox="1"/>
          <p:nvPr/>
        </p:nvSpPr>
        <p:spPr>
          <a:xfrm>
            <a:off x="4256984" y="1955527"/>
            <a:ext cx="2398276" cy="3272883"/>
          </a:xfrm>
          <a:prstGeom prst="rect">
            <a:avLst/>
          </a:prstGeom>
          <a:noFill/>
          <a:ln>
            <a:noFill/>
          </a:ln>
        </p:spPr>
        <p:txBody>
          <a:bodyPr anchorCtr="0" anchor="t" bIns="34275" lIns="68575" spcFirstLastPara="1" rIns="68575" wrap="square" tIns="34275">
            <a:normAutofit/>
          </a:bodyPr>
          <a:lstStyle/>
          <a:p>
            <a:pPr indent="0" lvl="0" marL="0" marR="0" rtl="0" algn="l">
              <a:lnSpc>
                <a:spcPct val="90000"/>
              </a:lnSpc>
              <a:spcBef>
                <a:spcPts val="0"/>
              </a:spcBef>
              <a:spcAft>
                <a:spcPts val="0"/>
              </a:spcAft>
              <a:buClr>
                <a:schemeClr val="dk1"/>
              </a:buClr>
              <a:buSzPts val="1800"/>
              <a:buFont typeface="Arial"/>
              <a:buNone/>
            </a:pPr>
            <a:r>
              <a:rPr b="1" lang="es-ES" sz="1800">
                <a:solidFill>
                  <a:schemeClr val="dk1"/>
                </a:solidFill>
                <a:latin typeface="Calibri"/>
                <a:ea typeface="Calibri"/>
                <a:cs typeface="Calibri"/>
                <a:sym typeface="Calibri"/>
              </a:rPr>
              <a:t>Business Ethics</a:t>
            </a:r>
            <a:endParaRPr sz="18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500"/>
              <a:buFont typeface="Arial"/>
              <a:buChar char="•"/>
            </a:pPr>
            <a:r>
              <a:rPr lang="es-ES" sz="1500">
                <a:solidFill>
                  <a:schemeClr val="dk1"/>
                </a:solidFill>
                <a:latin typeface="Calibri"/>
                <a:ea typeface="Calibri"/>
                <a:cs typeface="Calibri"/>
                <a:sym typeface="Calibri"/>
              </a:rPr>
              <a:t>Shared set of attitude, morals, and rules of behavior that will guide decision making process associated with organizational activities</a:t>
            </a:r>
            <a:endParaRPr/>
          </a:p>
          <a:p>
            <a:pPr indent="-228600" lvl="0" marL="228600" marR="0" rtl="0" algn="l">
              <a:lnSpc>
                <a:spcPct val="90000"/>
              </a:lnSpc>
              <a:spcBef>
                <a:spcPts val="1000"/>
              </a:spcBef>
              <a:spcAft>
                <a:spcPts val="0"/>
              </a:spcAft>
              <a:buClr>
                <a:schemeClr val="dk1"/>
              </a:buClr>
              <a:buSzPts val="1500"/>
              <a:buFont typeface="Arial"/>
              <a:buChar char="•"/>
            </a:pPr>
            <a:r>
              <a:rPr lang="es-ES" sz="1500">
                <a:solidFill>
                  <a:schemeClr val="dk1"/>
                </a:solidFill>
                <a:latin typeface="Calibri"/>
                <a:ea typeface="Calibri"/>
                <a:cs typeface="Calibri"/>
                <a:sym typeface="Calibri"/>
              </a:rPr>
              <a:t>Trustworthiness</a:t>
            </a:r>
            <a:endParaRPr sz="1500">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1500"/>
              <a:buFont typeface="Arial"/>
              <a:buChar char="•"/>
            </a:pPr>
            <a:r>
              <a:rPr lang="es-ES" sz="1500">
                <a:solidFill>
                  <a:schemeClr val="dk1"/>
                </a:solidFill>
                <a:latin typeface="Calibri"/>
                <a:ea typeface="Calibri"/>
                <a:cs typeface="Calibri"/>
                <a:sym typeface="Calibri"/>
              </a:rPr>
              <a:t>Respect</a:t>
            </a:r>
            <a:endParaRPr sz="1500">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1500"/>
              <a:buFont typeface="Arial"/>
              <a:buChar char="•"/>
            </a:pPr>
            <a:r>
              <a:rPr lang="es-ES" sz="1500">
                <a:solidFill>
                  <a:schemeClr val="dk1"/>
                </a:solidFill>
                <a:latin typeface="Calibri"/>
                <a:ea typeface="Calibri"/>
                <a:cs typeface="Calibri"/>
                <a:sym typeface="Calibri"/>
              </a:rPr>
              <a:t>Responsibility</a:t>
            </a:r>
            <a:endParaRPr sz="1500">
              <a:solidFill>
                <a:schemeClr val="dk1"/>
              </a:solidFill>
              <a:latin typeface="Calibri"/>
              <a:ea typeface="Calibri"/>
              <a:cs typeface="Calibri"/>
              <a:sym typeface="Calibri"/>
            </a:endParaRPr>
          </a:p>
          <a:p>
            <a:pPr indent="-133350" lvl="0" marL="228600" marR="0" rtl="0" algn="l">
              <a:lnSpc>
                <a:spcPct val="100000"/>
              </a:lnSpc>
              <a:spcBef>
                <a:spcPts val="0"/>
              </a:spcBef>
              <a:spcAft>
                <a:spcPts val="0"/>
              </a:spcAft>
              <a:buClr>
                <a:schemeClr val="dk1"/>
              </a:buClr>
              <a:buSzPts val="1500"/>
              <a:buFont typeface="Arial"/>
              <a:buNone/>
            </a:pPr>
            <a:r>
              <a:t/>
            </a:r>
            <a:endParaRPr sz="1500">
              <a:solidFill>
                <a:schemeClr val="dk1"/>
              </a:solidFill>
              <a:latin typeface="Calibri"/>
              <a:ea typeface="Calibri"/>
              <a:cs typeface="Calibri"/>
              <a:sym typeface="Calibri"/>
            </a:endParaRPr>
          </a:p>
        </p:txBody>
      </p:sp>
      <p:sp>
        <p:nvSpPr>
          <p:cNvPr id="110" name="Google Shape;110;p3"/>
          <p:cNvSpPr txBox="1"/>
          <p:nvPr/>
        </p:nvSpPr>
        <p:spPr>
          <a:xfrm>
            <a:off x="628650" y="813982"/>
            <a:ext cx="7886700" cy="832256"/>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17AC1"/>
              </a:buClr>
              <a:buSzPts val="3600"/>
              <a:buFont typeface="Helvetica Neue"/>
              <a:buNone/>
            </a:pPr>
            <a:r>
              <a:rPr lang="es-ES" sz="3600">
                <a:solidFill>
                  <a:srgbClr val="017AC1"/>
                </a:solidFill>
                <a:latin typeface="Helvetica Neue"/>
                <a:ea typeface="Helvetica Neue"/>
                <a:cs typeface="Helvetica Neue"/>
                <a:sym typeface="Helvetica Neue"/>
              </a:rPr>
              <a:t>Ethics vs Business Ethics</a:t>
            </a:r>
            <a:endParaRPr sz="3600">
              <a:solidFill>
                <a:srgbClr val="017AC1"/>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descr="A picture containing person&#10;&#10;Description generated with high confidence" id="115" name="Google Shape;115;p4"/>
          <p:cNvPicPr preferRelativeResize="0"/>
          <p:nvPr/>
        </p:nvPicPr>
        <p:blipFill rotWithShape="1">
          <a:blip r:embed="rId3">
            <a:alphaModFix/>
          </a:blip>
          <a:srcRect b="0" l="0" r="0" t="15730"/>
          <a:stretch/>
        </p:blipFill>
        <p:spPr>
          <a:xfrm>
            <a:off x="0" y="1080720"/>
            <a:ext cx="9144000" cy="5143493"/>
          </a:xfrm>
          <a:prstGeom prst="rect">
            <a:avLst/>
          </a:prstGeom>
          <a:noFill/>
          <a:ln>
            <a:noFill/>
          </a:ln>
        </p:spPr>
      </p:pic>
      <p:sp>
        <p:nvSpPr>
          <p:cNvPr id="116" name="Google Shape;116;p4"/>
          <p:cNvSpPr txBox="1"/>
          <p:nvPr>
            <p:ph type="title"/>
          </p:nvPr>
        </p:nvSpPr>
        <p:spPr>
          <a:xfrm>
            <a:off x="2876452" y="1008984"/>
            <a:ext cx="5722799" cy="1007066"/>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17AC1"/>
              </a:buClr>
              <a:buSzPts val="3600"/>
              <a:buFont typeface="Helvetica Neue"/>
              <a:buNone/>
            </a:pPr>
            <a:r>
              <a:rPr lang="es-ES"/>
              <a:t>Business Ethics</a:t>
            </a:r>
            <a:endParaRPr/>
          </a:p>
        </p:txBody>
      </p:sp>
      <p:sp>
        <p:nvSpPr>
          <p:cNvPr id="117" name="Google Shape;117;p4"/>
          <p:cNvSpPr txBox="1"/>
          <p:nvPr>
            <p:ph idx="1" type="body"/>
          </p:nvPr>
        </p:nvSpPr>
        <p:spPr>
          <a:xfrm>
            <a:off x="394137" y="3420430"/>
            <a:ext cx="3444766" cy="1964879"/>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1800"/>
              <a:buNone/>
            </a:pPr>
            <a:r>
              <a:rPr lang="es-ES" sz="1800"/>
              <a:t>Business ethics are meant to ensure a certain level of trust  between consumers and corporations, guaranteeing the public fair and equal treatment</a:t>
            </a:r>
            <a:endParaRPr sz="1800"/>
          </a:p>
        </p:txBody>
      </p:sp>
      <p:sp>
        <p:nvSpPr>
          <p:cNvPr id="118" name="Google Shape;118;p4"/>
          <p:cNvSpPr txBox="1"/>
          <p:nvPr/>
        </p:nvSpPr>
        <p:spPr>
          <a:xfrm>
            <a:off x="5737851" y="3812422"/>
            <a:ext cx="2995523" cy="117724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s-ES" sz="1800">
                <a:solidFill>
                  <a:schemeClr val="dk1"/>
                </a:solidFill>
                <a:latin typeface="Helvetica Neue"/>
                <a:ea typeface="Helvetica Neue"/>
                <a:cs typeface="Helvetica Neue"/>
                <a:sym typeface="Helvetica Neue"/>
              </a:rPr>
              <a:t>Ethical decision becomes source of distinctiveness and competitive advantage</a:t>
            </a:r>
            <a:endParaRPr/>
          </a:p>
        </p:txBody>
      </p:sp>
      <p:sp>
        <p:nvSpPr>
          <p:cNvPr id="119" name="Google Shape;119;p4"/>
          <p:cNvSpPr/>
          <p:nvPr/>
        </p:nvSpPr>
        <p:spPr>
          <a:xfrm>
            <a:off x="4808946" y="4217734"/>
            <a:ext cx="733245" cy="366623"/>
          </a:xfrm>
          <a:prstGeom prst="rightArrow">
            <a:avLst>
              <a:gd fmla="val 50000" name="adj1"/>
              <a:gd fmla="val 5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title"/>
          </p:nvPr>
        </p:nvSpPr>
        <p:spPr>
          <a:xfrm>
            <a:off x="822370" y="935317"/>
            <a:ext cx="4664030" cy="8156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17AC1"/>
              </a:buClr>
              <a:buSzPts val="3600"/>
              <a:buFont typeface="Helvetica Neue"/>
              <a:buNone/>
            </a:pPr>
            <a:r>
              <a:rPr lang="es-ES"/>
              <a:t>Business Ethics</a:t>
            </a:r>
            <a:endParaRPr/>
          </a:p>
          <a:p>
            <a:pPr indent="0" lvl="0" marL="0" rtl="0" algn="l">
              <a:lnSpc>
                <a:spcPct val="90000"/>
              </a:lnSpc>
              <a:spcBef>
                <a:spcPts val="0"/>
              </a:spcBef>
              <a:spcAft>
                <a:spcPts val="0"/>
              </a:spcAft>
              <a:buClr>
                <a:srgbClr val="017AC1"/>
              </a:buClr>
              <a:buSzPts val="3600"/>
              <a:buFont typeface="Helvetica Neue"/>
              <a:buNone/>
            </a:pPr>
            <a:r>
              <a:t/>
            </a:r>
            <a:endParaRPr>
              <a:solidFill>
                <a:schemeClr val="dk1"/>
              </a:solidFill>
            </a:endParaRPr>
          </a:p>
        </p:txBody>
      </p:sp>
      <p:grpSp>
        <p:nvGrpSpPr>
          <p:cNvPr id="125" name="Google Shape;125;p5"/>
          <p:cNvGrpSpPr/>
          <p:nvPr/>
        </p:nvGrpSpPr>
        <p:grpSpPr>
          <a:xfrm>
            <a:off x="3895725" y="1210981"/>
            <a:ext cx="4885203" cy="4412992"/>
            <a:chOff x="0" y="538"/>
            <a:chExt cx="4885203" cy="4412992"/>
          </a:xfrm>
        </p:grpSpPr>
        <p:sp>
          <p:nvSpPr>
            <p:cNvPr id="126" name="Google Shape;126;p5"/>
            <p:cNvSpPr/>
            <p:nvPr/>
          </p:nvSpPr>
          <p:spPr>
            <a:xfrm>
              <a:off x="0" y="538"/>
              <a:ext cx="4885203" cy="1260854"/>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
            <p:cNvSpPr/>
            <p:nvPr/>
          </p:nvSpPr>
          <p:spPr>
            <a:xfrm>
              <a:off x="381408" y="284231"/>
              <a:ext cx="693470" cy="69347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p:nvPr/>
          </p:nvSpPr>
          <p:spPr>
            <a:xfrm>
              <a:off x="1456287" y="538"/>
              <a:ext cx="3428915" cy="126085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
            <p:cNvSpPr txBox="1"/>
            <p:nvPr/>
          </p:nvSpPr>
          <p:spPr>
            <a:xfrm>
              <a:off x="1456287" y="538"/>
              <a:ext cx="3428915" cy="1260854"/>
            </a:xfrm>
            <a:prstGeom prst="rect">
              <a:avLst/>
            </a:prstGeom>
            <a:noFill/>
            <a:ln>
              <a:noFill/>
            </a:ln>
          </p:spPr>
          <p:txBody>
            <a:bodyPr anchorCtr="0" anchor="ctr" bIns="133425" lIns="133425" spcFirstLastPara="1" rIns="133425" wrap="square" tIns="133425">
              <a:noAutofit/>
            </a:bodyPr>
            <a:lstStyle/>
            <a:p>
              <a:pPr indent="0" lvl="0" marL="0" marR="0" rtl="0" algn="l">
                <a:lnSpc>
                  <a:spcPct val="100000"/>
                </a:lnSpc>
                <a:spcBef>
                  <a:spcPts val="0"/>
                </a:spcBef>
                <a:spcAft>
                  <a:spcPts val="0"/>
                </a:spcAft>
                <a:buClr>
                  <a:schemeClr val="dk1"/>
                </a:buClr>
                <a:buSzPts val="1600"/>
                <a:buFont typeface="Calibri"/>
                <a:buNone/>
              </a:pPr>
              <a:r>
                <a:rPr i="1" lang="es-ES" sz="1600">
                  <a:solidFill>
                    <a:schemeClr val="dk1"/>
                  </a:solidFill>
                  <a:latin typeface="Calibri"/>
                  <a:ea typeface="Calibri"/>
                  <a:cs typeface="Calibri"/>
                  <a:sym typeface="Calibri"/>
                </a:rPr>
                <a:t>Implementing appropriate business policies and practices regarding arguably controversial subjects.</a:t>
              </a:r>
              <a:endParaRPr sz="1600">
                <a:solidFill>
                  <a:schemeClr val="dk1"/>
                </a:solidFill>
                <a:latin typeface="Calibri"/>
                <a:ea typeface="Calibri"/>
                <a:cs typeface="Calibri"/>
                <a:sym typeface="Calibri"/>
              </a:endParaRPr>
            </a:p>
          </p:txBody>
        </p:sp>
        <p:sp>
          <p:nvSpPr>
            <p:cNvPr id="130" name="Google Shape;130;p5"/>
            <p:cNvSpPr/>
            <p:nvPr/>
          </p:nvSpPr>
          <p:spPr>
            <a:xfrm>
              <a:off x="0" y="1576607"/>
              <a:ext cx="4885203" cy="1260854"/>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
            <p:cNvSpPr/>
            <p:nvPr/>
          </p:nvSpPr>
          <p:spPr>
            <a:xfrm>
              <a:off x="381408" y="1860299"/>
              <a:ext cx="693470" cy="69347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
            <p:cNvSpPr/>
            <p:nvPr/>
          </p:nvSpPr>
          <p:spPr>
            <a:xfrm>
              <a:off x="1456287" y="1576607"/>
              <a:ext cx="3428915" cy="126085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
            <p:cNvSpPr txBox="1"/>
            <p:nvPr/>
          </p:nvSpPr>
          <p:spPr>
            <a:xfrm>
              <a:off x="1456287" y="1576607"/>
              <a:ext cx="3428915" cy="1260854"/>
            </a:xfrm>
            <a:prstGeom prst="rect">
              <a:avLst/>
            </a:prstGeom>
            <a:noFill/>
            <a:ln>
              <a:noFill/>
            </a:ln>
          </p:spPr>
          <p:txBody>
            <a:bodyPr anchorCtr="0" anchor="ctr" bIns="133425" lIns="133425" spcFirstLastPara="1" rIns="133425" wrap="square" tIns="133425">
              <a:noAutofit/>
            </a:bodyPr>
            <a:lstStyle/>
            <a:p>
              <a:pPr indent="0" lvl="0" marL="0" marR="0" rtl="0" algn="l">
                <a:lnSpc>
                  <a:spcPct val="100000"/>
                </a:lnSpc>
                <a:spcBef>
                  <a:spcPts val="0"/>
                </a:spcBef>
                <a:spcAft>
                  <a:spcPts val="0"/>
                </a:spcAft>
                <a:buClr>
                  <a:schemeClr val="dk1"/>
                </a:buClr>
                <a:buSzPts val="1600"/>
                <a:buFont typeface="Calibri"/>
                <a:buNone/>
              </a:pPr>
              <a:r>
                <a:rPr i="1" lang="es-ES" sz="1600">
                  <a:solidFill>
                    <a:schemeClr val="dk1"/>
                  </a:solidFill>
                  <a:latin typeface="Calibri"/>
                  <a:ea typeface="Calibri"/>
                  <a:cs typeface="Calibri"/>
                  <a:sym typeface="Calibri"/>
                </a:rPr>
                <a:t>Topics include corporate governance, insider trading, bribery, discrimination, social responsibility, and fiduciary responsibilities. </a:t>
              </a:r>
              <a:endParaRPr sz="1600">
                <a:solidFill>
                  <a:schemeClr val="dk1"/>
                </a:solidFill>
                <a:latin typeface="Calibri"/>
                <a:ea typeface="Calibri"/>
                <a:cs typeface="Calibri"/>
                <a:sym typeface="Calibri"/>
              </a:endParaRPr>
            </a:p>
          </p:txBody>
        </p:sp>
        <p:sp>
          <p:nvSpPr>
            <p:cNvPr id="134" name="Google Shape;134;p5"/>
            <p:cNvSpPr/>
            <p:nvPr/>
          </p:nvSpPr>
          <p:spPr>
            <a:xfrm>
              <a:off x="0" y="3152676"/>
              <a:ext cx="4885203" cy="1260854"/>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a:off x="381408" y="3436368"/>
              <a:ext cx="693470" cy="69347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a:off x="1456287" y="3152676"/>
              <a:ext cx="3428915" cy="126085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txBox="1"/>
            <p:nvPr/>
          </p:nvSpPr>
          <p:spPr>
            <a:xfrm>
              <a:off x="1456287" y="3152676"/>
              <a:ext cx="3428915" cy="1260854"/>
            </a:xfrm>
            <a:prstGeom prst="rect">
              <a:avLst/>
            </a:prstGeom>
            <a:noFill/>
            <a:ln>
              <a:noFill/>
            </a:ln>
          </p:spPr>
          <p:txBody>
            <a:bodyPr anchorCtr="0" anchor="ctr" bIns="133425" lIns="133425" spcFirstLastPara="1" rIns="133425" wrap="square" tIns="133425">
              <a:noAutofit/>
            </a:bodyPr>
            <a:lstStyle/>
            <a:p>
              <a:pPr indent="0" lvl="0" marL="0" marR="0" rtl="0" algn="l">
                <a:lnSpc>
                  <a:spcPct val="100000"/>
                </a:lnSpc>
                <a:spcBef>
                  <a:spcPts val="0"/>
                </a:spcBef>
                <a:spcAft>
                  <a:spcPts val="0"/>
                </a:spcAft>
                <a:buClr>
                  <a:schemeClr val="dk1"/>
                </a:buClr>
                <a:buSzPts val="1600"/>
                <a:buFont typeface="Calibri"/>
                <a:buNone/>
              </a:pPr>
              <a:r>
                <a:rPr i="1" lang="es-ES" sz="1600">
                  <a:solidFill>
                    <a:schemeClr val="dk1"/>
                  </a:solidFill>
                  <a:latin typeface="Calibri"/>
                  <a:ea typeface="Calibri"/>
                  <a:cs typeface="Calibri"/>
                  <a:sym typeface="Calibri"/>
                </a:rPr>
                <a:t>The law usually sets the tone for business ethics, providing a basic guideline that businesses can choose to follow to gain public approval.</a:t>
              </a:r>
              <a:endParaRPr sz="1600">
                <a:solidFill>
                  <a:schemeClr val="dk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6"/>
          <p:cNvSpPr txBox="1"/>
          <p:nvPr>
            <p:ph type="title"/>
          </p:nvPr>
        </p:nvSpPr>
        <p:spPr>
          <a:xfrm>
            <a:off x="647271" y="610916"/>
            <a:ext cx="4401384" cy="1222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17AC1"/>
              </a:buClr>
              <a:buSzPts val="3600"/>
              <a:buFont typeface="Helvetica Neue"/>
              <a:buNone/>
            </a:pPr>
            <a:r>
              <a:rPr lang="es-ES"/>
              <a:t>Code of ethics</a:t>
            </a:r>
            <a:endParaRPr/>
          </a:p>
        </p:txBody>
      </p:sp>
      <p:grpSp>
        <p:nvGrpSpPr>
          <p:cNvPr id="143" name="Google Shape;143;p6"/>
          <p:cNvGrpSpPr/>
          <p:nvPr/>
        </p:nvGrpSpPr>
        <p:grpSpPr>
          <a:xfrm>
            <a:off x="1991472" y="1834091"/>
            <a:ext cx="4758920" cy="4411914"/>
            <a:chOff x="63141" y="1077"/>
            <a:chExt cx="4758920" cy="4411914"/>
          </a:xfrm>
        </p:grpSpPr>
        <p:sp>
          <p:nvSpPr>
            <p:cNvPr id="144" name="Google Shape;144;p6"/>
            <p:cNvSpPr/>
            <p:nvPr/>
          </p:nvSpPr>
          <p:spPr>
            <a:xfrm>
              <a:off x="63141" y="1711314"/>
              <a:ext cx="1982883" cy="991441"/>
            </a:xfrm>
            <a:prstGeom prst="roundRect">
              <a:avLst>
                <a:gd fmla="val 10000"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
            <p:cNvSpPr txBox="1"/>
            <p:nvPr/>
          </p:nvSpPr>
          <p:spPr>
            <a:xfrm>
              <a:off x="92179" y="1740352"/>
              <a:ext cx="1924807" cy="933365"/>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chemeClr val="lt1"/>
                </a:buClr>
                <a:buSzPts val="1100"/>
                <a:buFont typeface="Helvetica Neue"/>
                <a:buNone/>
              </a:pPr>
              <a:r>
                <a:rPr b="1" lang="es-ES" sz="1100">
                  <a:solidFill>
                    <a:schemeClr val="lt1"/>
                  </a:solidFill>
                  <a:latin typeface="Helvetica Neue"/>
                  <a:ea typeface="Helvetica Neue"/>
                  <a:cs typeface="Helvetica Neue"/>
                  <a:sym typeface="Helvetica Neue"/>
                </a:rPr>
                <a:t>A code of ethics document outlines the mission and values of the business, of how professionals are supposed to approach problems</a:t>
              </a:r>
              <a:endParaRPr sz="1100">
                <a:solidFill>
                  <a:schemeClr val="lt1"/>
                </a:solidFill>
                <a:latin typeface="Helvetica Neue"/>
                <a:ea typeface="Helvetica Neue"/>
                <a:cs typeface="Helvetica Neue"/>
                <a:sym typeface="Helvetica Neue"/>
              </a:endParaRPr>
            </a:p>
          </p:txBody>
        </p:sp>
        <p:sp>
          <p:nvSpPr>
            <p:cNvPr id="146" name="Google Shape;146;p6"/>
            <p:cNvSpPr/>
            <p:nvPr/>
          </p:nvSpPr>
          <p:spPr>
            <a:xfrm rot="-3907178">
              <a:off x="1499998" y="1331701"/>
              <a:ext cx="1885205" cy="40429"/>
            </a:xfrm>
            <a:custGeom>
              <a:rect b="b" l="l" r="r" t="t"/>
              <a:pathLst>
                <a:path extrusionOk="0" h="120000" w="120000">
                  <a:moveTo>
                    <a:pt x="0" y="59999"/>
                  </a:moveTo>
                  <a:lnTo>
                    <a:pt x="120000" y="59999"/>
                  </a:lnTo>
                </a:path>
              </a:pathLst>
            </a:custGeom>
            <a:no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6"/>
            <p:cNvSpPr txBox="1"/>
            <p:nvPr/>
          </p:nvSpPr>
          <p:spPr>
            <a:xfrm rot="-3907178">
              <a:off x="2395471" y="1304786"/>
              <a:ext cx="94260" cy="94260"/>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600"/>
                <a:buFont typeface="Calibri"/>
                <a:buNone/>
              </a:pPr>
              <a:r>
                <a:t/>
              </a:r>
              <a:endParaRPr sz="600">
                <a:solidFill>
                  <a:schemeClr val="dk1"/>
                </a:solidFill>
                <a:latin typeface="Calibri"/>
                <a:ea typeface="Calibri"/>
                <a:cs typeface="Calibri"/>
                <a:sym typeface="Calibri"/>
              </a:endParaRPr>
            </a:p>
          </p:txBody>
        </p:sp>
        <p:sp>
          <p:nvSpPr>
            <p:cNvPr id="148" name="Google Shape;148;p6"/>
            <p:cNvSpPr/>
            <p:nvPr/>
          </p:nvSpPr>
          <p:spPr>
            <a:xfrm>
              <a:off x="2839178" y="1077"/>
              <a:ext cx="1982883" cy="991441"/>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6"/>
            <p:cNvSpPr txBox="1"/>
            <p:nvPr/>
          </p:nvSpPr>
          <p:spPr>
            <a:xfrm>
              <a:off x="2868216" y="30115"/>
              <a:ext cx="1924807" cy="933365"/>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chemeClr val="lt1"/>
                </a:buClr>
                <a:buSzPts val="1100"/>
                <a:buFont typeface="Helvetica Neue"/>
                <a:buNone/>
              </a:pPr>
              <a:r>
                <a:rPr b="1" lang="es-ES" sz="1100">
                  <a:solidFill>
                    <a:schemeClr val="lt1"/>
                  </a:solidFill>
                  <a:latin typeface="Helvetica Neue"/>
                  <a:ea typeface="Helvetica Neue"/>
                  <a:cs typeface="Helvetica Neue"/>
                  <a:sym typeface="Helvetica Neue"/>
                </a:rPr>
                <a:t>Support of manager</a:t>
              </a:r>
              <a:endParaRPr/>
            </a:p>
          </p:txBody>
        </p:sp>
        <p:sp>
          <p:nvSpPr>
            <p:cNvPr id="150" name="Google Shape;150;p6"/>
            <p:cNvSpPr/>
            <p:nvPr/>
          </p:nvSpPr>
          <p:spPr>
            <a:xfrm rot="-2142401">
              <a:off x="1954215" y="1901780"/>
              <a:ext cx="976771" cy="40429"/>
            </a:xfrm>
            <a:custGeom>
              <a:rect b="b" l="l" r="r" t="t"/>
              <a:pathLst>
                <a:path extrusionOk="0" h="120000" w="120000">
                  <a:moveTo>
                    <a:pt x="0" y="59999"/>
                  </a:moveTo>
                  <a:lnTo>
                    <a:pt x="120000" y="59999"/>
                  </a:lnTo>
                </a:path>
              </a:pathLst>
            </a:custGeom>
            <a:no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6"/>
            <p:cNvSpPr txBox="1"/>
            <p:nvPr/>
          </p:nvSpPr>
          <p:spPr>
            <a:xfrm rot="-2142401">
              <a:off x="2418182" y="1897576"/>
              <a:ext cx="48838" cy="48838"/>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152" name="Google Shape;152;p6"/>
            <p:cNvSpPr/>
            <p:nvPr/>
          </p:nvSpPr>
          <p:spPr>
            <a:xfrm>
              <a:off x="2839178" y="1141235"/>
              <a:ext cx="1982883" cy="991441"/>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6"/>
            <p:cNvSpPr txBox="1"/>
            <p:nvPr/>
          </p:nvSpPr>
          <p:spPr>
            <a:xfrm>
              <a:off x="2868216" y="1170273"/>
              <a:ext cx="1924807" cy="933365"/>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chemeClr val="lt1"/>
                </a:buClr>
                <a:buSzPts val="1100"/>
                <a:buFont typeface="Helvetica Neue"/>
                <a:buNone/>
              </a:pPr>
              <a:r>
                <a:rPr lang="es-ES" sz="1100">
                  <a:solidFill>
                    <a:schemeClr val="lt1"/>
                  </a:solidFill>
                  <a:latin typeface="Helvetica Neue"/>
                  <a:ea typeface="Helvetica Neue"/>
                  <a:cs typeface="Helvetica Neue"/>
                  <a:sym typeface="Helvetica Neue"/>
                </a:rPr>
                <a:t>Need explicit ethical objectives supported by policies and procedures</a:t>
              </a:r>
              <a:endParaRPr/>
            </a:p>
          </p:txBody>
        </p:sp>
        <p:sp>
          <p:nvSpPr>
            <p:cNvPr id="154" name="Google Shape;154;p6"/>
            <p:cNvSpPr/>
            <p:nvPr/>
          </p:nvSpPr>
          <p:spPr>
            <a:xfrm rot="2142401">
              <a:off x="1954215" y="2471859"/>
              <a:ext cx="976771" cy="40429"/>
            </a:xfrm>
            <a:custGeom>
              <a:rect b="b" l="l" r="r" t="t"/>
              <a:pathLst>
                <a:path extrusionOk="0" h="120000" w="120000">
                  <a:moveTo>
                    <a:pt x="0" y="59999"/>
                  </a:moveTo>
                  <a:lnTo>
                    <a:pt x="120000" y="59999"/>
                  </a:lnTo>
                </a:path>
              </a:pathLst>
            </a:custGeom>
            <a:no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6"/>
            <p:cNvSpPr txBox="1"/>
            <p:nvPr/>
          </p:nvSpPr>
          <p:spPr>
            <a:xfrm rot="2142401">
              <a:off x="2418182" y="2467655"/>
              <a:ext cx="48838" cy="48838"/>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156" name="Google Shape;156;p6"/>
            <p:cNvSpPr/>
            <p:nvPr/>
          </p:nvSpPr>
          <p:spPr>
            <a:xfrm>
              <a:off x="2839178" y="2281393"/>
              <a:ext cx="1982883" cy="991441"/>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6"/>
            <p:cNvSpPr txBox="1"/>
            <p:nvPr/>
          </p:nvSpPr>
          <p:spPr>
            <a:xfrm>
              <a:off x="2868216" y="2310431"/>
              <a:ext cx="1924807" cy="933365"/>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chemeClr val="lt1"/>
                </a:buClr>
                <a:buSzPts val="1100"/>
                <a:buFont typeface="Helvetica Neue"/>
                <a:buNone/>
              </a:pPr>
              <a:r>
                <a:rPr lang="es-ES" sz="1100">
                  <a:solidFill>
                    <a:schemeClr val="lt1"/>
                  </a:solidFill>
                  <a:latin typeface="Helvetica Neue"/>
                  <a:ea typeface="Helvetica Neue"/>
                  <a:cs typeface="Helvetica Neue"/>
                  <a:sym typeface="Helvetica Neue"/>
                </a:rPr>
                <a:t>Develop training program</a:t>
              </a:r>
              <a:endParaRPr/>
            </a:p>
          </p:txBody>
        </p:sp>
        <p:sp>
          <p:nvSpPr>
            <p:cNvPr id="158" name="Google Shape;158;p6"/>
            <p:cNvSpPr/>
            <p:nvPr/>
          </p:nvSpPr>
          <p:spPr>
            <a:xfrm rot="3907178">
              <a:off x="1499998" y="3041938"/>
              <a:ext cx="1885205" cy="40429"/>
            </a:xfrm>
            <a:custGeom>
              <a:rect b="b" l="l" r="r" t="t"/>
              <a:pathLst>
                <a:path extrusionOk="0" h="120000" w="120000">
                  <a:moveTo>
                    <a:pt x="0" y="59999"/>
                  </a:moveTo>
                  <a:lnTo>
                    <a:pt x="120000" y="59999"/>
                  </a:lnTo>
                </a:path>
              </a:pathLst>
            </a:custGeom>
            <a:no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6"/>
            <p:cNvSpPr txBox="1"/>
            <p:nvPr/>
          </p:nvSpPr>
          <p:spPr>
            <a:xfrm rot="3907178">
              <a:off x="2395471" y="3015023"/>
              <a:ext cx="94260" cy="94260"/>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600"/>
                <a:buFont typeface="Calibri"/>
                <a:buNone/>
              </a:pPr>
              <a:r>
                <a:t/>
              </a:r>
              <a:endParaRPr sz="600">
                <a:solidFill>
                  <a:schemeClr val="dk1"/>
                </a:solidFill>
                <a:latin typeface="Calibri"/>
                <a:ea typeface="Calibri"/>
                <a:cs typeface="Calibri"/>
                <a:sym typeface="Calibri"/>
              </a:endParaRPr>
            </a:p>
          </p:txBody>
        </p:sp>
        <p:sp>
          <p:nvSpPr>
            <p:cNvPr id="160" name="Google Shape;160;p6"/>
            <p:cNvSpPr/>
            <p:nvPr/>
          </p:nvSpPr>
          <p:spPr>
            <a:xfrm>
              <a:off x="2839178" y="3421550"/>
              <a:ext cx="1982883" cy="991441"/>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6"/>
            <p:cNvSpPr txBox="1"/>
            <p:nvPr/>
          </p:nvSpPr>
          <p:spPr>
            <a:xfrm>
              <a:off x="2868216" y="3450588"/>
              <a:ext cx="1924807" cy="933365"/>
            </a:xfrm>
            <a:prstGeom prst="rect">
              <a:avLst/>
            </a:prstGeom>
            <a:noFill/>
            <a:ln>
              <a:noFill/>
            </a:ln>
          </p:spPr>
          <p:txBody>
            <a:bodyPr anchorCtr="0" anchor="ctr" bIns="6975" lIns="6975" spcFirstLastPara="1" rIns="6975" wrap="square" tIns="6975">
              <a:noAutofit/>
            </a:bodyPr>
            <a:lstStyle/>
            <a:p>
              <a:pPr indent="0" lvl="0" marL="0" marR="0" rtl="0" algn="ctr">
                <a:lnSpc>
                  <a:spcPct val="90000"/>
                </a:lnSpc>
                <a:spcBef>
                  <a:spcPts val="0"/>
                </a:spcBef>
                <a:spcAft>
                  <a:spcPts val="0"/>
                </a:spcAft>
                <a:buClr>
                  <a:schemeClr val="lt1"/>
                </a:buClr>
                <a:buSzPts val="1100"/>
                <a:buFont typeface="Helvetica Neue"/>
                <a:buNone/>
              </a:pPr>
              <a:r>
                <a:rPr lang="es-ES" sz="1100">
                  <a:solidFill>
                    <a:schemeClr val="lt1"/>
                  </a:solidFill>
                  <a:latin typeface="Helvetica Neue"/>
                  <a:ea typeface="Helvetica Neue"/>
                  <a:cs typeface="Helvetica Neue"/>
                  <a:sym typeface="Helvetica Neue"/>
                </a:rPr>
                <a:t>Monitor and measure success of program</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7"/>
          <p:cNvSpPr txBox="1"/>
          <p:nvPr>
            <p:ph type="title"/>
          </p:nvPr>
        </p:nvSpPr>
        <p:spPr>
          <a:xfrm>
            <a:off x="301557" y="811197"/>
            <a:ext cx="8113117" cy="725773"/>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rgbClr val="017AC1"/>
              </a:buClr>
              <a:buSzPts val="3240"/>
              <a:buFont typeface="Helvetica Neue"/>
              <a:buNone/>
            </a:pPr>
            <a:r>
              <a:rPr lang="es-ES" sz="3240"/>
              <a:t>Who establishes ethics in an organization?</a:t>
            </a:r>
            <a:endParaRPr/>
          </a:p>
          <a:p>
            <a:pPr indent="0" lvl="0" marL="0" rtl="0" algn="l">
              <a:lnSpc>
                <a:spcPct val="90000"/>
              </a:lnSpc>
              <a:spcBef>
                <a:spcPts val="0"/>
              </a:spcBef>
              <a:spcAft>
                <a:spcPts val="0"/>
              </a:spcAft>
              <a:buClr>
                <a:srgbClr val="017AC1"/>
              </a:buClr>
              <a:buSzPts val="2700"/>
              <a:buFont typeface="Helvetica Neue"/>
              <a:buNone/>
            </a:pPr>
            <a:r>
              <a:t/>
            </a:r>
            <a:endParaRPr sz="2700">
              <a:solidFill>
                <a:schemeClr val="dk1"/>
              </a:solidFill>
              <a:latin typeface="Calibri"/>
              <a:ea typeface="Calibri"/>
              <a:cs typeface="Calibri"/>
              <a:sym typeface="Calibri"/>
            </a:endParaRPr>
          </a:p>
        </p:txBody>
      </p:sp>
      <p:sp>
        <p:nvSpPr>
          <p:cNvPr id="167" name="Google Shape;167;p7"/>
          <p:cNvSpPr txBox="1"/>
          <p:nvPr>
            <p:ph idx="1" type="body"/>
          </p:nvPr>
        </p:nvSpPr>
        <p:spPr>
          <a:xfrm>
            <a:off x="407021" y="1926613"/>
            <a:ext cx="2570462" cy="3272883"/>
          </a:xfrm>
          <a:prstGeom prst="rect">
            <a:avLst/>
          </a:prstGeom>
          <a:noFill/>
          <a:ln>
            <a:noFill/>
          </a:ln>
        </p:spPr>
        <p:txBody>
          <a:bodyPr anchorCtr="0" anchor="t" bIns="34275" lIns="68575" spcFirstLastPara="1" rIns="68575" wrap="square" tIns="34275">
            <a:normAutofit/>
          </a:bodyPr>
          <a:lstStyle/>
          <a:p>
            <a:pPr indent="0" lvl="0" marL="0" rtl="0" algn="l">
              <a:lnSpc>
                <a:spcPct val="80000"/>
              </a:lnSpc>
              <a:spcBef>
                <a:spcPts val="0"/>
              </a:spcBef>
              <a:spcAft>
                <a:spcPts val="0"/>
              </a:spcAft>
              <a:buClr>
                <a:schemeClr val="dk1"/>
              </a:buClr>
              <a:buSzPts val="1800"/>
              <a:buNone/>
            </a:pPr>
            <a:r>
              <a:rPr b="1" lang="es-ES" sz="1800"/>
              <a:t>Entrepreneurs</a:t>
            </a:r>
            <a:endParaRPr/>
          </a:p>
          <a:p>
            <a:pPr indent="-228600" lvl="0" marL="228600" rtl="0" algn="l">
              <a:lnSpc>
                <a:spcPct val="80000"/>
              </a:lnSpc>
              <a:spcBef>
                <a:spcPts val="1000"/>
              </a:spcBef>
              <a:spcAft>
                <a:spcPts val="0"/>
              </a:spcAft>
              <a:buClr>
                <a:schemeClr val="dk1"/>
              </a:buClr>
              <a:buSzPts val="1500"/>
              <a:buChar char="•"/>
            </a:pPr>
            <a:r>
              <a:rPr lang="es-ES" sz="1500"/>
              <a:t>Entrepreneurs hold more ethical standards</a:t>
            </a:r>
            <a:endParaRPr sz="1500"/>
          </a:p>
          <a:p>
            <a:pPr indent="-228600" lvl="0" marL="228600" rtl="0" algn="l">
              <a:lnSpc>
                <a:spcPct val="80000"/>
              </a:lnSpc>
              <a:spcBef>
                <a:spcPts val="1000"/>
              </a:spcBef>
              <a:spcAft>
                <a:spcPts val="0"/>
              </a:spcAft>
              <a:buClr>
                <a:schemeClr val="dk1"/>
              </a:buClr>
              <a:buSzPts val="1500"/>
              <a:buChar char="•"/>
            </a:pPr>
            <a:r>
              <a:rPr lang="es-ES" sz="1500"/>
              <a:t>Believe the firm is part of their property</a:t>
            </a:r>
            <a:endParaRPr/>
          </a:p>
          <a:p>
            <a:pPr indent="-228600" lvl="0" marL="228600" rtl="0" algn="l">
              <a:lnSpc>
                <a:spcPct val="80000"/>
              </a:lnSpc>
              <a:spcBef>
                <a:spcPts val="1000"/>
              </a:spcBef>
              <a:spcAft>
                <a:spcPts val="0"/>
              </a:spcAft>
              <a:buClr>
                <a:schemeClr val="dk1"/>
              </a:buClr>
              <a:buSzPts val="1500"/>
              <a:buChar char="•"/>
            </a:pPr>
            <a:r>
              <a:rPr lang="es-ES" sz="1500"/>
              <a:t>Entrepreneurs are more interested in finding and developing a positive identity of him/herself. </a:t>
            </a:r>
            <a:endParaRPr/>
          </a:p>
          <a:p>
            <a:pPr indent="-228600" lvl="0" marL="228600" rtl="0" algn="l">
              <a:lnSpc>
                <a:spcPct val="80000"/>
              </a:lnSpc>
              <a:spcBef>
                <a:spcPts val="1000"/>
              </a:spcBef>
              <a:spcAft>
                <a:spcPts val="0"/>
              </a:spcAft>
              <a:buClr>
                <a:schemeClr val="dk1"/>
              </a:buClr>
              <a:buSzPts val="1500"/>
              <a:buChar char="•"/>
            </a:pPr>
            <a:r>
              <a:rPr lang="es-ES" sz="1500"/>
              <a:t>Gain great satisfaction from running the business in an ethical way. More important than profit.</a:t>
            </a:r>
            <a:endParaRPr/>
          </a:p>
          <a:p>
            <a:pPr indent="95250" lvl="0" marL="0" rtl="0" algn="l">
              <a:lnSpc>
                <a:spcPct val="80000"/>
              </a:lnSpc>
              <a:spcBef>
                <a:spcPts val="1000"/>
              </a:spcBef>
              <a:spcAft>
                <a:spcPts val="0"/>
              </a:spcAft>
              <a:buClr>
                <a:schemeClr val="dk1"/>
              </a:buClr>
              <a:buSzPts val="1500"/>
              <a:buNone/>
            </a:pPr>
            <a:r>
              <a:t/>
            </a:r>
            <a:endParaRPr sz="1500"/>
          </a:p>
        </p:txBody>
      </p:sp>
      <p:sp>
        <p:nvSpPr>
          <p:cNvPr id="168" name="Google Shape;168;p7"/>
          <p:cNvSpPr txBox="1"/>
          <p:nvPr/>
        </p:nvSpPr>
        <p:spPr>
          <a:xfrm>
            <a:off x="5881503" y="1926612"/>
            <a:ext cx="2398276" cy="3272883"/>
          </a:xfrm>
          <a:prstGeom prst="rect">
            <a:avLst/>
          </a:prstGeom>
          <a:noFill/>
          <a:ln>
            <a:noFill/>
          </a:ln>
        </p:spPr>
        <p:txBody>
          <a:bodyPr anchorCtr="0" anchor="t" bIns="34275" lIns="68575" spcFirstLastPara="1" rIns="68575" wrap="square" tIns="34275">
            <a:normAutofit/>
          </a:bodyPr>
          <a:lstStyle/>
          <a:p>
            <a:pPr indent="0" lvl="0" marL="0" marR="0" rtl="0" algn="l">
              <a:lnSpc>
                <a:spcPct val="90000"/>
              </a:lnSpc>
              <a:spcBef>
                <a:spcPts val="0"/>
              </a:spcBef>
              <a:spcAft>
                <a:spcPts val="0"/>
              </a:spcAft>
              <a:buClr>
                <a:schemeClr val="dk1"/>
              </a:buClr>
              <a:buSzPts val="1800"/>
              <a:buFont typeface="Arial"/>
              <a:buNone/>
            </a:pPr>
            <a:r>
              <a:rPr b="1" lang="es-ES" sz="1800">
                <a:solidFill>
                  <a:schemeClr val="dk1"/>
                </a:solidFill>
                <a:latin typeface="Helvetica Neue"/>
                <a:ea typeface="Helvetica Neue"/>
                <a:cs typeface="Helvetica Neue"/>
                <a:sym typeface="Helvetica Neue"/>
              </a:rPr>
              <a:t>Managers</a:t>
            </a:r>
            <a:endParaRPr sz="2100">
              <a:solidFill>
                <a:schemeClr val="dk1"/>
              </a:solidFill>
              <a:latin typeface="Helvetica Neue"/>
              <a:ea typeface="Helvetica Neue"/>
              <a:cs typeface="Helvetica Neue"/>
              <a:sym typeface="Helvetica Neue"/>
            </a:endParaRPr>
          </a:p>
          <a:p>
            <a:pPr indent="-228600" lvl="0" marL="228600" marR="0" rtl="0" algn="l">
              <a:lnSpc>
                <a:spcPct val="90000"/>
              </a:lnSpc>
              <a:spcBef>
                <a:spcPts val="1000"/>
              </a:spcBef>
              <a:spcAft>
                <a:spcPts val="0"/>
              </a:spcAft>
              <a:buClr>
                <a:schemeClr val="dk1"/>
              </a:buClr>
              <a:buSzPts val="1500"/>
              <a:buFont typeface="Arial"/>
              <a:buChar char="•"/>
            </a:pPr>
            <a:r>
              <a:rPr lang="es-ES" sz="1500">
                <a:solidFill>
                  <a:schemeClr val="dk1"/>
                </a:solidFill>
                <a:latin typeface="Helvetica Neue"/>
                <a:ea typeface="Helvetica Neue"/>
                <a:cs typeface="Helvetica Neue"/>
                <a:sym typeface="Helvetica Neue"/>
              </a:rPr>
              <a:t>View the firm less part of their property</a:t>
            </a:r>
            <a:endParaRPr sz="1500">
              <a:solidFill>
                <a:schemeClr val="dk1"/>
              </a:solidFill>
              <a:latin typeface="Helvetica Neue"/>
              <a:ea typeface="Helvetica Neue"/>
              <a:cs typeface="Helvetica Neue"/>
              <a:sym typeface="Helvetica Neue"/>
            </a:endParaRPr>
          </a:p>
          <a:p>
            <a:pPr indent="-228600" lvl="0" marL="228600" marR="0" rtl="0" algn="l">
              <a:lnSpc>
                <a:spcPct val="90000"/>
              </a:lnSpc>
              <a:spcBef>
                <a:spcPts val="1000"/>
              </a:spcBef>
              <a:spcAft>
                <a:spcPts val="0"/>
              </a:spcAft>
              <a:buClr>
                <a:schemeClr val="dk1"/>
              </a:buClr>
              <a:buSzPts val="1500"/>
              <a:buFont typeface="Arial"/>
              <a:buChar char="•"/>
            </a:pPr>
            <a:r>
              <a:rPr lang="es-ES" sz="1500">
                <a:solidFill>
                  <a:schemeClr val="dk1"/>
                </a:solidFill>
                <a:latin typeface="Helvetica Neue"/>
                <a:ea typeface="Helvetica Neue"/>
                <a:cs typeface="Helvetica Neue"/>
                <a:sym typeface="Helvetica Neue"/>
              </a:rPr>
              <a:t>Legal, cultural, and educational factors influence ethical behavior</a:t>
            </a:r>
            <a:endParaRPr/>
          </a:p>
          <a:p>
            <a:pPr indent="-228600" lvl="0" marL="228600" marR="0" rtl="0" algn="l">
              <a:lnSpc>
                <a:spcPct val="90000"/>
              </a:lnSpc>
              <a:spcBef>
                <a:spcPts val="1000"/>
              </a:spcBef>
              <a:spcAft>
                <a:spcPts val="0"/>
              </a:spcAft>
              <a:buClr>
                <a:schemeClr val="dk1"/>
              </a:buClr>
              <a:buSzPts val="1500"/>
              <a:buFont typeface="Arial"/>
              <a:buChar char="•"/>
            </a:pPr>
            <a:r>
              <a:rPr lang="es-ES" sz="1500">
                <a:solidFill>
                  <a:schemeClr val="dk1"/>
                </a:solidFill>
                <a:latin typeface="Helvetica Neue"/>
                <a:ea typeface="Helvetica Neue"/>
                <a:cs typeface="Helvetica Neue"/>
                <a:sym typeface="Helvetica Neue"/>
              </a:rPr>
              <a:t>Employees usually follow leaders' decisions</a:t>
            </a:r>
            <a:endParaRPr/>
          </a:p>
          <a:p>
            <a:pPr indent="0" lvl="0" marL="0" marR="0" rtl="0" algn="l">
              <a:lnSpc>
                <a:spcPct val="100000"/>
              </a:lnSpc>
              <a:spcBef>
                <a:spcPts val="0"/>
              </a:spcBef>
              <a:spcAft>
                <a:spcPts val="0"/>
              </a:spcAft>
              <a:buClr>
                <a:schemeClr val="dk1"/>
              </a:buClr>
              <a:buSzPts val="1500"/>
              <a:buFont typeface="Arial"/>
              <a:buNone/>
            </a:pPr>
            <a:r>
              <a:t/>
            </a:r>
            <a:endParaRPr sz="1500">
              <a:solidFill>
                <a:schemeClr val="dk1"/>
              </a:solidFill>
              <a:latin typeface="Helvetica Neue"/>
              <a:ea typeface="Helvetica Neue"/>
              <a:cs typeface="Helvetica Neue"/>
              <a:sym typeface="Helvetica Neue"/>
            </a:endParaRPr>
          </a:p>
        </p:txBody>
      </p:sp>
      <p:pic>
        <p:nvPicPr>
          <p:cNvPr id="169" name="Google Shape;169;p7"/>
          <p:cNvPicPr preferRelativeResize="0"/>
          <p:nvPr/>
        </p:nvPicPr>
        <p:blipFill rotWithShape="1">
          <a:blip r:embed="rId3">
            <a:alphaModFix/>
          </a:blip>
          <a:srcRect b="0" l="0" r="0" t="0"/>
          <a:stretch/>
        </p:blipFill>
        <p:spPr>
          <a:xfrm>
            <a:off x="3262498" y="4473298"/>
            <a:ext cx="2151158" cy="1694037"/>
          </a:xfrm>
          <a:prstGeom prst="rect">
            <a:avLst/>
          </a:prstGeom>
          <a:noFill/>
          <a:ln>
            <a:noFill/>
          </a:ln>
        </p:spPr>
      </p:pic>
      <p:sp>
        <p:nvSpPr>
          <p:cNvPr id="170" name="Google Shape;170;p7"/>
          <p:cNvSpPr txBox="1"/>
          <p:nvPr/>
        </p:nvSpPr>
        <p:spPr>
          <a:xfrm>
            <a:off x="2989145" y="6163534"/>
            <a:ext cx="2892358" cy="725773"/>
          </a:xfrm>
          <a:prstGeom prst="rect">
            <a:avLst/>
          </a:prstGeom>
          <a:noFill/>
          <a:ln>
            <a:noFill/>
          </a:ln>
        </p:spPr>
        <p:txBody>
          <a:bodyPr anchorCtr="0" anchor="t" bIns="34275" lIns="68575" spcFirstLastPara="1" rIns="68575" wrap="square" tIns="34275">
            <a:normAutofit/>
          </a:bodyPr>
          <a:lstStyle/>
          <a:p>
            <a:pPr indent="0" lvl="0" marL="0" marR="0" rtl="0" algn="l">
              <a:lnSpc>
                <a:spcPct val="90000"/>
              </a:lnSpc>
              <a:spcBef>
                <a:spcPts val="0"/>
              </a:spcBef>
              <a:spcAft>
                <a:spcPts val="0"/>
              </a:spcAft>
              <a:buClr>
                <a:srgbClr val="017AC1"/>
              </a:buClr>
              <a:buSzPts val="3509"/>
              <a:buFont typeface="Helvetica Neue"/>
              <a:buNone/>
            </a:pPr>
            <a:r>
              <a:rPr lang="es-ES" sz="3509">
                <a:solidFill>
                  <a:srgbClr val="017AC1"/>
                </a:solidFill>
                <a:latin typeface="Helvetica Neue"/>
                <a:ea typeface="Helvetica Neue"/>
                <a:cs typeface="Helvetica Neue"/>
                <a:sym typeface="Helvetica Neue"/>
              </a:rPr>
              <a:t>Walk the talk</a:t>
            </a:r>
            <a:endParaRPr/>
          </a:p>
          <a:p>
            <a:pPr indent="0" lvl="0" marL="0" marR="0" rtl="0" algn="l">
              <a:lnSpc>
                <a:spcPct val="90000"/>
              </a:lnSpc>
              <a:spcBef>
                <a:spcPts val="0"/>
              </a:spcBef>
              <a:spcAft>
                <a:spcPts val="0"/>
              </a:spcAft>
              <a:buClr>
                <a:srgbClr val="017AC1"/>
              </a:buClr>
              <a:buSzPts val="2925"/>
              <a:buFont typeface="Helvetica Neue"/>
              <a:buNone/>
            </a:pPr>
            <a:r>
              <a:t/>
            </a:r>
            <a:endParaRPr sz="2925">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8"/>
          <p:cNvSpPr txBox="1"/>
          <p:nvPr>
            <p:ph type="title"/>
          </p:nvPr>
        </p:nvSpPr>
        <p:spPr>
          <a:xfrm>
            <a:off x="430437" y="789402"/>
            <a:ext cx="6930575" cy="51410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17AC1"/>
              </a:buClr>
              <a:buSzPts val="3240"/>
              <a:buFont typeface="Helvetica Neue"/>
              <a:buNone/>
            </a:pPr>
            <a:r>
              <a:rPr lang="es-ES" sz="3240"/>
              <a:t>Create ethical environment</a:t>
            </a:r>
            <a:endParaRPr/>
          </a:p>
        </p:txBody>
      </p:sp>
      <p:grpSp>
        <p:nvGrpSpPr>
          <p:cNvPr id="176" name="Google Shape;176;p8"/>
          <p:cNvGrpSpPr/>
          <p:nvPr/>
        </p:nvGrpSpPr>
        <p:grpSpPr>
          <a:xfrm>
            <a:off x="2359076" y="1483194"/>
            <a:ext cx="6094259" cy="4413315"/>
            <a:chOff x="0" y="377"/>
            <a:chExt cx="6094259" cy="4413315"/>
          </a:xfrm>
        </p:grpSpPr>
        <p:sp>
          <p:nvSpPr>
            <p:cNvPr id="177" name="Google Shape;177;p8"/>
            <p:cNvSpPr/>
            <p:nvPr/>
          </p:nvSpPr>
          <p:spPr>
            <a:xfrm>
              <a:off x="0" y="377"/>
              <a:ext cx="6094259" cy="519213"/>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8"/>
            <p:cNvSpPr/>
            <p:nvPr/>
          </p:nvSpPr>
          <p:spPr>
            <a:xfrm>
              <a:off x="157062" y="117200"/>
              <a:ext cx="285567" cy="285567"/>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
            <p:cNvSpPr/>
            <p:nvPr/>
          </p:nvSpPr>
          <p:spPr>
            <a:xfrm>
              <a:off x="599691" y="377"/>
              <a:ext cx="5494567" cy="51921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8"/>
            <p:cNvSpPr txBox="1"/>
            <p:nvPr/>
          </p:nvSpPr>
          <p:spPr>
            <a:xfrm>
              <a:off x="599691" y="377"/>
              <a:ext cx="5494567" cy="519213"/>
            </a:xfrm>
            <a:prstGeom prst="rect">
              <a:avLst/>
            </a:prstGeom>
            <a:noFill/>
            <a:ln>
              <a:noFill/>
            </a:ln>
          </p:spPr>
          <p:txBody>
            <a:bodyPr anchorCtr="0" anchor="ctr" bIns="54950" lIns="54950" spcFirstLastPara="1" rIns="54950" wrap="square" tIns="54950">
              <a:noAutofit/>
            </a:bodyPr>
            <a:lstStyle/>
            <a:p>
              <a:pPr indent="0" lvl="0" marL="0" marR="0" rtl="0" algn="l">
                <a:lnSpc>
                  <a:spcPct val="100000"/>
                </a:lnSpc>
                <a:spcBef>
                  <a:spcPts val="0"/>
                </a:spcBef>
                <a:spcAft>
                  <a:spcPts val="0"/>
                </a:spcAft>
                <a:buClr>
                  <a:schemeClr val="dk1"/>
                </a:buClr>
                <a:buSzPts val="1600"/>
                <a:buFont typeface="Helvetica Neue"/>
                <a:buNone/>
              </a:pPr>
              <a:r>
                <a:rPr lang="es-ES" sz="1600">
                  <a:solidFill>
                    <a:schemeClr val="dk1"/>
                  </a:solidFill>
                  <a:latin typeface="Helvetica Neue"/>
                  <a:ea typeface="Helvetica Neue"/>
                  <a:cs typeface="Helvetica Neue"/>
                  <a:sym typeface="Helvetica Neue"/>
                </a:rPr>
                <a:t>Trust and believe in employee; show acknowledgment</a:t>
              </a:r>
              <a:endParaRPr/>
            </a:p>
          </p:txBody>
        </p:sp>
        <p:sp>
          <p:nvSpPr>
            <p:cNvPr id="181" name="Google Shape;181;p8"/>
            <p:cNvSpPr/>
            <p:nvPr/>
          </p:nvSpPr>
          <p:spPr>
            <a:xfrm>
              <a:off x="0" y="649394"/>
              <a:ext cx="6094259" cy="519213"/>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8"/>
            <p:cNvSpPr/>
            <p:nvPr/>
          </p:nvSpPr>
          <p:spPr>
            <a:xfrm>
              <a:off x="157062" y="766217"/>
              <a:ext cx="285567" cy="285567"/>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
            <p:cNvSpPr/>
            <p:nvPr/>
          </p:nvSpPr>
          <p:spPr>
            <a:xfrm>
              <a:off x="599691" y="649394"/>
              <a:ext cx="5494567" cy="51921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
            <p:cNvSpPr txBox="1"/>
            <p:nvPr/>
          </p:nvSpPr>
          <p:spPr>
            <a:xfrm>
              <a:off x="599691" y="649394"/>
              <a:ext cx="5494567" cy="519213"/>
            </a:xfrm>
            <a:prstGeom prst="rect">
              <a:avLst/>
            </a:prstGeom>
            <a:noFill/>
            <a:ln>
              <a:noFill/>
            </a:ln>
          </p:spPr>
          <p:txBody>
            <a:bodyPr anchorCtr="0" anchor="ctr" bIns="54950" lIns="54950" spcFirstLastPara="1" rIns="54950" wrap="square" tIns="54950">
              <a:noAutofit/>
            </a:bodyPr>
            <a:lstStyle/>
            <a:p>
              <a:pPr indent="0" lvl="0" marL="0" marR="0" rtl="0" algn="l">
                <a:lnSpc>
                  <a:spcPct val="100000"/>
                </a:lnSpc>
                <a:spcBef>
                  <a:spcPts val="0"/>
                </a:spcBef>
                <a:spcAft>
                  <a:spcPts val="0"/>
                </a:spcAft>
                <a:buClr>
                  <a:schemeClr val="dk1"/>
                </a:buClr>
                <a:buSzPts val="1600"/>
                <a:buFont typeface="Helvetica Neue"/>
                <a:buNone/>
              </a:pPr>
              <a:r>
                <a:rPr lang="es-ES" sz="1600">
                  <a:solidFill>
                    <a:schemeClr val="dk1"/>
                  </a:solidFill>
                  <a:latin typeface="Helvetica Neue"/>
                  <a:ea typeface="Helvetica Neue"/>
                  <a:cs typeface="Helvetica Neue"/>
                  <a:sym typeface="Helvetica Neue"/>
                </a:rPr>
                <a:t>Effective communication between stakeholders (mission, vision,...)</a:t>
              </a:r>
              <a:endParaRPr/>
            </a:p>
          </p:txBody>
        </p:sp>
        <p:sp>
          <p:nvSpPr>
            <p:cNvPr id="185" name="Google Shape;185;p8"/>
            <p:cNvSpPr/>
            <p:nvPr/>
          </p:nvSpPr>
          <p:spPr>
            <a:xfrm>
              <a:off x="0" y="1298411"/>
              <a:ext cx="6094259" cy="519213"/>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p:nvPr/>
          </p:nvSpPr>
          <p:spPr>
            <a:xfrm>
              <a:off x="157062" y="1415234"/>
              <a:ext cx="285567" cy="285567"/>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
            <p:cNvSpPr/>
            <p:nvPr/>
          </p:nvSpPr>
          <p:spPr>
            <a:xfrm>
              <a:off x="599691" y="1298411"/>
              <a:ext cx="5494567" cy="51921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
            <p:cNvSpPr txBox="1"/>
            <p:nvPr/>
          </p:nvSpPr>
          <p:spPr>
            <a:xfrm>
              <a:off x="599691" y="1298411"/>
              <a:ext cx="5494567" cy="519213"/>
            </a:xfrm>
            <a:prstGeom prst="rect">
              <a:avLst/>
            </a:prstGeom>
            <a:noFill/>
            <a:ln>
              <a:noFill/>
            </a:ln>
          </p:spPr>
          <p:txBody>
            <a:bodyPr anchorCtr="0" anchor="ctr" bIns="54950" lIns="54950" spcFirstLastPara="1" rIns="54950" wrap="square" tIns="54950">
              <a:noAutofit/>
            </a:bodyPr>
            <a:lstStyle/>
            <a:p>
              <a:pPr indent="0" lvl="0" marL="0" marR="0" rtl="0" algn="l">
                <a:lnSpc>
                  <a:spcPct val="100000"/>
                </a:lnSpc>
                <a:spcBef>
                  <a:spcPts val="0"/>
                </a:spcBef>
                <a:spcAft>
                  <a:spcPts val="0"/>
                </a:spcAft>
                <a:buClr>
                  <a:schemeClr val="dk1"/>
                </a:buClr>
                <a:buSzPts val="1600"/>
                <a:buFont typeface="Helvetica Neue"/>
                <a:buNone/>
              </a:pPr>
              <a:r>
                <a:rPr lang="es-ES" sz="1600">
                  <a:solidFill>
                    <a:schemeClr val="dk1"/>
                  </a:solidFill>
                  <a:latin typeface="Helvetica Neue"/>
                  <a:ea typeface="Helvetica Neue"/>
                  <a:cs typeface="Helvetica Neue"/>
                  <a:sym typeface="Helvetica Neue"/>
                </a:rPr>
                <a:t>Fairness; not judging but communicating</a:t>
              </a:r>
              <a:endParaRPr/>
            </a:p>
          </p:txBody>
        </p:sp>
        <p:sp>
          <p:nvSpPr>
            <p:cNvPr id="189" name="Google Shape;189;p8"/>
            <p:cNvSpPr/>
            <p:nvPr/>
          </p:nvSpPr>
          <p:spPr>
            <a:xfrm>
              <a:off x="0" y="1947428"/>
              <a:ext cx="6094259" cy="519213"/>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
            <p:cNvSpPr/>
            <p:nvPr/>
          </p:nvSpPr>
          <p:spPr>
            <a:xfrm>
              <a:off x="157062" y="2064251"/>
              <a:ext cx="285567" cy="285567"/>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
            <p:cNvSpPr/>
            <p:nvPr/>
          </p:nvSpPr>
          <p:spPr>
            <a:xfrm>
              <a:off x="599691" y="1947428"/>
              <a:ext cx="5494567" cy="51921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
            <p:cNvSpPr txBox="1"/>
            <p:nvPr/>
          </p:nvSpPr>
          <p:spPr>
            <a:xfrm>
              <a:off x="599691" y="1947428"/>
              <a:ext cx="5494567" cy="519213"/>
            </a:xfrm>
            <a:prstGeom prst="rect">
              <a:avLst/>
            </a:prstGeom>
            <a:noFill/>
            <a:ln>
              <a:noFill/>
            </a:ln>
          </p:spPr>
          <p:txBody>
            <a:bodyPr anchorCtr="0" anchor="ctr" bIns="54950" lIns="54950" spcFirstLastPara="1" rIns="54950" wrap="square" tIns="54950">
              <a:noAutofit/>
            </a:bodyPr>
            <a:lstStyle/>
            <a:p>
              <a:pPr indent="0" lvl="0" marL="0" marR="0" rtl="0" algn="l">
                <a:lnSpc>
                  <a:spcPct val="100000"/>
                </a:lnSpc>
                <a:spcBef>
                  <a:spcPts val="0"/>
                </a:spcBef>
                <a:spcAft>
                  <a:spcPts val="0"/>
                </a:spcAft>
                <a:buClr>
                  <a:schemeClr val="dk1"/>
                </a:buClr>
                <a:buSzPts val="1600"/>
                <a:buFont typeface="Helvetica Neue"/>
                <a:buNone/>
              </a:pPr>
              <a:r>
                <a:rPr lang="es-ES" sz="1600">
                  <a:solidFill>
                    <a:schemeClr val="dk1"/>
                  </a:solidFill>
                  <a:latin typeface="Helvetica Neue"/>
                  <a:ea typeface="Helvetica Neue"/>
                  <a:cs typeface="Helvetica Neue"/>
                  <a:sym typeface="Helvetica Neue"/>
                </a:rPr>
                <a:t>Encourage employees to voice their concerns</a:t>
              </a:r>
              <a:endParaRPr sz="1600">
                <a:solidFill>
                  <a:schemeClr val="dk1"/>
                </a:solidFill>
                <a:latin typeface="Helvetica Neue"/>
                <a:ea typeface="Helvetica Neue"/>
                <a:cs typeface="Helvetica Neue"/>
                <a:sym typeface="Helvetica Neue"/>
              </a:endParaRPr>
            </a:p>
          </p:txBody>
        </p:sp>
        <p:sp>
          <p:nvSpPr>
            <p:cNvPr id="193" name="Google Shape;193;p8"/>
            <p:cNvSpPr/>
            <p:nvPr/>
          </p:nvSpPr>
          <p:spPr>
            <a:xfrm>
              <a:off x="0" y="2596445"/>
              <a:ext cx="6094259" cy="519213"/>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
            <p:cNvSpPr/>
            <p:nvPr/>
          </p:nvSpPr>
          <p:spPr>
            <a:xfrm>
              <a:off x="157062" y="2713268"/>
              <a:ext cx="285567" cy="285567"/>
            </a:xfrm>
            <a:prstGeom prst="rect">
              <a:avLst/>
            </a:prstGeom>
            <a:blipFill rotWithShape="1">
              <a:blip r:embed="rId7">
                <a:alphaModFix/>
              </a:blip>
              <a:stretch>
                <a:fillRect b="0" l="0" r="0" t="0"/>
              </a:stretch>
            </a:blipFill>
            <a:ln cap="flat" cmpd="sng" w="12700">
              <a:solidFill>
                <a:schemeClr val="lt1">
                  <a:alpha val="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8"/>
            <p:cNvSpPr/>
            <p:nvPr/>
          </p:nvSpPr>
          <p:spPr>
            <a:xfrm>
              <a:off x="599691" y="2596445"/>
              <a:ext cx="5494567" cy="51921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8"/>
            <p:cNvSpPr txBox="1"/>
            <p:nvPr/>
          </p:nvSpPr>
          <p:spPr>
            <a:xfrm>
              <a:off x="599691" y="2596445"/>
              <a:ext cx="5494567" cy="519213"/>
            </a:xfrm>
            <a:prstGeom prst="rect">
              <a:avLst/>
            </a:prstGeom>
            <a:noFill/>
            <a:ln>
              <a:noFill/>
            </a:ln>
          </p:spPr>
          <p:txBody>
            <a:bodyPr anchorCtr="0" anchor="ctr" bIns="54950" lIns="54950" spcFirstLastPara="1" rIns="54950" wrap="square" tIns="54950">
              <a:noAutofit/>
            </a:bodyPr>
            <a:lstStyle/>
            <a:p>
              <a:pPr indent="0" lvl="0" marL="0" marR="0" rtl="0" algn="l">
                <a:lnSpc>
                  <a:spcPct val="100000"/>
                </a:lnSpc>
                <a:spcBef>
                  <a:spcPts val="0"/>
                </a:spcBef>
                <a:spcAft>
                  <a:spcPts val="0"/>
                </a:spcAft>
                <a:buClr>
                  <a:schemeClr val="dk1"/>
                </a:buClr>
                <a:buSzPts val="1600"/>
                <a:buFont typeface="Helvetica Neue"/>
                <a:buNone/>
              </a:pPr>
              <a:r>
                <a:rPr lang="es-ES" sz="1600">
                  <a:solidFill>
                    <a:schemeClr val="dk1"/>
                  </a:solidFill>
                  <a:latin typeface="Helvetica Neue"/>
                  <a:ea typeface="Helvetica Neue"/>
                  <a:cs typeface="Helvetica Neue"/>
                  <a:sym typeface="Helvetica Neue"/>
                </a:rPr>
                <a:t>Action reinforces the code of ethics; inaction undermines it.</a:t>
              </a:r>
              <a:endParaRPr/>
            </a:p>
          </p:txBody>
        </p:sp>
        <p:sp>
          <p:nvSpPr>
            <p:cNvPr id="197" name="Google Shape;197;p8"/>
            <p:cNvSpPr/>
            <p:nvPr/>
          </p:nvSpPr>
          <p:spPr>
            <a:xfrm>
              <a:off x="0" y="3245462"/>
              <a:ext cx="6094259" cy="519213"/>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
            <p:cNvSpPr/>
            <p:nvPr/>
          </p:nvSpPr>
          <p:spPr>
            <a:xfrm>
              <a:off x="157062" y="3362285"/>
              <a:ext cx="285567" cy="285567"/>
            </a:xfrm>
            <a:prstGeom prst="rect">
              <a:avLst/>
            </a:prstGeom>
            <a:blipFill rotWithShape="1">
              <a:blip r:embed="rId8">
                <a:alphaModFix/>
              </a:blip>
              <a:stretch>
                <a:fillRect b="0" l="0" r="0" t="0"/>
              </a:stretch>
            </a:blipFill>
            <a:ln cap="flat" cmpd="sng" w="12700">
              <a:solidFill>
                <a:schemeClr val="lt1">
                  <a:alpha val="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
            <p:cNvSpPr/>
            <p:nvPr/>
          </p:nvSpPr>
          <p:spPr>
            <a:xfrm>
              <a:off x="599691" y="3245462"/>
              <a:ext cx="5494567" cy="51921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8"/>
            <p:cNvSpPr txBox="1"/>
            <p:nvPr/>
          </p:nvSpPr>
          <p:spPr>
            <a:xfrm>
              <a:off x="599691" y="3245462"/>
              <a:ext cx="5494567" cy="519213"/>
            </a:xfrm>
            <a:prstGeom prst="rect">
              <a:avLst/>
            </a:prstGeom>
            <a:noFill/>
            <a:ln>
              <a:noFill/>
            </a:ln>
          </p:spPr>
          <p:txBody>
            <a:bodyPr anchorCtr="0" anchor="ctr" bIns="54950" lIns="54950" spcFirstLastPara="1" rIns="54950" wrap="square" tIns="54950">
              <a:noAutofit/>
            </a:bodyPr>
            <a:lstStyle/>
            <a:p>
              <a:pPr indent="0" lvl="0" marL="0" marR="0" rtl="0" algn="l">
                <a:lnSpc>
                  <a:spcPct val="100000"/>
                </a:lnSpc>
                <a:spcBef>
                  <a:spcPts val="0"/>
                </a:spcBef>
                <a:spcAft>
                  <a:spcPts val="0"/>
                </a:spcAft>
                <a:buClr>
                  <a:schemeClr val="dk1"/>
                </a:buClr>
                <a:buSzPts val="1600"/>
                <a:buFont typeface="Helvetica Neue"/>
                <a:buNone/>
              </a:pPr>
              <a:r>
                <a:rPr lang="es-ES" sz="1600">
                  <a:solidFill>
                    <a:schemeClr val="dk1"/>
                  </a:solidFill>
                  <a:latin typeface="Helvetica Neue"/>
                  <a:ea typeface="Helvetica Neue"/>
                  <a:cs typeface="Helvetica Neue"/>
                  <a:sym typeface="Helvetica Neue"/>
                </a:rPr>
                <a:t>Involve employees in the process of creating the code</a:t>
              </a:r>
              <a:endParaRPr/>
            </a:p>
          </p:txBody>
        </p:sp>
        <p:sp>
          <p:nvSpPr>
            <p:cNvPr id="201" name="Google Shape;201;p8"/>
            <p:cNvSpPr/>
            <p:nvPr/>
          </p:nvSpPr>
          <p:spPr>
            <a:xfrm>
              <a:off x="0" y="3865294"/>
              <a:ext cx="6094259" cy="519213"/>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
            <p:cNvSpPr/>
            <p:nvPr/>
          </p:nvSpPr>
          <p:spPr>
            <a:xfrm>
              <a:off x="157062" y="4011302"/>
              <a:ext cx="285567" cy="285567"/>
            </a:xfrm>
            <a:prstGeom prst="rect">
              <a:avLst/>
            </a:prstGeom>
            <a:blipFill rotWithShape="1">
              <a:blip r:embed="rId9">
                <a:alphaModFix/>
              </a:blip>
              <a:stretch>
                <a:fillRect b="0" l="0" r="0" t="0"/>
              </a:stretch>
            </a:blipFill>
            <a:ln cap="flat" cmpd="sng" w="12700">
              <a:solidFill>
                <a:schemeClr val="lt1">
                  <a:alpha val="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
            <p:cNvSpPr/>
            <p:nvPr/>
          </p:nvSpPr>
          <p:spPr>
            <a:xfrm>
              <a:off x="599691" y="3894479"/>
              <a:ext cx="5494567" cy="51921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
            <p:cNvSpPr txBox="1"/>
            <p:nvPr/>
          </p:nvSpPr>
          <p:spPr>
            <a:xfrm>
              <a:off x="599691" y="3894479"/>
              <a:ext cx="5494567" cy="519213"/>
            </a:xfrm>
            <a:prstGeom prst="rect">
              <a:avLst/>
            </a:prstGeom>
            <a:noFill/>
            <a:ln>
              <a:noFill/>
            </a:ln>
          </p:spPr>
          <p:txBody>
            <a:bodyPr anchorCtr="0" anchor="ctr" bIns="54950" lIns="54950" spcFirstLastPara="1" rIns="54950" wrap="square" tIns="54950">
              <a:noAutofit/>
            </a:bodyPr>
            <a:lstStyle/>
            <a:p>
              <a:pPr indent="0" lvl="0" marL="0" marR="0" rtl="0" algn="l">
                <a:lnSpc>
                  <a:spcPct val="100000"/>
                </a:lnSpc>
                <a:spcBef>
                  <a:spcPts val="0"/>
                </a:spcBef>
                <a:spcAft>
                  <a:spcPts val="0"/>
                </a:spcAft>
                <a:buClr>
                  <a:schemeClr val="dk1"/>
                </a:buClr>
                <a:buSzPts val="1600"/>
                <a:buFont typeface="Helvetica Neue"/>
                <a:buNone/>
              </a:pPr>
              <a:r>
                <a:rPr lang="es-ES" sz="1600">
                  <a:solidFill>
                    <a:schemeClr val="dk1"/>
                  </a:solidFill>
                  <a:latin typeface="Helvetica Neue"/>
                  <a:ea typeface="Helvetica Neue"/>
                  <a:cs typeface="Helvetica Neue"/>
                  <a:sym typeface="Helvetica Neue"/>
                </a:rPr>
                <a:t>Corporate Social Responsibility</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9"/>
          <p:cNvSpPr txBox="1"/>
          <p:nvPr>
            <p:ph type="title"/>
          </p:nvPr>
        </p:nvSpPr>
        <p:spPr>
          <a:xfrm>
            <a:off x="430640" y="653215"/>
            <a:ext cx="8282720" cy="9421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17AC1"/>
              </a:buClr>
              <a:buSzPts val="3200"/>
              <a:buFont typeface="Helvetica Neue"/>
              <a:buNone/>
            </a:pPr>
            <a:r>
              <a:rPr lang="es-ES" sz="3200"/>
              <a:t>Corporate Social Responsibility</a:t>
            </a:r>
            <a:endParaRPr/>
          </a:p>
        </p:txBody>
      </p:sp>
      <p:grpSp>
        <p:nvGrpSpPr>
          <p:cNvPr id="210" name="Google Shape;210;p9"/>
          <p:cNvGrpSpPr/>
          <p:nvPr/>
        </p:nvGrpSpPr>
        <p:grpSpPr>
          <a:xfrm>
            <a:off x="3492009" y="1882189"/>
            <a:ext cx="4885203" cy="4412992"/>
            <a:chOff x="0" y="538"/>
            <a:chExt cx="4885203" cy="4412992"/>
          </a:xfrm>
        </p:grpSpPr>
        <p:sp>
          <p:nvSpPr>
            <p:cNvPr id="211" name="Google Shape;211;p9"/>
            <p:cNvSpPr/>
            <p:nvPr/>
          </p:nvSpPr>
          <p:spPr>
            <a:xfrm>
              <a:off x="0" y="538"/>
              <a:ext cx="4885203" cy="1260854"/>
            </a:xfrm>
            <a:prstGeom prst="roundRect">
              <a:avLst>
                <a:gd fmla="val 1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9"/>
            <p:cNvSpPr/>
            <p:nvPr/>
          </p:nvSpPr>
          <p:spPr>
            <a:xfrm>
              <a:off x="381408" y="284231"/>
              <a:ext cx="693470" cy="69347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9"/>
            <p:cNvSpPr/>
            <p:nvPr/>
          </p:nvSpPr>
          <p:spPr>
            <a:xfrm>
              <a:off x="1456287" y="538"/>
              <a:ext cx="3428915" cy="126085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9"/>
            <p:cNvSpPr txBox="1"/>
            <p:nvPr/>
          </p:nvSpPr>
          <p:spPr>
            <a:xfrm>
              <a:off x="1456287" y="538"/>
              <a:ext cx="3428915" cy="1260854"/>
            </a:xfrm>
            <a:prstGeom prst="rect">
              <a:avLst/>
            </a:prstGeom>
            <a:noFill/>
            <a:ln>
              <a:noFill/>
            </a:ln>
          </p:spPr>
          <p:txBody>
            <a:bodyPr anchorCtr="0" anchor="ctr" bIns="133425" lIns="133425" spcFirstLastPara="1" rIns="133425" wrap="square" tIns="133425">
              <a:noAutofit/>
            </a:bodyPr>
            <a:lstStyle/>
            <a:p>
              <a:pPr indent="0" lvl="0" marL="0" marR="0" rtl="0" algn="l">
                <a:lnSpc>
                  <a:spcPct val="100000"/>
                </a:lnSpc>
                <a:spcBef>
                  <a:spcPts val="0"/>
                </a:spcBef>
                <a:spcAft>
                  <a:spcPts val="0"/>
                </a:spcAft>
                <a:buClr>
                  <a:schemeClr val="dk1"/>
                </a:buClr>
                <a:buSzPts val="1500"/>
                <a:buFont typeface="Helvetica Neue"/>
                <a:buNone/>
              </a:pPr>
              <a:r>
                <a:rPr lang="es-ES" sz="1500">
                  <a:solidFill>
                    <a:schemeClr val="dk1"/>
                  </a:solidFill>
                  <a:latin typeface="Helvetica Neue"/>
                  <a:ea typeface="Helvetica Neue"/>
                  <a:cs typeface="Helvetica Neue"/>
                  <a:sym typeface="Helvetica Neue"/>
                </a:rPr>
                <a:t>Describes a company’s ability to operate in a sustainable, ecologically friendly manner that benefits shareholders and employees</a:t>
              </a:r>
              <a:endParaRPr/>
            </a:p>
          </p:txBody>
        </p:sp>
        <p:sp>
          <p:nvSpPr>
            <p:cNvPr id="215" name="Google Shape;215;p9"/>
            <p:cNvSpPr/>
            <p:nvPr/>
          </p:nvSpPr>
          <p:spPr>
            <a:xfrm>
              <a:off x="0" y="1576607"/>
              <a:ext cx="4885203" cy="1260854"/>
            </a:xfrm>
            <a:prstGeom prst="roundRect">
              <a:avLst>
                <a:gd fmla="val 1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9"/>
            <p:cNvSpPr/>
            <p:nvPr/>
          </p:nvSpPr>
          <p:spPr>
            <a:xfrm>
              <a:off x="381408" y="1860299"/>
              <a:ext cx="693470" cy="69347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9"/>
            <p:cNvSpPr/>
            <p:nvPr/>
          </p:nvSpPr>
          <p:spPr>
            <a:xfrm>
              <a:off x="1456287" y="1576607"/>
              <a:ext cx="3428915" cy="126085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9"/>
            <p:cNvSpPr txBox="1"/>
            <p:nvPr/>
          </p:nvSpPr>
          <p:spPr>
            <a:xfrm>
              <a:off x="1456287" y="1576607"/>
              <a:ext cx="3428915" cy="1260854"/>
            </a:xfrm>
            <a:prstGeom prst="rect">
              <a:avLst/>
            </a:prstGeom>
            <a:noFill/>
            <a:ln>
              <a:noFill/>
            </a:ln>
          </p:spPr>
          <p:txBody>
            <a:bodyPr anchorCtr="0" anchor="ctr" bIns="133425" lIns="133425" spcFirstLastPara="1" rIns="133425" wrap="square" tIns="133425">
              <a:noAutofit/>
            </a:bodyPr>
            <a:lstStyle/>
            <a:p>
              <a:pPr indent="0" lvl="0" marL="0" marR="0" rtl="0" algn="l">
                <a:lnSpc>
                  <a:spcPct val="100000"/>
                </a:lnSpc>
                <a:spcBef>
                  <a:spcPts val="0"/>
                </a:spcBef>
                <a:spcAft>
                  <a:spcPts val="0"/>
                </a:spcAft>
                <a:buClr>
                  <a:schemeClr val="dk1"/>
                </a:buClr>
                <a:buSzPts val="1500"/>
                <a:buFont typeface="Helvetica Neue"/>
                <a:buNone/>
              </a:pPr>
              <a:r>
                <a:rPr lang="es-ES" sz="1500">
                  <a:solidFill>
                    <a:schemeClr val="dk1"/>
                  </a:solidFill>
                  <a:latin typeface="Helvetica Neue"/>
                  <a:ea typeface="Helvetica Neue"/>
                  <a:cs typeface="Helvetica Neue"/>
                  <a:sym typeface="Helvetica Neue"/>
                </a:rPr>
                <a:t>Organisation’s duty to its internal and external stakeholders' groups, acting as a good corporate citizen; going beyond legal requirements</a:t>
              </a:r>
              <a:endParaRPr/>
            </a:p>
          </p:txBody>
        </p:sp>
        <p:sp>
          <p:nvSpPr>
            <p:cNvPr id="219" name="Google Shape;219;p9"/>
            <p:cNvSpPr/>
            <p:nvPr/>
          </p:nvSpPr>
          <p:spPr>
            <a:xfrm>
              <a:off x="0" y="3152676"/>
              <a:ext cx="4885203" cy="1260854"/>
            </a:xfrm>
            <a:prstGeom prst="roundRect">
              <a:avLst>
                <a:gd fmla="val 1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9"/>
            <p:cNvSpPr/>
            <p:nvPr/>
          </p:nvSpPr>
          <p:spPr>
            <a:xfrm>
              <a:off x="381408" y="3436368"/>
              <a:ext cx="693470" cy="69347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
            <p:cNvSpPr/>
            <p:nvPr/>
          </p:nvSpPr>
          <p:spPr>
            <a:xfrm>
              <a:off x="1456287" y="3152676"/>
              <a:ext cx="3428915" cy="126085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9"/>
            <p:cNvSpPr txBox="1"/>
            <p:nvPr/>
          </p:nvSpPr>
          <p:spPr>
            <a:xfrm>
              <a:off x="1456287" y="3152676"/>
              <a:ext cx="3428915" cy="1260854"/>
            </a:xfrm>
            <a:prstGeom prst="rect">
              <a:avLst/>
            </a:prstGeom>
            <a:noFill/>
            <a:ln>
              <a:noFill/>
            </a:ln>
          </p:spPr>
          <p:txBody>
            <a:bodyPr anchorCtr="0" anchor="ctr" bIns="133425" lIns="133425" spcFirstLastPara="1" rIns="133425" wrap="square" tIns="133425">
              <a:noAutofit/>
            </a:bodyPr>
            <a:lstStyle/>
            <a:p>
              <a:pPr indent="0" lvl="0" marL="0" marR="0" rtl="0" algn="l">
                <a:lnSpc>
                  <a:spcPct val="100000"/>
                </a:lnSpc>
                <a:spcBef>
                  <a:spcPts val="0"/>
                </a:spcBef>
                <a:spcAft>
                  <a:spcPts val="0"/>
                </a:spcAft>
                <a:buClr>
                  <a:schemeClr val="dk1"/>
                </a:buClr>
                <a:buSzPts val="1500"/>
                <a:buFont typeface="Helvetica Neue"/>
                <a:buNone/>
              </a:pPr>
              <a:r>
                <a:rPr lang="es-ES" sz="1500">
                  <a:solidFill>
                    <a:schemeClr val="dk1"/>
                  </a:solidFill>
                  <a:latin typeface="Helvetica Neue"/>
                  <a:ea typeface="Helvetica Neue"/>
                  <a:cs typeface="Helvetica Neue"/>
                  <a:sym typeface="Helvetica Neue"/>
                </a:rPr>
                <a:t>Green initiatives are important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Tema de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2018-02-07T15:03:11Z</dcterms:created>
  <dc:creator>Vicenç Fernández Alarcón</dc:creator>
</cp:coreProperties>
</file>