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Roboto Medium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A4528EA-0F08-4A15-808E-E48C3B60B4CF}">
  <a:tblStyle styleId="{4A4528EA-0F08-4A15-808E-E48C3B60B4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RobotoMedium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Medium-italic.fntdata"/><Relationship Id="rId23" Type="http://schemas.openxmlformats.org/officeDocument/2006/relationships/font" Target="fonts/Roboto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RobotoMedium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4875ccd6f_2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84875ccd6f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49298bfe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49298bfe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46069ab1f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46069ab1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4875ccd6f_2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4875ccd6f_2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46069ab1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46069ab1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4875ccd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4875ccd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53a827b2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53a827b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47f54ecf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47f54ecf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4875ccd6f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4875ccd6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53a827b2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53a827b2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53a827b2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53a827b2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jpg"/><Relationship Id="rId5" Type="http://schemas.openxmlformats.org/officeDocument/2006/relationships/image" Target="../media/image12.png"/><Relationship Id="rId6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8850" y="3822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</a:rPr>
              <a:t>Marketing Plan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</a:rPr>
              <a:t>May 2020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975" y="1239325"/>
            <a:ext cx="5862050" cy="244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idx="4294967295" type="title"/>
          </p:nvPr>
        </p:nvSpPr>
        <p:spPr>
          <a:xfrm>
            <a:off x="581400" y="194075"/>
            <a:ext cx="600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Promotion</a:t>
            </a:r>
            <a:endParaRPr/>
          </a:p>
        </p:txBody>
      </p:sp>
      <p:grpSp>
        <p:nvGrpSpPr>
          <p:cNvPr id="160" name="Google Shape;160;p23"/>
          <p:cNvGrpSpPr/>
          <p:nvPr/>
        </p:nvGrpSpPr>
        <p:grpSpPr>
          <a:xfrm>
            <a:off x="494778" y="978118"/>
            <a:ext cx="3816277" cy="1625949"/>
            <a:chOff x="1126863" y="2013875"/>
            <a:chExt cx="1944600" cy="1569600"/>
          </a:xfrm>
        </p:grpSpPr>
        <p:sp>
          <p:nvSpPr>
            <p:cNvPr id="161" name="Google Shape;161;p23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fmla="val 0" name="adj1"/>
                <a:gd fmla="val 27729" name="adj2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 txBox="1"/>
            <p:nvPr/>
          </p:nvSpPr>
          <p:spPr>
            <a:xfrm>
              <a:off x="1126866" y="2091941"/>
              <a:ext cx="1795200" cy="10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1300">
                  <a:solidFill>
                    <a:srgbClr val="FFFFFF"/>
                  </a:solidFill>
                </a:rPr>
                <a:t>ONLINE MARKETING</a:t>
              </a:r>
              <a:endParaRPr b="1" sz="1300">
                <a:solidFill>
                  <a:srgbClr val="FFFFFF"/>
                </a:solidFill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Char char="●"/>
              </a:pPr>
              <a:r>
                <a:rPr lang="es-419" sz="1300">
                  <a:solidFill>
                    <a:srgbClr val="FFFFFF"/>
                  </a:solidFill>
                </a:rPr>
                <a:t>Facebook/Instagram Advertising</a:t>
              </a:r>
              <a:endParaRPr sz="1300">
                <a:solidFill>
                  <a:srgbClr val="FFFFFF"/>
                </a:solidFill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Char char="●"/>
              </a:pPr>
              <a:r>
                <a:rPr lang="es-419" sz="1300">
                  <a:solidFill>
                    <a:srgbClr val="FFFFFF"/>
                  </a:solidFill>
                </a:rPr>
                <a:t>Youtube video series</a:t>
              </a:r>
              <a:endParaRPr sz="1300">
                <a:solidFill>
                  <a:srgbClr val="FFFFFF"/>
                </a:solidFill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Char char="●"/>
              </a:pPr>
              <a:r>
                <a:rPr lang="es-419" sz="1300">
                  <a:solidFill>
                    <a:srgbClr val="FFFFFF"/>
                  </a:solidFill>
                </a:rPr>
                <a:t>Media publication</a:t>
              </a:r>
              <a:endParaRPr sz="1300">
                <a:solidFill>
                  <a:srgbClr val="FFFFFF"/>
                </a:solidFill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Char char="●"/>
              </a:pPr>
              <a:r>
                <a:rPr lang="es-419" sz="1300">
                  <a:solidFill>
                    <a:srgbClr val="FFFFFF"/>
                  </a:solidFill>
                </a:rPr>
                <a:t>Meet-Up groups</a:t>
              </a:r>
              <a:endParaRPr sz="1300">
                <a:solidFill>
                  <a:srgbClr val="FFFFFF"/>
                </a:solidFill>
              </a:endParaRPr>
            </a:p>
          </p:txBody>
        </p:sp>
      </p:grpSp>
      <p:grpSp>
        <p:nvGrpSpPr>
          <p:cNvPr id="163" name="Google Shape;163;p23"/>
          <p:cNvGrpSpPr/>
          <p:nvPr/>
        </p:nvGrpSpPr>
        <p:grpSpPr>
          <a:xfrm>
            <a:off x="497936" y="2718542"/>
            <a:ext cx="3788275" cy="938464"/>
            <a:chOff x="1126863" y="2013875"/>
            <a:chExt cx="1944600" cy="1569600"/>
          </a:xfrm>
        </p:grpSpPr>
        <p:sp>
          <p:nvSpPr>
            <p:cNvPr id="164" name="Google Shape;164;p23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fmla="val 0" name="adj1"/>
                <a:gd fmla="val 27729" name="adj2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 txBox="1"/>
            <p:nvPr/>
          </p:nvSpPr>
          <p:spPr>
            <a:xfrm>
              <a:off x="1126866" y="2091941"/>
              <a:ext cx="1795200" cy="10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>
                  <a:solidFill>
                    <a:srgbClr val="FFFFFF"/>
                  </a:solidFill>
                </a:rPr>
                <a:t>INFLUENCERS</a:t>
              </a:r>
              <a:endParaRPr b="1">
                <a:solidFill>
                  <a:srgbClr val="FFFFFF"/>
                </a:solidFill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Char char="●"/>
              </a:pPr>
              <a:r>
                <a:rPr lang="es-419">
                  <a:solidFill>
                    <a:srgbClr val="FFFFFF"/>
                  </a:solidFill>
                </a:rPr>
                <a:t>Vlog of farm visits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6" name="Google Shape;166;p23"/>
          <p:cNvGrpSpPr/>
          <p:nvPr/>
        </p:nvGrpSpPr>
        <p:grpSpPr>
          <a:xfrm>
            <a:off x="498052" y="3768844"/>
            <a:ext cx="3752495" cy="1282834"/>
            <a:chOff x="1126863" y="2013875"/>
            <a:chExt cx="1944600" cy="1569600"/>
          </a:xfrm>
        </p:grpSpPr>
        <p:sp>
          <p:nvSpPr>
            <p:cNvPr id="167" name="Google Shape;167;p23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fmla="val 0" name="adj1"/>
                <a:gd fmla="val 27729" name="adj2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3"/>
            <p:cNvSpPr txBox="1"/>
            <p:nvPr/>
          </p:nvSpPr>
          <p:spPr>
            <a:xfrm>
              <a:off x="1126866" y="2091941"/>
              <a:ext cx="1795200" cy="10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>
                  <a:solidFill>
                    <a:srgbClr val="FFFFFF"/>
                  </a:solidFill>
                </a:rPr>
                <a:t>IN-APP PROMOTION</a:t>
              </a:r>
              <a:endParaRPr b="1">
                <a:solidFill>
                  <a:srgbClr val="FFFFFF"/>
                </a:solidFill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Char char="●"/>
              </a:pPr>
              <a:r>
                <a:rPr lang="es-419">
                  <a:solidFill>
                    <a:srgbClr val="FFFFFF"/>
                  </a:solidFill>
                </a:rPr>
                <a:t>Vouchers</a:t>
              </a:r>
              <a:endParaRPr>
                <a:solidFill>
                  <a:srgbClr val="FFFFFF"/>
                </a:solidFill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Char char="●"/>
              </a:pPr>
              <a:r>
                <a:rPr lang="es-419">
                  <a:solidFill>
                    <a:srgbClr val="FFFFFF"/>
                  </a:solidFill>
                </a:rPr>
                <a:t>Branding-related discount 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9275" y="1028594"/>
            <a:ext cx="1707582" cy="17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873325"/>
            <a:ext cx="4288008" cy="1715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3563250" y="1143750"/>
            <a:ext cx="20175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What is Sprout?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1146225" y="1234075"/>
            <a:ext cx="2833800" cy="3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Focus on social change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sz="1400"/>
              <a:t>Vision: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400"/>
              <a:t>Transform how we grow, share, and consume our food.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sz="1400"/>
              <a:t>Mission: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400"/>
              <a:t>Create a mutually beneficial relationship between </a:t>
            </a:r>
            <a:r>
              <a:rPr i="1" lang="es-419" sz="1400"/>
              <a:t>local farmers</a:t>
            </a:r>
            <a:r>
              <a:rPr lang="es-419" sz="1400"/>
              <a:t>, </a:t>
            </a:r>
            <a:r>
              <a:rPr i="1" lang="es-419" sz="1400"/>
              <a:t>customers</a:t>
            </a:r>
            <a:r>
              <a:rPr lang="es-419" sz="1400"/>
              <a:t>, and the </a:t>
            </a:r>
            <a:r>
              <a:rPr i="1" lang="es-419" sz="1400"/>
              <a:t>environment </a:t>
            </a:r>
            <a:r>
              <a:rPr lang="es-419" sz="1400"/>
              <a:t>through </a:t>
            </a:r>
            <a:r>
              <a:rPr i="1" lang="es-419" sz="1400"/>
              <a:t>fair exchange</a:t>
            </a:r>
            <a:r>
              <a:rPr lang="es-419" sz="1400"/>
              <a:t> and </a:t>
            </a:r>
            <a:r>
              <a:rPr i="1" lang="es-419" sz="1400"/>
              <a:t>shared farm experience.</a:t>
            </a:r>
            <a:endParaRPr sz="1400"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925" y="1472200"/>
            <a:ext cx="3611949" cy="312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00" y="605825"/>
            <a:ext cx="4401050" cy="393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575" y="1488295"/>
            <a:ext cx="4195924" cy="26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4294967295" type="title"/>
          </p:nvPr>
        </p:nvSpPr>
        <p:spPr>
          <a:xfrm>
            <a:off x="581400" y="194075"/>
            <a:ext cx="600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Qualitative Market Research</a:t>
            </a: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4809284" y="2777470"/>
            <a:ext cx="261571" cy="260379"/>
            <a:chOff x="4858109" y="2631368"/>
            <a:chExt cx="316442" cy="315000"/>
          </a:xfrm>
        </p:grpSpPr>
        <p:sp>
          <p:nvSpPr>
            <p:cNvPr id="79" name="Google Shape;79;p17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s-419"/>
              </a:br>
              <a:endParaRPr/>
            </a:p>
          </p:txBody>
        </p:sp>
      </p:grpSp>
      <p:grpSp>
        <p:nvGrpSpPr>
          <p:cNvPr id="81" name="Google Shape;81;p17"/>
          <p:cNvGrpSpPr/>
          <p:nvPr/>
        </p:nvGrpSpPr>
        <p:grpSpPr>
          <a:xfrm>
            <a:off x="3232514" y="1289245"/>
            <a:ext cx="2636736" cy="3589518"/>
            <a:chOff x="3071457" y="2013875"/>
            <a:chExt cx="2045408" cy="1569600"/>
          </a:xfrm>
        </p:grpSpPr>
        <p:sp>
          <p:nvSpPr>
            <p:cNvPr id="82" name="Google Shape;82;p17"/>
            <p:cNvSpPr/>
            <p:nvPr/>
          </p:nvSpPr>
          <p:spPr>
            <a:xfrm flipH="1" rot="10800000">
              <a:off x="3071457" y="2013875"/>
              <a:ext cx="1944600" cy="1569600"/>
            </a:xfrm>
            <a:prstGeom prst="round2DiagRect">
              <a:avLst>
                <a:gd fmla="val 0" name="adj1"/>
                <a:gd fmla="val 0" name="adj2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7"/>
            <p:cNvSpPr txBox="1"/>
            <p:nvPr/>
          </p:nvSpPr>
          <p:spPr>
            <a:xfrm>
              <a:off x="3316093" y="2089785"/>
              <a:ext cx="1451700" cy="14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SUPPLIERS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Google Shape;84;p17"/>
            <p:cNvSpPr txBox="1"/>
            <p:nvPr/>
          </p:nvSpPr>
          <p:spPr>
            <a:xfrm>
              <a:off x="3071465" y="3204561"/>
              <a:ext cx="20454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Contact with suppliers: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-"/>
              </a:pPr>
              <a:r>
                <a:rPr lang="es-419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Home Delivery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-"/>
              </a:pPr>
              <a:r>
                <a:rPr lang="es-419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Availability in supermarkets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5" name="Google Shape;85;p17"/>
          <p:cNvGrpSpPr/>
          <p:nvPr/>
        </p:nvGrpSpPr>
        <p:grpSpPr>
          <a:xfrm>
            <a:off x="505200" y="1269311"/>
            <a:ext cx="2723407" cy="3609452"/>
            <a:chOff x="1121017" y="2013875"/>
            <a:chExt cx="1950446" cy="1569600"/>
          </a:xfrm>
        </p:grpSpPr>
        <p:sp>
          <p:nvSpPr>
            <p:cNvPr id="86" name="Google Shape;86;p17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fmla="val 0" name="adj1"/>
                <a:gd fmla="val 27729" name="adj2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7"/>
            <p:cNvSpPr txBox="1"/>
            <p:nvPr/>
          </p:nvSpPr>
          <p:spPr>
            <a:xfrm>
              <a:off x="1351626" y="2090702"/>
              <a:ext cx="14517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CUSTOMERS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88;p17"/>
            <p:cNvSpPr txBox="1"/>
            <p:nvPr/>
          </p:nvSpPr>
          <p:spPr>
            <a:xfrm>
              <a:off x="1121017" y="2275503"/>
              <a:ext cx="1795200" cy="103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s-419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20% of Spain’s total gross domestic product (GDP) comes from Catalonia.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s-419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Previous research on organic foods market show favorable attitudes toward organic foods in age groups of 18-25 and 26-35 years.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" name="Google Shape;89;p17"/>
          <p:cNvGrpSpPr/>
          <p:nvPr/>
        </p:nvGrpSpPr>
        <p:grpSpPr>
          <a:xfrm>
            <a:off x="5743238" y="1279294"/>
            <a:ext cx="3001200" cy="3599407"/>
            <a:chOff x="5015938" y="2013875"/>
            <a:chExt cx="3001200" cy="1569600"/>
          </a:xfrm>
        </p:grpSpPr>
        <p:sp>
          <p:nvSpPr>
            <p:cNvPr id="90" name="Google Shape;90;p17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fmla="val 30006" name="adj1"/>
                <a:gd fmla="val 0" name="adj2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7"/>
            <p:cNvSpPr txBox="1"/>
            <p:nvPr/>
          </p:nvSpPr>
          <p:spPr>
            <a:xfrm>
              <a:off x="5360225" y="2090244"/>
              <a:ext cx="2417100" cy="14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COMPETITORS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Google Shape;92;p17"/>
            <p:cNvSpPr txBox="1"/>
            <p:nvPr/>
          </p:nvSpPr>
          <p:spPr>
            <a:xfrm>
              <a:off x="5189800" y="2300333"/>
              <a:ext cx="2723400" cy="10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Services provided: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s-419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Seasonal products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s-419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Food baskets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○"/>
              </a:pPr>
              <a:r>
                <a:rPr lang="es-419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Different sizes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○"/>
              </a:pPr>
              <a:r>
                <a:rPr lang="es-419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Limited changes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s-419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Home delivery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○"/>
              </a:pPr>
              <a:r>
                <a:rPr lang="es-419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Weekly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○"/>
              </a:pPr>
              <a:r>
                <a:rPr lang="es-419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Charges for delivery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aphicFrame>
        <p:nvGraphicFramePr>
          <p:cNvPr id="93" name="Google Shape;93;p17"/>
          <p:cNvGraphicFramePr/>
          <p:nvPr/>
        </p:nvGraphicFramePr>
        <p:xfrm>
          <a:off x="3324125" y="1936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{4A4528EA-0F08-4A15-808E-E48C3B60B4CF}</a:tableStyleId>
              </a:tblPr>
              <a:tblGrid>
                <a:gridCol w="1161800"/>
                <a:gridCol w="1161800"/>
              </a:tblGrid>
              <a:tr h="5081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>
                          <a:solidFill>
                            <a:srgbClr val="FFFFFF"/>
                          </a:solidFill>
                        </a:rPr>
                        <a:t>Amount of operators in Catalonia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4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>
                          <a:solidFill>
                            <a:srgbClr val="FFFFFF"/>
                          </a:solidFill>
                        </a:rPr>
                        <a:t>Activity Type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>
                          <a:solidFill>
                            <a:srgbClr val="FFFFFF"/>
                          </a:solidFill>
                        </a:rPr>
                        <a:t>Rank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FFFFFF"/>
                          </a:solidFill>
                        </a:rPr>
                        <a:t>Primary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FFFFFF"/>
                          </a:solidFill>
                        </a:rPr>
                        <a:t>4th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FFFFFF"/>
                          </a:solidFill>
                        </a:rPr>
                        <a:t>Secondary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FFFFFF"/>
                          </a:solidFill>
                        </a:rPr>
                        <a:t>1st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FFFFFF"/>
                          </a:solidFill>
                        </a:rPr>
                        <a:t>Tertiary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FFFFFF"/>
                          </a:solidFill>
                        </a:rPr>
                        <a:t>1st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Quantitative Market Research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652050" y="1193100"/>
            <a:ext cx="7932300" cy="3598200"/>
          </a:xfrm>
          <a:prstGeom prst="round2DiagRect">
            <a:avLst>
              <a:gd fmla="val 0" name="adj1"/>
              <a:gd fmla="val 27729" name="adj2"/>
            </a:avLst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652050" y="1247750"/>
            <a:ext cx="7839900" cy="3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Key Findings: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b="1" lang="es-41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Shopping Habit: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lang="es-41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85% get their groceries from supermarkets, but 70% would consider buying online.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lang="es-41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59% buys groceries once a week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lang="es-41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Respondents use more recyclable materials (4.</a:t>
            </a:r>
            <a:r>
              <a:rPr lang="es-41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2/5</a:t>
            </a:r>
            <a:r>
              <a:rPr lang="es-41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b="1" lang="es-41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Organic Food: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lang="es-41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Respondents are less likely to go out of their way to get organic food, but they will consume more if they are more available (3.9/5)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b="1" lang="es-41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Interest in Farm Visit: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lang="es-41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Female 21-25 age group (7.2/10)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lang="es-41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Female 26-30 age group (7.6/10)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/>
          <p:nvPr/>
        </p:nvSpPr>
        <p:spPr>
          <a:xfrm>
            <a:off x="239050" y="1123700"/>
            <a:ext cx="8740500" cy="3855000"/>
          </a:xfrm>
          <a:prstGeom prst="roundRect">
            <a:avLst>
              <a:gd fmla="val 7321" name="adj"/>
            </a:avLst>
          </a:prstGeom>
          <a:noFill/>
          <a:ln cap="flat" cmpd="sng" w="19050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6975" y="1174350"/>
            <a:ext cx="3550050" cy="248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Strategic Marketing: Sprout Experience</a:t>
            </a:r>
            <a:endParaRPr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600" y="1564188"/>
            <a:ext cx="1872400" cy="17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1200" y="1532166"/>
            <a:ext cx="1872400" cy="177223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314750" y="3499325"/>
            <a:ext cx="2516100" cy="12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rgbClr val="434343"/>
                </a:solidFill>
              </a:rPr>
              <a:t>Farms in Barcelona</a:t>
            </a:r>
            <a:endParaRPr b="1" sz="15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✔"/>
            </a:pPr>
            <a:r>
              <a:rPr lang="es-419" sz="1200">
                <a:solidFill>
                  <a:srgbClr val="434343"/>
                </a:solidFill>
              </a:rPr>
              <a:t>Many farms within 150km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✔"/>
            </a:pPr>
            <a:r>
              <a:rPr lang="es-419" sz="1200">
                <a:solidFill>
                  <a:srgbClr val="434343"/>
                </a:solidFill>
              </a:rPr>
              <a:t>Good distribution channels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✔"/>
            </a:pPr>
            <a:r>
              <a:rPr lang="es-419" sz="1200">
                <a:solidFill>
                  <a:srgbClr val="434343"/>
                </a:solidFill>
              </a:rPr>
              <a:t>Variety of products</a:t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6315250" y="3499325"/>
            <a:ext cx="2664300" cy="14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rgbClr val="434343"/>
                </a:solidFill>
              </a:rPr>
              <a:t>Customers</a:t>
            </a:r>
            <a:endParaRPr b="1" sz="1800">
              <a:solidFill>
                <a:srgbClr val="434343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✔"/>
            </a:pPr>
            <a:r>
              <a:rPr lang="es-419" sz="1200">
                <a:solidFill>
                  <a:srgbClr val="434343"/>
                </a:solidFill>
              </a:rPr>
              <a:t>Age 18-25: Care for health , environment and experience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✔"/>
            </a:pPr>
            <a:r>
              <a:rPr lang="es-419" sz="1200">
                <a:solidFill>
                  <a:srgbClr val="434343"/>
                </a:solidFill>
              </a:rPr>
              <a:t>Age 25-35: Bigger tickets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✔"/>
            </a:pPr>
            <a:r>
              <a:rPr lang="es-419" sz="1200">
                <a:solidFill>
                  <a:srgbClr val="434343"/>
                </a:solidFill>
              </a:rPr>
              <a:t>Prone to use online channel.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3219600" y="3662225"/>
            <a:ext cx="3000000" cy="1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😀 </a:t>
            </a:r>
            <a:r>
              <a:rPr lang="es-419">
                <a:solidFill>
                  <a:srgbClr val="434343"/>
                </a:solidFill>
              </a:rPr>
              <a:t>S</a:t>
            </a:r>
            <a:r>
              <a:rPr lang="es-419">
                <a:solidFill>
                  <a:srgbClr val="434343"/>
                </a:solidFill>
              </a:rPr>
              <a:t>ocial, environmental and healthy brand → </a:t>
            </a:r>
            <a:r>
              <a:rPr b="1" lang="es-419">
                <a:solidFill>
                  <a:srgbClr val="434343"/>
                </a:solidFill>
              </a:rPr>
              <a:t>Sprout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34343"/>
                </a:solidFill>
              </a:rPr>
              <a:t>😀 </a:t>
            </a:r>
            <a:r>
              <a:rPr lang="es-419">
                <a:solidFill>
                  <a:srgbClr val="434343"/>
                </a:solidFill>
              </a:rPr>
              <a:t>Start as a niche and </a:t>
            </a:r>
            <a:r>
              <a:rPr b="1" lang="es-419">
                <a:solidFill>
                  <a:srgbClr val="434343"/>
                </a:solidFill>
              </a:rPr>
              <a:t>grow the right way </a:t>
            </a:r>
            <a:r>
              <a:rPr lang="es-419">
                <a:solidFill>
                  <a:srgbClr val="434343"/>
                </a:solidFill>
              </a:rPr>
              <a:t>with</a:t>
            </a:r>
            <a:r>
              <a:rPr lang="es-419">
                <a:solidFill>
                  <a:srgbClr val="434343"/>
                </a:solidFill>
              </a:rPr>
              <a:t> customers and farmers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17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Products</a:t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5637675" y="752450"/>
            <a:ext cx="2777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-419" sz="1800">
                <a:solidFill>
                  <a:srgbClr val="4A86E8"/>
                </a:solidFill>
              </a:rPr>
              <a:t>Farming experience</a:t>
            </a:r>
            <a:endParaRPr i="1" sz="1800">
              <a:solidFill>
                <a:srgbClr val="4A86E8"/>
              </a:solidFill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450" y="3197801"/>
            <a:ext cx="2999999" cy="1756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6041" y="3212475"/>
            <a:ext cx="2980658" cy="17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0450" y="1279875"/>
            <a:ext cx="2878000" cy="170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927650" y="767575"/>
            <a:ext cx="330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1800">
                <a:solidFill>
                  <a:srgbClr val="38761D"/>
                </a:solidFill>
              </a:rPr>
              <a:t>Baskets of fresh products</a:t>
            </a:r>
            <a:endParaRPr b="1" i="1" sz="1800">
              <a:solidFill>
                <a:srgbClr val="38761D"/>
              </a:solidFill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14453" y="1279875"/>
            <a:ext cx="1823850" cy="170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Place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152475"/>
            <a:ext cx="527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Type of distribution: </a:t>
            </a:r>
            <a:r>
              <a:rPr b="1" lang="es-419"/>
              <a:t>Indirect</a:t>
            </a:r>
            <a:r>
              <a:rPr lang="es-419"/>
              <a:t> Distribution &amp; </a:t>
            </a:r>
            <a:r>
              <a:rPr b="1" lang="es-419"/>
              <a:t>Selective</a:t>
            </a:r>
            <a:r>
              <a:rPr lang="es-419"/>
              <a:t> Distribution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3 possible distribution channels: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On our Website/Mobile app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On the “open-day”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Flea Market every weekend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Delivery once a week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Have a</a:t>
            </a:r>
            <a:r>
              <a:rPr lang="es-419"/>
              <a:t>greements with drivers who already had a truck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No warehouse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2300" y="1152475"/>
            <a:ext cx="3150000" cy="148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Price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83100" y="1152475"/>
            <a:ext cx="46713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400">
                <a:solidFill>
                  <a:srgbClr val="000000"/>
                </a:solidFill>
              </a:rPr>
              <a:t>Strategy: </a:t>
            </a:r>
            <a:r>
              <a:rPr lang="es-419" sz="1400">
                <a:solidFill>
                  <a:srgbClr val="000000"/>
                </a:solidFill>
              </a:rPr>
              <a:t>Commission</a:t>
            </a:r>
            <a:r>
              <a:rPr lang="es-419" sz="1400">
                <a:solidFill>
                  <a:srgbClr val="000000"/>
                </a:solidFill>
              </a:rPr>
              <a:t>-based + Subscription-based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4275850" y="1152475"/>
            <a:ext cx="4154100" cy="4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400">
                <a:solidFill>
                  <a:srgbClr val="000000"/>
                </a:solidFill>
              </a:rPr>
              <a:t>Price Range</a:t>
            </a:r>
            <a:endParaRPr sz="1400">
              <a:solidFill>
                <a:srgbClr val="000000"/>
              </a:solidFill>
            </a:endParaRPr>
          </a:p>
        </p:txBody>
      </p:sp>
      <p:grpSp>
        <p:nvGrpSpPr>
          <p:cNvPr id="138" name="Google Shape;138;p22"/>
          <p:cNvGrpSpPr/>
          <p:nvPr/>
        </p:nvGrpSpPr>
        <p:grpSpPr>
          <a:xfrm>
            <a:off x="159419" y="3034542"/>
            <a:ext cx="3961514" cy="878370"/>
            <a:chOff x="1151752" y="2322568"/>
            <a:chExt cx="2975673" cy="651852"/>
          </a:xfrm>
        </p:grpSpPr>
        <p:sp>
          <p:nvSpPr>
            <p:cNvPr id="139" name="Google Shape;139;p22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2320728" y="2478519"/>
              <a:ext cx="16836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1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Special discounts </a:t>
              </a:r>
              <a:r>
                <a:rPr lang="es-419" sz="110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(visits and baskets)</a:t>
              </a:r>
              <a:endParaRPr sz="11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1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Free delivery &amp; </a:t>
              </a:r>
              <a:r>
                <a:rPr lang="es-419" sz="110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Store credit</a:t>
              </a:r>
              <a:r>
                <a:rPr lang="es-419" sz="11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for </a:t>
              </a:r>
              <a:r>
                <a:rPr lang="es-419" sz="11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all purchases</a:t>
              </a:r>
              <a:endParaRPr sz="11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B7743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1151752" y="2322573"/>
              <a:ext cx="1131300" cy="642600"/>
            </a:xfrm>
            <a:prstGeom prst="rect">
              <a:avLst/>
            </a:prstGeom>
            <a:solidFill>
              <a:srgbClr val="0C8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2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VIP*</a:t>
              </a:r>
              <a:endParaRPr b="1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3" name="Google Shape;143;p22"/>
          <p:cNvGrpSpPr/>
          <p:nvPr/>
        </p:nvGrpSpPr>
        <p:grpSpPr>
          <a:xfrm>
            <a:off x="162023" y="2379500"/>
            <a:ext cx="3960025" cy="642609"/>
            <a:chOff x="1151752" y="2322566"/>
            <a:chExt cx="2975673" cy="642609"/>
          </a:xfrm>
        </p:grpSpPr>
        <p:sp>
          <p:nvSpPr>
            <p:cNvPr id="144" name="Google Shape;144;p22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2342615" y="2399951"/>
              <a:ext cx="1742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1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Subscription for weekly delivery</a:t>
              </a:r>
              <a:endParaRPr sz="11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1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Product discounts </a:t>
              </a:r>
              <a:endParaRPr sz="11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B7743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1151752" y="2322566"/>
              <a:ext cx="1131300" cy="6426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2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Customer</a:t>
              </a:r>
              <a:endParaRPr b="1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" name="Google Shape;148;p22"/>
          <p:cNvGrpSpPr/>
          <p:nvPr/>
        </p:nvGrpSpPr>
        <p:grpSpPr>
          <a:xfrm>
            <a:off x="159369" y="1724244"/>
            <a:ext cx="3971630" cy="642608"/>
            <a:chOff x="1151752" y="2322567"/>
            <a:chExt cx="2975673" cy="642608"/>
          </a:xfrm>
        </p:grpSpPr>
        <p:sp>
          <p:nvSpPr>
            <p:cNvPr id="149" name="Google Shape;149;p22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2"/>
            <p:cNvSpPr/>
            <p:nvPr/>
          </p:nvSpPr>
          <p:spPr>
            <a:xfrm>
              <a:off x="2342623" y="2399948"/>
              <a:ext cx="17772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1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Place Order</a:t>
              </a:r>
              <a:endParaRPr sz="11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1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Free delivery on purchases over 30€</a:t>
              </a:r>
              <a:endParaRPr sz="11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B7743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1151752" y="2322567"/>
              <a:ext cx="1131300" cy="6426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2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Free</a:t>
              </a:r>
              <a:endParaRPr b="1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3" name="Google Shape;153;p22"/>
          <p:cNvSpPr txBox="1"/>
          <p:nvPr/>
        </p:nvSpPr>
        <p:spPr>
          <a:xfrm>
            <a:off x="165188" y="3912900"/>
            <a:ext cx="396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*Paid subscription. Customers obtain a loyalty card to manage store credit.</a:t>
            </a:r>
            <a:endParaRPr sz="1200"/>
          </a:p>
        </p:txBody>
      </p:sp>
      <p:graphicFrame>
        <p:nvGraphicFramePr>
          <p:cNvPr id="154" name="Google Shape;154;p22"/>
          <p:cNvGraphicFramePr/>
          <p:nvPr/>
        </p:nvGraphicFramePr>
        <p:xfrm>
          <a:off x="4275838" y="174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{4A4528EA-0F08-4A15-808E-E48C3B60B4CF}</a:tableStyleId>
              </a:tblPr>
              <a:tblGrid>
                <a:gridCol w="1249900"/>
                <a:gridCol w="2052100"/>
                <a:gridCol w="1376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rgbClr val="FFFFFF"/>
                          </a:solidFill>
                        </a:rPr>
                        <a:t>PRODUCT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814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814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rgbClr val="FFFFFF"/>
                          </a:solidFill>
                        </a:rPr>
                        <a:t>PRICE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814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Subscription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VIP subscription to Sprout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15€ - 25€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Farming Experience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Visit to local farms: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-419" sz="1200"/>
                        <a:t>Lunch and farming activities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-419" sz="1200"/>
                        <a:t>Buy products from source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15€ - 25€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(Free for VIP customers)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Organic Baskets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Smallest basket: 5 kg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15€ - 20€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(“Smart” pricing)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