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Roboto"/>
      <p:regular r:id="rId25"/>
      <p:bold r:id="rId26"/>
      <p:italic r:id="rId27"/>
      <p:boldItalic r:id="rId28"/>
    </p:embeddedFont>
    <p:embeddedFont>
      <p:font typeface="Roboto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6" name="Ariston Li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3193AB-B1C2-4F18-8906-F445F9A99885}">
  <a:tblStyle styleId="{133193AB-B1C2-4F18-8906-F445F9A998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RobotoMedium-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Medium-italic.fntdata"/><Relationship Id="rId30" Type="http://schemas.openxmlformats.org/officeDocument/2006/relationships/font" Target="fonts/RobotoMedium-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RobotoMedium-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4-29T10:35:11.842">
    <p:pos x="6000" y="0"/>
    <p:text>ariston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04-29T10:29:02.852">
    <p:pos x="6000" y="0"/>
    <p:text>ariston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0-04-29T10:38:15.153">
    <p:pos x="6000" y="0"/>
    <p:text>nejada</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0-04-29T10:35:31.458">
    <p:pos x="6000" y="0"/>
    <p:text>hung</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0-04-29T10:46:42.317">
    <p:pos x="6000" y="0"/>
    <p:text>valdemar</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0-04-29T10:48:46.411">
    <p:pos x="6000" y="0"/>
    <p:text>ariston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armingismagic.co.uk/film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armingismagic.co.uk/film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searchgate.net/publication/265969293_Consumer_segments_in_organic_foods_market" TargetMode="External"/><Relationship Id="rId3" Type="http://schemas.openxmlformats.org/officeDocument/2006/relationships/hyperlink" Target="https://www.cnbc.com/2017/09/21/heres-how-bad-economically-a-spain-catalonia-split-could-really-be.html" TargetMode="External"/><Relationship Id="rId4" Type="http://schemas.openxmlformats.org/officeDocument/2006/relationships/hyperlink" Target="https://www.mapa.gob.es/es/alimentacion/temas/produccion-ecologica/estadisticaspe2018_tcm30-513741.pdf"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rganic-market.info/news-in-brief-and-reports-article/spain-catalonia-is-the-organic-hub.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descat.cat/pub/?id=aec&amp;n=444&amp;lang=e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84875ccd6f_2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84875ccd6f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 sprout means also “to grow”, “to rise”, “to develop”, what marks the future of company or individual person chooses brand.  It can “grow”, so “develop” and make it better. It has also literal meaning – plants which grow by company Sprout grown in an ecological and environmentally friendly way.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53a827b2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53a827b2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solidFill>
                  <a:schemeClr val="dk1"/>
                </a:solidFill>
              </a:rPr>
              <a:t>Sprout’s income comes from the commission from the product which was sold and the subscription fee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s-419"/>
              <a:t>“Smart” pricing: suggests the price to the farms to remain competitive in the market, which helps farmers make more profit.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49298bfe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49298bfe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t>Facebook ads</a:t>
            </a:r>
            <a:endParaRPr/>
          </a:p>
          <a:p>
            <a:pPr indent="0" lvl="0" marL="0" rtl="0" algn="l">
              <a:spcBef>
                <a:spcPts val="0"/>
              </a:spcBef>
              <a:spcAft>
                <a:spcPts val="0"/>
              </a:spcAft>
              <a:buClr>
                <a:schemeClr val="dk1"/>
              </a:buClr>
              <a:buSzPts val="1100"/>
              <a:buFont typeface="Arial"/>
              <a:buNone/>
            </a:pPr>
            <a:r>
              <a:rPr lang="es-419" u="sng">
                <a:hlinkClick r:id="rId2"/>
              </a:rPr>
              <a:t>https://www.farmingismagic.co.uk/films/</a:t>
            </a:r>
            <a:endParaRPr/>
          </a:p>
          <a:p>
            <a:pPr indent="0" lvl="0" marL="0" rtl="0" algn="l">
              <a:spcBef>
                <a:spcPts val="0"/>
              </a:spcBef>
              <a:spcAft>
                <a:spcPts val="0"/>
              </a:spcAft>
              <a:buClr>
                <a:schemeClr val="dk1"/>
              </a:buClr>
              <a:buSzPts val="1100"/>
              <a:buFont typeface="Arial"/>
              <a:buNone/>
            </a:pPr>
            <a:r>
              <a:t/>
            </a:r>
            <a:endParaRPr/>
          </a:p>
          <a:p>
            <a:pPr indent="-317500" lvl="0" marL="457200" rtl="0" algn="l">
              <a:lnSpc>
                <a:spcPct val="115000"/>
              </a:lnSpc>
              <a:spcBef>
                <a:spcPts val="0"/>
              </a:spcBef>
              <a:spcAft>
                <a:spcPts val="0"/>
              </a:spcAft>
              <a:buClr>
                <a:srgbClr val="000000"/>
              </a:buClr>
              <a:buSzPts val="1400"/>
              <a:buChar char="●"/>
            </a:pPr>
            <a:r>
              <a:rPr lang="es-419" sz="1400"/>
              <a:t>e.g. discount on Earth Day</a:t>
            </a:r>
            <a:endParaRPr sz="1400"/>
          </a:p>
          <a:p>
            <a:pPr indent="0" lvl="0" marL="0" rtl="0" algn="l">
              <a:lnSpc>
                <a:spcPct val="115000"/>
              </a:lnSpc>
              <a:spcBef>
                <a:spcPts val="1600"/>
              </a:spcBef>
              <a:spcAft>
                <a:spcPts val="1600"/>
              </a:spcAft>
              <a:buNone/>
            </a:pPr>
            <a:r>
              <a:rPr lang="es-419" sz="1200">
                <a:latin typeface="Roboto"/>
                <a:ea typeface="Roboto"/>
                <a:cs typeface="Roboto"/>
                <a:sym typeface="Roboto"/>
              </a:rPr>
              <a:t>Use multiple strategies to reach to a wide range of customers, </a:t>
            </a:r>
            <a:r>
              <a:rPr lang="es-419">
                <a:solidFill>
                  <a:schemeClr val="dk1"/>
                </a:solidFill>
              </a:rPr>
              <a:t>target the right customer with the right products </a:t>
            </a:r>
            <a:r>
              <a:rPr lang="es-419" sz="1200">
                <a:latin typeface="Roboto"/>
                <a:ea typeface="Roboto"/>
                <a:cs typeface="Roboto"/>
                <a:sym typeface="Roboto"/>
              </a:rPr>
              <a:t>and make them become our loyal customers, which is our ultimate goal.</a:t>
            </a:r>
            <a:endParaRPr sz="1200">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53a827b2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53a827b2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Facebook ads</a:t>
            </a:r>
            <a:endParaRPr/>
          </a:p>
          <a:p>
            <a:pPr indent="0" lvl="0" marL="0" rtl="0" algn="l">
              <a:spcBef>
                <a:spcPts val="0"/>
              </a:spcBef>
              <a:spcAft>
                <a:spcPts val="0"/>
              </a:spcAft>
              <a:buNone/>
            </a:pPr>
            <a:r>
              <a:rPr lang="es-419"/>
              <a:t>Recommendation system -&gt; target right person with the right products</a:t>
            </a:r>
            <a:endParaRPr/>
          </a:p>
          <a:p>
            <a:pPr indent="0" lvl="0" marL="0" rtl="0" algn="l">
              <a:spcBef>
                <a:spcPts val="0"/>
              </a:spcBef>
              <a:spcAft>
                <a:spcPts val="0"/>
              </a:spcAft>
              <a:buNone/>
            </a:pPr>
            <a:r>
              <a:rPr lang="es-419" u="sng">
                <a:solidFill>
                  <a:schemeClr val="hlink"/>
                </a:solidFill>
                <a:hlinkClick r:id="rId2"/>
              </a:rPr>
              <a:t>https://www.farmingismagic.co.uk/films/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46069ab1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46069ab1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Facebook ads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53a827b2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53a827b2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46069ab1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46069ab1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4875ccd6f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4875ccd6f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solidFill>
                  <a:schemeClr val="dk1"/>
                </a:solidFill>
              </a:rPr>
              <a:t>Primary -&gt; Extraction of raw materials. Secondary -&gt; Manufacturing. Tertiary -&gt; Services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4fa89396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4fa89396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150km: It’s possible for users to visit.</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Turn into a start competitor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4875ccd6f_2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4875ccd6f_2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Megatrend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46069ab1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46069ab1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mention visit to the product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4875ccd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4875ccd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Customer age group: </a:t>
            </a:r>
            <a:r>
              <a:rPr lang="es-419" u="sng">
                <a:solidFill>
                  <a:schemeClr val="hlink"/>
                </a:solidFill>
                <a:hlinkClick r:id="rId2"/>
              </a:rPr>
              <a:t>https://www.researchgate.net/publication/265969293_Consumer_segments_in_organic_foods_market</a:t>
            </a:r>
            <a:endParaRPr/>
          </a:p>
          <a:p>
            <a:pPr indent="0" lvl="0" marL="0" rtl="0" algn="l">
              <a:spcBef>
                <a:spcPts val="0"/>
              </a:spcBef>
              <a:spcAft>
                <a:spcPts val="0"/>
              </a:spcAft>
              <a:buNone/>
            </a:pPr>
            <a:r>
              <a:rPr lang="es-419"/>
              <a:t>Catalonia GDP: </a:t>
            </a:r>
            <a:r>
              <a:rPr lang="es-419" u="sng">
                <a:solidFill>
                  <a:schemeClr val="hlink"/>
                </a:solidFill>
                <a:hlinkClick r:id="rId3"/>
              </a:rPr>
              <a:t>https://www.cnbc.com/2017/09/21/heres-how-bad-economically-a-spain-catalonia-split-could-really-be.html</a:t>
            </a:r>
            <a:endParaRPr/>
          </a:p>
          <a:p>
            <a:pPr indent="0" lvl="0" marL="0" rtl="0" algn="l">
              <a:spcBef>
                <a:spcPts val="0"/>
              </a:spcBef>
              <a:spcAft>
                <a:spcPts val="0"/>
              </a:spcAft>
              <a:buNone/>
            </a:pPr>
            <a:r>
              <a:rPr lang="es-419"/>
              <a:t>Spain’s Ministry of Agriculture: </a:t>
            </a:r>
            <a:r>
              <a:rPr lang="es-419" u="sng">
                <a:solidFill>
                  <a:schemeClr val="hlink"/>
                </a:solidFill>
                <a:hlinkClick r:id="rId4"/>
              </a:rPr>
              <a:t>https://www.mapa.gob.es/es/alimentacion/temas/produccion-ecologica/estadisticaspe2018_tcm30-513741.pdf</a:t>
            </a:r>
            <a:endParaRPr/>
          </a:p>
          <a:p>
            <a:pPr indent="0" lvl="0" marL="0" rtl="0" algn="l">
              <a:spcBef>
                <a:spcPts val="0"/>
              </a:spcBef>
              <a:spcAft>
                <a:spcPts val="0"/>
              </a:spcAft>
              <a:buNone/>
            </a:pPr>
            <a:r>
              <a:rPr lang="es-419"/>
              <a:t>Primary -&gt; Extraction of raw materials. Secondary -&gt; Manufacturing. Tertiary -&gt; Services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cities for expansion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53a827b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53a827b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75 respondents, 87% age group 21 - 30, balanced split of gender </a:t>
            </a:r>
            <a:endParaRPr/>
          </a:p>
          <a:p>
            <a:pPr indent="-298450" lvl="0" marL="457200" rtl="0" algn="l">
              <a:spcBef>
                <a:spcPts val="0"/>
              </a:spcBef>
              <a:spcAft>
                <a:spcPts val="0"/>
              </a:spcAft>
              <a:buSzPts val="1100"/>
              <a:buChar char="●"/>
            </a:pPr>
            <a:r>
              <a:rPr lang="es-419"/>
              <a:t>a lot of people said they will use more recyclable materials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47f54ec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47f54ec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150km: It’s possible for users to visit.</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Turn into a start competitor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53a827b2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53a827b2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u="sng">
                <a:solidFill>
                  <a:schemeClr val="hlink"/>
                </a:solidFill>
                <a:hlinkClick r:id="rId2"/>
              </a:rPr>
              <a:t>https://organic-market.info/news-in-brief-and-reports-article/spain-catalonia-is-the-organic-hub.html</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4875ccd6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4875ccd6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200" u="sng">
                <a:solidFill>
                  <a:schemeClr val="hlink"/>
                </a:solidFill>
                <a:hlinkClick r:id="rId2"/>
              </a:rPr>
              <a:t>https://www.idescat.cat/pub/?id=aec&amp;n=444&amp;lang=en</a:t>
            </a:r>
            <a:endParaRPr sz="1200"/>
          </a:p>
          <a:p>
            <a:pPr indent="0" lvl="0" marL="0" rtl="0" algn="l">
              <a:spcBef>
                <a:spcPts val="0"/>
              </a:spcBef>
              <a:spcAft>
                <a:spcPts val="0"/>
              </a:spcAft>
              <a:buNone/>
            </a:pPr>
            <a:r>
              <a:rPr lang="es-419" sz="1200"/>
              <a:t>In Sprout, we offer 2 main products,                 </a:t>
            </a:r>
            <a:endParaRPr sz="1200"/>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s-419" sz="1200">
                <a:solidFill>
                  <a:schemeClr val="dk1"/>
                </a:solidFill>
              </a:rPr>
              <a:t>overview of what kinds of crop growing in Spain. This is not a complete list</a:t>
            </a:r>
            <a:endParaRPr sz="1200">
              <a:solidFill>
                <a:schemeClr val="dk1"/>
              </a:solidFill>
            </a:endParaRPr>
          </a:p>
          <a:p>
            <a:pPr indent="0" lvl="0" marL="0" rtl="0" algn="l">
              <a:spcBef>
                <a:spcPts val="0"/>
              </a:spcBef>
              <a:spcAft>
                <a:spcPts val="0"/>
              </a:spcAft>
              <a:buClr>
                <a:schemeClr val="dk1"/>
              </a:buClr>
              <a:buSzPts val="1100"/>
              <a:buFont typeface="Arial"/>
              <a:buNone/>
            </a:pPr>
            <a:r>
              <a:rPr lang="es-419" sz="1200">
                <a:solidFill>
                  <a:schemeClr val="dk1"/>
                </a:solidFill>
              </a:rPr>
              <a:t>also depends on the farms and the seasons</a:t>
            </a:r>
            <a:endParaRPr sz="12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b="1" lang="es-419" sz="1200">
                <a:solidFill>
                  <a:schemeClr val="dk1"/>
                </a:solidFill>
              </a:rPr>
              <a:t>Customized baskets:</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s-419" sz="1200">
                <a:solidFill>
                  <a:schemeClr val="dk1"/>
                </a:solidFill>
              </a:rPr>
              <a:t>The product selection is done by the customer or pre-customized by us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s-419" sz="1200">
                <a:solidFill>
                  <a:schemeClr val="dk1"/>
                </a:solidFill>
              </a:rPr>
              <a:t>Of course, to be environment friendly, products will be packed with recyclable and eco friendly materials.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s-419" sz="1200">
                <a:solidFill>
                  <a:schemeClr val="dk1"/>
                </a:solidFill>
              </a:rPr>
              <a:t>The minimum weight for delivery is 5kg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s-419" sz="1200">
                <a:solidFill>
                  <a:schemeClr val="dk1"/>
                </a:solidFill>
              </a:rPr>
              <a:t>FE makes us stand out from our competitors</a:t>
            </a:r>
            <a:endParaRPr sz="12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b="1" lang="es-419" sz="1200">
                <a:solidFill>
                  <a:schemeClr val="dk1"/>
                </a:solidFill>
              </a:rPr>
              <a:t>Farming experience: Nowadays, the word “organic” has been overused and sometime you dont believe in what you heard or read,</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s-419" sz="1200">
                <a:solidFill>
                  <a:schemeClr val="dk1"/>
                </a:solidFill>
              </a:rPr>
              <a:t>With Sprout, People can experience being a part of farming process (planting/harvesting)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s-419" sz="1200">
                <a:solidFill>
                  <a:schemeClr val="dk1"/>
                </a:solidFill>
              </a:rPr>
              <a:t>They can ask questions regarding the products and farming processes.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s-419" sz="1200">
                <a:solidFill>
                  <a:schemeClr val="dk1"/>
                </a:solidFill>
              </a:rPr>
              <a:t>Educational activities will be held to for kids.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s-419" sz="1200">
                <a:solidFill>
                  <a:schemeClr val="dk1"/>
                </a:solidFill>
              </a:rPr>
              <a:t>The lunch prepared with farm’s products will be served for them (towards a payment).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s-419" sz="1200">
                <a:solidFill>
                  <a:schemeClr val="dk1"/>
                </a:solidFill>
              </a:rPr>
              <a:t>They can buy cheaper products during their visit.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53a827b2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53a827b2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lang="es-419" sz="1200"/>
              <a:t>According to the quantitative analysis, almost 60% of Respondents goes buying groceries once a week</a:t>
            </a:r>
            <a:endParaRPr sz="1200"/>
          </a:p>
          <a:p>
            <a:pPr indent="-304800" lvl="0" marL="457200" rtl="0" algn="l">
              <a:lnSpc>
                <a:spcPct val="115000"/>
              </a:lnSpc>
              <a:spcBef>
                <a:spcPts val="0"/>
              </a:spcBef>
              <a:spcAft>
                <a:spcPts val="0"/>
              </a:spcAft>
              <a:buClr>
                <a:srgbClr val="000000"/>
              </a:buClr>
              <a:buSzPts val="1200"/>
              <a:buChar char="●"/>
            </a:pPr>
            <a:r>
              <a:t/>
            </a:r>
            <a:endParaRPr sz="1200"/>
          </a:p>
          <a:p>
            <a:pPr indent="-304800" lvl="0" marL="457200" rtl="0" algn="l">
              <a:lnSpc>
                <a:spcPct val="115000"/>
              </a:lnSpc>
              <a:spcBef>
                <a:spcPts val="0"/>
              </a:spcBef>
              <a:spcAft>
                <a:spcPts val="0"/>
              </a:spcAft>
              <a:buClr>
                <a:srgbClr val="000000"/>
              </a:buClr>
              <a:buSzPts val="1200"/>
              <a:buChar char="●"/>
            </a:pPr>
            <a:r>
              <a:rPr lang="es-419" sz="1200"/>
              <a:t>By doing this, products are delivered </a:t>
            </a:r>
            <a:r>
              <a:rPr lang="es-419" sz="1200"/>
              <a:t>directly from the farms to the customers, which saves the cost of Keeping the foods fresh, </a:t>
            </a:r>
            <a:endParaRPr sz="1200"/>
          </a:p>
          <a:p>
            <a:pPr indent="-304800" lvl="0" marL="457200" rtl="0" algn="l">
              <a:lnSpc>
                <a:spcPct val="115000"/>
              </a:lnSpc>
              <a:spcBef>
                <a:spcPts val="0"/>
              </a:spcBef>
              <a:spcAft>
                <a:spcPts val="0"/>
              </a:spcAft>
              <a:buClr>
                <a:srgbClr val="000000"/>
              </a:buClr>
              <a:buSzPts val="1200"/>
              <a:buChar char="●"/>
            </a:pPr>
            <a:r>
              <a:rPr lang="es-419" sz="1200"/>
              <a:t>Minimize the cost of transportation</a:t>
            </a:r>
            <a:endParaRPr sz="1200"/>
          </a:p>
          <a:p>
            <a:pPr indent="-304800" lvl="0" marL="457200" rtl="0" algn="l">
              <a:lnSpc>
                <a:spcPct val="115000"/>
              </a:lnSpc>
              <a:spcBef>
                <a:spcPts val="0"/>
              </a:spcBef>
              <a:spcAft>
                <a:spcPts val="0"/>
              </a:spcAft>
              <a:buClr>
                <a:srgbClr val="000000"/>
              </a:buClr>
              <a:buSzPts val="1200"/>
              <a:buChar char="●"/>
            </a:pPr>
            <a:r>
              <a:t/>
            </a:r>
            <a:endParaRPr sz="1200"/>
          </a:p>
          <a:p>
            <a:pPr indent="0" lvl="0" marL="0" rtl="0" algn="l">
              <a:spcBef>
                <a:spcPts val="1600"/>
              </a:spcBef>
              <a:spcAft>
                <a:spcPts val="0"/>
              </a:spcAft>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0" name="Shape 50"/>
        <p:cNvGrpSpPr/>
        <p:nvPr/>
      </p:nvGrpSpPr>
      <p:grpSpPr>
        <a:xfrm>
          <a:off x="0" y="0"/>
          <a:ext cx="0" cy="0"/>
          <a:chOff x="0" y="0"/>
          <a:chExt cx="0" cy="0"/>
        </a:xfrm>
      </p:grpSpPr>
      <p:sp>
        <p:nvSpPr>
          <p:cNvPr id="51" name="Google Shape;51;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 name="Google Shape;52;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4.pn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jpg"/><Relationship Id="rId5" Type="http://schemas.openxmlformats.org/officeDocument/2006/relationships/image" Target="../media/image9.png"/><Relationship Id="rId6"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ph idx="1" type="subTitle"/>
          </p:nvPr>
        </p:nvSpPr>
        <p:spPr>
          <a:xfrm>
            <a:off x="418850" y="38223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1800">
                <a:solidFill>
                  <a:srgbClr val="000000"/>
                </a:solidFill>
              </a:rPr>
              <a:t>Marketing Plan</a:t>
            </a:r>
            <a:endParaRPr sz="1800">
              <a:solidFill>
                <a:srgbClr val="000000"/>
              </a:solidFill>
            </a:endParaRPr>
          </a:p>
          <a:p>
            <a:pPr indent="0" lvl="0" marL="0" rtl="0" algn="ctr">
              <a:spcBef>
                <a:spcPts val="0"/>
              </a:spcBef>
              <a:spcAft>
                <a:spcPts val="0"/>
              </a:spcAft>
              <a:buNone/>
            </a:pPr>
            <a:r>
              <a:rPr lang="es-419" sz="1800">
                <a:solidFill>
                  <a:srgbClr val="000000"/>
                </a:solidFill>
              </a:rPr>
              <a:t>May 2020</a:t>
            </a:r>
            <a:endParaRPr sz="1800">
              <a:solidFill>
                <a:srgbClr val="000000"/>
              </a:solidFill>
            </a:endParaRPr>
          </a:p>
        </p:txBody>
      </p:sp>
      <p:pic>
        <p:nvPicPr>
          <p:cNvPr id="59" name="Google Shape;59;p14"/>
          <p:cNvPicPr preferRelativeResize="0"/>
          <p:nvPr/>
        </p:nvPicPr>
        <p:blipFill>
          <a:blip r:embed="rId3">
            <a:alphaModFix/>
          </a:blip>
          <a:stretch>
            <a:fillRect/>
          </a:stretch>
        </p:blipFill>
        <p:spPr>
          <a:xfrm>
            <a:off x="1640975" y="1239325"/>
            <a:ext cx="5862050" cy="2441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Price</a:t>
            </a:r>
            <a:endParaRPr/>
          </a:p>
        </p:txBody>
      </p:sp>
      <p:sp>
        <p:nvSpPr>
          <p:cNvPr id="146" name="Google Shape;146;p23"/>
          <p:cNvSpPr txBox="1"/>
          <p:nvPr>
            <p:ph idx="1" type="body"/>
          </p:nvPr>
        </p:nvSpPr>
        <p:spPr>
          <a:xfrm>
            <a:off x="83100" y="1152475"/>
            <a:ext cx="4671300" cy="50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400">
                <a:solidFill>
                  <a:srgbClr val="000000"/>
                </a:solidFill>
              </a:rPr>
              <a:t>Strategy: </a:t>
            </a:r>
            <a:r>
              <a:rPr lang="es-419" sz="1400">
                <a:solidFill>
                  <a:srgbClr val="000000"/>
                </a:solidFill>
              </a:rPr>
              <a:t>Commission</a:t>
            </a:r>
            <a:r>
              <a:rPr lang="es-419" sz="1400">
                <a:solidFill>
                  <a:srgbClr val="000000"/>
                </a:solidFill>
              </a:rPr>
              <a:t>-based + Subscription-based</a:t>
            </a:r>
            <a:endParaRPr sz="1400">
              <a:solidFill>
                <a:srgbClr val="000000"/>
              </a:solidFill>
            </a:endParaRPr>
          </a:p>
        </p:txBody>
      </p:sp>
      <p:sp>
        <p:nvSpPr>
          <p:cNvPr id="147" name="Google Shape;147;p23"/>
          <p:cNvSpPr txBox="1"/>
          <p:nvPr>
            <p:ph idx="1" type="body"/>
          </p:nvPr>
        </p:nvSpPr>
        <p:spPr>
          <a:xfrm>
            <a:off x="4275850" y="1152475"/>
            <a:ext cx="4154100" cy="456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419" sz="1400">
                <a:solidFill>
                  <a:srgbClr val="000000"/>
                </a:solidFill>
              </a:rPr>
              <a:t>Price Range</a:t>
            </a:r>
            <a:endParaRPr sz="1400">
              <a:solidFill>
                <a:srgbClr val="000000"/>
              </a:solidFill>
            </a:endParaRPr>
          </a:p>
        </p:txBody>
      </p:sp>
      <p:grpSp>
        <p:nvGrpSpPr>
          <p:cNvPr id="148" name="Google Shape;148;p23"/>
          <p:cNvGrpSpPr/>
          <p:nvPr/>
        </p:nvGrpSpPr>
        <p:grpSpPr>
          <a:xfrm>
            <a:off x="159419" y="2577342"/>
            <a:ext cx="3961514" cy="878370"/>
            <a:chOff x="1151752" y="2322568"/>
            <a:chExt cx="2975673" cy="651852"/>
          </a:xfrm>
        </p:grpSpPr>
        <p:sp>
          <p:nvSpPr>
            <p:cNvPr id="149" name="Google Shape;149;p23"/>
            <p:cNvSpPr/>
            <p:nvPr/>
          </p:nvSpPr>
          <p:spPr>
            <a:xfrm flipH="1">
              <a:off x="2283025" y="2322575"/>
              <a:ext cx="1844400" cy="642600"/>
            </a:xfrm>
            <a:prstGeom prst="rect">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a:off x="2320728" y="2478519"/>
              <a:ext cx="16836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419" sz="1100">
                  <a:solidFill>
                    <a:srgbClr val="FFFFFF"/>
                  </a:solidFill>
                  <a:latin typeface="Roboto Medium"/>
                  <a:ea typeface="Roboto Medium"/>
                  <a:cs typeface="Roboto Medium"/>
                  <a:sym typeface="Roboto Medium"/>
                </a:rPr>
                <a:t>Special discounts </a:t>
              </a:r>
              <a:r>
                <a:rPr lang="es-419" sz="1100">
                  <a:solidFill>
                    <a:schemeClr val="lt1"/>
                  </a:solidFill>
                  <a:latin typeface="Roboto Medium"/>
                  <a:ea typeface="Roboto Medium"/>
                  <a:cs typeface="Roboto Medium"/>
                  <a:sym typeface="Roboto Medium"/>
                </a:rPr>
                <a:t>(visits and baskets)</a:t>
              </a:r>
              <a:endParaRPr sz="1100">
                <a:solidFill>
                  <a:srgbClr val="FFFFFF"/>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s-419" sz="1100">
                  <a:solidFill>
                    <a:srgbClr val="FFFFFF"/>
                  </a:solidFill>
                  <a:latin typeface="Roboto Medium"/>
                  <a:ea typeface="Roboto Medium"/>
                  <a:cs typeface="Roboto Medium"/>
                  <a:sym typeface="Roboto Medium"/>
                </a:rPr>
                <a:t>Free delivery &amp; </a:t>
              </a:r>
              <a:r>
                <a:rPr lang="es-419" sz="1100">
                  <a:solidFill>
                    <a:schemeClr val="lt1"/>
                  </a:solidFill>
                  <a:latin typeface="Roboto Medium"/>
                  <a:ea typeface="Roboto Medium"/>
                  <a:cs typeface="Roboto Medium"/>
                  <a:sym typeface="Roboto Medium"/>
                </a:rPr>
                <a:t>Store credit</a:t>
              </a:r>
              <a:r>
                <a:rPr lang="es-419" sz="1100">
                  <a:solidFill>
                    <a:srgbClr val="FFFFFF"/>
                  </a:solidFill>
                  <a:latin typeface="Roboto Medium"/>
                  <a:ea typeface="Roboto Medium"/>
                  <a:cs typeface="Roboto Medium"/>
                  <a:sym typeface="Roboto Medium"/>
                </a:rPr>
                <a:t> for </a:t>
              </a:r>
              <a:r>
                <a:rPr lang="es-419" sz="1100">
                  <a:solidFill>
                    <a:srgbClr val="FFFFFF"/>
                  </a:solidFill>
                  <a:latin typeface="Roboto Medium"/>
                  <a:ea typeface="Roboto Medium"/>
                  <a:cs typeface="Roboto Medium"/>
                  <a:sym typeface="Roboto Medium"/>
                </a:rPr>
                <a:t> all purchases</a:t>
              </a:r>
              <a:endParaRPr sz="1100">
                <a:solidFill>
                  <a:srgbClr val="FFFFFF"/>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t/>
              </a:r>
              <a:endParaRPr sz="1100">
                <a:solidFill>
                  <a:srgbClr val="FFFFFF"/>
                </a:solidFill>
                <a:latin typeface="Roboto Medium"/>
                <a:ea typeface="Roboto Medium"/>
                <a:cs typeface="Roboto Medium"/>
                <a:sym typeface="Roboto Medium"/>
              </a:endParaRPr>
            </a:p>
          </p:txBody>
        </p:sp>
        <p:sp>
          <p:nvSpPr>
            <p:cNvPr id="151" name="Google Shape;151;p23"/>
            <p:cNvSpPr/>
            <p:nvPr/>
          </p:nvSpPr>
          <p:spPr>
            <a:xfrm>
              <a:off x="1593000" y="2322568"/>
              <a:ext cx="690000" cy="642300"/>
            </a:xfrm>
            <a:prstGeom prst="rect">
              <a:avLst/>
            </a:prstGeom>
            <a:solidFill>
              <a:srgbClr val="0B7743"/>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1151752" y="2322573"/>
              <a:ext cx="1131300" cy="6426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300">
                  <a:solidFill>
                    <a:srgbClr val="FFFFFF"/>
                  </a:solidFill>
                  <a:latin typeface="Roboto"/>
                  <a:ea typeface="Roboto"/>
                  <a:cs typeface="Roboto"/>
                  <a:sym typeface="Roboto"/>
                </a:rPr>
                <a:t>VIP*</a:t>
              </a:r>
              <a:endParaRPr b="1" sz="2300">
                <a:solidFill>
                  <a:srgbClr val="FFFFFF"/>
                </a:solidFill>
                <a:latin typeface="Roboto"/>
                <a:ea typeface="Roboto"/>
                <a:cs typeface="Roboto"/>
                <a:sym typeface="Roboto"/>
              </a:endParaRPr>
            </a:p>
          </p:txBody>
        </p:sp>
      </p:grpSp>
      <p:grpSp>
        <p:nvGrpSpPr>
          <p:cNvPr id="153" name="Google Shape;153;p23"/>
          <p:cNvGrpSpPr/>
          <p:nvPr/>
        </p:nvGrpSpPr>
        <p:grpSpPr>
          <a:xfrm>
            <a:off x="159369" y="1952844"/>
            <a:ext cx="3971630" cy="642608"/>
            <a:chOff x="1151752" y="2322567"/>
            <a:chExt cx="2975673" cy="642608"/>
          </a:xfrm>
        </p:grpSpPr>
        <p:sp>
          <p:nvSpPr>
            <p:cNvPr id="154" name="Google Shape;154;p23"/>
            <p:cNvSpPr/>
            <p:nvPr/>
          </p:nvSpPr>
          <p:spPr>
            <a:xfrm flipH="1">
              <a:off x="2283025" y="2322575"/>
              <a:ext cx="1844400" cy="6426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a:off x="2342623" y="2399948"/>
              <a:ext cx="17772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419" sz="1100">
                  <a:solidFill>
                    <a:srgbClr val="FFFFFF"/>
                  </a:solidFill>
                  <a:latin typeface="Roboto Medium"/>
                  <a:ea typeface="Roboto Medium"/>
                  <a:cs typeface="Roboto Medium"/>
                  <a:sym typeface="Roboto Medium"/>
                </a:rPr>
                <a:t>Place Order</a:t>
              </a:r>
              <a:endParaRPr sz="1100">
                <a:solidFill>
                  <a:srgbClr val="FFFFFF"/>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s-419" sz="1100">
                  <a:solidFill>
                    <a:srgbClr val="FFFFFF"/>
                  </a:solidFill>
                  <a:latin typeface="Roboto Medium"/>
                  <a:ea typeface="Roboto Medium"/>
                  <a:cs typeface="Roboto Medium"/>
                  <a:sym typeface="Roboto Medium"/>
                </a:rPr>
                <a:t>Free delivery on purchases over 30€</a:t>
              </a:r>
              <a:endParaRPr sz="1100">
                <a:solidFill>
                  <a:srgbClr val="FFFFFF"/>
                </a:solidFill>
                <a:latin typeface="Roboto Medium"/>
                <a:ea typeface="Roboto Medium"/>
                <a:cs typeface="Roboto Medium"/>
                <a:sym typeface="Roboto Medium"/>
              </a:endParaRPr>
            </a:p>
          </p:txBody>
        </p:sp>
        <p:sp>
          <p:nvSpPr>
            <p:cNvPr id="156" name="Google Shape;156;p23"/>
            <p:cNvSpPr/>
            <p:nvPr/>
          </p:nvSpPr>
          <p:spPr>
            <a:xfrm>
              <a:off x="1593000" y="2322568"/>
              <a:ext cx="690000" cy="642300"/>
            </a:xfrm>
            <a:prstGeom prst="rect">
              <a:avLst/>
            </a:prstGeom>
            <a:solidFill>
              <a:srgbClr val="0B7743"/>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1151752" y="2322567"/>
              <a:ext cx="1131300" cy="6426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300">
                  <a:solidFill>
                    <a:srgbClr val="FFFFFF"/>
                  </a:solidFill>
                  <a:latin typeface="Roboto"/>
                  <a:ea typeface="Roboto"/>
                  <a:cs typeface="Roboto"/>
                  <a:sym typeface="Roboto"/>
                </a:rPr>
                <a:t>Customer</a:t>
              </a:r>
              <a:endParaRPr b="1" sz="2300">
                <a:solidFill>
                  <a:srgbClr val="FFFFFF"/>
                </a:solidFill>
                <a:latin typeface="Roboto"/>
                <a:ea typeface="Roboto"/>
                <a:cs typeface="Roboto"/>
                <a:sym typeface="Roboto"/>
              </a:endParaRPr>
            </a:p>
          </p:txBody>
        </p:sp>
      </p:grpSp>
      <p:sp>
        <p:nvSpPr>
          <p:cNvPr id="158" name="Google Shape;158;p23"/>
          <p:cNvSpPr txBox="1"/>
          <p:nvPr/>
        </p:nvSpPr>
        <p:spPr>
          <a:xfrm>
            <a:off x="165188" y="3455700"/>
            <a:ext cx="396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t>*Paid subscription. Customers obtain a loyalty card to manage store credit.</a:t>
            </a:r>
            <a:endParaRPr sz="1200"/>
          </a:p>
        </p:txBody>
      </p:sp>
      <p:graphicFrame>
        <p:nvGraphicFramePr>
          <p:cNvPr id="159" name="Google Shape;159;p23"/>
          <p:cNvGraphicFramePr/>
          <p:nvPr/>
        </p:nvGraphicFramePr>
        <p:xfrm>
          <a:off x="4275838" y="1743825"/>
          <a:ext cx="3000000" cy="3000000"/>
        </p:xfrm>
        <a:graphic>
          <a:graphicData uri="http://schemas.openxmlformats.org/drawingml/2006/table">
            <a:tbl>
              <a:tblPr>
                <a:noFill/>
                <a:tableStyleId>{133193AB-B1C2-4F18-8906-F445F9A99885}</a:tableStyleId>
              </a:tblPr>
              <a:tblGrid>
                <a:gridCol w="1249900"/>
                <a:gridCol w="2052100"/>
                <a:gridCol w="1376850"/>
              </a:tblGrid>
              <a:tr h="381000">
                <a:tc>
                  <a:txBody>
                    <a:bodyPr/>
                    <a:lstStyle/>
                    <a:p>
                      <a:pPr indent="0" lvl="0" marL="0" rtl="0" algn="l">
                        <a:spcBef>
                          <a:spcPts val="0"/>
                        </a:spcBef>
                        <a:spcAft>
                          <a:spcPts val="0"/>
                        </a:spcAft>
                        <a:buNone/>
                      </a:pPr>
                      <a:r>
                        <a:rPr lang="es-419" sz="1200">
                          <a:solidFill>
                            <a:srgbClr val="FFFFFF"/>
                          </a:solidFill>
                        </a:rPr>
                        <a:t>PRODUCT</a:t>
                      </a:r>
                      <a:endParaRPr sz="1200">
                        <a:solidFill>
                          <a:srgbClr val="FFFFFF"/>
                        </a:solidFill>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rgbClr val="0C8148"/>
                    </a:solidFill>
                  </a:tcPr>
                </a:tc>
                <a:tc>
                  <a:txBody>
                    <a:bodyPr/>
                    <a:lstStyle/>
                    <a:p>
                      <a:pPr indent="0" lvl="0" marL="0" rtl="0" algn="l">
                        <a:spcBef>
                          <a:spcPts val="0"/>
                        </a:spcBef>
                        <a:spcAft>
                          <a:spcPts val="0"/>
                        </a:spcAft>
                        <a:buNone/>
                      </a:pPr>
                      <a:r>
                        <a:rPr lang="es-419" sz="1200">
                          <a:solidFill>
                            <a:srgbClr val="FFFFFF"/>
                          </a:solidFill>
                        </a:rPr>
                        <a:t>DESCRIPTION</a:t>
                      </a:r>
                      <a:endParaRPr sz="1200">
                        <a:solidFill>
                          <a:srgbClr val="FFFFFF"/>
                        </a:solidFill>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rgbClr val="0C8148"/>
                    </a:solidFill>
                  </a:tcPr>
                </a:tc>
                <a:tc>
                  <a:txBody>
                    <a:bodyPr/>
                    <a:lstStyle/>
                    <a:p>
                      <a:pPr indent="0" lvl="0" marL="0" rtl="0" algn="l">
                        <a:spcBef>
                          <a:spcPts val="0"/>
                        </a:spcBef>
                        <a:spcAft>
                          <a:spcPts val="0"/>
                        </a:spcAft>
                        <a:buNone/>
                      </a:pPr>
                      <a:r>
                        <a:rPr lang="es-419" sz="1200">
                          <a:solidFill>
                            <a:srgbClr val="FFFFFF"/>
                          </a:solidFill>
                        </a:rPr>
                        <a:t>PRICE</a:t>
                      </a:r>
                      <a:endParaRPr sz="1200">
                        <a:solidFill>
                          <a:srgbClr val="FFFFFF"/>
                        </a:solidFill>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rgbClr val="0C8148"/>
                    </a:solidFill>
                  </a:tcPr>
                </a:tc>
              </a:tr>
              <a:tr h="381000">
                <a:tc>
                  <a:txBody>
                    <a:bodyPr/>
                    <a:lstStyle/>
                    <a:p>
                      <a:pPr indent="0" lvl="0" marL="0" rtl="0" algn="l">
                        <a:spcBef>
                          <a:spcPts val="0"/>
                        </a:spcBef>
                        <a:spcAft>
                          <a:spcPts val="0"/>
                        </a:spcAft>
                        <a:buNone/>
                      </a:pPr>
                      <a:r>
                        <a:rPr lang="es-419" sz="1200"/>
                        <a:t>Subscription</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s-419" sz="1200"/>
                        <a:t>VIP subscription to Sprout</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s-419" sz="1200"/>
                        <a:t>15€</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s-419" sz="1200"/>
                        <a:t>Farming Experience</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s-419" sz="1200"/>
                        <a:t>Visit to local farms:</a:t>
                      </a:r>
                      <a:endParaRPr sz="1200"/>
                    </a:p>
                    <a:p>
                      <a:pPr indent="-304800" lvl="0" marL="457200" rtl="0" algn="l">
                        <a:spcBef>
                          <a:spcPts val="0"/>
                        </a:spcBef>
                        <a:spcAft>
                          <a:spcPts val="0"/>
                        </a:spcAft>
                        <a:buSzPts val="1200"/>
                        <a:buChar char="●"/>
                      </a:pPr>
                      <a:r>
                        <a:rPr lang="es-419" sz="1200"/>
                        <a:t>Lunch and farming activities</a:t>
                      </a:r>
                      <a:endParaRPr sz="1200"/>
                    </a:p>
                    <a:p>
                      <a:pPr indent="-304800" lvl="0" marL="457200" rtl="0" algn="l">
                        <a:spcBef>
                          <a:spcPts val="0"/>
                        </a:spcBef>
                        <a:spcAft>
                          <a:spcPts val="0"/>
                        </a:spcAft>
                        <a:buSzPts val="1200"/>
                        <a:buChar char="●"/>
                      </a:pPr>
                      <a:r>
                        <a:rPr lang="es-419" sz="1200"/>
                        <a:t>Buy products from source</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s-419" sz="1200"/>
                        <a:t>15€ - 25€</a:t>
                      </a:r>
                      <a:endParaRPr sz="1200"/>
                    </a:p>
                    <a:p>
                      <a:pPr indent="0" lvl="0" marL="0" rtl="0" algn="l">
                        <a:spcBef>
                          <a:spcPts val="0"/>
                        </a:spcBef>
                        <a:spcAft>
                          <a:spcPts val="0"/>
                        </a:spcAft>
                        <a:buNone/>
                      </a:pPr>
                      <a:r>
                        <a:rPr lang="es-419" sz="1200"/>
                        <a:t>(Free for VIP customers)</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37225">
                <a:tc>
                  <a:txBody>
                    <a:bodyPr/>
                    <a:lstStyle/>
                    <a:p>
                      <a:pPr indent="0" lvl="0" marL="0" rtl="0" algn="l">
                        <a:spcBef>
                          <a:spcPts val="0"/>
                        </a:spcBef>
                        <a:spcAft>
                          <a:spcPts val="0"/>
                        </a:spcAft>
                        <a:buNone/>
                      </a:pPr>
                      <a:r>
                        <a:rPr lang="es-419" sz="1200"/>
                        <a:t>Organic Baskets</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s-419" sz="1200"/>
                        <a:t>Smallest basket: 5 kg</a:t>
                      </a:r>
                      <a:endParaRPr sz="1200"/>
                    </a:p>
                    <a:p>
                      <a:pPr indent="0" lvl="0" marL="0" rtl="0" algn="l">
                        <a:spcBef>
                          <a:spcPts val="0"/>
                        </a:spcBef>
                        <a:spcAft>
                          <a:spcPts val="0"/>
                        </a:spcAft>
                        <a:buNone/>
                      </a:pPr>
                      <a:r>
                        <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s-419" sz="1200"/>
                        <a:t>15€ - 20€</a:t>
                      </a:r>
                      <a:endParaRPr sz="1200"/>
                    </a:p>
                    <a:p>
                      <a:pPr indent="0" lvl="0" marL="0" rtl="0" algn="l">
                        <a:spcBef>
                          <a:spcPts val="0"/>
                        </a:spcBef>
                        <a:spcAft>
                          <a:spcPts val="0"/>
                        </a:spcAft>
                        <a:buNone/>
                      </a:pPr>
                      <a:r>
                        <a:rPr lang="es-419" sz="1200"/>
                        <a:t>(“Smart” pricing)</a:t>
                      </a:r>
                      <a:endParaRPr sz="1200"/>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idx="4294967295" type="title"/>
          </p:nvPr>
        </p:nvSpPr>
        <p:spPr>
          <a:xfrm>
            <a:off x="581400" y="194075"/>
            <a:ext cx="60096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Promotion</a:t>
            </a:r>
            <a:endParaRPr/>
          </a:p>
        </p:txBody>
      </p:sp>
      <p:grpSp>
        <p:nvGrpSpPr>
          <p:cNvPr id="165" name="Google Shape;165;p24"/>
          <p:cNvGrpSpPr/>
          <p:nvPr/>
        </p:nvGrpSpPr>
        <p:grpSpPr>
          <a:xfrm>
            <a:off x="494778" y="978118"/>
            <a:ext cx="3816277" cy="1625949"/>
            <a:chOff x="1126863" y="2013875"/>
            <a:chExt cx="1944600" cy="1569600"/>
          </a:xfrm>
        </p:grpSpPr>
        <p:sp>
          <p:nvSpPr>
            <p:cNvPr id="166" name="Google Shape;166;p24"/>
            <p:cNvSpPr/>
            <p:nvPr/>
          </p:nvSpPr>
          <p:spPr>
            <a:xfrm>
              <a:off x="1126863" y="2013875"/>
              <a:ext cx="1944600" cy="1569600"/>
            </a:xfrm>
            <a:prstGeom prst="round2DiagRect">
              <a:avLst>
                <a:gd fmla="val 0" name="adj1"/>
                <a:gd fmla="val 27729" name="adj2"/>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txBox="1"/>
            <p:nvPr/>
          </p:nvSpPr>
          <p:spPr>
            <a:xfrm>
              <a:off x="1126866" y="2091941"/>
              <a:ext cx="1795200" cy="103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rgbClr val="FFFFFF"/>
                  </a:solidFill>
                </a:rPr>
                <a:t>ONLINE MARKETING</a:t>
              </a:r>
              <a:endParaRPr b="1" sz="1300">
                <a:solidFill>
                  <a:srgbClr val="FFFFFF"/>
                </a:solidFill>
              </a:endParaRPr>
            </a:p>
            <a:p>
              <a:pPr indent="-311150" lvl="0" marL="457200" rtl="0" algn="l">
                <a:lnSpc>
                  <a:spcPct val="115000"/>
                </a:lnSpc>
                <a:spcBef>
                  <a:spcPts val="1600"/>
                </a:spcBef>
                <a:spcAft>
                  <a:spcPts val="0"/>
                </a:spcAft>
                <a:buClr>
                  <a:srgbClr val="FFFFFF"/>
                </a:buClr>
                <a:buSzPts val="1300"/>
                <a:buChar char="●"/>
              </a:pPr>
              <a:r>
                <a:rPr lang="es-419" sz="1300">
                  <a:solidFill>
                    <a:srgbClr val="FFFFFF"/>
                  </a:solidFill>
                </a:rPr>
                <a:t>Facebook/Instagram Advertising</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s-419" sz="1300">
                  <a:solidFill>
                    <a:srgbClr val="FFFFFF"/>
                  </a:solidFill>
                </a:rPr>
                <a:t>Youtube video series</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s-419" sz="1300">
                  <a:solidFill>
                    <a:srgbClr val="FFFFFF"/>
                  </a:solidFill>
                </a:rPr>
                <a:t>Media publication</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s-419" sz="1300">
                  <a:solidFill>
                    <a:srgbClr val="FFFFFF"/>
                  </a:solidFill>
                </a:rPr>
                <a:t>Meet-Up groups</a:t>
              </a:r>
              <a:endParaRPr sz="1300">
                <a:solidFill>
                  <a:srgbClr val="FFFFFF"/>
                </a:solidFill>
              </a:endParaRPr>
            </a:p>
          </p:txBody>
        </p:sp>
      </p:grpSp>
      <p:grpSp>
        <p:nvGrpSpPr>
          <p:cNvPr id="168" name="Google Shape;168;p24"/>
          <p:cNvGrpSpPr/>
          <p:nvPr/>
        </p:nvGrpSpPr>
        <p:grpSpPr>
          <a:xfrm>
            <a:off x="497936" y="2718542"/>
            <a:ext cx="3788275" cy="938464"/>
            <a:chOff x="1126863" y="2013875"/>
            <a:chExt cx="1944600" cy="1569600"/>
          </a:xfrm>
        </p:grpSpPr>
        <p:sp>
          <p:nvSpPr>
            <p:cNvPr id="169" name="Google Shape;169;p24"/>
            <p:cNvSpPr/>
            <p:nvPr/>
          </p:nvSpPr>
          <p:spPr>
            <a:xfrm>
              <a:off x="1126863" y="2013875"/>
              <a:ext cx="1944600" cy="1569600"/>
            </a:xfrm>
            <a:prstGeom prst="round2DiagRect">
              <a:avLst>
                <a:gd fmla="val 0" name="adj1"/>
                <a:gd fmla="val 27729" name="adj2"/>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txBox="1"/>
            <p:nvPr/>
          </p:nvSpPr>
          <p:spPr>
            <a:xfrm>
              <a:off x="1126866" y="2091941"/>
              <a:ext cx="1795200" cy="103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a:solidFill>
                    <a:srgbClr val="FFFFFF"/>
                  </a:solidFill>
                </a:rPr>
                <a:t>INFLUENCERS</a:t>
              </a:r>
              <a:endParaRPr b="1">
                <a:solidFill>
                  <a:srgbClr val="FFFFFF"/>
                </a:solidFill>
              </a:endParaRPr>
            </a:p>
            <a:p>
              <a:pPr indent="-317500" lvl="0" marL="457200" rtl="0" algn="l">
                <a:lnSpc>
                  <a:spcPct val="115000"/>
                </a:lnSpc>
                <a:spcBef>
                  <a:spcPts val="1600"/>
                </a:spcBef>
                <a:spcAft>
                  <a:spcPts val="0"/>
                </a:spcAft>
                <a:buClr>
                  <a:srgbClr val="FFFFFF"/>
                </a:buClr>
                <a:buSzPts val="1400"/>
                <a:buChar char="●"/>
              </a:pPr>
              <a:r>
                <a:rPr lang="es-419">
                  <a:solidFill>
                    <a:srgbClr val="FFFFFF"/>
                  </a:solidFill>
                </a:rPr>
                <a:t>Vlog of farm visits</a:t>
              </a:r>
              <a:endParaRPr sz="1200">
                <a:solidFill>
                  <a:srgbClr val="FFFFFF"/>
                </a:solidFill>
                <a:latin typeface="Roboto"/>
                <a:ea typeface="Roboto"/>
                <a:cs typeface="Roboto"/>
                <a:sym typeface="Roboto"/>
              </a:endParaRPr>
            </a:p>
          </p:txBody>
        </p:sp>
      </p:grpSp>
      <p:grpSp>
        <p:nvGrpSpPr>
          <p:cNvPr id="171" name="Google Shape;171;p24"/>
          <p:cNvGrpSpPr/>
          <p:nvPr/>
        </p:nvGrpSpPr>
        <p:grpSpPr>
          <a:xfrm>
            <a:off x="498052" y="3768844"/>
            <a:ext cx="3752495" cy="1282834"/>
            <a:chOff x="1126863" y="2013875"/>
            <a:chExt cx="1944600" cy="1569600"/>
          </a:xfrm>
        </p:grpSpPr>
        <p:sp>
          <p:nvSpPr>
            <p:cNvPr id="172" name="Google Shape;172;p24"/>
            <p:cNvSpPr/>
            <p:nvPr/>
          </p:nvSpPr>
          <p:spPr>
            <a:xfrm>
              <a:off x="1126863" y="2013875"/>
              <a:ext cx="1944600" cy="1569600"/>
            </a:xfrm>
            <a:prstGeom prst="round2DiagRect">
              <a:avLst>
                <a:gd fmla="val 0" name="adj1"/>
                <a:gd fmla="val 27729" name="adj2"/>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txBox="1"/>
            <p:nvPr/>
          </p:nvSpPr>
          <p:spPr>
            <a:xfrm>
              <a:off x="1126866" y="2091941"/>
              <a:ext cx="1795200" cy="103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a:solidFill>
                    <a:srgbClr val="FFFFFF"/>
                  </a:solidFill>
                </a:rPr>
                <a:t>IN-APP PROMOTION</a:t>
              </a:r>
              <a:endParaRPr b="1">
                <a:solidFill>
                  <a:srgbClr val="FFFFFF"/>
                </a:solidFill>
              </a:endParaRPr>
            </a:p>
            <a:p>
              <a:pPr indent="-317500" lvl="0" marL="457200" rtl="0" algn="l">
                <a:lnSpc>
                  <a:spcPct val="115000"/>
                </a:lnSpc>
                <a:spcBef>
                  <a:spcPts val="1600"/>
                </a:spcBef>
                <a:spcAft>
                  <a:spcPts val="0"/>
                </a:spcAft>
                <a:buClr>
                  <a:srgbClr val="FFFFFF"/>
                </a:buClr>
                <a:buSzPts val="1400"/>
                <a:buChar char="●"/>
              </a:pPr>
              <a:r>
                <a:rPr lang="es-419">
                  <a:solidFill>
                    <a:srgbClr val="FFFFFF"/>
                  </a:solidFill>
                </a:rPr>
                <a:t>Vouchers</a:t>
              </a:r>
              <a:endParaRPr>
                <a:solidFill>
                  <a:srgbClr val="FFFFFF"/>
                </a:solidFill>
              </a:endParaRPr>
            </a:p>
            <a:p>
              <a:pPr indent="-317500" lvl="0" marL="457200" rtl="0" algn="l">
                <a:lnSpc>
                  <a:spcPct val="115000"/>
                </a:lnSpc>
                <a:spcBef>
                  <a:spcPts val="0"/>
                </a:spcBef>
                <a:spcAft>
                  <a:spcPts val="0"/>
                </a:spcAft>
                <a:buClr>
                  <a:srgbClr val="FFFFFF"/>
                </a:buClr>
                <a:buSzPts val="1400"/>
                <a:buChar char="●"/>
              </a:pPr>
              <a:r>
                <a:rPr lang="es-419">
                  <a:solidFill>
                    <a:srgbClr val="FFFFFF"/>
                  </a:solidFill>
                </a:rPr>
                <a:t>Branding-related discount </a:t>
              </a:r>
              <a:endParaRPr sz="1200">
                <a:solidFill>
                  <a:srgbClr val="FFFFFF"/>
                </a:solidFill>
                <a:latin typeface="Roboto"/>
                <a:ea typeface="Roboto"/>
                <a:cs typeface="Roboto"/>
                <a:sym typeface="Roboto"/>
              </a:endParaRPr>
            </a:p>
          </p:txBody>
        </p:sp>
      </p:grpSp>
      <p:pic>
        <p:nvPicPr>
          <p:cNvPr id="174" name="Google Shape;174;p24"/>
          <p:cNvPicPr preferRelativeResize="0"/>
          <p:nvPr/>
        </p:nvPicPr>
        <p:blipFill>
          <a:blip r:embed="rId3">
            <a:alphaModFix/>
          </a:blip>
          <a:stretch>
            <a:fillRect/>
          </a:stretch>
        </p:blipFill>
        <p:spPr>
          <a:xfrm>
            <a:off x="5869275" y="1028594"/>
            <a:ext cx="1707582" cy="1715200"/>
          </a:xfrm>
          <a:prstGeom prst="rect">
            <a:avLst/>
          </a:prstGeom>
          <a:noFill/>
          <a:ln>
            <a:noFill/>
          </a:ln>
        </p:spPr>
      </p:pic>
      <p:pic>
        <p:nvPicPr>
          <p:cNvPr id="175" name="Google Shape;175;p24"/>
          <p:cNvPicPr preferRelativeResize="0"/>
          <p:nvPr/>
        </p:nvPicPr>
        <p:blipFill>
          <a:blip r:embed="rId4">
            <a:alphaModFix/>
          </a:blip>
          <a:stretch>
            <a:fillRect/>
          </a:stretch>
        </p:blipFill>
        <p:spPr>
          <a:xfrm>
            <a:off x="4572000" y="2873325"/>
            <a:ext cx="4288008" cy="17152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Promotion</a:t>
            </a:r>
            <a:endParaRPr/>
          </a:p>
        </p:txBody>
      </p:sp>
      <p:sp>
        <p:nvSpPr>
          <p:cNvPr id="181" name="Google Shape;18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Online Marketing:</a:t>
            </a:r>
            <a:endParaRPr/>
          </a:p>
          <a:p>
            <a:pPr indent="-317500" lvl="1" marL="914400" rtl="0" algn="l">
              <a:spcBef>
                <a:spcPts val="0"/>
              </a:spcBef>
              <a:spcAft>
                <a:spcPts val="0"/>
              </a:spcAft>
              <a:buSzPts val="1400"/>
              <a:buChar char="○"/>
            </a:pPr>
            <a:r>
              <a:rPr lang="es-419"/>
              <a:t>Facebook Ads</a:t>
            </a:r>
            <a:endParaRPr/>
          </a:p>
          <a:p>
            <a:pPr indent="-317500" lvl="1" marL="914400" rtl="0" algn="l">
              <a:spcBef>
                <a:spcPts val="0"/>
              </a:spcBef>
              <a:spcAft>
                <a:spcPts val="0"/>
              </a:spcAft>
              <a:buSzPts val="1400"/>
              <a:buChar char="○"/>
            </a:pPr>
            <a:r>
              <a:rPr lang="es-419"/>
              <a:t>Youtube video series of farmers (???)</a:t>
            </a:r>
            <a:endParaRPr/>
          </a:p>
          <a:p>
            <a:pPr indent="-342900" lvl="0" marL="457200" rtl="0" algn="l">
              <a:spcBef>
                <a:spcPts val="0"/>
              </a:spcBef>
              <a:spcAft>
                <a:spcPts val="0"/>
              </a:spcAft>
              <a:buSzPts val="1800"/>
              <a:buChar char="●"/>
            </a:pPr>
            <a:r>
              <a:rPr lang="es-419"/>
              <a:t>Employ Influencers:</a:t>
            </a:r>
            <a:endParaRPr/>
          </a:p>
          <a:p>
            <a:pPr indent="-317500" lvl="1" marL="914400" rtl="0" algn="l">
              <a:spcBef>
                <a:spcPts val="0"/>
              </a:spcBef>
              <a:spcAft>
                <a:spcPts val="0"/>
              </a:spcAft>
              <a:buSzPts val="1400"/>
              <a:buChar char="○"/>
            </a:pPr>
            <a:r>
              <a:rPr lang="es-419"/>
              <a:t>vlog of visit to farms</a:t>
            </a:r>
            <a:endParaRPr/>
          </a:p>
          <a:p>
            <a:pPr indent="-342900" lvl="0" marL="457200" rtl="0" algn="l">
              <a:spcBef>
                <a:spcPts val="0"/>
              </a:spcBef>
              <a:spcAft>
                <a:spcPts val="0"/>
              </a:spcAft>
              <a:buSzPts val="1800"/>
              <a:buChar char="●"/>
            </a:pPr>
            <a:r>
              <a:rPr lang="es-419"/>
              <a:t>Branding-related promotion:</a:t>
            </a:r>
            <a:endParaRPr/>
          </a:p>
          <a:p>
            <a:pPr indent="-317500" lvl="1" marL="914400" rtl="0" algn="l">
              <a:spcBef>
                <a:spcPts val="0"/>
              </a:spcBef>
              <a:spcAft>
                <a:spcPts val="0"/>
              </a:spcAft>
              <a:buSzPts val="1400"/>
              <a:buChar char="○"/>
            </a:pPr>
            <a:r>
              <a:rPr lang="es-419"/>
              <a:t>Earth Day promotion</a:t>
            </a:r>
            <a:endParaRPr/>
          </a:p>
          <a:p>
            <a:pPr indent="-317500" lvl="1" marL="914400" rtl="0" algn="l">
              <a:spcBef>
                <a:spcPts val="0"/>
              </a:spcBef>
              <a:spcAft>
                <a:spcPts val="0"/>
              </a:spcAft>
              <a:buSzPts val="1400"/>
              <a:buChar char="○"/>
            </a:pPr>
            <a:r>
              <a:rPr lang="es-419" sz="1800"/>
              <a:t>Discount on products for farm visits</a:t>
            </a:r>
            <a:endParaRPr/>
          </a:p>
          <a:p>
            <a:pPr indent="0" lvl="0" marL="0" rtl="0" algn="l">
              <a:spcBef>
                <a:spcPts val="1600"/>
              </a:spcBef>
              <a:spcAft>
                <a:spcPts val="0"/>
              </a:spcAft>
              <a:buNone/>
            </a:pPr>
            <a:r>
              <a:rPr b="1" lang="es-419"/>
              <a:t>Reactions after covid19: sanitary conditions. Not underestimate the capacity of humans to be scared about these issues/alarms. We also take care of this.</a:t>
            </a:r>
            <a:endParaRPr b="1"/>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563250" y="1143750"/>
            <a:ext cx="20175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Thank you!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Forecast (Optional)</a:t>
            </a:r>
            <a:endParaRPr/>
          </a:p>
        </p:txBody>
      </p:sp>
      <p:sp>
        <p:nvSpPr>
          <p:cNvPr id="192" name="Google Shape;19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Sales and </a:t>
            </a:r>
            <a:r>
              <a:rPr lang="es-419"/>
              <a:t>Market Share</a:t>
            </a:r>
            <a:r>
              <a:rPr lang="es-419"/>
              <a:t> forecast for first two years</a:t>
            </a:r>
            <a:endParaRPr/>
          </a:p>
          <a:p>
            <a:pPr indent="0" lvl="0" marL="457200" rtl="0" algn="l">
              <a:spcBef>
                <a:spcPts val="1600"/>
              </a:spcBef>
              <a:spcAft>
                <a:spcPts val="1600"/>
              </a:spcAft>
              <a:buNone/>
            </a:pPr>
            <a:r>
              <a:rPr lang="es-419"/>
              <a:t>Scalability/Expansion. How often? Every 6 months? Number of farms nearby. Where would you like to expand? Maybe share warehouse in order to expand. Time of expansion (which cities)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6" name="Shape 196"/>
        <p:cNvGrpSpPr/>
        <p:nvPr/>
      </p:nvGrpSpPr>
      <p:grpSpPr>
        <a:xfrm>
          <a:off x="0" y="0"/>
          <a:ext cx="0" cy="0"/>
          <a:chOff x="0" y="0"/>
          <a:chExt cx="0" cy="0"/>
        </a:xfrm>
      </p:grpSpPr>
      <p:pic>
        <p:nvPicPr>
          <p:cNvPr id="197" name="Google Shape;197;p28"/>
          <p:cNvPicPr preferRelativeResize="0"/>
          <p:nvPr/>
        </p:nvPicPr>
        <p:blipFill>
          <a:blip r:embed="rId3">
            <a:alphaModFix/>
          </a:blip>
          <a:stretch>
            <a:fillRect/>
          </a:stretch>
        </p:blipFill>
        <p:spPr>
          <a:xfrm>
            <a:off x="1234425" y="964725"/>
            <a:ext cx="6834931" cy="378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Amount of operators in Spain</a:t>
            </a:r>
            <a:endParaRPr/>
          </a:p>
        </p:txBody>
      </p:sp>
      <p:pic>
        <p:nvPicPr>
          <p:cNvPr id="203" name="Google Shape;203;p29"/>
          <p:cNvPicPr preferRelativeResize="0"/>
          <p:nvPr/>
        </p:nvPicPr>
        <p:blipFill>
          <a:blip r:embed="rId3">
            <a:alphaModFix/>
          </a:blip>
          <a:stretch>
            <a:fillRect/>
          </a:stretch>
        </p:blipFill>
        <p:spPr>
          <a:xfrm>
            <a:off x="101513" y="1017725"/>
            <a:ext cx="2905125" cy="3981450"/>
          </a:xfrm>
          <a:prstGeom prst="rect">
            <a:avLst/>
          </a:prstGeom>
          <a:noFill/>
          <a:ln>
            <a:noFill/>
          </a:ln>
        </p:spPr>
      </p:pic>
      <p:pic>
        <p:nvPicPr>
          <p:cNvPr id="204" name="Google Shape;204;p29"/>
          <p:cNvPicPr preferRelativeResize="0"/>
          <p:nvPr/>
        </p:nvPicPr>
        <p:blipFill>
          <a:blip r:embed="rId4">
            <a:alphaModFix/>
          </a:blip>
          <a:stretch>
            <a:fillRect/>
          </a:stretch>
        </p:blipFill>
        <p:spPr>
          <a:xfrm>
            <a:off x="3178413" y="1017725"/>
            <a:ext cx="2914650" cy="4019550"/>
          </a:xfrm>
          <a:prstGeom prst="rect">
            <a:avLst/>
          </a:prstGeom>
          <a:noFill/>
          <a:ln>
            <a:noFill/>
          </a:ln>
        </p:spPr>
      </p:pic>
      <p:pic>
        <p:nvPicPr>
          <p:cNvPr id="205" name="Google Shape;205;p29"/>
          <p:cNvPicPr preferRelativeResize="0"/>
          <p:nvPr/>
        </p:nvPicPr>
        <p:blipFill>
          <a:blip r:embed="rId5">
            <a:alphaModFix/>
          </a:blip>
          <a:stretch>
            <a:fillRect/>
          </a:stretch>
        </p:blipFill>
        <p:spPr>
          <a:xfrm>
            <a:off x="6188625" y="1017725"/>
            <a:ext cx="2879175" cy="39563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grpSp>
        <p:nvGrpSpPr>
          <p:cNvPr id="210" name="Google Shape;210;p30"/>
          <p:cNvGrpSpPr/>
          <p:nvPr/>
        </p:nvGrpSpPr>
        <p:grpSpPr>
          <a:xfrm>
            <a:off x="636600" y="1174350"/>
            <a:ext cx="7947000" cy="2487875"/>
            <a:chOff x="636600" y="1174350"/>
            <a:chExt cx="7947000" cy="2487875"/>
          </a:xfrm>
        </p:grpSpPr>
        <p:pic>
          <p:nvPicPr>
            <p:cNvPr id="211" name="Google Shape;211;p30"/>
            <p:cNvPicPr preferRelativeResize="0"/>
            <p:nvPr/>
          </p:nvPicPr>
          <p:blipFill>
            <a:blip r:embed="rId3">
              <a:alphaModFix/>
            </a:blip>
            <a:stretch>
              <a:fillRect/>
            </a:stretch>
          </p:blipFill>
          <p:spPr>
            <a:xfrm>
              <a:off x="2796975" y="1174350"/>
              <a:ext cx="3550050" cy="2487875"/>
            </a:xfrm>
            <a:prstGeom prst="rect">
              <a:avLst/>
            </a:prstGeom>
            <a:noFill/>
            <a:ln>
              <a:noFill/>
            </a:ln>
          </p:spPr>
        </p:pic>
        <p:pic>
          <p:nvPicPr>
            <p:cNvPr id="212" name="Google Shape;212;p30"/>
            <p:cNvPicPr preferRelativeResize="0"/>
            <p:nvPr/>
          </p:nvPicPr>
          <p:blipFill>
            <a:blip r:embed="rId4">
              <a:alphaModFix/>
            </a:blip>
            <a:stretch>
              <a:fillRect/>
            </a:stretch>
          </p:blipFill>
          <p:spPr>
            <a:xfrm>
              <a:off x="636600" y="1564188"/>
              <a:ext cx="1872400" cy="1708200"/>
            </a:xfrm>
            <a:prstGeom prst="rect">
              <a:avLst/>
            </a:prstGeom>
            <a:noFill/>
            <a:ln>
              <a:noFill/>
            </a:ln>
          </p:spPr>
        </p:pic>
        <p:pic>
          <p:nvPicPr>
            <p:cNvPr id="213" name="Google Shape;213;p30"/>
            <p:cNvPicPr preferRelativeResize="0"/>
            <p:nvPr/>
          </p:nvPicPr>
          <p:blipFill>
            <a:blip r:embed="rId5">
              <a:alphaModFix/>
            </a:blip>
            <a:stretch>
              <a:fillRect/>
            </a:stretch>
          </p:blipFill>
          <p:spPr>
            <a:xfrm>
              <a:off x="6711200" y="1532166"/>
              <a:ext cx="1872400" cy="1772234"/>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What is Sprout?</a:t>
            </a:r>
            <a:endParaRPr/>
          </a:p>
        </p:txBody>
      </p:sp>
      <p:sp>
        <p:nvSpPr>
          <p:cNvPr id="65" name="Google Shape;65;p15"/>
          <p:cNvSpPr txBox="1"/>
          <p:nvPr>
            <p:ph idx="1" type="body"/>
          </p:nvPr>
        </p:nvSpPr>
        <p:spPr>
          <a:xfrm>
            <a:off x="1146225" y="1234075"/>
            <a:ext cx="2833800" cy="3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t>Focus on social change</a:t>
            </a:r>
            <a:endParaRPr sz="1400"/>
          </a:p>
          <a:p>
            <a:pPr indent="0" lvl="0" marL="0" rtl="0" algn="l">
              <a:spcBef>
                <a:spcPts val="1600"/>
              </a:spcBef>
              <a:spcAft>
                <a:spcPts val="0"/>
              </a:spcAft>
              <a:buNone/>
            </a:pPr>
            <a:r>
              <a:rPr b="1" lang="es-419" sz="1400"/>
              <a:t>Vision:</a:t>
            </a:r>
            <a:endParaRPr b="1" sz="1400"/>
          </a:p>
          <a:p>
            <a:pPr indent="0" lvl="0" marL="0" rtl="0" algn="l">
              <a:spcBef>
                <a:spcPts val="1600"/>
              </a:spcBef>
              <a:spcAft>
                <a:spcPts val="0"/>
              </a:spcAft>
              <a:buNone/>
            </a:pPr>
            <a:r>
              <a:rPr lang="es-419" sz="1400"/>
              <a:t>Transform how we grow, share, and consume our food.</a:t>
            </a:r>
            <a:endParaRPr sz="1400"/>
          </a:p>
          <a:p>
            <a:pPr indent="0" lvl="0" marL="0" rtl="0" algn="l">
              <a:spcBef>
                <a:spcPts val="1600"/>
              </a:spcBef>
              <a:spcAft>
                <a:spcPts val="0"/>
              </a:spcAft>
              <a:buNone/>
            </a:pPr>
            <a:r>
              <a:rPr b="1" lang="es-419" sz="1400"/>
              <a:t>Mission:</a:t>
            </a:r>
            <a:endParaRPr b="1" sz="1400"/>
          </a:p>
          <a:p>
            <a:pPr indent="0" lvl="0" marL="0" rtl="0" algn="l">
              <a:spcBef>
                <a:spcPts val="1600"/>
              </a:spcBef>
              <a:spcAft>
                <a:spcPts val="1600"/>
              </a:spcAft>
              <a:buNone/>
            </a:pPr>
            <a:r>
              <a:rPr lang="es-419" sz="1400"/>
              <a:t>Create a mutually beneficial relationship between </a:t>
            </a:r>
            <a:r>
              <a:rPr i="1" lang="es-419" sz="1400"/>
              <a:t>local farmers</a:t>
            </a:r>
            <a:r>
              <a:rPr lang="es-419" sz="1400"/>
              <a:t>, </a:t>
            </a:r>
            <a:r>
              <a:rPr i="1" lang="es-419" sz="1400"/>
              <a:t>customers</a:t>
            </a:r>
            <a:r>
              <a:rPr lang="es-419" sz="1400"/>
              <a:t>, and the </a:t>
            </a:r>
            <a:r>
              <a:rPr i="1" lang="es-419" sz="1400"/>
              <a:t>environment </a:t>
            </a:r>
            <a:r>
              <a:rPr lang="es-419" sz="1400"/>
              <a:t>through </a:t>
            </a:r>
            <a:r>
              <a:rPr i="1" lang="es-419" sz="1400"/>
              <a:t>fair exchange</a:t>
            </a:r>
            <a:r>
              <a:rPr lang="es-419" sz="1400"/>
              <a:t> and </a:t>
            </a:r>
            <a:r>
              <a:rPr i="1" lang="es-419" sz="1400"/>
              <a:t>shared farm experience.</a:t>
            </a:r>
            <a:endParaRPr sz="1400"/>
          </a:p>
        </p:txBody>
      </p:sp>
      <p:pic>
        <p:nvPicPr>
          <p:cNvPr id="66" name="Google Shape;66;p15"/>
          <p:cNvPicPr preferRelativeResize="0"/>
          <p:nvPr/>
        </p:nvPicPr>
        <p:blipFill>
          <a:blip r:embed="rId3">
            <a:alphaModFix/>
          </a:blip>
          <a:stretch>
            <a:fillRect/>
          </a:stretch>
        </p:blipFill>
        <p:spPr>
          <a:xfrm>
            <a:off x="4163925" y="1472200"/>
            <a:ext cx="3611949" cy="3127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4">
            <a:alphaModFix/>
          </a:blip>
          <a:stretch>
            <a:fillRect/>
          </a:stretch>
        </p:blipFill>
        <p:spPr>
          <a:xfrm>
            <a:off x="397200" y="605825"/>
            <a:ext cx="4401050" cy="3931850"/>
          </a:xfrm>
          <a:prstGeom prst="rect">
            <a:avLst/>
          </a:prstGeom>
          <a:noFill/>
          <a:ln>
            <a:noFill/>
          </a:ln>
        </p:spPr>
      </p:pic>
      <p:pic>
        <p:nvPicPr>
          <p:cNvPr id="72" name="Google Shape;72;p16"/>
          <p:cNvPicPr preferRelativeResize="0"/>
          <p:nvPr/>
        </p:nvPicPr>
        <p:blipFill>
          <a:blip r:embed="rId5">
            <a:alphaModFix/>
          </a:blip>
          <a:stretch>
            <a:fillRect/>
          </a:stretch>
        </p:blipFill>
        <p:spPr>
          <a:xfrm>
            <a:off x="4881575" y="1488295"/>
            <a:ext cx="4195924" cy="2607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4294967295" type="title"/>
          </p:nvPr>
        </p:nvSpPr>
        <p:spPr>
          <a:xfrm>
            <a:off x="581400" y="194075"/>
            <a:ext cx="60096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Qualitative Market Research</a:t>
            </a:r>
            <a:endParaRPr/>
          </a:p>
        </p:txBody>
      </p:sp>
      <p:grpSp>
        <p:nvGrpSpPr>
          <p:cNvPr id="78" name="Google Shape;78;p17"/>
          <p:cNvGrpSpPr/>
          <p:nvPr/>
        </p:nvGrpSpPr>
        <p:grpSpPr>
          <a:xfrm>
            <a:off x="4809284" y="2777470"/>
            <a:ext cx="261571" cy="260379"/>
            <a:chOff x="4858109" y="2631368"/>
            <a:chExt cx="316442" cy="315000"/>
          </a:xfrm>
        </p:grpSpPr>
        <p:sp>
          <p:nvSpPr>
            <p:cNvPr id="79" name="Google Shape;79;p17"/>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s-419"/>
              </a:br>
              <a:endParaRPr/>
            </a:p>
          </p:txBody>
        </p:sp>
      </p:grpSp>
      <p:grpSp>
        <p:nvGrpSpPr>
          <p:cNvPr id="81" name="Google Shape;81;p17"/>
          <p:cNvGrpSpPr/>
          <p:nvPr/>
        </p:nvGrpSpPr>
        <p:grpSpPr>
          <a:xfrm>
            <a:off x="3232514" y="1289245"/>
            <a:ext cx="2636736" cy="3589518"/>
            <a:chOff x="3071457" y="2013875"/>
            <a:chExt cx="2045408" cy="1569600"/>
          </a:xfrm>
        </p:grpSpPr>
        <p:sp>
          <p:nvSpPr>
            <p:cNvPr id="82" name="Google Shape;82;p17"/>
            <p:cNvSpPr/>
            <p:nvPr/>
          </p:nvSpPr>
          <p:spPr>
            <a:xfrm flipH="1" rot="10800000">
              <a:off x="3071457" y="2013875"/>
              <a:ext cx="1944600" cy="1569600"/>
            </a:xfrm>
            <a:prstGeom prst="round2DiagRect">
              <a:avLst>
                <a:gd fmla="val 0" name="adj1"/>
                <a:gd fmla="val 0" name="adj2"/>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nvSpPr>
          <p:spPr>
            <a:xfrm>
              <a:off x="3316093" y="2089785"/>
              <a:ext cx="1451700" cy="1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solidFill>
                    <a:srgbClr val="FFFFFF"/>
                  </a:solidFill>
                  <a:latin typeface="Roboto"/>
                  <a:ea typeface="Roboto"/>
                  <a:cs typeface="Roboto"/>
                  <a:sym typeface="Roboto"/>
                </a:rPr>
                <a:t>SUPPLIERS</a:t>
              </a:r>
              <a:endParaRPr>
                <a:solidFill>
                  <a:srgbClr val="FFFFFF"/>
                </a:solidFill>
                <a:latin typeface="Roboto"/>
                <a:ea typeface="Roboto"/>
                <a:cs typeface="Roboto"/>
                <a:sym typeface="Roboto"/>
              </a:endParaRPr>
            </a:p>
          </p:txBody>
        </p:sp>
        <p:sp>
          <p:nvSpPr>
            <p:cNvPr id="84" name="Google Shape;84;p17"/>
            <p:cNvSpPr txBox="1"/>
            <p:nvPr/>
          </p:nvSpPr>
          <p:spPr>
            <a:xfrm>
              <a:off x="3071465" y="3204561"/>
              <a:ext cx="2045400" cy="31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200">
                  <a:solidFill>
                    <a:srgbClr val="FFFFFF"/>
                  </a:solidFill>
                  <a:latin typeface="Roboto"/>
                  <a:ea typeface="Roboto"/>
                  <a:cs typeface="Roboto"/>
                  <a:sym typeface="Roboto"/>
                </a:rPr>
                <a:t>Contact with suppliers:</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s-419" sz="1200">
                  <a:solidFill>
                    <a:srgbClr val="FFFFFF"/>
                  </a:solidFill>
                  <a:latin typeface="Roboto"/>
                  <a:ea typeface="Roboto"/>
                  <a:cs typeface="Roboto"/>
                  <a:sym typeface="Roboto"/>
                </a:rPr>
                <a:t>Home Delivery</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s-419" sz="1200">
                  <a:solidFill>
                    <a:srgbClr val="FFFFFF"/>
                  </a:solidFill>
                  <a:latin typeface="Roboto"/>
                  <a:ea typeface="Roboto"/>
                  <a:cs typeface="Roboto"/>
                  <a:sym typeface="Roboto"/>
                </a:rPr>
                <a:t>Availability in supermarkets</a:t>
              </a:r>
              <a:endParaRPr sz="1200">
                <a:solidFill>
                  <a:srgbClr val="FFFFFF"/>
                </a:solidFill>
                <a:latin typeface="Roboto"/>
                <a:ea typeface="Roboto"/>
                <a:cs typeface="Roboto"/>
                <a:sym typeface="Roboto"/>
              </a:endParaRPr>
            </a:p>
          </p:txBody>
        </p:sp>
      </p:grpSp>
      <p:grpSp>
        <p:nvGrpSpPr>
          <p:cNvPr id="85" name="Google Shape;85;p17"/>
          <p:cNvGrpSpPr/>
          <p:nvPr/>
        </p:nvGrpSpPr>
        <p:grpSpPr>
          <a:xfrm>
            <a:off x="505200" y="1269311"/>
            <a:ext cx="2723407" cy="3609452"/>
            <a:chOff x="1121017" y="2013875"/>
            <a:chExt cx="1950446" cy="1569600"/>
          </a:xfrm>
        </p:grpSpPr>
        <p:sp>
          <p:nvSpPr>
            <p:cNvPr id="86" name="Google Shape;86;p17"/>
            <p:cNvSpPr/>
            <p:nvPr/>
          </p:nvSpPr>
          <p:spPr>
            <a:xfrm>
              <a:off x="1126863" y="2013875"/>
              <a:ext cx="1944600" cy="1569600"/>
            </a:xfrm>
            <a:prstGeom prst="round2DiagRect">
              <a:avLst>
                <a:gd fmla="val 0" name="adj1"/>
                <a:gd fmla="val 27729" name="adj2"/>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nvSpPr>
          <p:spPr>
            <a:xfrm>
              <a:off x="1351626" y="2090702"/>
              <a:ext cx="14517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solidFill>
                    <a:srgbClr val="FFFFFF"/>
                  </a:solidFill>
                  <a:latin typeface="Roboto"/>
                  <a:ea typeface="Roboto"/>
                  <a:cs typeface="Roboto"/>
                  <a:sym typeface="Roboto"/>
                </a:rPr>
                <a:t>CUSTOMERS</a:t>
              </a:r>
              <a:endParaRPr>
                <a:solidFill>
                  <a:srgbClr val="FFFFFF"/>
                </a:solidFill>
                <a:latin typeface="Roboto"/>
                <a:ea typeface="Roboto"/>
                <a:cs typeface="Roboto"/>
                <a:sym typeface="Roboto"/>
              </a:endParaRPr>
            </a:p>
          </p:txBody>
        </p:sp>
        <p:sp>
          <p:nvSpPr>
            <p:cNvPr id="88" name="Google Shape;88;p17"/>
            <p:cNvSpPr txBox="1"/>
            <p:nvPr/>
          </p:nvSpPr>
          <p:spPr>
            <a:xfrm>
              <a:off x="1121017" y="2275503"/>
              <a:ext cx="1795200" cy="10377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FFFFFF"/>
                </a:buClr>
                <a:buSzPts val="1200"/>
                <a:buFont typeface="Roboto"/>
                <a:buChar char="●"/>
              </a:pPr>
              <a:r>
                <a:rPr lang="es-419" sz="1200">
                  <a:solidFill>
                    <a:srgbClr val="FFFFFF"/>
                  </a:solidFill>
                  <a:latin typeface="Roboto"/>
                  <a:ea typeface="Roboto"/>
                  <a:cs typeface="Roboto"/>
                  <a:sym typeface="Roboto"/>
                </a:rPr>
                <a:t>20% of Spain’s total gross domestic product (GDP) comes from Catalonia.</a:t>
              </a:r>
              <a:endParaRPr sz="1200">
                <a:solidFill>
                  <a:srgbClr val="FFFFFF"/>
                </a:solidFill>
                <a:latin typeface="Roboto"/>
                <a:ea typeface="Roboto"/>
                <a:cs typeface="Roboto"/>
                <a:sym typeface="Roboto"/>
              </a:endParaRPr>
            </a:p>
            <a:p>
              <a:pPr indent="0" lvl="0" marL="457200" rtl="0" algn="l">
                <a:lnSpc>
                  <a:spcPct val="100000"/>
                </a:lnSpc>
                <a:spcBef>
                  <a:spcPts val="0"/>
                </a:spcBef>
                <a:spcAft>
                  <a:spcPts val="0"/>
                </a:spcAft>
                <a:buNone/>
              </a:pPr>
              <a:r>
                <a:t/>
              </a:r>
              <a:endParaRPr sz="1200">
                <a:solidFill>
                  <a:srgbClr val="FFFFFF"/>
                </a:solidFill>
                <a:latin typeface="Roboto"/>
                <a:ea typeface="Roboto"/>
                <a:cs typeface="Roboto"/>
                <a:sym typeface="Roboto"/>
              </a:endParaRPr>
            </a:p>
            <a:p>
              <a:pPr indent="-304800" lvl="0" marL="457200" rtl="0" algn="l">
                <a:lnSpc>
                  <a:spcPct val="100000"/>
                </a:lnSpc>
                <a:spcBef>
                  <a:spcPts val="0"/>
                </a:spcBef>
                <a:spcAft>
                  <a:spcPts val="0"/>
                </a:spcAft>
                <a:buClr>
                  <a:srgbClr val="FFFFFF"/>
                </a:buClr>
                <a:buSzPts val="1200"/>
                <a:buFont typeface="Roboto"/>
                <a:buChar char="●"/>
              </a:pPr>
              <a:r>
                <a:rPr lang="es-419" sz="1200">
                  <a:solidFill>
                    <a:srgbClr val="FFFFFF"/>
                  </a:solidFill>
                  <a:latin typeface="Roboto"/>
                  <a:ea typeface="Roboto"/>
                  <a:cs typeface="Roboto"/>
                  <a:sym typeface="Roboto"/>
                </a:rPr>
                <a:t>Previous research on organic foods market show favorable attitudes toward organic foods in age groups of 18-25 and 26-35 years.</a:t>
              </a:r>
              <a:endParaRPr sz="1200">
                <a:solidFill>
                  <a:srgbClr val="FFFFFF"/>
                </a:solidFill>
                <a:latin typeface="Roboto"/>
                <a:ea typeface="Roboto"/>
                <a:cs typeface="Roboto"/>
                <a:sym typeface="Roboto"/>
              </a:endParaRPr>
            </a:p>
          </p:txBody>
        </p:sp>
      </p:grpSp>
      <p:grpSp>
        <p:nvGrpSpPr>
          <p:cNvPr id="89" name="Google Shape;89;p17"/>
          <p:cNvGrpSpPr/>
          <p:nvPr/>
        </p:nvGrpSpPr>
        <p:grpSpPr>
          <a:xfrm>
            <a:off x="5743238" y="1279294"/>
            <a:ext cx="3001200" cy="3599407"/>
            <a:chOff x="5015938" y="2013875"/>
            <a:chExt cx="3001200" cy="1569600"/>
          </a:xfrm>
        </p:grpSpPr>
        <p:sp>
          <p:nvSpPr>
            <p:cNvPr id="90" name="Google Shape;90;p17"/>
            <p:cNvSpPr/>
            <p:nvPr/>
          </p:nvSpPr>
          <p:spPr>
            <a:xfrm>
              <a:off x="5015938" y="2013875"/>
              <a:ext cx="3001200" cy="1569600"/>
            </a:xfrm>
            <a:prstGeom prst="round2DiagRect">
              <a:avLst>
                <a:gd fmla="val 30006" name="adj1"/>
                <a:gd fmla="val 0" name="adj2"/>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1" name="Google Shape;91;p17"/>
            <p:cNvSpPr txBox="1"/>
            <p:nvPr/>
          </p:nvSpPr>
          <p:spPr>
            <a:xfrm>
              <a:off x="5360225" y="2090244"/>
              <a:ext cx="2417100" cy="1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solidFill>
                    <a:srgbClr val="FFFFFF"/>
                  </a:solidFill>
                  <a:latin typeface="Roboto"/>
                  <a:ea typeface="Roboto"/>
                  <a:cs typeface="Roboto"/>
                  <a:sym typeface="Roboto"/>
                </a:rPr>
                <a:t>COMPETITORS</a:t>
              </a:r>
              <a:endParaRPr>
                <a:solidFill>
                  <a:srgbClr val="FFFFFF"/>
                </a:solidFill>
                <a:latin typeface="Roboto"/>
                <a:ea typeface="Roboto"/>
                <a:cs typeface="Roboto"/>
                <a:sym typeface="Roboto"/>
              </a:endParaRPr>
            </a:p>
          </p:txBody>
        </p:sp>
        <p:sp>
          <p:nvSpPr>
            <p:cNvPr id="92" name="Google Shape;92;p17"/>
            <p:cNvSpPr txBox="1"/>
            <p:nvPr/>
          </p:nvSpPr>
          <p:spPr>
            <a:xfrm>
              <a:off x="5189800" y="2300333"/>
              <a:ext cx="2723400" cy="100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200">
                  <a:solidFill>
                    <a:srgbClr val="FFFFFF"/>
                  </a:solidFill>
                  <a:latin typeface="Roboto"/>
                  <a:ea typeface="Roboto"/>
                  <a:cs typeface="Roboto"/>
                  <a:sym typeface="Roboto"/>
                </a:rPr>
                <a:t>Services provided:</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s-419" sz="1200">
                  <a:solidFill>
                    <a:srgbClr val="FFFFFF"/>
                  </a:solidFill>
                  <a:latin typeface="Roboto"/>
                  <a:ea typeface="Roboto"/>
                  <a:cs typeface="Roboto"/>
                  <a:sym typeface="Roboto"/>
                </a:rPr>
                <a:t>Seasonal products</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s-419" sz="1200">
                  <a:solidFill>
                    <a:srgbClr val="FFFFFF"/>
                  </a:solidFill>
                  <a:latin typeface="Roboto"/>
                  <a:ea typeface="Roboto"/>
                  <a:cs typeface="Roboto"/>
                  <a:sym typeface="Roboto"/>
                </a:rPr>
                <a:t>Food baskets</a:t>
              </a:r>
              <a:endParaRPr sz="1200">
                <a:solidFill>
                  <a:srgbClr val="FFFFFF"/>
                </a:solidFill>
                <a:latin typeface="Roboto"/>
                <a:ea typeface="Roboto"/>
                <a:cs typeface="Roboto"/>
                <a:sym typeface="Roboto"/>
              </a:endParaRPr>
            </a:p>
            <a:p>
              <a:pPr indent="-304800" lvl="1" marL="914400" rtl="0" algn="l">
                <a:lnSpc>
                  <a:spcPct val="115000"/>
                </a:lnSpc>
                <a:spcBef>
                  <a:spcPts val="0"/>
                </a:spcBef>
                <a:spcAft>
                  <a:spcPts val="0"/>
                </a:spcAft>
                <a:buClr>
                  <a:srgbClr val="FFFFFF"/>
                </a:buClr>
                <a:buSzPts val="1200"/>
                <a:buFont typeface="Roboto"/>
                <a:buChar char="○"/>
              </a:pPr>
              <a:r>
                <a:rPr lang="es-419" sz="1200">
                  <a:solidFill>
                    <a:srgbClr val="FFFFFF"/>
                  </a:solidFill>
                  <a:latin typeface="Roboto"/>
                  <a:ea typeface="Roboto"/>
                  <a:cs typeface="Roboto"/>
                  <a:sym typeface="Roboto"/>
                </a:rPr>
                <a:t>Different sizes</a:t>
              </a:r>
              <a:endParaRPr sz="1200">
                <a:solidFill>
                  <a:srgbClr val="FFFFFF"/>
                </a:solidFill>
                <a:latin typeface="Roboto"/>
                <a:ea typeface="Roboto"/>
                <a:cs typeface="Roboto"/>
                <a:sym typeface="Roboto"/>
              </a:endParaRPr>
            </a:p>
            <a:p>
              <a:pPr indent="-304800" lvl="1" marL="914400" rtl="0" algn="l">
                <a:lnSpc>
                  <a:spcPct val="115000"/>
                </a:lnSpc>
                <a:spcBef>
                  <a:spcPts val="0"/>
                </a:spcBef>
                <a:spcAft>
                  <a:spcPts val="0"/>
                </a:spcAft>
                <a:buClr>
                  <a:srgbClr val="FFFFFF"/>
                </a:buClr>
                <a:buSzPts val="1200"/>
                <a:buFont typeface="Roboto"/>
                <a:buChar char="○"/>
              </a:pPr>
              <a:r>
                <a:rPr lang="es-419" sz="1200">
                  <a:solidFill>
                    <a:srgbClr val="FFFFFF"/>
                  </a:solidFill>
                  <a:latin typeface="Roboto"/>
                  <a:ea typeface="Roboto"/>
                  <a:cs typeface="Roboto"/>
                  <a:sym typeface="Roboto"/>
                </a:rPr>
                <a:t>Limited changes</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s-419" sz="1200">
                  <a:solidFill>
                    <a:srgbClr val="FFFFFF"/>
                  </a:solidFill>
                  <a:latin typeface="Roboto"/>
                  <a:ea typeface="Roboto"/>
                  <a:cs typeface="Roboto"/>
                  <a:sym typeface="Roboto"/>
                </a:rPr>
                <a:t>Home delivery</a:t>
              </a:r>
              <a:endParaRPr sz="1200">
                <a:solidFill>
                  <a:srgbClr val="FFFFFF"/>
                </a:solidFill>
                <a:latin typeface="Roboto"/>
                <a:ea typeface="Roboto"/>
                <a:cs typeface="Roboto"/>
                <a:sym typeface="Roboto"/>
              </a:endParaRPr>
            </a:p>
            <a:p>
              <a:pPr indent="-304800" lvl="1" marL="914400" rtl="0" algn="l">
                <a:lnSpc>
                  <a:spcPct val="115000"/>
                </a:lnSpc>
                <a:spcBef>
                  <a:spcPts val="0"/>
                </a:spcBef>
                <a:spcAft>
                  <a:spcPts val="0"/>
                </a:spcAft>
                <a:buClr>
                  <a:srgbClr val="FFFFFF"/>
                </a:buClr>
                <a:buSzPts val="1200"/>
                <a:buFont typeface="Roboto"/>
                <a:buChar char="○"/>
              </a:pPr>
              <a:r>
                <a:rPr lang="es-419" sz="1200">
                  <a:solidFill>
                    <a:srgbClr val="FFFFFF"/>
                  </a:solidFill>
                  <a:latin typeface="Roboto"/>
                  <a:ea typeface="Roboto"/>
                  <a:cs typeface="Roboto"/>
                  <a:sym typeface="Roboto"/>
                </a:rPr>
                <a:t>Weekly</a:t>
              </a:r>
              <a:endParaRPr sz="1200">
                <a:solidFill>
                  <a:srgbClr val="FFFFFF"/>
                </a:solidFill>
                <a:latin typeface="Roboto"/>
                <a:ea typeface="Roboto"/>
                <a:cs typeface="Roboto"/>
                <a:sym typeface="Roboto"/>
              </a:endParaRPr>
            </a:p>
            <a:p>
              <a:pPr indent="-304800" lvl="1" marL="914400" rtl="0" algn="l">
                <a:lnSpc>
                  <a:spcPct val="115000"/>
                </a:lnSpc>
                <a:spcBef>
                  <a:spcPts val="0"/>
                </a:spcBef>
                <a:spcAft>
                  <a:spcPts val="0"/>
                </a:spcAft>
                <a:buClr>
                  <a:srgbClr val="FFFFFF"/>
                </a:buClr>
                <a:buSzPts val="1200"/>
                <a:buFont typeface="Roboto"/>
                <a:buChar char="○"/>
              </a:pPr>
              <a:r>
                <a:rPr lang="es-419" sz="1200">
                  <a:solidFill>
                    <a:srgbClr val="FFFFFF"/>
                  </a:solidFill>
                  <a:latin typeface="Roboto"/>
                  <a:ea typeface="Roboto"/>
                  <a:cs typeface="Roboto"/>
                  <a:sym typeface="Roboto"/>
                </a:rPr>
                <a:t>Charges for delivery</a:t>
              </a:r>
              <a:endParaRPr sz="1200">
                <a:solidFill>
                  <a:srgbClr val="FFFFFF"/>
                </a:solidFill>
                <a:latin typeface="Roboto"/>
                <a:ea typeface="Roboto"/>
                <a:cs typeface="Roboto"/>
                <a:sym typeface="Roboto"/>
              </a:endParaRPr>
            </a:p>
          </p:txBody>
        </p:sp>
      </p:grpSp>
      <p:graphicFrame>
        <p:nvGraphicFramePr>
          <p:cNvPr id="93" name="Google Shape;93;p17"/>
          <p:cNvGraphicFramePr/>
          <p:nvPr/>
        </p:nvGraphicFramePr>
        <p:xfrm>
          <a:off x="3324125" y="1936188"/>
          <a:ext cx="3000000" cy="3000000"/>
        </p:xfrm>
        <a:graphic>
          <a:graphicData uri="http://schemas.openxmlformats.org/drawingml/2006/table">
            <a:tbl>
              <a:tblPr>
                <a:noFill/>
                <a:tableStyleId>{133193AB-B1C2-4F18-8906-F445F9A99885}</a:tableStyleId>
              </a:tblPr>
              <a:tblGrid>
                <a:gridCol w="1161800"/>
                <a:gridCol w="1161800"/>
              </a:tblGrid>
              <a:tr h="508125">
                <a:tc gridSpan="2">
                  <a:txBody>
                    <a:bodyPr/>
                    <a:lstStyle/>
                    <a:p>
                      <a:pPr indent="0" lvl="0" marL="0" rtl="0" algn="ctr">
                        <a:spcBef>
                          <a:spcPts val="0"/>
                        </a:spcBef>
                        <a:spcAft>
                          <a:spcPts val="0"/>
                        </a:spcAft>
                        <a:buNone/>
                      </a:pPr>
                      <a:r>
                        <a:rPr b="1" lang="es-419" sz="1100">
                          <a:solidFill>
                            <a:srgbClr val="FFFFFF"/>
                          </a:solidFill>
                        </a:rPr>
                        <a:t>Amount of operators in Catalonia</a:t>
                      </a:r>
                      <a:endParaRPr b="1"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r>
              <a:tr h="342425">
                <a:tc>
                  <a:txBody>
                    <a:bodyPr/>
                    <a:lstStyle/>
                    <a:p>
                      <a:pPr indent="0" lvl="0" marL="0" rtl="0" algn="ctr">
                        <a:spcBef>
                          <a:spcPts val="0"/>
                        </a:spcBef>
                        <a:spcAft>
                          <a:spcPts val="0"/>
                        </a:spcAft>
                        <a:buNone/>
                      </a:pPr>
                      <a:r>
                        <a:rPr b="1" lang="es-419" sz="1100">
                          <a:solidFill>
                            <a:srgbClr val="FFFFFF"/>
                          </a:solidFill>
                        </a:rPr>
                        <a:t>Activity Type</a:t>
                      </a:r>
                      <a:endParaRPr b="1"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s-419" sz="1100">
                          <a:solidFill>
                            <a:srgbClr val="FFFFFF"/>
                          </a:solidFill>
                        </a:rPr>
                        <a:t>Rank</a:t>
                      </a:r>
                      <a:endParaRPr b="1"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42425">
                <a:tc>
                  <a:txBody>
                    <a:bodyPr/>
                    <a:lstStyle/>
                    <a:p>
                      <a:pPr indent="0" lvl="0" marL="0" rtl="0" algn="ctr">
                        <a:spcBef>
                          <a:spcPts val="0"/>
                        </a:spcBef>
                        <a:spcAft>
                          <a:spcPts val="0"/>
                        </a:spcAft>
                        <a:buNone/>
                      </a:pPr>
                      <a:r>
                        <a:rPr lang="es-419" sz="1100">
                          <a:solidFill>
                            <a:srgbClr val="FFFFFF"/>
                          </a:solidFill>
                        </a:rPr>
                        <a:t>Primary</a:t>
                      </a:r>
                      <a:endParaRPr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s-419" sz="1100">
                          <a:solidFill>
                            <a:srgbClr val="FFFFFF"/>
                          </a:solidFill>
                        </a:rPr>
                        <a:t>4th</a:t>
                      </a:r>
                      <a:endParaRPr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42425">
                <a:tc>
                  <a:txBody>
                    <a:bodyPr/>
                    <a:lstStyle/>
                    <a:p>
                      <a:pPr indent="0" lvl="0" marL="0" rtl="0" algn="ctr">
                        <a:spcBef>
                          <a:spcPts val="0"/>
                        </a:spcBef>
                        <a:spcAft>
                          <a:spcPts val="0"/>
                        </a:spcAft>
                        <a:buNone/>
                      </a:pPr>
                      <a:r>
                        <a:rPr lang="es-419" sz="1100">
                          <a:solidFill>
                            <a:srgbClr val="FFFFFF"/>
                          </a:solidFill>
                        </a:rPr>
                        <a:t>Secondary</a:t>
                      </a:r>
                      <a:endParaRPr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s-419" sz="1100">
                          <a:solidFill>
                            <a:srgbClr val="FFFFFF"/>
                          </a:solidFill>
                        </a:rPr>
                        <a:t>1st</a:t>
                      </a:r>
                      <a:endParaRPr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42425">
                <a:tc>
                  <a:txBody>
                    <a:bodyPr/>
                    <a:lstStyle/>
                    <a:p>
                      <a:pPr indent="0" lvl="0" marL="0" rtl="0" algn="ctr">
                        <a:spcBef>
                          <a:spcPts val="0"/>
                        </a:spcBef>
                        <a:spcAft>
                          <a:spcPts val="0"/>
                        </a:spcAft>
                        <a:buNone/>
                      </a:pPr>
                      <a:r>
                        <a:rPr lang="es-419" sz="1100">
                          <a:solidFill>
                            <a:srgbClr val="FFFFFF"/>
                          </a:solidFill>
                        </a:rPr>
                        <a:t>Tertiary</a:t>
                      </a:r>
                      <a:endParaRPr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s-419" sz="1100">
                          <a:solidFill>
                            <a:srgbClr val="FFFFFF"/>
                          </a:solidFill>
                        </a:rPr>
                        <a:t>1st</a:t>
                      </a:r>
                      <a:endParaRPr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Quantitative Market Research</a:t>
            </a:r>
            <a:endParaRPr/>
          </a:p>
        </p:txBody>
      </p:sp>
      <p:sp>
        <p:nvSpPr>
          <p:cNvPr id="99" name="Google Shape;99;p18"/>
          <p:cNvSpPr/>
          <p:nvPr/>
        </p:nvSpPr>
        <p:spPr>
          <a:xfrm>
            <a:off x="652050" y="1193100"/>
            <a:ext cx="7932300" cy="3598200"/>
          </a:xfrm>
          <a:prstGeom prst="round2DiagRect">
            <a:avLst>
              <a:gd fmla="val 0" name="adj1"/>
              <a:gd fmla="val 27729" name="adj2"/>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ph idx="1" type="body"/>
          </p:nvPr>
        </p:nvSpPr>
        <p:spPr>
          <a:xfrm>
            <a:off x="652050" y="1247750"/>
            <a:ext cx="7839900" cy="35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solidFill>
                  <a:srgbClr val="FFFFFF"/>
                </a:solidFill>
                <a:latin typeface="Roboto"/>
                <a:ea typeface="Roboto"/>
                <a:cs typeface="Roboto"/>
                <a:sym typeface="Roboto"/>
              </a:rPr>
              <a:t>Key Findings:</a:t>
            </a:r>
            <a:endParaRPr b="1">
              <a:solidFill>
                <a:srgbClr val="FFFFFF"/>
              </a:solidFill>
              <a:latin typeface="Roboto"/>
              <a:ea typeface="Roboto"/>
              <a:cs typeface="Roboto"/>
              <a:sym typeface="Roboto"/>
            </a:endParaRPr>
          </a:p>
          <a:p>
            <a:pPr indent="-342900" lvl="0" marL="457200" rtl="0" algn="l">
              <a:spcBef>
                <a:spcPts val="1600"/>
              </a:spcBef>
              <a:spcAft>
                <a:spcPts val="0"/>
              </a:spcAft>
              <a:buClr>
                <a:srgbClr val="FFFFFF"/>
              </a:buClr>
              <a:buSzPts val="1800"/>
              <a:buFont typeface="Roboto"/>
              <a:buChar char="●"/>
            </a:pPr>
            <a:r>
              <a:rPr b="1" lang="es-419">
                <a:solidFill>
                  <a:srgbClr val="FFFFFF"/>
                </a:solidFill>
                <a:latin typeface="Roboto"/>
                <a:ea typeface="Roboto"/>
                <a:cs typeface="Roboto"/>
                <a:sym typeface="Roboto"/>
              </a:rPr>
              <a:t>Shopping Habit:</a:t>
            </a:r>
            <a:endParaRPr b="1">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s-419">
                <a:solidFill>
                  <a:srgbClr val="FFFFFF"/>
                </a:solidFill>
                <a:latin typeface="Roboto"/>
                <a:ea typeface="Roboto"/>
                <a:cs typeface="Roboto"/>
                <a:sym typeface="Roboto"/>
              </a:rPr>
              <a:t>85% get their groceries from supermarkets, but 70% would consider buying online.</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s-419">
                <a:solidFill>
                  <a:srgbClr val="FFFFFF"/>
                </a:solidFill>
                <a:latin typeface="Roboto"/>
                <a:ea typeface="Roboto"/>
                <a:cs typeface="Roboto"/>
                <a:sym typeface="Roboto"/>
              </a:rPr>
              <a:t>59% buys groceries once a week</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s-419">
                <a:solidFill>
                  <a:srgbClr val="FFFFFF"/>
                </a:solidFill>
                <a:latin typeface="Roboto"/>
                <a:ea typeface="Roboto"/>
                <a:cs typeface="Roboto"/>
                <a:sym typeface="Roboto"/>
              </a:rPr>
              <a:t>Respondents use more recyclable materials (4.</a:t>
            </a:r>
            <a:r>
              <a:rPr lang="es-419">
                <a:solidFill>
                  <a:srgbClr val="FFFFFF"/>
                </a:solidFill>
                <a:latin typeface="Roboto"/>
                <a:ea typeface="Roboto"/>
                <a:cs typeface="Roboto"/>
                <a:sym typeface="Roboto"/>
              </a:rPr>
              <a:t>2/5</a:t>
            </a:r>
            <a:r>
              <a:rPr lang="es-419">
                <a:solidFill>
                  <a:srgbClr val="FFFFFF"/>
                </a:solidFill>
                <a:latin typeface="Roboto"/>
                <a:ea typeface="Roboto"/>
                <a:cs typeface="Roboto"/>
                <a:sym typeface="Roboto"/>
              </a:rPr>
              <a:t>)</a:t>
            </a:r>
            <a:endParaRPr>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s-419">
                <a:solidFill>
                  <a:srgbClr val="FFFFFF"/>
                </a:solidFill>
                <a:latin typeface="Roboto"/>
                <a:ea typeface="Roboto"/>
                <a:cs typeface="Roboto"/>
                <a:sym typeface="Roboto"/>
              </a:rPr>
              <a:t>Organic Food:</a:t>
            </a:r>
            <a:endParaRPr b="1">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s-419">
                <a:solidFill>
                  <a:srgbClr val="FFFFFF"/>
                </a:solidFill>
                <a:latin typeface="Roboto"/>
                <a:ea typeface="Roboto"/>
                <a:cs typeface="Roboto"/>
                <a:sym typeface="Roboto"/>
              </a:rPr>
              <a:t>Respondents are less likely to go out of their way to get organic food, but they will consume more if they are more available (3.9/5)</a:t>
            </a:r>
            <a:endParaRPr>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s-419">
                <a:solidFill>
                  <a:srgbClr val="FFFFFF"/>
                </a:solidFill>
                <a:latin typeface="Roboto"/>
                <a:ea typeface="Roboto"/>
                <a:cs typeface="Roboto"/>
                <a:sym typeface="Roboto"/>
              </a:rPr>
              <a:t>Interest in Farm Visit:</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s-419">
                <a:solidFill>
                  <a:srgbClr val="FFFFFF"/>
                </a:solidFill>
                <a:latin typeface="Roboto"/>
                <a:ea typeface="Roboto"/>
                <a:cs typeface="Roboto"/>
                <a:sym typeface="Roboto"/>
              </a:rPr>
              <a:t>Female 21-25 age group (7.2/10)</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s-419">
                <a:solidFill>
                  <a:srgbClr val="FFFFFF"/>
                </a:solidFill>
                <a:latin typeface="Roboto"/>
                <a:ea typeface="Roboto"/>
                <a:cs typeface="Roboto"/>
                <a:sym typeface="Roboto"/>
              </a:rPr>
              <a:t>Female 26-30 age group (7.6/10)</a:t>
            </a:r>
            <a:endParaRPr>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p:nvPr/>
        </p:nvSpPr>
        <p:spPr>
          <a:xfrm>
            <a:off x="239050" y="1123700"/>
            <a:ext cx="8740500" cy="3855000"/>
          </a:xfrm>
          <a:prstGeom prst="roundRect">
            <a:avLst>
              <a:gd fmla="val 7321" name="adj"/>
            </a:avLst>
          </a:prstGeom>
          <a:no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434343"/>
                </a:solidFill>
                <a:latin typeface="Trebuchet MS"/>
                <a:ea typeface="Trebuchet MS"/>
                <a:cs typeface="Trebuchet MS"/>
                <a:sym typeface="Trebuchet MS"/>
              </a:rPr>
              <a:t>Strategic Marketing: Sprout Experience</a:t>
            </a:r>
            <a:endParaRPr>
              <a:solidFill>
                <a:srgbClr val="434343"/>
              </a:solidFill>
              <a:latin typeface="Trebuchet MS"/>
              <a:ea typeface="Trebuchet MS"/>
              <a:cs typeface="Trebuchet MS"/>
              <a:sym typeface="Trebuchet MS"/>
            </a:endParaRPr>
          </a:p>
        </p:txBody>
      </p:sp>
      <p:grpSp>
        <p:nvGrpSpPr>
          <p:cNvPr id="107" name="Google Shape;107;p19"/>
          <p:cNvGrpSpPr/>
          <p:nvPr/>
        </p:nvGrpSpPr>
        <p:grpSpPr>
          <a:xfrm>
            <a:off x="636600" y="1174350"/>
            <a:ext cx="7947000" cy="2487875"/>
            <a:chOff x="636600" y="1174350"/>
            <a:chExt cx="7947000" cy="2487875"/>
          </a:xfrm>
        </p:grpSpPr>
        <p:pic>
          <p:nvPicPr>
            <p:cNvPr id="108" name="Google Shape;108;p19"/>
            <p:cNvPicPr preferRelativeResize="0"/>
            <p:nvPr/>
          </p:nvPicPr>
          <p:blipFill>
            <a:blip r:embed="rId3">
              <a:alphaModFix/>
            </a:blip>
            <a:stretch>
              <a:fillRect/>
            </a:stretch>
          </p:blipFill>
          <p:spPr>
            <a:xfrm>
              <a:off x="2796975" y="1174350"/>
              <a:ext cx="3550050" cy="2487875"/>
            </a:xfrm>
            <a:prstGeom prst="rect">
              <a:avLst/>
            </a:prstGeom>
            <a:noFill/>
            <a:ln>
              <a:noFill/>
            </a:ln>
          </p:spPr>
        </p:pic>
        <p:pic>
          <p:nvPicPr>
            <p:cNvPr id="109" name="Google Shape;109;p19"/>
            <p:cNvPicPr preferRelativeResize="0"/>
            <p:nvPr/>
          </p:nvPicPr>
          <p:blipFill>
            <a:blip r:embed="rId4">
              <a:alphaModFix/>
            </a:blip>
            <a:stretch>
              <a:fillRect/>
            </a:stretch>
          </p:blipFill>
          <p:spPr>
            <a:xfrm>
              <a:off x="636600" y="1564188"/>
              <a:ext cx="1872400" cy="1708200"/>
            </a:xfrm>
            <a:prstGeom prst="rect">
              <a:avLst/>
            </a:prstGeom>
            <a:noFill/>
            <a:ln>
              <a:noFill/>
            </a:ln>
          </p:spPr>
        </p:pic>
        <p:pic>
          <p:nvPicPr>
            <p:cNvPr id="110" name="Google Shape;110;p19"/>
            <p:cNvPicPr preferRelativeResize="0"/>
            <p:nvPr/>
          </p:nvPicPr>
          <p:blipFill>
            <a:blip r:embed="rId5">
              <a:alphaModFix/>
            </a:blip>
            <a:stretch>
              <a:fillRect/>
            </a:stretch>
          </p:blipFill>
          <p:spPr>
            <a:xfrm>
              <a:off x="6711200" y="1532166"/>
              <a:ext cx="1872400" cy="1772234"/>
            </a:xfrm>
            <a:prstGeom prst="rect">
              <a:avLst/>
            </a:prstGeom>
            <a:noFill/>
            <a:ln>
              <a:noFill/>
            </a:ln>
          </p:spPr>
        </p:pic>
      </p:grpSp>
      <p:sp>
        <p:nvSpPr>
          <p:cNvPr id="111" name="Google Shape;111;p19"/>
          <p:cNvSpPr txBox="1"/>
          <p:nvPr/>
        </p:nvSpPr>
        <p:spPr>
          <a:xfrm>
            <a:off x="314750" y="3499325"/>
            <a:ext cx="2516100" cy="124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419" sz="1500">
                <a:solidFill>
                  <a:srgbClr val="434343"/>
                </a:solidFill>
              </a:rPr>
              <a:t>Farms in Barcelona</a:t>
            </a:r>
            <a:endParaRPr b="1" sz="1500">
              <a:solidFill>
                <a:srgbClr val="434343"/>
              </a:solidFill>
            </a:endParaRPr>
          </a:p>
          <a:p>
            <a:pPr indent="-304800" lvl="0" marL="457200" rtl="0" algn="l">
              <a:lnSpc>
                <a:spcPct val="115000"/>
              </a:lnSpc>
              <a:spcBef>
                <a:spcPts val="0"/>
              </a:spcBef>
              <a:spcAft>
                <a:spcPts val="0"/>
              </a:spcAft>
              <a:buClr>
                <a:srgbClr val="434343"/>
              </a:buClr>
              <a:buSzPts val="1200"/>
              <a:buChar char="✔"/>
            </a:pPr>
            <a:r>
              <a:rPr lang="es-419" sz="1200">
                <a:solidFill>
                  <a:srgbClr val="434343"/>
                </a:solidFill>
              </a:rPr>
              <a:t>Many farms within 150km</a:t>
            </a:r>
            <a:endParaRPr sz="1200">
              <a:solidFill>
                <a:srgbClr val="434343"/>
              </a:solidFill>
            </a:endParaRPr>
          </a:p>
          <a:p>
            <a:pPr indent="-304800" lvl="0" marL="457200" rtl="0" algn="l">
              <a:lnSpc>
                <a:spcPct val="115000"/>
              </a:lnSpc>
              <a:spcBef>
                <a:spcPts val="0"/>
              </a:spcBef>
              <a:spcAft>
                <a:spcPts val="0"/>
              </a:spcAft>
              <a:buClr>
                <a:srgbClr val="434343"/>
              </a:buClr>
              <a:buSzPts val="1200"/>
              <a:buChar char="✔"/>
            </a:pPr>
            <a:r>
              <a:rPr lang="es-419" sz="1200">
                <a:solidFill>
                  <a:srgbClr val="434343"/>
                </a:solidFill>
              </a:rPr>
              <a:t>Good distribution channels</a:t>
            </a:r>
            <a:endParaRPr sz="1200">
              <a:solidFill>
                <a:srgbClr val="434343"/>
              </a:solidFill>
            </a:endParaRPr>
          </a:p>
          <a:p>
            <a:pPr indent="-304800" lvl="0" marL="457200" rtl="0" algn="l">
              <a:lnSpc>
                <a:spcPct val="115000"/>
              </a:lnSpc>
              <a:spcBef>
                <a:spcPts val="0"/>
              </a:spcBef>
              <a:spcAft>
                <a:spcPts val="0"/>
              </a:spcAft>
              <a:buClr>
                <a:srgbClr val="434343"/>
              </a:buClr>
              <a:buSzPts val="1200"/>
              <a:buChar char="✔"/>
            </a:pPr>
            <a:r>
              <a:rPr lang="es-419" sz="1200">
                <a:solidFill>
                  <a:srgbClr val="434343"/>
                </a:solidFill>
              </a:rPr>
              <a:t>Variety of products</a:t>
            </a:r>
            <a:endParaRPr sz="1200">
              <a:solidFill>
                <a:srgbClr val="434343"/>
              </a:solidFill>
            </a:endParaRPr>
          </a:p>
        </p:txBody>
      </p:sp>
      <p:sp>
        <p:nvSpPr>
          <p:cNvPr id="112" name="Google Shape;112;p19"/>
          <p:cNvSpPr txBox="1"/>
          <p:nvPr/>
        </p:nvSpPr>
        <p:spPr>
          <a:xfrm>
            <a:off x="6315250" y="3499325"/>
            <a:ext cx="2664300" cy="1479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419" sz="1500">
                <a:solidFill>
                  <a:srgbClr val="434343"/>
                </a:solidFill>
              </a:rPr>
              <a:t>Customers</a:t>
            </a:r>
            <a:endParaRPr b="1" sz="1800">
              <a:solidFill>
                <a:srgbClr val="434343"/>
              </a:solidFill>
            </a:endParaRPr>
          </a:p>
          <a:p>
            <a:pPr indent="-304800" lvl="0" marL="457200" marR="0" rtl="0" algn="l">
              <a:lnSpc>
                <a:spcPct val="115000"/>
              </a:lnSpc>
              <a:spcBef>
                <a:spcPts val="0"/>
              </a:spcBef>
              <a:spcAft>
                <a:spcPts val="0"/>
              </a:spcAft>
              <a:buClr>
                <a:srgbClr val="434343"/>
              </a:buClr>
              <a:buSzPts val="1200"/>
              <a:buChar char="✔"/>
            </a:pPr>
            <a:r>
              <a:rPr lang="es-419" sz="1200">
                <a:solidFill>
                  <a:srgbClr val="434343"/>
                </a:solidFill>
              </a:rPr>
              <a:t>Age 18-25: Care for health , environment and experience</a:t>
            </a:r>
            <a:endParaRPr sz="1200">
              <a:solidFill>
                <a:srgbClr val="434343"/>
              </a:solidFill>
            </a:endParaRPr>
          </a:p>
          <a:p>
            <a:pPr indent="-304800" lvl="0" marL="457200" marR="0" rtl="0" algn="l">
              <a:lnSpc>
                <a:spcPct val="115000"/>
              </a:lnSpc>
              <a:spcBef>
                <a:spcPts val="0"/>
              </a:spcBef>
              <a:spcAft>
                <a:spcPts val="0"/>
              </a:spcAft>
              <a:buClr>
                <a:srgbClr val="434343"/>
              </a:buClr>
              <a:buSzPts val="1200"/>
              <a:buChar char="✔"/>
            </a:pPr>
            <a:r>
              <a:rPr lang="es-419" sz="1200">
                <a:solidFill>
                  <a:srgbClr val="434343"/>
                </a:solidFill>
              </a:rPr>
              <a:t>Age 25-35: Bigger tickets</a:t>
            </a:r>
            <a:endParaRPr sz="1200">
              <a:solidFill>
                <a:srgbClr val="434343"/>
              </a:solidFill>
            </a:endParaRPr>
          </a:p>
          <a:p>
            <a:pPr indent="-304800" lvl="0" marL="457200" marR="0" rtl="0" algn="l">
              <a:lnSpc>
                <a:spcPct val="115000"/>
              </a:lnSpc>
              <a:spcBef>
                <a:spcPts val="0"/>
              </a:spcBef>
              <a:spcAft>
                <a:spcPts val="0"/>
              </a:spcAft>
              <a:buClr>
                <a:srgbClr val="434343"/>
              </a:buClr>
              <a:buSzPts val="1200"/>
              <a:buChar char="✔"/>
            </a:pPr>
            <a:r>
              <a:rPr lang="es-419" sz="1200">
                <a:solidFill>
                  <a:srgbClr val="434343"/>
                </a:solidFill>
              </a:rPr>
              <a:t>Prone to use online channel.</a:t>
            </a:r>
            <a:endParaRPr sz="1800">
              <a:solidFill>
                <a:srgbClr val="434343"/>
              </a:solidFill>
            </a:endParaRPr>
          </a:p>
        </p:txBody>
      </p:sp>
      <p:sp>
        <p:nvSpPr>
          <p:cNvPr id="113" name="Google Shape;113;p19"/>
          <p:cNvSpPr txBox="1"/>
          <p:nvPr/>
        </p:nvSpPr>
        <p:spPr>
          <a:xfrm>
            <a:off x="3219600" y="3662225"/>
            <a:ext cx="3000000" cy="13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a:solidFill>
                  <a:schemeClr val="dk1"/>
                </a:solidFill>
              </a:rPr>
              <a:t>😀 </a:t>
            </a:r>
            <a:r>
              <a:rPr lang="es-419">
                <a:solidFill>
                  <a:srgbClr val="434343"/>
                </a:solidFill>
              </a:rPr>
              <a:t>S</a:t>
            </a:r>
            <a:r>
              <a:rPr lang="es-419">
                <a:solidFill>
                  <a:srgbClr val="434343"/>
                </a:solidFill>
              </a:rPr>
              <a:t>ocial, environmental and healthy brand → </a:t>
            </a:r>
            <a:r>
              <a:rPr b="1" lang="es-419">
                <a:solidFill>
                  <a:srgbClr val="434343"/>
                </a:solidFill>
              </a:rPr>
              <a:t>Sprout</a:t>
            </a:r>
            <a:endParaRPr b="1">
              <a:solidFill>
                <a:srgbClr val="434343"/>
              </a:solidFill>
            </a:endParaRPr>
          </a:p>
          <a:p>
            <a:pPr indent="0" lvl="0" marL="0" rtl="0" algn="l">
              <a:lnSpc>
                <a:spcPct val="115000"/>
              </a:lnSpc>
              <a:spcBef>
                <a:spcPts val="0"/>
              </a:spcBef>
              <a:spcAft>
                <a:spcPts val="0"/>
              </a:spcAft>
              <a:buNone/>
            </a:pPr>
            <a:r>
              <a:rPr lang="es-419">
                <a:solidFill>
                  <a:srgbClr val="434343"/>
                </a:solidFill>
              </a:rPr>
              <a:t>😀 </a:t>
            </a:r>
            <a:r>
              <a:rPr lang="es-419">
                <a:solidFill>
                  <a:srgbClr val="434343"/>
                </a:solidFill>
              </a:rPr>
              <a:t>Start as a niche and </a:t>
            </a:r>
            <a:r>
              <a:rPr b="1" lang="es-419">
                <a:solidFill>
                  <a:srgbClr val="434343"/>
                </a:solidFill>
              </a:rPr>
              <a:t>grow the right way </a:t>
            </a:r>
            <a:r>
              <a:rPr lang="es-419">
                <a:solidFill>
                  <a:srgbClr val="434343"/>
                </a:solidFill>
              </a:rPr>
              <a:t>with</a:t>
            </a:r>
            <a:r>
              <a:rPr lang="es-419">
                <a:solidFill>
                  <a:srgbClr val="434343"/>
                </a:solidFill>
              </a:rPr>
              <a:t> customers and farmers</a:t>
            </a:r>
            <a:endParaRPr>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Product</a:t>
            </a:r>
            <a:endParaRPr/>
          </a:p>
        </p:txBody>
      </p:sp>
      <p:sp>
        <p:nvSpPr>
          <p:cNvPr id="119" name="Google Shape;119;p20"/>
          <p:cNvSpPr txBox="1"/>
          <p:nvPr>
            <p:ph idx="1" type="body"/>
          </p:nvPr>
        </p:nvSpPr>
        <p:spPr>
          <a:xfrm>
            <a:off x="311700" y="1152475"/>
            <a:ext cx="7982100" cy="16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600"/>
              </a:spcBef>
              <a:spcAft>
                <a:spcPts val="1600"/>
              </a:spcAft>
              <a:buNone/>
            </a:pPr>
            <a:r>
              <a:t/>
            </a:r>
            <a:endParaRPr/>
          </a:p>
        </p:txBody>
      </p:sp>
      <p:sp>
        <p:nvSpPr>
          <p:cNvPr id="120" name="Google Shape;120;p20"/>
          <p:cNvSpPr txBox="1"/>
          <p:nvPr/>
        </p:nvSpPr>
        <p:spPr>
          <a:xfrm>
            <a:off x="4347475" y="1132300"/>
            <a:ext cx="4714800" cy="3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600"/>
              <a:t>Customized</a:t>
            </a:r>
            <a:r>
              <a:rPr b="1" lang="es-419" sz="1600"/>
              <a:t> baskets:</a:t>
            </a:r>
            <a:endParaRPr b="1" sz="1600"/>
          </a:p>
          <a:p>
            <a:pPr indent="0" lvl="0" marL="0" rtl="0" algn="l">
              <a:spcBef>
                <a:spcPts val="0"/>
              </a:spcBef>
              <a:spcAft>
                <a:spcPts val="0"/>
              </a:spcAft>
              <a:buNone/>
            </a:pPr>
            <a:r>
              <a:t/>
            </a:r>
            <a:endParaRPr b="1" sz="1600"/>
          </a:p>
          <a:p>
            <a:pPr indent="-323850" lvl="0" marL="457200" rtl="0" algn="l">
              <a:lnSpc>
                <a:spcPct val="115000"/>
              </a:lnSpc>
              <a:spcBef>
                <a:spcPts val="0"/>
              </a:spcBef>
              <a:spcAft>
                <a:spcPts val="0"/>
              </a:spcAft>
              <a:buSzPts val="1500"/>
              <a:buChar char="●"/>
            </a:pPr>
            <a:r>
              <a:rPr lang="es-419" sz="1500"/>
              <a:t>Baskets of fresh products with minimum weight 5kg for delivery.</a:t>
            </a:r>
            <a:endParaRPr sz="1500"/>
          </a:p>
          <a:p>
            <a:pPr indent="-323850" lvl="0" marL="457200" rtl="0" algn="l">
              <a:lnSpc>
                <a:spcPct val="115000"/>
              </a:lnSpc>
              <a:spcBef>
                <a:spcPts val="0"/>
              </a:spcBef>
              <a:spcAft>
                <a:spcPts val="0"/>
              </a:spcAft>
              <a:buSzPts val="1500"/>
              <a:buChar char="●"/>
            </a:pPr>
            <a:r>
              <a:rPr lang="es-419" sz="1500"/>
              <a:t>The product selection is done by the customer.</a:t>
            </a:r>
            <a:endParaRPr sz="1500"/>
          </a:p>
          <a:p>
            <a:pPr indent="-323850" lvl="0" marL="457200" rtl="0" algn="l">
              <a:lnSpc>
                <a:spcPct val="115000"/>
              </a:lnSpc>
              <a:spcBef>
                <a:spcPts val="0"/>
              </a:spcBef>
              <a:spcAft>
                <a:spcPts val="0"/>
              </a:spcAft>
              <a:buSzPts val="1500"/>
              <a:buChar char="●"/>
            </a:pPr>
            <a:r>
              <a:rPr lang="es-419" sz="1500"/>
              <a:t>Product will be packed with </a:t>
            </a:r>
            <a:r>
              <a:rPr lang="es-419" sz="1500"/>
              <a:t>recyclable</a:t>
            </a:r>
            <a:r>
              <a:rPr lang="es-419" sz="1500"/>
              <a:t> and eco friendly materials.</a:t>
            </a:r>
            <a:endParaRPr sz="1500"/>
          </a:p>
          <a:p>
            <a:pPr indent="-317500" lvl="0" marL="457200" rtl="0" algn="l">
              <a:lnSpc>
                <a:spcPct val="115000"/>
              </a:lnSpc>
              <a:spcBef>
                <a:spcPts val="0"/>
              </a:spcBef>
              <a:spcAft>
                <a:spcPts val="0"/>
              </a:spcAft>
              <a:buSzPts val="1400"/>
              <a:buChar char="●"/>
            </a:pPr>
            <a:r>
              <a:rPr lang="es-419" sz="1500"/>
              <a:t>Product diversity will depend of the product </a:t>
            </a:r>
            <a:r>
              <a:rPr lang="es-419" sz="1500"/>
              <a:t>seasonality</a:t>
            </a:r>
            <a:r>
              <a:rPr lang="es-419" sz="1500"/>
              <a:t>.</a:t>
            </a:r>
            <a:r>
              <a:rPr lang="es-419"/>
              <a:t> </a:t>
            </a:r>
            <a:endParaRPr/>
          </a:p>
          <a:p>
            <a:pPr indent="0" lvl="0" marL="0" rtl="0" algn="l">
              <a:lnSpc>
                <a:spcPct val="150000"/>
              </a:lnSpc>
              <a:spcBef>
                <a:spcPts val="0"/>
              </a:spcBef>
              <a:spcAft>
                <a:spcPts val="0"/>
              </a:spcAft>
              <a:buNone/>
            </a:pPr>
            <a:r>
              <a:rPr b="1" lang="es-419" sz="1600"/>
              <a:t>Shops we collaborate:</a:t>
            </a:r>
            <a:endParaRPr b="1" sz="1600"/>
          </a:p>
          <a:p>
            <a:pPr indent="-323850" lvl="0" marL="457200" rtl="0" algn="l">
              <a:lnSpc>
                <a:spcPct val="115000"/>
              </a:lnSpc>
              <a:spcBef>
                <a:spcPts val="0"/>
              </a:spcBef>
              <a:spcAft>
                <a:spcPts val="0"/>
              </a:spcAft>
              <a:buSzPts val="1500"/>
              <a:buChar char="●"/>
            </a:pPr>
            <a:r>
              <a:rPr lang="es-419" sz="1500"/>
              <a:t>In our platform, the customers will find all the information they need about the nearby shops we are collaborating. </a:t>
            </a:r>
            <a:endParaRPr sz="1500"/>
          </a:p>
        </p:txBody>
      </p:sp>
      <p:sp>
        <p:nvSpPr>
          <p:cNvPr id="121" name="Google Shape;121;p20"/>
          <p:cNvSpPr txBox="1"/>
          <p:nvPr/>
        </p:nvSpPr>
        <p:spPr>
          <a:xfrm>
            <a:off x="501500" y="4163775"/>
            <a:ext cx="4179000" cy="17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ctr">
              <a:spcBef>
                <a:spcPts val="0"/>
              </a:spcBef>
              <a:spcAft>
                <a:spcPts val="0"/>
              </a:spcAft>
              <a:buNone/>
            </a:pPr>
            <a:r>
              <a:t/>
            </a:r>
            <a:endParaRPr b="1"/>
          </a:p>
          <a:p>
            <a:pPr indent="0" lvl="0" marL="457200" rtl="0" algn="l">
              <a:spcBef>
                <a:spcPts val="0"/>
              </a:spcBef>
              <a:spcAft>
                <a:spcPts val="0"/>
              </a:spcAft>
              <a:buNone/>
            </a:pPr>
            <a:r>
              <a:t/>
            </a:r>
            <a:endParaRPr/>
          </a:p>
        </p:txBody>
      </p:sp>
      <p:graphicFrame>
        <p:nvGraphicFramePr>
          <p:cNvPr id="122" name="Google Shape;122;p20"/>
          <p:cNvGraphicFramePr/>
          <p:nvPr/>
        </p:nvGraphicFramePr>
        <p:xfrm>
          <a:off x="617875" y="1152475"/>
          <a:ext cx="3000000" cy="3000000"/>
        </p:xfrm>
        <a:graphic>
          <a:graphicData uri="http://schemas.openxmlformats.org/drawingml/2006/table">
            <a:tbl>
              <a:tblPr>
                <a:noFill/>
                <a:tableStyleId>{133193AB-B1C2-4F18-8906-F445F9A99885}</a:tableStyleId>
              </a:tblPr>
              <a:tblGrid>
                <a:gridCol w="1771075"/>
                <a:gridCol w="1771075"/>
              </a:tblGrid>
              <a:tr h="340225">
                <a:tc>
                  <a:txBody>
                    <a:bodyPr/>
                    <a:lstStyle/>
                    <a:p>
                      <a:pPr indent="0" lvl="0" marL="0" rtl="0" algn="l">
                        <a:spcBef>
                          <a:spcPts val="0"/>
                        </a:spcBef>
                        <a:spcAft>
                          <a:spcPts val="0"/>
                        </a:spcAft>
                        <a:buNone/>
                      </a:pPr>
                      <a:r>
                        <a:rPr b="1" lang="es-419"/>
                        <a:t>Cereals</a:t>
                      </a:r>
                      <a:endParaRPr b="1"/>
                    </a:p>
                  </a:txBody>
                  <a:tcPr marT="91425" marB="91425" marR="91425" marL="91425">
                    <a:solidFill>
                      <a:srgbClr val="D9EAD3"/>
                    </a:solidFill>
                  </a:tcPr>
                </a:tc>
                <a:tc>
                  <a:txBody>
                    <a:bodyPr/>
                    <a:lstStyle/>
                    <a:p>
                      <a:pPr indent="0" lvl="0" marL="0" rtl="0" algn="l">
                        <a:spcBef>
                          <a:spcPts val="0"/>
                        </a:spcBef>
                        <a:spcAft>
                          <a:spcPts val="0"/>
                        </a:spcAft>
                        <a:buNone/>
                      </a:pPr>
                      <a:r>
                        <a:rPr b="1" lang="es-419"/>
                        <a:t>59,414 Ha</a:t>
                      </a:r>
                      <a:endParaRPr b="1"/>
                    </a:p>
                  </a:txBody>
                  <a:tcPr marT="91425" marB="91425" marR="91425" marL="91425">
                    <a:solidFill>
                      <a:srgbClr val="D9EAD3"/>
                    </a:solidFill>
                  </a:tcPr>
                </a:tc>
              </a:tr>
              <a:tr h="521900">
                <a:tc>
                  <a:txBody>
                    <a:bodyPr/>
                    <a:lstStyle/>
                    <a:p>
                      <a:pPr indent="0" lvl="0" marL="0" rtl="0" algn="l">
                        <a:spcBef>
                          <a:spcPts val="0"/>
                        </a:spcBef>
                        <a:spcAft>
                          <a:spcPts val="0"/>
                        </a:spcAft>
                        <a:buNone/>
                      </a:pPr>
                      <a:r>
                        <a:rPr b="1" lang="es-419"/>
                        <a:t>Leguminous for grains</a:t>
                      </a:r>
                      <a:endParaRPr b="1"/>
                    </a:p>
                  </a:txBody>
                  <a:tcPr marT="91425" marB="91425" marR="91425" marL="91425">
                    <a:solidFill>
                      <a:srgbClr val="D9EAD3"/>
                    </a:solidFill>
                  </a:tcPr>
                </a:tc>
                <a:tc>
                  <a:txBody>
                    <a:bodyPr/>
                    <a:lstStyle/>
                    <a:p>
                      <a:pPr indent="0" lvl="0" marL="0" rtl="0" algn="l">
                        <a:spcBef>
                          <a:spcPts val="0"/>
                        </a:spcBef>
                        <a:spcAft>
                          <a:spcPts val="0"/>
                        </a:spcAft>
                        <a:buNone/>
                      </a:pPr>
                      <a:r>
                        <a:rPr b="1" lang="es-419"/>
                        <a:t>3,056 Ha</a:t>
                      </a:r>
                      <a:endParaRPr b="1"/>
                    </a:p>
                  </a:txBody>
                  <a:tcPr marT="91425" marB="91425" marR="91425" marL="91425">
                    <a:solidFill>
                      <a:srgbClr val="D9EAD3"/>
                    </a:solidFill>
                  </a:tcPr>
                </a:tc>
              </a:tr>
              <a:tr h="340225">
                <a:tc>
                  <a:txBody>
                    <a:bodyPr/>
                    <a:lstStyle/>
                    <a:p>
                      <a:pPr indent="0" lvl="0" marL="0" rtl="0" algn="l">
                        <a:spcBef>
                          <a:spcPts val="0"/>
                        </a:spcBef>
                        <a:spcAft>
                          <a:spcPts val="0"/>
                        </a:spcAft>
                        <a:buNone/>
                      </a:pPr>
                      <a:r>
                        <a:rPr b="1" lang="es-419"/>
                        <a:t>Fodder</a:t>
                      </a:r>
                      <a:endParaRPr b="1"/>
                    </a:p>
                  </a:txBody>
                  <a:tcPr marT="91425" marB="91425" marR="91425" marL="91425">
                    <a:solidFill>
                      <a:srgbClr val="D9EAD3"/>
                    </a:solidFill>
                  </a:tcPr>
                </a:tc>
                <a:tc>
                  <a:txBody>
                    <a:bodyPr/>
                    <a:lstStyle/>
                    <a:p>
                      <a:pPr indent="0" lvl="0" marL="0" rtl="0" algn="l">
                        <a:spcBef>
                          <a:spcPts val="0"/>
                        </a:spcBef>
                        <a:spcAft>
                          <a:spcPts val="0"/>
                        </a:spcAft>
                        <a:buNone/>
                      </a:pPr>
                      <a:r>
                        <a:rPr b="1" lang="es-419"/>
                        <a:t>32,760 Ha</a:t>
                      </a:r>
                      <a:endParaRPr b="1"/>
                    </a:p>
                  </a:txBody>
                  <a:tcPr marT="91425" marB="91425" marR="91425" marL="91425">
                    <a:solidFill>
                      <a:srgbClr val="D9EAD3"/>
                    </a:solidFill>
                  </a:tcPr>
                </a:tc>
              </a:tr>
              <a:tr h="340225">
                <a:tc>
                  <a:txBody>
                    <a:bodyPr/>
                    <a:lstStyle/>
                    <a:p>
                      <a:pPr indent="0" lvl="0" marL="0" rtl="0" algn="l">
                        <a:spcBef>
                          <a:spcPts val="0"/>
                        </a:spcBef>
                        <a:spcAft>
                          <a:spcPts val="0"/>
                        </a:spcAft>
                        <a:buNone/>
                      </a:pPr>
                      <a:r>
                        <a:rPr b="1" lang="es-419"/>
                        <a:t>Tubers</a:t>
                      </a:r>
                      <a:endParaRPr b="1"/>
                    </a:p>
                  </a:txBody>
                  <a:tcPr marT="91425" marB="91425" marR="91425" marL="91425">
                    <a:solidFill>
                      <a:srgbClr val="D9EAD3"/>
                    </a:solidFill>
                  </a:tcPr>
                </a:tc>
                <a:tc>
                  <a:txBody>
                    <a:bodyPr/>
                    <a:lstStyle/>
                    <a:p>
                      <a:pPr indent="0" lvl="0" marL="0" rtl="0" algn="l">
                        <a:spcBef>
                          <a:spcPts val="0"/>
                        </a:spcBef>
                        <a:spcAft>
                          <a:spcPts val="0"/>
                        </a:spcAft>
                        <a:buNone/>
                      </a:pPr>
                      <a:r>
                        <a:rPr b="1" lang="es-419"/>
                        <a:t>289 Ha</a:t>
                      </a:r>
                      <a:endParaRPr b="1"/>
                    </a:p>
                  </a:txBody>
                  <a:tcPr marT="91425" marB="91425" marR="91425" marL="91425">
                    <a:solidFill>
                      <a:srgbClr val="D9EAD3"/>
                    </a:solidFill>
                  </a:tcPr>
                </a:tc>
              </a:tr>
              <a:tr h="340225">
                <a:tc>
                  <a:txBody>
                    <a:bodyPr/>
                    <a:lstStyle/>
                    <a:p>
                      <a:pPr indent="0" lvl="0" marL="0" rtl="0" algn="l">
                        <a:spcBef>
                          <a:spcPts val="0"/>
                        </a:spcBef>
                        <a:spcAft>
                          <a:spcPts val="0"/>
                        </a:spcAft>
                        <a:buNone/>
                      </a:pPr>
                      <a:r>
                        <a:rPr b="1" lang="es-419"/>
                        <a:t>Vegetables</a:t>
                      </a:r>
                      <a:endParaRPr b="1"/>
                    </a:p>
                  </a:txBody>
                  <a:tcPr marT="91425" marB="91425" marR="91425" marL="91425">
                    <a:solidFill>
                      <a:srgbClr val="D9EAD3"/>
                    </a:solidFill>
                  </a:tcPr>
                </a:tc>
                <a:tc>
                  <a:txBody>
                    <a:bodyPr/>
                    <a:lstStyle/>
                    <a:p>
                      <a:pPr indent="0" lvl="0" marL="0" rtl="0" algn="l">
                        <a:spcBef>
                          <a:spcPts val="0"/>
                        </a:spcBef>
                        <a:spcAft>
                          <a:spcPts val="0"/>
                        </a:spcAft>
                        <a:buNone/>
                      </a:pPr>
                      <a:r>
                        <a:rPr b="1" lang="es-419"/>
                        <a:t>3,028 Ha</a:t>
                      </a:r>
                      <a:endParaRPr b="1"/>
                    </a:p>
                  </a:txBody>
                  <a:tcPr marT="91425" marB="91425" marR="91425" marL="91425">
                    <a:solidFill>
                      <a:srgbClr val="D9EAD3"/>
                    </a:solidFill>
                  </a:tcPr>
                </a:tc>
              </a:tr>
              <a:tr h="340225">
                <a:tc>
                  <a:txBody>
                    <a:bodyPr/>
                    <a:lstStyle/>
                    <a:p>
                      <a:pPr indent="0" lvl="0" marL="0" rtl="0" algn="l">
                        <a:spcBef>
                          <a:spcPts val="0"/>
                        </a:spcBef>
                        <a:spcAft>
                          <a:spcPts val="0"/>
                        </a:spcAft>
                        <a:buNone/>
                      </a:pPr>
                      <a:r>
                        <a:rPr b="1" lang="es-419"/>
                        <a:t>Fresh fruits</a:t>
                      </a:r>
                      <a:endParaRPr b="1"/>
                    </a:p>
                  </a:txBody>
                  <a:tcPr marT="91425" marB="91425" marR="91425" marL="91425">
                    <a:solidFill>
                      <a:srgbClr val="D9EAD3"/>
                    </a:solidFill>
                  </a:tcPr>
                </a:tc>
                <a:tc>
                  <a:txBody>
                    <a:bodyPr/>
                    <a:lstStyle/>
                    <a:p>
                      <a:pPr indent="0" lvl="0" marL="0" rtl="0" algn="l">
                        <a:spcBef>
                          <a:spcPts val="0"/>
                        </a:spcBef>
                        <a:spcAft>
                          <a:spcPts val="0"/>
                        </a:spcAft>
                        <a:buNone/>
                      </a:pPr>
                      <a:r>
                        <a:rPr b="1" lang="es-419"/>
                        <a:t>1,114 Ha</a:t>
                      </a:r>
                      <a:endParaRPr b="1"/>
                    </a:p>
                  </a:txBody>
                  <a:tcPr marT="91425" marB="91425" marR="91425" marL="91425">
                    <a:solidFill>
                      <a:srgbClr val="D9EAD3"/>
                    </a:solidFill>
                  </a:tcPr>
                </a:tc>
              </a:tr>
              <a:tr h="340225">
                <a:tc>
                  <a:txBody>
                    <a:bodyPr/>
                    <a:lstStyle/>
                    <a:p>
                      <a:pPr indent="0" lvl="0" marL="0" rtl="0" algn="l">
                        <a:spcBef>
                          <a:spcPts val="0"/>
                        </a:spcBef>
                        <a:spcAft>
                          <a:spcPts val="0"/>
                        </a:spcAft>
                        <a:buNone/>
                      </a:pPr>
                      <a:r>
                        <a:rPr b="1" lang="es-419"/>
                        <a:t>Dry fruits</a:t>
                      </a:r>
                      <a:endParaRPr b="1"/>
                    </a:p>
                  </a:txBody>
                  <a:tcPr marT="91425" marB="91425" marR="91425" marL="91425">
                    <a:solidFill>
                      <a:srgbClr val="D9EAD3"/>
                    </a:solidFill>
                  </a:tcPr>
                </a:tc>
                <a:tc>
                  <a:txBody>
                    <a:bodyPr/>
                    <a:lstStyle/>
                    <a:p>
                      <a:pPr indent="0" lvl="0" marL="0" rtl="0" algn="l">
                        <a:spcBef>
                          <a:spcPts val="0"/>
                        </a:spcBef>
                        <a:spcAft>
                          <a:spcPts val="0"/>
                        </a:spcAft>
                        <a:buNone/>
                      </a:pPr>
                      <a:r>
                        <a:rPr b="1" lang="es-419"/>
                        <a:t>753 Ha</a:t>
                      </a:r>
                      <a:endParaRPr b="1"/>
                    </a:p>
                  </a:txBody>
                  <a:tcPr marT="91425" marB="91425" marR="91425" marL="91425">
                    <a:solidFill>
                      <a:srgbClr val="D9EAD3"/>
                    </a:solidFill>
                  </a:tcPr>
                </a:tc>
              </a:tr>
              <a:tr h="340225">
                <a:tc>
                  <a:txBody>
                    <a:bodyPr/>
                    <a:lstStyle/>
                    <a:p>
                      <a:pPr indent="0" lvl="0" marL="0" rtl="0" algn="l">
                        <a:spcBef>
                          <a:spcPts val="0"/>
                        </a:spcBef>
                        <a:spcAft>
                          <a:spcPts val="0"/>
                        </a:spcAft>
                        <a:buNone/>
                      </a:pPr>
                      <a:r>
                        <a:rPr b="1" lang="es-419"/>
                        <a:t>Vines</a:t>
                      </a:r>
                      <a:endParaRPr b="1"/>
                    </a:p>
                  </a:txBody>
                  <a:tcPr marT="91425" marB="91425" marR="91425" marL="91425">
                    <a:solidFill>
                      <a:srgbClr val="D9EAD3"/>
                    </a:solidFill>
                  </a:tcPr>
                </a:tc>
                <a:tc>
                  <a:txBody>
                    <a:bodyPr/>
                    <a:lstStyle/>
                    <a:p>
                      <a:pPr indent="0" lvl="0" marL="0" rtl="0" algn="l">
                        <a:spcBef>
                          <a:spcPts val="0"/>
                        </a:spcBef>
                        <a:spcAft>
                          <a:spcPts val="0"/>
                        </a:spcAft>
                        <a:buNone/>
                      </a:pPr>
                      <a:r>
                        <a:rPr b="1" lang="es-419"/>
                        <a:t>21,083 Ha</a:t>
                      </a:r>
                      <a:endParaRPr b="1"/>
                    </a:p>
                  </a:txBody>
                  <a:tcPr marT="91425" marB="91425" marR="91425" marL="91425">
                    <a:solidFill>
                      <a:srgbClr val="D9EAD3"/>
                    </a:solidFill>
                  </a:tcPr>
                </a:tc>
              </a:tr>
              <a:tr h="340225">
                <a:tc>
                  <a:txBody>
                    <a:bodyPr/>
                    <a:lstStyle/>
                    <a:p>
                      <a:pPr indent="0" lvl="0" marL="0" rtl="0" algn="l">
                        <a:spcBef>
                          <a:spcPts val="0"/>
                        </a:spcBef>
                        <a:spcAft>
                          <a:spcPts val="0"/>
                        </a:spcAft>
                        <a:buNone/>
                      </a:pPr>
                      <a:r>
                        <a:rPr b="1" lang="es-419"/>
                        <a:t>Olives</a:t>
                      </a:r>
                      <a:endParaRPr b="1"/>
                    </a:p>
                  </a:txBody>
                  <a:tcPr marT="91425" marB="91425" marR="91425" marL="91425">
                    <a:solidFill>
                      <a:srgbClr val="D9EAD3"/>
                    </a:solidFill>
                  </a:tcPr>
                </a:tc>
                <a:tc>
                  <a:txBody>
                    <a:bodyPr/>
                    <a:lstStyle/>
                    <a:p>
                      <a:pPr indent="0" lvl="0" marL="0" rtl="0" algn="l">
                        <a:spcBef>
                          <a:spcPts val="0"/>
                        </a:spcBef>
                        <a:spcAft>
                          <a:spcPts val="0"/>
                        </a:spcAft>
                        <a:buNone/>
                      </a:pPr>
                      <a:r>
                        <a:rPr b="1" lang="es-419"/>
                        <a:t>2,837 Ha</a:t>
                      </a:r>
                      <a:endParaRPr b="1"/>
                    </a:p>
                  </a:txBody>
                  <a:tcPr marT="91425" marB="91425" marR="91425" marL="91425">
                    <a:solidFill>
                      <a:srgbClr val="D9EAD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17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Products</a:t>
            </a:r>
            <a:endParaRPr/>
          </a:p>
        </p:txBody>
      </p:sp>
      <p:sp>
        <p:nvSpPr>
          <p:cNvPr id="128" name="Google Shape;128;p21"/>
          <p:cNvSpPr txBox="1"/>
          <p:nvPr/>
        </p:nvSpPr>
        <p:spPr>
          <a:xfrm>
            <a:off x="5637675" y="752450"/>
            <a:ext cx="27774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i="1" lang="es-419" sz="1800">
                <a:solidFill>
                  <a:srgbClr val="4A86E8"/>
                </a:solidFill>
              </a:rPr>
              <a:t>Farming experience</a:t>
            </a:r>
            <a:endParaRPr i="1" sz="1800">
              <a:solidFill>
                <a:srgbClr val="4A86E8"/>
              </a:solidFill>
            </a:endParaRPr>
          </a:p>
        </p:txBody>
      </p:sp>
      <p:pic>
        <p:nvPicPr>
          <p:cNvPr id="129" name="Google Shape;129;p21"/>
          <p:cNvPicPr preferRelativeResize="0"/>
          <p:nvPr/>
        </p:nvPicPr>
        <p:blipFill>
          <a:blip r:embed="rId3">
            <a:alphaModFix/>
          </a:blip>
          <a:stretch>
            <a:fillRect/>
          </a:stretch>
        </p:blipFill>
        <p:spPr>
          <a:xfrm>
            <a:off x="1079450" y="3197801"/>
            <a:ext cx="2999999" cy="1756686"/>
          </a:xfrm>
          <a:prstGeom prst="rect">
            <a:avLst/>
          </a:prstGeom>
          <a:noFill/>
          <a:ln>
            <a:noFill/>
          </a:ln>
        </p:spPr>
      </p:pic>
      <p:pic>
        <p:nvPicPr>
          <p:cNvPr id="130" name="Google Shape;130;p21"/>
          <p:cNvPicPr preferRelativeResize="0"/>
          <p:nvPr/>
        </p:nvPicPr>
        <p:blipFill>
          <a:blip r:embed="rId4">
            <a:alphaModFix/>
          </a:blip>
          <a:stretch>
            <a:fillRect/>
          </a:stretch>
        </p:blipFill>
        <p:spPr>
          <a:xfrm>
            <a:off x="5536041" y="3212475"/>
            <a:ext cx="2980658" cy="1727350"/>
          </a:xfrm>
          <a:prstGeom prst="rect">
            <a:avLst/>
          </a:prstGeom>
          <a:noFill/>
          <a:ln>
            <a:noFill/>
          </a:ln>
        </p:spPr>
      </p:pic>
      <p:pic>
        <p:nvPicPr>
          <p:cNvPr id="131" name="Google Shape;131;p21"/>
          <p:cNvPicPr preferRelativeResize="0"/>
          <p:nvPr/>
        </p:nvPicPr>
        <p:blipFill>
          <a:blip r:embed="rId5">
            <a:alphaModFix/>
          </a:blip>
          <a:stretch>
            <a:fillRect/>
          </a:stretch>
        </p:blipFill>
        <p:spPr>
          <a:xfrm>
            <a:off x="1140450" y="1279875"/>
            <a:ext cx="2878000" cy="1709525"/>
          </a:xfrm>
          <a:prstGeom prst="rect">
            <a:avLst/>
          </a:prstGeom>
          <a:noFill/>
          <a:ln>
            <a:noFill/>
          </a:ln>
        </p:spPr>
      </p:pic>
      <p:sp>
        <p:nvSpPr>
          <p:cNvPr id="132" name="Google Shape;132;p21"/>
          <p:cNvSpPr txBox="1"/>
          <p:nvPr/>
        </p:nvSpPr>
        <p:spPr>
          <a:xfrm>
            <a:off x="927650" y="767575"/>
            <a:ext cx="3303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s-419" sz="1800">
                <a:solidFill>
                  <a:srgbClr val="38761D"/>
                </a:solidFill>
              </a:rPr>
              <a:t>Baskets of fresh products</a:t>
            </a:r>
            <a:endParaRPr b="1" i="1" sz="1800">
              <a:solidFill>
                <a:srgbClr val="38761D"/>
              </a:solidFill>
            </a:endParaRPr>
          </a:p>
        </p:txBody>
      </p:sp>
      <p:pic>
        <p:nvPicPr>
          <p:cNvPr id="133" name="Google Shape;133;p21"/>
          <p:cNvPicPr preferRelativeResize="0"/>
          <p:nvPr/>
        </p:nvPicPr>
        <p:blipFill>
          <a:blip r:embed="rId6">
            <a:alphaModFix/>
          </a:blip>
          <a:stretch>
            <a:fillRect/>
          </a:stretch>
        </p:blipFill>
        <p:spPr>
          <a:xfrm>
            <a:off x="6114453" y="1279875"/>
            <a:ext cx="1823850" cy="170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Place</a:t>
            </a:r>
            <a:endParaRPr/>
          </a:p>
        </p:txBody>
      </p:sp>
      <p:sp>
        <p:nvSpPr>
          <p:cNvPr id="139" name="Google Shape;139;p22"/>
          <p:cNvSpPr txBox="1"/>
          <p:nvPr>
            <p:ph idx="1" type="body"/>
          </p:nvPr>
        </p:nvSpPr>
        <p:spPr>
          <a:xfrm>
            <a:off x="311700" y="1152475"/>
            <a:ext cx="5272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Type of distribution: </a:t>
            </a:r>
            <a:r>
              <a:rPr b="1" lang="es-419"/>
              <a:t>Indirect</a:t>
            </a:r>
            <a:r>
              <a:rPr lang="es-419"/>
              <a:t> Distribution &amp; </a:t>
            </a:r>
            <a:r>
              <a:rPr b="1" lang="es-419"/>
              <a:t>Selective</a:t>
            </a:r>
            <a:r>
              <a:rPr lang="es-419"/>
              <a:t> Distribution</a:t>
            </a:r>
            <a:endParaRPr/>
          </a:p>
          <a:p>
            <a:pPr indent="-342900" lvl="0" marL="457200" rtl="0" algn="l">
              <a:spcBef>
                <a:spcPts val="0"/>
              </a:spcBef>
              <a:spcAft>
                <a:spcPts val="0"/>
              </a:spcAft>
              <a:buSzPts val="1800"/>
              <a:buChar char="●"/>
            </a:pPr>
            <a:r>
              <a:rPr lang="es-419"/>
              <a:t>3 possible distribution channels:</a:t>
            </a:r>
            <a:endParaRPr/>
          </a:p>
          <a:p>
            <a:pPr indent="-317500" lvl="1" marL="914400" rtl="0" algn="l">
              <a:spcBef>
                <a:spcPts val="0"/>
              </a:spcBef>
              <a:spcAft>
                <a:spcPts val="0"/>
              </a:spcAft>
              <a:buSzPts val="1400"/>
              <a:buChar char="○"/>
            </a:pPr>
            <a:r>
              <a:rPr lang="es-419"/>
              <a:t>On our Website/Mobile app</a:t>
            </a:r>
            <a:endParaRPr/>
          </a:p>
          <a:p>
            <a:pPr indent="-317500" lvl="1" marL="914400" rtl="0" algn="l">
              <a:spcBef>
                <a:spcPts val="0"/>
              </a:spcBef>
              <a:spcAft>
                <a:spcPts val="0"/>
              </a:spcAft>
              <a:buSzPts val="1400"/>
              <a:buChar char="○"/>
            </a:pPr>
            <a:r>
              <a:rPr lang="es-419"/>
              <a:t>On the “open-day”</a:t>
            </a:r>
            <a:endParaRPr/>
          </a:p>
          <a:p>
            <a:pPr indent="-317500" lvl="1" marL="914400" rtl="0" algn="l">
              <a:spcBef>
                <a:spcPts val="0"/>
              </a:spcBef>
              <a:spcAft>
                <a:spcPts val="0"/>
              </a:spcAft>
              <a:buSzPts val="1400"/>
              <a:buChar char="○"/>
            </a:pPr>
            <a:r>
              <a:rPr lang="es-419"/>
              <a:t>Flea Market every weekend</a:t>
            </a:r>
            <a:endParaRPr/>
          </a:p>
          <a:p>
            <a:pPr indent="-342900" lvl="0" marL="457200" rtl="0" algn="l">
              <a:spcBef>
                <a:spcPts val="0"/>
              </a:spcBef>
              <a:spcAft>
                <a:spcPts val="0"/>
              </a:spcAft>
              <a:buSzPts val="1800"/>
              <a:buChar char="●"/>
            </a:pPr>
            <a:r>
              <a:rPr lang="es-419"/>
              <a:t>Delivery once a week</a:t>
            </a:r>
            <a:endParaRPr/>
          </a:p>
          <a:p>
            <a:pPr indent="-342900" lvl="0" marL="457200" rtl="0" algn="l">
              <a:spcBef>
                <a:spcPts val="0"/>
              </a:spcBef>
              <a:spcAft>
                <a:spcPts val="0"/>
              </a:spcAft>
              <a:buSzPts val="1800"/>
              <a:buChar char="●"/>
            </a:pPr>
            <a:r>
              <a:rPr lang="es-419"/>
              <a:t>Have a</a:t>
            </a:r>
            <a:r>
              <a:rPr lang="es-419"/>
              <a:t>greements with drivers who already had a truck</a:t>
            </a:r>
            <a:endParaRPr/>
          </a:p>
          <a:p>
            <a:pPr indent="-342900" lvl="0" marL="457200" rtl="0" algn="l">
              <a:spcBef>
                <a:spcPts val="0"/>
              </a:spcBef>
              <a:spcAft>
                <a:spcPts val="0"/>
              </a:spcAft>
              <a:buSzPts val="1800"/>
              <a:buChar char="●"/>
            </a:pPr>
            <a:r>
              <a:rPr lang="es-419"/>
              <a:t>No warehouse</a:t>
            </a:r>
            <a:endParaRPr/>
          </a:p>
          <a:p>
            <a:pPr indent="0" lvl="0" marL="0" rtl="0" algn="l">
              <a:spcBef>
                <a:spcPts val="1600"/>
              </a:spcBef>
              <a:spcAft>
                <a:spcPts val="1600"/>
              </a:spcAft>
              <a:buNone/>
            </a:pPr>
            <a:r>
              <a:t/>
            </a:r>
            <a:endParaRPr/>
          </a:p>
        </p:txBody>
      </p:sp>
      <p:pic>
        <p:nvPicPr>
          <p:cNvPr id="140" name="Google Shape;140;p22"/>
          <p:cNvPicPr preferRelativeResize="0"/>
          <p:nvPr/>
        </p:nvPicPr>
        <p:blipFill>
          <a:blip r:embed="rId4">
            <a:alphaModFix/>
          </a:blip>
          <a:stretch>
            <a:fillRect/>
          </a:stretch>
        </p:blipFill>
        <p:spPr>
          <a:xfrm>
            <a:off x="5682300" y="1152475"/>
            <a:ext cx="3150000" cy="148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