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407-79BC-4919-BDE9-2157A92A04E8}" type="datetimeFigureOut">
              <a:rPr lang="es-PE" smtClean="0"/>
              <a:t>12/04/2020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3FCC-1BB1-4C8D-941E-020907CD5A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689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407-79BC-4919-BDE9-2157A92A04E8}" type="datetimeFigureOut">
              <a:rPr lang="es-PE" smtClean="0"/>
              <a:t>12/04/2020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3FCC-1BB1-4C8D-941E-020907CD5A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206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407-79BC-4919-BDE9-2157A92A04E8}" type="datetimeFigureOut">
              <a:rPr lang="es-PE" smtClean="0"/>
              <a:t>12/04/2020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3FCC-1BB1-4C8D-941E-020907CD5A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415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407-79BC-4919-BDE9-2157A92A04E8}" type="datetimeFigureOut">
              <a:rPr lang="es-PE" smtClean="0"/>
              <a:t>12/04/2020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3FCC-1BB1-4C8D-941E-020907CD5A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40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407-79BC-4919-BDE9-2157A92A04E8}" type="datetimeFigureOut">
              <a:rPr lang="es-PE" smtClean="0"/>
              <a:t>12/04/2020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3FCC-1BB1-4C8D-941E-020907CD5A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320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407-79BC-4919-BDE9-2157A92A04E8}" type="datetimeFigureOut">
              <a:rPr lang="es-PE" smtClean="0"/>
              <a:t>12/04/2020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3FCC-1BB1-4C8D-941E-020907CD5A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350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407-79BC-4919-BDE9-2157A92A04E8}" type="datetimeFigureOut">
              <a:rPr lang="es-PE" smtClean="0"/>
              <a:t>12/04/2020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3FCC-1BB1-4C8D-941E-020907CD5A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740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407-79BC-4919-BDE9-2157A92A04E8}" type="datetimeFigureOut">
              <a:rPr lang="es-PE" smtClean="0"/>
              <a:t>12/04/2020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3FCC-1BB1-4C8D-941E-020907CD5A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448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407-79BC-4919-BDE9-2157A92A04E8}" type="datetimeFigureOut">
              <a:rPr lang="es-PE" smtClean="0"/>
              <a:t>12/04/2020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3FCC-1BB1-4C8D-941E-020907CD5A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651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407-79BC-4919-BDE9-2157A92A04E8}" type="datetimeFigureOut">
              <a:rPr lang="es-PE" smtClean="0"/>
              <a:t>12/04/2020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3FCC-1BB1-4C8D-941E-020907CD5A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13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407-79BC-4919-BDE9-2157A92A04E8}" type="datetimeFigureOut">
              <a:rPr lang="es-PE" smtClean="0"/>
              <a:t>12/04/2020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3FCC-1BB1-4C8D-941E-020907CD5A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575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95407-79BC-4919-BDE9-2157A92A04E8}" type="datetimeFigureOut">
              <a:rPr lang="es-PE" smtClean="0"/>
              <a:t>12/04/2020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F3FCC-1BB1-4C8D-941E-020907CD5A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161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65969293_Consumer_segments_in_organic_foods_market/link/542526770cf26120b7ac6a0d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4180936" y="1292524"/>
            <a:ext cx="3429000" cy="6858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>
            <a:lvl1pPr marL="342900" indent="-339725"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00"/>
              </a:spcBef>
              <a:buClrTx/>
              <a:buFontTx/>
              <a:buNone/>
            </a:pPr>
            <a:r>
              <a:rPr lang="en-GB" altLang="es-PE" sz="2800" b="1">
                <a:solidFill>
                  <a:srgbClr val="000066"/>
                </a:solidFill>
              </a:rPr>
              <a:t>SEGMENTATION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876136" y="3045124"/>
            <a:ext cx="4038600" cy="685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>
            <a:lvl1pPr marL="342900" indent="-339725"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00"/>
              </a:spcBef>
              <a:buClrTx/>
              <a:buFontTx/>
              <a:buNone/>
            </a:pPr>
            <a:r>
              <a:rPr lang="en-GB" altLang="es-PE" sz="2800" b="1">
                <a:solidFill>
                  <a:srgbClr val="000066"/>
                </a:solidFill>
              </a:rPr>
              <a:t>POSITIONING</a:t>
            </a: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5400136" y="2283124"/>
            <a:ext cx="9144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ECFF"/>
          </a:solidFill>
          <a:ln w="9360" cap="sq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199736" y="4873924"/>
            <a:ext cx="3276600" cy="520700"/>
          </a:xfrm>
          <a:prstGeom prst="rect">
            <a:avLst/>
          </a:prstGeom>
          <a:noFill/>
          <a:ln w="9360" cap="sq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s-PE" sz="2800" b="1">
                <a:solidFill>
                  <a:srgbClr val="000099"/>
                </a:solidFill>
              </a:rPr>
              <a:t>Target audience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09736" y="4873924"/>
            <a:ext cx="4114800" cy="520700"/>
          </a:xfrm>
          <a:prstGeom prst="rect">
            <a:avLst/>
          </a:prstGeom>
          <a:noFill/>
          <a:ln w="9360" cap="sq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s-PE" sz="2800" b="1">
                <a:solidFill>
                  <a:srgbClr val="000099"/>
                </a:solidFill>
              </a:rPr>
              <a:t>Product concept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 rot="1560000">
            <a:off x="4869911" y="3837287"/>
            <a:ext cx="533400" cy="862012"/>
          </a:xfrm>
          <a:prstGeom prst="downArrow">
            <a:avLst>
              <a:gd name="adj1" fmla="val 50000"/>
              <a:gd name="adj2" fmla="val 40402"/>
            </a:avLst>
          </a:prstGeom>
          <a:solidFill>
            <a:srgbClr val="CCECFF"/>
          </a:solidFill>
          <a:ln w="9360" cap="sq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 rot="20040000" flipH="1">
            <a:off x="6620924" y="3859512"/>
            <a:ext cx="533400" cy="862012"/>
          </a:xfrm>
          <a:prstGeom prst="downArrow">
            <a:avLst>
              <a:gd name="adj1" fmla="val 50000"/>
              <a:gd name="adj2" fmla="val 40402"/>
            </a:avLst>
          </a:prstGeom>
          <a:solidFill>
            <a:srgbClr val="CCECFF"/>
          </a:solidFill>
          <a:ln w="9360" cap="sq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3317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367" y="341312"/>
            <a:ext cx="10515600" cy="1325563"/>
          </a:xfrm>
        </p:spPr>
        <p:txBody>
          <a:bodyPr/>
          <a:lstStyle/>
          <a:p>
            <a:r>
              <a:rPr lang="es-PE" dirty="0" err="1" smtClean="0"/>
              <a:t>Segmentation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Divide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market</a:t>
            </a:r>
            <a:r>
              <a:rPr lang="es-PE" dirty="0" smtClean="0"/>
              <a:t> in </a:t>
            </a:r>
            <a:r>
              <a:rPr lang="es-PE" dirty="0" err="1" smtClean="0"/>
              <a:t>groups</a:t>
            </a:r>
            <a:r>
              <a:rPr lang="es-PE" dirty="0" smtClean="0"/>
              <a:t> of </a:t>
            </a:r>
            <a:r>
              <a:rPr lang="es-PE" dirty="0" err="1" smtClean="0"/>
              <a:t>consumers</a:t>
            </a:r>
            <a:r>
              <a:rPr lang="es-PE" dirty="0" smtClean="0"/>
              <a:t>: </a:t>
            </a:r>
            <a:r>
              <a:rPr lang="es-PE" dirty="0" err="1" smtClean="0"/>
              <a:t>justify</a:t>
            </a:r>
            <a:r>
              <a:rPr lang="es-PE" dirty="0" smtClean="0"/>
              <a:t> </a:t>
            </a:r>
            <a:r>
              <a:rPr lang="es-PE" dirty="0" err="1" smtClean="0"/>
              <a:t>differentiated</a:t>
            </a:r>
            <a:r>
              <a:rPr lang="es-PE" dirty="0" smtClean="0"/>
              <a:t> marketing </a:t>
            </a:r>
            <a:r>
              <a:rPr lang="es-PE" dirty="0" err="1" smtClean="0"/>
              <a:t>actions</a:t>
            </a:r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2" name="Line 1"/>
          <p:cNvSpPr>
            <a:spLocks noChangeShapeType="1"/>
          </p:cNvSpPr>
          <p:nvPr/>
        </p:nvSpPr>
        <p:spPr bwMode="auto">
          <a:xfrm flipV="1">
            <a:off x="1255143" y="4186237"/>
            <a:ext cx="304800" cy="6159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5369943" y="4265612"/>
            <a:ext cx="13858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350"/>
              </a:spcBef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GB" altLang="es-PE" sz="1400">
                <a:solidFill>
                  <a:srgbClr val="009999"/>
                </a:solidFill>
              </a:rPr>
              <a:t>Adults </a:t>
            </a:r>
            <a:br>
              <a:rPr lang="en-GB" altLang="es-PE" sz="1400">
                <a:solidFill>
                  <a:srgbClr val="009999"/>
                </a:solidFill>
              </a:rPr>
            </a:br>
            <a:r>
              <a:rPr lang="en-GB" altLang="es-PE" sz="1400">
                <a:solidFill>
                  <a:srgbClr val="009999"/>
                </a:solidFill>
              </a:rPr>
              <a:t>well-off classes</a:t>
            </a:r>
            <a:br>
              <a:rPr lang="en-GB" altLang="es-PE" sz="1400">
                <a:solidFill>
                  <a:srgbClr val="009999"/>
                </a:solidFill>
              </a:rPr>
            </a:br>
            <a:endParaRPr lang="en-GB" altLang="es-PE" sz="1400">
              <a:solidFill>
                <a:srgbClr val="009999"/>
              </a:solidFill>
            </a:endParaRPr>
          </a:p>
        </p:txBody>
      </p:sp>
      <p:sp>
        <p:nvSpPr>
          <p:cNvPr id="44" name="Oval 3"/>
          <p:cNvSpPr>
            <a:spLocks noChangeArrowheads="1"/>
          </p:cNvSpPr>
          <p:nvPr/>
        </p:nvSpPr>
        <p:spPr bwMode="auto">
          <a:xfrm>
            <a:off x="1940943" y="4722812"/>
            <a:ext cx="457200" cy="457200"/>
          </a:xfrm>
          <a:prstGeom prst="ellipse">
            <a:avLst/>
          </a:prstGeom>
          <a:noFill/>
          <a:ln w="9360" cap="sq">
            <a:solidFill>
              <a:srgbClr val="CC00CC"/>
            </a:solidFill>
            <a:miter lim="800000"/>
            <a:headEnd/>
            <a:tailEnd/>
          </a:ln>
          <a:scene3d>
            <a:camera prst="legacyObliqueTopRight">
              <a:rot lat="20099985" lon="20999984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00CC"/>
            </a:extrusionClr>
            <a:contourClr>
              <a:srgbClr val="CC00CC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/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2931543" y="4646612"/>
            <a:ext cx="609600" cy="609600"/>
          </a:xfrm>
          <a:prstGeom prst="ellipse">
            <a:avLst/>
          </a:prstGeom>
          <a:noFill/>
          <a:ln w="9360" cap="sq">
            <a:solidFill>
              <a:srgbClr val="CC00CC"/>
            </a:solidFill>
            <a:miter lim="800000"/>
            <a:headEnd/>
            <a:tailEnd/>
          </a:ln>
          <a:scene3d>
            <a:camera prst="legacyObliqueTopRight">
              <a:rot lat="20099985" lon="20999984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00CC"/>
            </a:extrusionClr>
            <a:contourClr>
              <a:srgbClr val="CC00CC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/>
          </a:p>
        </p:txBody>
      </p:sp>
      <p:grpSp>
        <p:nvGrpSpPr>
          <p:cNvPr id="46" name="Group 5"/>
          <p:cNvGrpSpPr>
            <a:grpSpLocks/>
          </p:cNvGrpSpPr>
          <p:nvPr/>
        </p:nvGrpSpPr>
        <p:grpSpPr bwMode="auto">
          <a:xfrm>
            <a:off x="4074543" y="3122612"/>
            <a:ext cx="4111625" cy="2359025"/>
            <a:chOff x="2496" y="1488"/>
            <a:chExt cx="2590" cy="1486"/>
          </a:xfrm>
        </p:grpSpPr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4080" y="1488"/>
              <a:ext cx="286" cy="286"/>
            </a:xfrm>
            <a:prstGeom prst="ellipse">
              <a:avLst/>
            </a:prstGeom>
            <a:noFill/>
            <a:ln w="9360" cap="sq">
              <a:solidFill>
                <a:srgbClr val="CC00CC"/>
              </a:solidFill>
              <a:miter lim="800000"/>
              <a:headEnd/>
              <a:tailEnd/>
            </a:ln>
            <a:scene3d>
              <a:camera prst="legacyObliqueTopRight">
                <a:rot lat="20099985" lon="20999984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00CC"/>
              </a:extrusionClr>
              <a:contourClr>
                <a:srgbClr val="CC00CC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ES" altLang="es-PE"/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2496" y="2304"/>
              <a:ext cx="574" cy="526"/>
            </a:xfrm>
            <a:prstGeom prst="ellipse">
              <a:avLst/>
            </a:prstGeom>
            <a:noFill/>
            <a:ln w="9360" cap="sq">
              <a:solidFill>
                <a:srgbClr val="CC00CC"/>
              </a:solidFill>
              <a:miter lim="800000"/>
              <a:headEnd/>
              <a:tailEnd/>
            </a:ln>
            <a:scene3d>
              <a:camera prst="legacyObliqueTopRight">
                <a:rot lat="20099985" lon="20999984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00CC"/>
              </a:extrusionClr>
              <a:contourClr>
                <a:srgbClr val="CC00CC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ES" altLang="es-PE"/>
            </a:p>
          </p:txBody>
        </p:sp>
        <p:sp>
          <p:nvSpPr>
            <p:cNvPr id="49" name="Oval 8"/>
            <p:cNvSpPr>
              <a:spLocks noChangeArrowheads="1"/>
            </p:cNvSpPr>
            <p:nvPr/>
          </p:nvSpPr>
          <p:spPr bwMode="auto">
            <a:xfrm>
              <a:off x="3312" y="1728"/>
              <a:ext cx="526" cy="430"/>
            </a:xfrm>
            <a:prstGeom prst="ellipse">
              <a:avLst/>
            </a:prstGeom>
            <a:noFill/>
            <a:ln w="9360" cap="sq">
              <a:solidFill>
                <a:srgbClr val="CC00CC"/>
              </a:solidFill>
              <a:miter lim="800000"/>
              <a:headEnd/>
              <a:tailEnd/>
            </a:ln>
            <a:scene3d>
              <a:camera prst="legacyObliqueTopRight">
                <a:rot lat="20099985" lon="20999984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00CC"/>
              </a:extrusionClr>
              <a:contourClr>
                <a:srgbClr val="CC00CC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ES" altLang="es-PE"/>
            </a:p>
          </p:txBody>
        </p:sp>
        <p:sp>
          <p:nvSpPr>
            <p:cNvPr id="50" name="Oval 9"/>
            <p:cNvSpPr>
              <a:spLocks noChangeArrowheads="1"/>
            </p:cNvSpPr>
            <p:nvPr/>
          </p:nvSpPr>
          <p:spPr bwMode="auto">
            <a:xfrm>
              <a:off x="3360" y="2592"/>
              <a:ext cx="478" cy="382"/>
            </a:xfrm>
            <a:prstGeom prst="ellipse">
              <a:avLst/>
            </a:prstGeom>
            <a:noFill/>
            <a:ln w="9360" cap="sq">
              <a:solidFill>
                <a:srgbClr val="CC00CC"/>
              </a:solidFill>
              <a:miter lim="800000"/>
              <a:headEnd/>
              <a:tailEnd/>
            </a:ln>
            <a:scene3d>
              <a:camera prst="legacyObliqueTopRight">
                <a:rot lat="20099985" lon="20999984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00CC"/>
              </a:extrusionClr>
              <a:contourClr>
                <a:srgbClr val="CC00CC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ES" altLang="es-PE"/>
            </a:p>
          </p:txBody>
        </p:sp>
        <p:sp>
          <p:nvSpPr>
            <p:cNvPr id="51" name="Oval 10"/>
            <p:cNvSpPr>
              <a:spLocks noChangeArrowheads="1"/>
            </p:cNvSpPr>
            <p:nvPr/>
          </p:nvSpPr>
          <p:spPr bwMode="auto">
            <a:xfrm>
              <a:off x="4176" y="2544"/>
              <a:ext cx="382" cy="382"/>
            </a:xfrm>
            <a:prstGeom prst="ellipse">
              <a:avLst/>
            </a:prstGeom>
            <a:noFill/>
            <a:ln w="9360" cap="sq">
              <a:solidFill>
                <a:srgbClr val="CC00CC"/>
              </a:solidFill>
              <a:miter lim="800000"/>
              <a:headEnd/>
              <a:tailEnd/>
            </a:ln>
            <a:scene3d>
              <a:camera prst="legacyObliqueTopRight">
                <a:rot lat="20099985" lon="20999984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00CC"/>
              </a:extrusionClr>
              <a:contourClr>
                <a:srgbClr val="CC00CC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ES" altLang="es-PE"/>
            </a:p>
          </p:txBody>
        </p:sp>
        <p:sp>
          <p:nvSpPr>
            <p:cNvPr id="52" name="Oval 11"/>
            <p:cNvSpPr>
              <a:spLocks noChangeArrowheads="1"/>
            </p:cNvSpPr>
            <p:nvPr/>
          </p:nvSpPr>
          <p:spPr bwMode="auto">
            <a:xfrm>
              <a:off x="4704" y="2016"/>
              <a:ext cx="382" cy="334"/>
            </a:xfrm>
            <a:prstGeom prst="ellipse">
              <a:avLst/>
            </a:prstGeom>
            <a:noFill/>
            <a:ln w="9360" cap="sq">
              <a:solidFill>
                <a:srgbClr val="CC00CC"/>
              </a:solidFill>
              <a:miter lim="800000"/>
              <a:headEnd/>
              <a:tailEnd/>
            </a:ln>
            <a:scene3d>
              <a:camera prst="legacyObliqueTopRight">
                <a:rot lat="20099985" lon="20999984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00CC"/>
              </a:extrusionClr>
              <a:contourClr>
                <a:srgbClr val="CC00CC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ES" altLang="es-PE"/>
            </a:p>
          </p:txBody>
        </p:sp>
      </p:grpSp>
      <p:sp>
        <p:nvSpPr>
          <p:cNvPr id="53" name="Oval 12"/>
          <p:cNvSpPr>
            <a:spLocks noChangeArrowheads="1"/>
          </p:cNvSpPr>
          <p:nvPr/>
        </p:nvSpPr>
        <p:spPr bwMode="auto">
          <a:xfrm>
            <a:off x="797943" y="4722812"/>
            <a:ext cx="457200" cy="457200"/>
          </a:xfrm>
          <a:prstGeom prst="ellipse">
            <a:avLst/>
          </a:prstGeom>
          <a:noFill/>
          <a:ln w="9360" cap="sq">
            <a:solidFill>
              <a:srgbClr val="CC00CC"/>
            </a:solidFill>
            <a:miter lim="800000"/>
            <a:headEnd/>
            <a:tailEnd/>
          </a:ln>
          <a:scene3d>
            <a:camera prst="legacyObliqueTopRight">
              <a:rot lat="20099985" lon="20999984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00CC"/>
            </a:extrusionClr>
            <a:contourClr>
              <a:srgbClr val="CC00CC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/>
          </a:p>
        </p:txBody>
      </p:sp>
      <p:sp>
        <p:nvSpPr>
          <p:cNvPr id="54" name="AutoShape 13"/>
          <p:cNvSpPr>
            <a:spLocks noChangeArrowheads="1"/>
          </p:cNvSpPr>
          <p:nvPr/>
        </p:nvSpPr>
        <p:spPr bwMode="auto">
          <a:xfrm>
            <a:off x="1407543" y="4799012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FFFF"/>
          </a:solidFill>
          <a:ln w="9360" cap="sq">
            <a:solidFill>
              <a:srgbClr val="0099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/>
          </a:p>
        </p:txBody>
      </p:sp>
      <p:sp>
        <p:nvSpPr>
          <p:cNvPr id="55" name="AutoShape 14"/>
          <p:cNvSpPr>
            <a:spLocks noChangeArrowheads="1"/>
          </p:cNvSpPr>
          <p:nvPr/>
        </p:nvSpPr>
        <p:spPr bwMode="auto">
          <a:xfrm>
            <a:off x="2550543" y="4799012"/>
            <a:ext cx="2286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FFFF"/>
          </a:solidFill>
          <a:ln w="9360" cap="sq">
            <a:solidFill>
              <a:srgbClr val="0099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/>
          </a:p>
        </p:txBody>
      </p:sp>
      <p:sp>
        <p:nvSpPr>
          <p:cNvPr id="56" name="AutoShape 15"/>
          <p:cNvSpPr>
            <a:spLocks noChangeArrowheads="1"/>
          </p:cNvSpPr>
          <p:nvPr/>
        </p:nvSpPr>
        <p:spPr bwMode="auto">
          <a:xfrm>
            <a:off x="3693543" y="4799012"/>
            <a:ext cx="2286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FFFF"/>
          </a:solidFill>
          <a:ln w="9360" cap="sq">
            <a:solidFill>
              <a:srgbClr val="0099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/>
          </a:p>
        </p:txBody>
      </p:sp>
      <p:sp>
        <p:nvSpPr>
          <p:cNvPr id="57" name="AutoShape 16"/>
          <p:cNvSpPr>
            <a:spLocks noChangeArrowheads="1"/>
          </p:cNvSpPr>
          <p:nvPr/>
        </p:nvSpPr>
        <p:spPr bwMode="auto">
          <a:xfrm rot="19740000">
            <a:off x="5050856" y="4075112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FFFF"/>
          </a:solidFill>
          <a:ln w="9360" cap="sq">
            <a:solidFill>
              <a:srgbClr val="0099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/>
          </a:p>
        </p:txBody>
      </p:sp>
      <p:sp>
        <p:nvSpPr>
          <p:cNvPr id="58" name="AutoShape 17"/>
          <p:cNvSpPr>
            <a:spLocks noChangeArrowheads="1"/>
          </p:cNvSpPr>
          <p:nvPr/>
        </p:nvSpPr>
        <p:spPr bwMode="auto">
          <a:xfrm rot="600000">
            <a:off x="4992118" y="5178425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FFFF"/>
          </a:solidFill>
          <a:ln w="9360" cap="sq">
            <a:solidFill>
              <a:srgbClr val="0099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/>
          </a:p>
        </p:txBody>
      </p:sp>
      <p:sp>
        <p:nvSpPr>
          <p:cNvPr id="59" name="AutoShape 18"/>
          <p:cNvSpPr>
            <a:spLocks noChangeArrowheads="1"/>
          </p:cNvSpPr>
          <p:nvPr/>
        </p:nvSpPr>
        <p:spPr bwMode="auto">
          <a:xfrm rot="2220000">
            <a:off x="7200331" y="3579812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FFFF"/>
          </a:solidFill>
          <a:ln w="9360" cap="sq">
            <a:solidFill>
              <a:srgbClr val="0099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/>
          </a:p>
        </p:txBody>
      </p:sp>
      <p:sp>
        <p:nvSpPr>
          <p:cNvPr id="60" name="AutoShape 19"/>
          <p:cNvSpPr>
            <a:spLocks noChangeArrowheads="1"/>
          </p:cNvSpPr>
          <p:nvPr/>
        </p:nvSpPr>
        <p:spPr bwMode="auto">
          <a:xfrm rot="19740000">
            <a:off x="6282756" y="51054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FFFF"/>
          </a:solidFill>
          <a:ln w="9360" cap="sq">
            <a:solidFill>
              <a:srgbClr val="0099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/>
          </a:p>
        </p:txBody>
      </p:sp>
      <p:sp>
        <p:nvSpPr>
          <p:cNvPr id="61" name="AutoShape 20"/>
          <p:cNvSpPr>
            <a:spLocks noChangeArrowheads="1"/>
          </p:cNvSpPr>
          <p:nvPr/>
        </p:nvSpPr>
        <p:spPr bwMode="auto">
          <a:xfrm rot="19740000">
            <a:off x="7425756" y="45720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FFFF"/>
          </a:solidFill>
          <a:ln w="9360" cap="sq">
            <a:solidFill>
              <a:srgbClr val="0099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/>
          </a:p>
        </p:txBody>
      </p:sp>
      <p:sp>
        <p:nvSpPr>
          <p:cNvPr id="62" name="AutoShape 21"/>
          <p:cNvSpPr>
            <a:spLocks noChangeArrowheads="1"/>
          </p:cNvSpPr>
          <p:nvPr/>
        </p:nvSpPr>
        <p:spPr bwMode="auto">
          <a:xfrm rot="19740000">
            <a:off x="6204968" y="3354387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FFFF"/>
          </a:solidFill>
          <a:ln w="9360" cap="sq">
            <a:solidFill>
              <a:srgbClr val="0099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PE"/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342331" y="5307012"/>
            <a:ext cx="13208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ts val="350"/>
              </a:spcBef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GB" altLang="es-PE" sz="1400">
                <a:solidFill>
                  <a:srgbClr val="009999"/>
                </a:solidFill>
              </a:rPr>
              <a:t>Independents</a:t>
            </a:r>
          </a:p>
        </p:txBody>
      </p:sp>
      <p:sp>
        <p:nvSpPr>
          <p:cNvPr id="64" name="Text Box 23"/>
          <p:cNvSpPr txBox="1">
            <a:spLocks noChangeArrowheads="1"/>
          </p:cNvSpPr>
          <p:nvPr/>
        </p:nvSpPr>
        <p:spPr bwMode="auto">
          <a:xfrm>
            <a:off x="1852043" y="5307012"/>
            <a:ext cx="914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ts val="350"/>
              </a:spcBef>
              <a:buClr>
                <a:srgbClr val="009999"/>
              </a:buClr>
              <a:buFont typeface="Times New Roman" panose="02020603050405020304" pitchFamily="18" charset="0"/>
              <a:buChar char="•"/>
            </a:pPr>
            <a:r>
              <a:rPr lang="en-GB" altLang="es-PE" sz="1400">
                <a:solidFill>
                  <a:srgbClr val="009999"/>
                </a:solidFill>
                <a:latin typeface="Times New Roman" panose="02020603050405020304" pitchFamily="18" charset="0"/>
              </a:rPr>
              <a:t>DINKYS</a:t>
            </a:r>
          </a:p>
        </p:txBody>
      </p:sp>
      <p:sp>
        <p:nvSpPr>
          <p:cNvPr id="65" name="Text Box 24"/>
          <p:cNvSpPr txBox="1">
            <a:spLocks noChangeArrowheads="1"/>
          </p:cNvSpPr>
          <p:nvPr/>
        </p:nvSpPr>
        <p:spPr bwMode="auto">
          <a:xfrm>
            <a:off x="2699768" y="5307012"/>
            <a:ext cx="1169988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350"/>
              </a:spcBef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GB" altLang="es-PE" sz="1400">
                <a:solidFill>
                  <a:srgbClr val="009999"/>
                </a:solidFill>
              </a:rPr>
              <a:t>Homes 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GB" altLang="es-PE" sz="1400">
                <a:solidFill>
                  <a:srgbClr val="009999"/>
                </a:solidFill>
              </a:rPr>
              <a:t>with children</a:t>
            </a:r>
            <a:br>
              <a:rPr lang="en-GB" altLang="es-PE" sz="1400">
                <a:solidFill>
                  <a:srgbClr val="009999"/>
                </a:solidFill>
              </a:rPr>
            </a:br>
            <a:r>
              <a:rPr lang="en-GB" altLang="es-PE" sz="1400">
                <a:solidFill>
                  <a:srgbClr val="009999"/>
                </a:solidFill>
              </a:rPr>
              <a:t>1</a:t>
            </a:r>
            <a:r>
              <a:rPr lang="en-GB" altLang="es-PE" sz="1400" baseline="30000">
                <a:solidFill>
                  <a:srgbClr val="009999"/>
                </a:solidFill>
              </a:rPr>
              <a:t>st</a:t>
            </a:r>
            <a:r>
              <a:rPr lang="en-GB" altLang="es-PE" sz="1400">
                <a:solidFill>
                  <a:srgbClr val="009999"/>
                </a:solidFill>
              </a:rPr>
              <a:t>  age</a:t>
            </a:r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3942781" y="5408612"/>
            <a:ext cx="11223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350"/>
              </a:spcBef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GB" altLang="es-PE" sz="1400">
                <a:solidFill>
                  <a:srgbClr val="009999"/>
                </a:solidFill>
              </a:rPr>
              <a:t>Homes 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GB" altLang="es-PE" sz="1400">
                <a:solidFill>
                  <a:srgbClr val="009999"/>
                </a:solidFill>
              </a:rPr>
              <a:t>with children</a:t>
            </a:r>
            <a:br>
              <a:rPr lang="en-GB" altLang="es-PE" sz="1400">
                <a:solidFill>
                  <a:srgbClr val="009999"/>
                </a:solidFill>
              </a:rPr>
            </a:br>
            <a:r>
              <a:rPr lang="en-GB" altLang="es-PE" sz="1400">
                <a:solidFill>
                  <a:srgbClr val="009999"/>
                </a:solidFill>
              </a:rPr>
              <a:t>2</a:t>
            </a:r>
            <a:r>
              <a:rPr lang="en-GB" altLang="es-PE" sz="1400" baseline="30000">
                <a:solidFill>
                  <a:srgbClr val="009999"/>
                </a:solidFill>
              </a:rPr>
              <a:t>nd</a:t>
            </a:r>
            <a:r>
              <a:rPr lang="en-GB" altLang="es-PE" sz="1400">
                <a:solidFill>
                  <a:srgbClr val="009999"/>
                </a:solidFill>
              </a:rPr>
              <a:t> age</a:t>
            </a:r>
          </a:p>
        </p:txBody>
      </p:sp>
      <p:sp>
        <p:nvSpPr>
          <p:cNvPr id="67" name="Text Box 26"/>
          <p:cNvSpPr txBox="1">
            <a:spLocks noChangeArrowheads="1"/>
          </p:cNvSpPr>
          <p:nvPr/>
        </p:nvSpPr>
        <p:spPr bwMode="auto">
          <a:xfrm>
            <a:off x="5390581" y="5637212"/>
            <a:ext cx="12493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350"/>
              </a:spcBef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GB" altLang="es-PE" sz="1400">
                <a:solidFill>
                  <a:srgbClr val="009999"/>
                </a:solidFill>
              </a:rPr>
              <a:t>Adults </a:t>
            </a:r>
            <a:br>
              <a:rPr lang="en-GB" altLang="es-PE" sz="1400">
                <a:solidFill>
                  <a:srgbClr val="009999"/>
                </a:solidFill>
              </a:rPr>
            </a:br>
            <a:r>
              <a:rPr lang="en-GB" altLang="es-PE" sz="1400">
                <a:solidFill>
                  <a:srgbClr val="009999"/>
                </a:solidFill>
              </a:rPr>
              <a:t>modest classes </a:t>
            </a:r>
            <a:br>
              <a:rPr lang="en-GB" altLang="es-PE" sz="1400">
                <a:solidFill>
                  <a:srgbClr val="009999"/>
                </a:solidFill>
              </a:rPr>
            </a:br>
            <a:endParaRPr lang="en-GB" altLang="es-PE" sz="1400">
              <a:solidFill>
                <a:srgbClr val="009999"/>
              </a:solidFill>
            </a:endParaRPr>
          </a:p>
        </p:txBody>
      </p:sp>
      <p:sp>
        <p:nvSpPr>
          <p:cNvPr id="68" name="Text Box 27"/>
          <p:cNvSpPr txBox="1">
            <a:spLocks noChangeArrowheads="1"/>
          </p:cNvSpPr>
          <p:nvPr/>
        </p:nvSpPr>
        <p:spPr bwMode="auto">
          <a:xfrm>
            <a:off x="6360543" y="3732212"/>
            <a:ext cx="106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350"/>
              </a:spcBef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GB" altLang="es-PE" sz="1400">
                <a:solidFill>
                  <a:srgbClr val="009999"/>
                </a:solidFill>
              </a:rPr>
              <a:t>3</a:t>
            </a:r>
            <a:r>
              <a:rPr lang="en-GB" altLang="es-PE" sz="1400" baseline="30000">
                <a:solidFill>
                  <a:srgbClr val="009999"/>
                </a:solidFill>
              </a:rPr>
              <a:t>rd</a:t>
            </a:r>
            <a:r>
              <a:rPr lang="en-GB" altLang="es-PE" sz="1400">
                <a:solidFill>
                  <a:srgbClr val="009999"/>
                </a:solidFill>
              </a:rPr>
              <a:t>  age </a:t>
            </a:r>
            <a:br>
              <a:rPr lang="en-GB" altLang="es-PE" sz="1400">
                <a:solidFill>
                  <a:srgbClr val="009999"/>
                </a:solidFill>
              </a:rPr>
            </a:br>
            <a:r>
              <a:rPr lang="en-GB" altLang="es-PE" sz="1400">
                <a:solidFill>
                  <a:srgbClr val="009999"/>
                </a:solidFill>
              </a:rPr>
              <a:t>well-off classes</a:t>
            </a:r>
            <a:br>
              <a:rPr lang="en-GB" altLang="es-PE" sz="1400">
                <a:solidFill>
                  <a:srgbClr val="009999"/>
                </a:solidFill>
              </a:rPr>
            </a:br>
            <a:endParaRPr lang="en-GB" altLang="es-PE" sz="1400">
              <a:solidFill>
                <a:srgbClr val="009999"/>
              </a:solidFill>
            </a:endParaRPr>
          </a:p>
        </p:txBody>
      </p:sp>
      <p:sp>
        <p:nvSpPr>
          <p:cNvPr id="69" name="Text Box 28"/>
          <p:cNvSpPr txBox="1">
            <a:spLocks noChangeArrowheads="1"/>
          </p:cNvSpPr>
          <p:nvPr/>
        </p:nvSpPr>
        <p:spPr bwMode="auto">
          <a:xfrm>
            <a:off x="6711381" y="5699125"/>
            <a:ext cx="868362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350"/>
              </a:spcBef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GB" altLang="es-PE" sz="1400">
                <a:solidFill>
                  <a:srgbClr val="009999"/>
                </a:solidFill>
              </a:rPr>
              <a:t>3</a:t>
            </a:r>
            <a:r>
              <a:rPr lang="en-GB" altLang="es-PE" sz="1400" baseline="30000">
                <a:solidFill>
                  <a:srgbClr val="009999"/>
                </a:solidFill>
              </a:rPr>
              <a:t>rd</a:t>
            </a:r>
            <a:r>
              <a:rPr lang="en-GB" altLang="es-PE" sz="1400">
                <a:solidFill>
                  <a:srgbClr val="009999"/>
                </a:solidFill>
              </a:rPr>
              <a:t>  age </a:t>
            </a:r>
            <a:br>
              <a:rPr lang="en-GB" altLang="es-PE" sz="1400">
                <a:solidFill>
                  <a:srgbClr val="009999"/>
                </a:solidFill>
              </a:rPr>
            </a:br>
            <a:r>
              <a:rPr lang="en-GB" altLang="es-PE" sz="1400">
                <a:solidFill>
                  <a:srgbClr val="009999"/>
                </a:solidFill>
              </a:rPr>
              <a:t>modest classes</a:t>
            </a:r>
            <a:br>
              <a:rPr lang="en-GB" altLang="es-PE" sz="1400">
                <a:solidFill>
                  <a:srgbClr val="009999"/>
                </a:solidFill>
              </a:rPr>
            </a:br>
            <a:endParaRPr lang="en-GB" altLang="es-PE" sz="1400">
              <a:solidFill>
                <a:srgbClr val="009999"/>
              </a:solidFill>
            </a:endParaRPr>
          </a:p>
        </p:txBody>
      </p:sp>
      <p:sp>
        <p:nvSpPr>
          <p:cNvPr id="70" name="Text Box 29"/>
          <p:cNvSpPr txBox="1">
            <a:spLocks noChangeArrowheads="1"/>
          </p:cNvSpPr>
          <p:nvPr/>
        </p:nvSpPr>
        <p:spPr bwMode="auto">
          <a:xfrm>
            <a:off x="7930581" y="4494212"/>
            <a:ext cx="944562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ts val="350"/>
              </a:spcBef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GB" altLang="es-PE" sz="1400">
                <a:solidFill>
                  <a:srgbClr val="009999"/>
                </a:solidFill>
              </a:rPr>
              <a:t>Lonely old people</a:t>
            </a:r>
          </a:p>
        </p:txBody>
      </p:sp>
      <p:sp>
        <p:nvSpPr>
          <p:cNvPr id="71" name="Text Box 30"/>
          <p:cNvSpPr txBox="1">
            <a:spLocks noChangeArrowheads="1"/>
          </p:cNvSpPr>
          <p:nvPr/>
        </p:nvSpPr>
        <p:spPr bwMode="auto">
          <a:xfrm>
            <a:off x="1772668" y="4265612"/>
            <a:ext cx="777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ts val="450"/>
              </a:spcBef>
              <a:buClr>
                <a:srgbClr val="009999"/>
              </a:buClr>
              <a:buFont typeface="Times New Roman" panose="02020603050405020304" pitchFamily="18" charset="0"/>
              <a:buChar char=" "/>
            </a:pPr>
            <a:r>
              <a:rPr lang="en-GB" altLang="es-PE">
                <a:solidFill>
                  <a:srgbClr val="009999"/>
                </a:solidFill>
                <a:latin typeface="Times New Roman" panose="02020603050405020304" pitchFamily="18" charset="0"/>
              </a:rPr>
              <a:t>3,1%</a:t>
            </a:r>
          </a:p>
        </p:txBody>
      </p:sp>
      <p:sp>
        <p:nvSpPr>
          <p:cNvPr id="72" name="Text Box 31"/>
          <p:cNvSpPr txBox="1">
            <a:spLocks noChangeArrowheads="1"/>
          </p:cNvSpPr>
          <p:nvPr/>
        </p:nvSpPr>
        <p:spPr bwMode="auto">
          <a:xfrm>
            <a:off x="705868" y="4310062"/>
            <a:ext cx="777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ts val="450"/>
              </a:spcBef>
              <a:buClr>
                <a:srgbClr val="009999"/>
              </a:buClr>
              <a:buFont typeface="Times New Roman" panose="02020603050405020304" pitchFamily="18" charset="0"/>
              <a:buChar char=" "/>
            </a:pPr>
            <a:r>
              <a:rPr lang="en-GB" altLang="es-PE">
                <a:solidFill>
                  <a:srgbClr val="009999"/>
                </a:solidFill>
                <a:latin typeface="Times New Roman" panose="02020603050405020304" pitchFamily="18" charset="0"/>
              </a:rPr>
              <a:t>5,9%</a:t>
            </a:r>
          </a:p>
        </p:txBody>
      </p:sp>
      <p:sp>
        <p:nvSpPr>
          <p:cNvPr id="73" name="Text Box 32"/>
          <p:cNvSpPr txBox="1">
            <a:spLocks noChangeArrowheads="1"/>
          </p:cNvSpPr>
          <p:nvPr/>
        </p:nvSpPr>
        <p:spPr bwMode="auto">
          <a:xfrm>
            <a:off x="2855343" y="4799012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ts val="450"/>
              </a:spcBef>
              <a:buClr>
                <a:srgbClr val="009999"/>
              </a:buClr>
              <a:buFont typeface="Times New Roman" panose="02020603050405020304" pitchFamily="18" charset="0"/>
              <a:buChar char=" "/>
            </a:pPr>
            <a:r>
              <a:rPr lang="en-GB" altLang="es-PE">
                <a:solidFill>
                  <a:srgbClr val="009999"/>
                </a:solidFill>
                <a:latin typeface="Times New Roman" panose="02020603050405020304" pitchFamily="18" charset="0"/>
              </a:rPr>
              <a:t>14,1%</a:t>
            </a:r>
          </a:p>
        </p:txBody>
      </p:sp>
      <p:sp>
        <p:nvSpPr>
          <p:cNvPr id="74" name="Text Box 33"/>
          <p:cNvSpPr txBox="1">
            <a:spLocks noChangeArrowheads="1"/>
          </p:cNvSpPr>
          <p:nvPr/>
        </p:nvSpPr>
        <p:spPr bwMode="auto">
          <a:xfrm>
            <a:off x="4074543" y="4722812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ts val="450"/>
              </a:spcBef>
              <a:buClr>
                <a:srgbClr val="009999"/>
              </a:buClr>
              <a:buFont typeface="Times New Roman" panose="02020603050405020304" pitchFamily="18" charset="0"/>
              <a:buChar char=" "/>
            </a:pPr>
            <a:r>
              <a:rPr lang="en-GB" altLang="es-PE">
                <a:solidFill>
                  <a:srgbClr val="009999"/>
                </a:solidFill>
                <a:latin typeface="Times New Roman" panose="02020603050405020304" pitchFamily="18" charset="0"/>
              </a:rPr>
              <a:t>21,0%</a:t>
            </a:r>
          </a:p>
        </p:txBody>
      </p:sp>
      <p:sp>
        <p:nvSpPr>
          <p:cNvPr id="75" name="Text Box 34"/>
          <p:cNvSpPr txBox="1">
            <a:spLocks noChangeArrowheads="1"/>
          </p:cNvSpPr>
          <p:nvPr/>
        </p:nvSpPr>
        <p:spPr bwMode="auto">
          <a:xfrm>
            <a:off x="5369943" y="3656012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ts val="450"/>
              </a:spcBef>
              <a:buClr>
                <a:srgbClr val="009999"/>
              </a:buClr>
              <a:buFont typeface="Times New Roman" panose="02020603050405020304" pitchFamily="18" charset="0"/>
              <a:buChar char=" "/>
            </a:pPr>
            <a:r>
              <a:rPr lang="en-GB" altLang="es-PE">
                <a:solidFill>
                  <a:srgbClr val="009999"/>
                </a:solidFill>
                <a:latin typeface="Times New Roman" panose="02020603050405020304" pitchFamily="18" charset="0"/>
              </a:rPr>
              <a:t>15,2%</a:t>
            </a:r>
          </a:p>
        </p:txBody>
      </p:sp>
      <p:sp>
        <p:nvSpPr>
          <p:cNvPr id="76" name="Text Box 35"/>
          <p:cNvSpPr txBox="1">
            <a:spLocks noChangeArrowheads="1"/>
          </p:cNvSpPr>
          <p:nvPr/>
        </p:nvSpPr>
        <p:spPr bwMode="auto">
          <a:xfrm>
            <a:off x="5446143" y="4995862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ts val="450"/>
              </a:spcBef>
              <a:buClr>
                <a:srgbClr val="009999"/>
              </a:buClr>
              <a:buFont typeface="Times New Roman" panose="02020603050405020304" pitchFamily="18" charset="0"/>
              <a:buChar char=" "/>
            </a:pPr>
            <a:r>
              <a:rPr lang="en-GB" altLang="es-PE">
                <a:solidFill>
                  <a:srgbClr val="009999"/>
                </a:solidFill>
                <a:latin typeface="Times New Roman" panose="02020603050405020304" pitchFamily="18" charset="0"/>
              </a:rPr>
              <a:t>11,5%</a:t>
            </a:r>
          </a:p>
        </p:txBody>
      </p:sp>
      <p:sp>
        <p:nvSpPr>
          <p:cNvPr id="77" name="Text Box 36"/>
          <p:cNvSpPr txBox="1">
            <a:spLocks noChangeArrowheads="1"/>
          </p:cNvSpPr>
          <p:nvPr/>
        </p:nvSpPr>
        <p:spPr bwMode="auto">
          <a:xfrm>
            <a:off x="6665343" y="4951412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ts val="450"/>
              </a:spcBef>
              <a:buClr>
                <a:srgbClr val="009999"/>
              </a:buClr>
              <a:buFont typeface="Times New Roman" panose="02020603050405020304" pitchFamily="18" charset="0"/>
              <a:buChar char=" "/>
            </a:pPr>
            <a:r>
              <a:rPr lang="en-GB" altLang="es-PE">
                <a:solidFill>
                  <a:srgbClr val="009999"/>
                </a:solidFill>
                <a:latin typeface="Times New Roman" panose="02020603050405020304" pitchFamily="18" charset="0"/>
              </a:rPr>
              <a:t>10,6%</a:t>
            </a:r>
          </a:p>
        </p:txBody>
      </p:sp>
      <p:sp>
        <p:nvSpPr>
          <p:cNvPr id="78" name="Text Box 37"/>
          <p:cNvSpPr txBox="1">
            <a:spLocks noChangeArrowheads="1"/>
          </p:cNvSpPr>
          <p:nvPr/>
        </p:nvSpPr>
        <p:spPr bwMode="auto">
          <a:xfrm>
            <a:off x="7503543" y="4037012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ts val="450"/>
              </a:spcBef>
              <a:buClr>
                <a:srgbClr val="009999"/>
              </a:buClr>
              <a:buFont typeface="Times New Roman" panose="02020603050405020304" pitchFamily="18" charset="0"/>
              <a:buChar char=" "/>
            </a:pPr>
            <a:r>
              <a:rPr lang="en-GB" altLang="es-PE">
                <a:solidFill>
                  <a:srgbClr val="009999"/>
                </a:solidFill>
                <a:latin typeface="Times New Roman" panose="02020603050405020304" pitchFamily="18" charset="0"/>
              </a:rPr>
              <a:t> 7,9%</a:t>
            </a:r>
          </a:p>
        </p:txBody>
      </p:sp>
      <p:sp>
        <p:nvSpPr>
          <p:cNvPr id="79" name="Text Box 38"/>
          <p:cNvSpPr txBox="1">
            <a:spLocks noChangeArrowheads="1"/>
          </p:cNvSpPr>
          <p:nvPr/>
        </p:nvSpPr>
        <p:spPr bwMode="auto">
          <a:xfrm>
            <a:off x="6436743" y="2709862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algn="ctr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ts val="450"/>
              </a:spcBef>
              <a:buClr>
                <a:srgbClr val="009999"/>
              </a:buClr>
              <a:buFont typeface="Times New Roman" panose="02020603050405020304" pitchFamily="18" charset="0"/>
              <a:buChar char=" "/>
            </a:pPr>
            <a:r>
              <a:rPr lang="en-GB" altLang="es-PE">
                <a:solidFill>
                  <a:srgbClr val="009999"/>
                </a:solidFill>
                <a:latin typeface="Times New Roman" panose="02020603050405020304" pitchFamily="18" charset="0"/>
              </a:rPr>
              <a:t> 4,6%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5369943" y="6382662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sz="1100" dirty="0" smtClean="0">
                <a:hlinkClick r:id="rId2"/>
              </a:rPr>
              <a:t>https://www.researchgate.net/publication/265969293_Consumer_segments_in_organic_foods_market/link/542526770cf26120b7ac6a0d/download</a:t>
            </a:r>
            <a:endParaRPr lang="es-PE" sz="11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8729843" y="2667723"/>
            <a:ext cx="37769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Young: 18-25 – </a:t>
            </a:r>
            <a:r>
              <a:rPr lang="es-PE" dirty="0" err="1" smtClean="0"/>
              <a:t>Higher</a:t>
            </a:r>
            <a:r>
              <a:rPr lang="es-PE" dirty="0" smtClean="0"/>
              <a:t> </a:t>
            </a:r>
            <a:r>
              <a:rPr lang="es-PE" dirty="0" err="1" smtClean="0"/>
              <a:t>incomes</a:t>
            </a:r>
            <a:endParaRPr lang="es-PE" dirty="0" smtClean="0"/>
          </a:p>
          <a:p>
            <a:r>
              <a:rPr lang="es-PE" dirty="0" err="1" smtClean="0"/>
              <a:t>University</a:t>
            </a:r>
            <a:r>
              <a:rPr lang="es-PE" dirty="0" smtClean="0"/>
              <a:t> </a:t>
            </a:r>
            <a:r>
              <a:rPr lang="es-PE" dirty="0" err="1" smtClean="0"/>
              <a:t>or</a:t>
            </a:r>
            <a:r>
              <a:rPr lang="es-PE" dirty="0" smtClean="0"/>
              <a:t> </a:t>
            </a:r>
            <a:r>
              <a:rPr lang="es-PE" dirty="0" err="1" smtClean="0"/>
              <a:t>Graduate</a:t>
            </a:r>
            <a:r>
              <a:rPr lang="es-PE" dirty="0" smtClean="0"/>
              <a:t> </a:t>
            </a:r>
            <a:r>
              <a:rPr lang="es-PE" dirty="0" err="1" smtClean="0"/>
              <a:t>degree</a:t>
            </a:r>
            <a:endParaRPr lang="es-PE" dirty="0" smtClean="0"/>
          </a:p>
          <a:p>
            <a:r>
              <a:rPr lang="es-PE" dirty="0" err="1" smtClean="0"/>
              <a:t>Health</a:t>
            </a:r>
            <a:r>
              <a:rPr lang="es-PE" dirty="0" smtClean="0"/>
              <a:t> </a:t>
            </a:r>
            <a:r>
              <a:rPr lang="es-PE" dirty="0" err="1" smtClean="0"/>
              <a:t>orientation</a:t>
            </a:r>
            <a:r>
              <a:rPr lang="es-PE" dirty="0" smtClean="0"/>
              <a:t> and </a:t>
            </a:r>
            <a:r>
              <a:rPr lang="es-PE" dirty="0" err="1" smtClean="0"/>
              <a:t>environmental</a:t>
            </a:r>
            <a:endParaRPr lang="es-PE" dirty="0"/>
          </a:p>
          <a:p>
            <a:r>
              <a:rPr lang="es-PE" dirty="0" err="1" smtClean="0"/>
              <a:t>Responsibility</a:t>
            </a:r>
            <a:endParaRPr lang="es-PE" dirty="0" smtClean="0"/>
          </a:p>
          <a:p>
            <a:r>
              <a:rPr lang="es-PE" dirty="0" smtClean="0"/>
              <a:t>Social </a:t>
            </a:r>
            <a:r>
              <a:rPr lang="es-PE" dirty="0" err="1" smtClean="0"/>
              <a:t>concerns</a:t>
            </a:r>
            <a:r>
              <a:rPr lang="es-PE" dirty="0" smtClean="0"/>
              <a:t>: </a:t>
            </a:r>
            <a:r>
              <a:rPr lang="es-PE" dirty="0" err="1" smtClean="0"/>
              <a:t>help</a:t>
            </a:r>
            <a:r>
              <a:rPr lang="es-PE" dirty="0" smtClean="0"/>
              <a:t> </a:t>
            </a:r>
            <a:r>
              <a:rPr lang="es-PE" dirty="0" err="1" smtClean="0"/>
              <a:t>people</a:t>
            </a:r>
            <a:r>
              <a:rPr lang="es-PE" dirty="0" smtClean="0"/>
              <a:t> </a:t>
            </a:r>
            <a:r>
              <a:rPr lang="es-PE" dirty="0" err="1" smtClean="0"/>
              <a:t>instead</a:t>
            </a:r>
            <a:r>
              <a:rPr lang="es-PE" dirty="0" smtClean="0"/>
              <a:t> of </a:t>
            </a:r>
            <a:r>
              <a:rPr lang="es-PE" dirty="0" err="1" smtClean="0"/>
              <a:t>companies</a:t>
            </a:r>
            <a:endParaRPr lang="es-PE" dirty="0" smtClean="0"/>
          </a:p>
          <a:p>
            <a:r>
              <a:rPr lang="es-PE" dirty="0" err="1" smtClean="0"/>
              <a:t>Values</a:t>
            </a:r>
            <a:r>
              <a:rPr lang="es-PE" dirty="0" smtClean="0"/>
              <a:t> and </a:t>
            </a:r>
            <a:r>
              <a:rPr lang="es-PE" dirty="0" err="1" smtClean="0"/>
              <a:t>Joy</a:t>
            </a:r>
            <a:r>
              <a:rPr lang="es-PE" dirty="0" smtClean="0"/>
              <a:t> </a:t>
            </a:r>
            <a:r>
              <a:rPr lang="es-PE" dirty="0" err="1" smtClean="0"/>
              <a:t>an</a:t>
            </a:r>
            <a:r>
              <a:rPr lang="es-PE" dirty="0" smtClean="0"/>
              <a:t> </a:t>
            </a:r>
            <a:r>
              <a:rPr lang="es-PE" dirty="0" err="1" smtClean="0"/>
              <a:t>important</a:t>
            </a:r>
            <a:r>
              <a:rPr lang="es-PE" dirty="0" smtClean="0"/>
              <a:t> factor</a:t>
            </a:r>
          </a:p>
          <a:p>
            <a:r>
              <a:rPr lang="es-PE" dirty="0" err="1" smtClean="0"/>
              <a:t>Affective</a:t>
            </a:r>
            <a:r>
              <a:rPr lang="es-PE" dirty="0" smtClean="0"/>
              <a:t> and moral </a:t>
            </a:r>
            <a:r>
              <a:rPr lang="es-PE" dirty="0" err="1" smtClean="0"/>
              <a:t>measures</a:t>
            </a:r>
            <a:r>
              <a:rPr lang="es-PE" dirty="0" smtClean="0"/>
              <a:t> to </a:t>
            </a:r>
            <a:r>
              <a:rPr lang="es-PE" dirty="0" err="1" smtClean="0"/>
              <a:t>create</a:t>
            </a:r>
            <a:r>
              <a:rPr lang="es-PE" dirty="0" smtClean="0"/>
              <a:t> </a:t>
            </a:r>
            <a:r>
              <a:rPr lang="es-PE" dirty="0" err="1" smtClean="0"/>
              <a:t>loyal</a:t>
            </a:r>
            <a:r>
              <a:rPr lang="es-PE" dirty="0" smtClean="0"/>
              <a:t> </a:t>
            </a:r>
            <a:r>
              <a:rPr lang="es-PE" dirty="0" err="1" smtClean="0"/>
              <a:t>customers</a:t>
            </a:r>
            <a:endParaRPr lang="es-PE" dirty="0" smtClean="0"/>
          </a:p>
          <a:p>
            <a:r>
              <a:rPr lang="es-PE" dirty="0" smtClean="0"/>
              <a:t>Favorable-&gt; High </a:t>
            </a:r>
            <a:r>
              <a:rPr lang="es-PE" dirty="0" err="1" smtClean="0"/>
              <a:t>tendency</a:t>
            </a:r>
            <a:r>
              <a:rPr lang="es-PE" dirty="0" smtClean="0"/>
              <a:t> of </a:t>
            </a:r>
            <a:r>
              <a:rPr lang="es-PE" dirty="0" err="1" smtClean="0"/>
              <a:t>consumption</a:t>
            </a:r>
            <a:r>
              <a:rPr lang="es-PE" dirty="0" smtClean="0"/>
              <a:t>, </a:t>
            </a:r>
            <a:r>
              <a:rPr lang="es-PE" dirty="0" err="1" smtClean="0"/>
              <a:t>variation</a:t>
            </a:r>
            <a:r>
              <a:rPr lang="es-PE" dirty="0" smtClean="0"/>
              <a:t> and </a:t>
            </a:r>
            <a:r>
              <a:rPr lang="es-PE" dirty="0" err="1" smtClean="0"/>
              <a:t>recommendation</a:t>
            </a:r>
            <a:r>
              <a:rPr lang="es-PE" dirty="0" smtClean="0"/>
              <a:t> of </a:t>
            </a:r>
            <a:r>
              <a:rPr lang="es-PE" dirty="0" err="1" smtClean="0"/>
              <a:t>organic</a:t>
            </a:r>
            <a:r>
              <a:rPr lang="es-PE" dirty="0" smtClean="0"/>
              <a:t> </a:t>
            </a:r>
            <a:r>
              <a:rPr lang="es-PE" dirty="0" err="1" smtClean="0"/>
              <a:t>food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2481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Positioning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 smtClean="0"/>
              <a:t>Internal</a:t>
            </a:r>
            <a:r>
              <a:rPr lang="es-PE" dirty="0" smtClean="0"/>
              <a:t> </a:t>
            </a:r>
            <a:r>
              <a:rPr lang="es-PE" dirty="0" err="1" smtClean="0"/>
              <a:t>positioning</a:t>
            </a:r>
            <a:endParaRPr lang="es-PE" dirty="0" smtClean="0"/>
          </a:p>
          <a:p>
            <a:pPr lvl="1"/>
            <a:r>
              <a:rPr lang="es-PE" dirty="0" err="1" smtClean="0"/>
              <a:t>According</a:t>
            </a:r>
            <a:r>
              <a:rPr lang="es-PE" dirty="0" smtClean="0"/>
              <a:t> to </a:t>
            </a:r>
            <a:r>
              <a:rPr lang="es-PE" dirty="0" err="1" smtClean="0"/>
              <a:t>our</a:t>
            </a:r>
            <a:r>
              <a:rPr lang="es-PE" dirty="0" smtClean="0"/>
              <a:t> </a:t>
            </a:r>
            <a:r>
              <a:rPr lang="es-PE" dirty="0" err="1" smtClean="0"/>
              <a:t>segments</a:t>
            </a:r>
            <a:r>
              <a:rPr lang="es-PE" dirty="0" smtClean="0"/>
              <a:t>, try to </a:t>
            </a:r>
            <a:r>
              <a:rPr lang="es-PE" dirty="0" err="1" smtClean="0"/>
              <a:t>positionate</a:t>
            </a:r>
            <a:r>
              <a:rPr lang="es-PE" dirty="0" smtClean="0"/>
              <a:t> and </a:t>
            </a:r>
            <a:r>
              <a:rPr lang="es-PE" dirty="0" err="1" smtClean="0"/>
              <a:t>have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major</a:t>
            </a:r>
            <a:r>
              <a:rPr lang="es-PE" dirty="0" smtClean="0"/>
              <a:t> </a:t>
            </a:r>
            <a:r>
              <a:rPr lang="es-PE" dirty="0" err="1" smtClean="0"/>
              <a:t>participation</a:t>
            </a:r>
            <a:r>
              <a:rPr lang="es-PE" dirty="0" smtClean="0"/>
              <a:t>. </a:t>
            </a:r>
            <a:r>
              <a:rPr lang="es-PE" dirty="0" err="1" smtClean="0"/>
              <a:t>Grow</a:t>
            </a:r>
            <a:r>
              <a:rPr lang="es-PE" dirty="0" smtClean="0"/>
              <a:t> </a:t>
            </a:r>
            <a:r>
              <a:rPr lang="es-PE" dirty="0" err="1" smtClean="0"/>
              <a:t>but</a:t>
            </a:r>
            <a:r>
              <a:rPr lang="es-PE" dirty="0" smtClean="0"/>
              <a:t> </a:t>
            </a:r>
            <a:r>
              <a:rPr lang="es-PE" dirty="0" err="1" smtClean="0"/>
              <a:t>with</a:t>
            </a:r>
            <a:r>
              <a:rPr lang="es-PE" dirty="0" smtClean="0"/>
              <a:t> </a:t>
            </a:r>
            <a:r>
              <a:rPr lang="es-PE" dirty="0" err="1" smtClean="0"/>
              <a:t>quality</a:t>
            </a:r>
            <a:r>
              <a:rPr lang="es-PE" dirty="0"/>
              <a:t> </a:t>
            </a:r>
            <a:r>
              <a:rPr lang="es-PE" dirty="0" smtClean="0"/>
              <a:t>(</a:t>
            </a:r>
            <a:r>
              <a:rPr lang="es-PE" dirty="0" err="1" smtClean="0"/>
              <a:t>that’s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value</a:t>
            </a:r>
            <a:r>
              <a:rPr lang="es-PE" dirty="0" smtClean="0"/>
              <a:t> </a:t>
            </a:r>
            <a:r>
              <a:rPr lang="es-PE" dirty="0" err="1" smtClean="0"/>
              <a:t>for</a:t>
            </a:r>
            <a:r>
              <a:rPr lang="es-PE" dirty="0" smtClean="0"/>
              <a:t> </a:t>
            </a:r>
            <a:r>
              <a:rPr lang="es-PE" dirty="0" err="1" smtClean="0"/>
              <a:t>our</a:t>
            </a:r>
            <a:r>
              <a:rPr lang="es-PE" dirty="0" smtClean="0"/>
              <a:t> </a:t>
            </a:r>
            <a:r>
              <a:rPr lang="es-PE" dirty="0" err="1" smtClean="0"/>
              <a:t>customers</a:t>
            </a:r>
            <a:r>
              <a:rPr lang="es-PE" dirty="0" smtClean="0"/>
              <a:t>)</a:t>
            </a:r>
          </a:p>
          <a:p>
            <a:endParaRPr lang="es-PE" dirty="0"/>
          </a:p>
          <a:p>
            <a:r>
              <a:rPr lang="es-PE" dirty="0" smtClean="0"/>
              <a:t>Brand: </a:t>
            </a:r>
            <a:r>
              <a:rPr lang="es-PE" dirty="0" err="1" smtClean="0"/>
              <a:t>Sprout</a:t>
            </a:r>
            <a:endParaRPr lang="es-PE" dirty="0" smtClean="0"/>
          </a:p>
          <a:p>
            <a:pPr lvl="1"/>
            <a:r>
              <a:rPr lang="es-PE" dirty="0" err="1" smtClean="0"/>
              <a:t>Environmental</a:t>
            </a:r>
            <a:r>
              <a:rPr lang="es-PE" dirty="0" smtClean="0"/>
              <a:t> and </a:t>
            </a:r>
            <a:r>
              <a:rPr lang="es-PE" dirty="0" err="1" smtClean="0"/>
              <a:t>Health</a:t>
            </a:r>
            <a:r>
              <a:rPr lang="es-PE" dirty="0" smtClean="0"/>
              <a:t> </a:t>
            </a:r>
            <a:r>
              <a:rPr lang="es-PE" dirty="0" err="1" smtClean="0"/>
              <a:t>perception</a:t>
            </a:r>
            <a:endParaRPr lang="es-PE" dirty="0" smtClean="0"/>
          </a:p>
          <a:p>
            <a:pPr lvl="1"/>
            <a:r>
              <a:rPr lang="es-PE" dirty="0" smtClean="0"/>
              <a:t>Social </a:t>
            </a:r>
            <a:r>
              <a:rPr lang="es-PE" dirty="0" err="1" smtClean="0"/>
              <a:t>responsability</a:t>
            </a:r>
            <a:r>
              <a:rPr lang="es-PE" dirty="0" smtClean="0"/>
              <a:t> </a:t>
            </a:r>
            <a:r>
              <a:rPr lang="es-PE" dirty="0" err="1" smtClean="0"/>
              <a:t>with</a:t>
            </a:r>
            <a:r>
              <a:rPr lang="es-PE" dirty="0" smtClean="0"/>
              <a:t> local </a:t>
            </a:r>
            <a:r>
              <a:rPr lang="es-PE" dirty="0" err="1" smtClean="0"/>
              <a:t>farmers</a:t>
            </a:r>
            <a:endParaRPr lang="es-PE" dirty="0" smtClean="0"/>
          </a:p>
          <a:p>
            <a:pPr lvl="1"/>
            <a:r>
              <a:rPr lang="es-PE" dirty="0" err="1" smtClean="0"/>
              <a:t>Provide</a:t>
            </a:r>
            <a:r>
              <a:rPr lang="es-PE" dirty="0" smtClean="0"/>
              <a:t> </a:t>
            </a:r>
            <a:r>
              <a:rPr lang="es-PE" dirty="0" err="1" smtClean="0"/>
              <a:t>security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7751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Questions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err="1" smtClean="0"/>
              <a:t>Demographics</a:t>
            </a:r>
            <a:endParaRPr lang="es-PE" dirty="0" smtClean="0"/>
          </a:p>
          <a:p>
            <a:pPr lvl="1"/>
            <a:r>
              <a:rPr lang="es-PE" dirty="0" err="1" smtClean="0"/>
              <a:t>Age</a:t>
            </a:r>
            <a:r>
              <a:rPr lang="es-PE" dirty="0" smtClean="0"/>
              <a:t>?</a:t>
            </a:r>
          </a:p>
          <a:p>
            <a:pPr lvl="1"/>
            <a:r>
              <a:rPr lang="es-PE" dirty="0" err="1" smtClean="0"/>
              <a:t>Gender</a:t>
            </a:r>
            <a:r>
              <a:rPr lang="es-PE" dirty="0" smtClean="0"/>
              <a:t>?</a:t>
            </a:r>
          </a:p>
          <a:p>
            <a:pPr lvl="1"/>
            <a:r>
              <a:rPr lang="es-PE" dirty="0" err="1" smtClean="0"/>
              <a:t>Education</a:t>
            </a:r>
            <a:r>
              <a:rPr lang="es-PE" dirty="0" smtClean="0"/>
              <a:t>?</a:t>
            </a:r>
          </a:p>
          <a:p>
            <a:pPr lvl="1"/>
            <a:r>
              <a:rPr lang="es-PE" dirty="0" err="1" smtClean="0"/>
              <a:t>Income</a:t>
            </a:r>
            <a:r>
              <a:rPr lang="es-PE" dirty="0" smtClean="0"/>
              <a:t>? (</a:t>
            </a:r>
            <a:r>
              <a:rPr lang="es-PE" dirty="0" err="1" smtClean="0"/>
              <a:t>don’t</a:t>
            </a:r>
            <a:r>
              <a:rPr lang="es-PE" dirty="0" smtClean="0"/>
              <a:t> </a:t>
            </a:r>
            <a:r>
              <a:rPr lang="es-PE" dirty="0" err="1" smtClean="0"/>
              <a:t>know</a:t>
            </a:r>
            <a:r>
              <a:rPr lang="es-PE" dirty="0" smtClean="0"/>
              <a:t> </a:t>
            </a:r>
            <a:r>
              <a:rPr lang="es-PE" dirty="0" err="1" smtClean="0"/>
              <a:t>if</a:t>
            </a:r>
            <a:r>
              <a:rPr lang="es-PE" dirty="0" smtClean="0"/>
              <a:t> </a:t>
            </a:r>
            <a:r>
              <a:rPr lang="es-PE" dirty="0" err="1" smtClean="0"/>
              <a:t>intrusive</a:t>
            </a:r>
            <a:r>
              <a:rPr lang="es-P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457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Questions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 smtClean="0"/>
              <a:t>Purchase</a:t>
            </a:r>
            <a:r>
              <a:rPr lang="es-PE" dirty="0" smtClean="0"/>
              <a:t> </a:t>
            </a:r>
            <a:r>
              <a:rPr lang="es-PE" dirty="0" err="1" smtClean="0"/>
              <a:t>intention</a:t>
            </a:r>
            <a:r>
              <a:rPr lang="es-PE" dirty="0" smtClean="0"/>
              <a:t> (1-5)</a:t>
            </a:r>
            <a:endParaRPr lang="es-PE" dirty="0" smtClean="0"/>
          </a:p>
          <a:p>
            <a:pPr lvl="1"/>
            <a:r>
              <a:rPr lang="es-PE" dirty="0" err="1" smtClean="0"/>
              <a:t>What’s</a:t>
            </a:r>
            <a:r>
              <a:rPr lang="es-PE" dirty="0" smtClean="0"/>
              <a:t> </a:t>
            </a:r>
            <a:r>
              <a:rPr lang="es-PE" dirty="0" err="1" smtClean="0"/>
              <a:t>your</a:t>
            </a:r>
            <a:r>
              <a:rPr lang="es-PE" dirty="0" smtClean="0"/>
              <a:t> </a:t>
            </a:r>
            <a:r>
              <a:rPr lang="es-PE" dirty="0" err="1" smtClean="0"/>
              <a:t>intention</a:t>
            </a:r>
            <a:r>
              <a:rPr lang="es-PE" dirty="0" smtClean="0"/>
              <a:t> to </a:t>
            </a:r>
            <a:r>
              <a:rPr lang="es-PE" dirty="0" err="1" smtClean="0"/>
              <a:t>buy</a:t>
            </a:r>
            <a:r>
              <a:rPr lang="es-PE" dirty="0" smtClean="0"/>
              <a:t> </a:t>
            </a:r>
            <a:r>
              <a:rPr lang="es-PE" dirty="0" err="1" smtClean="0"/>
              <a:t>organic</a:t>
            </a:r>
            <a:r>
              <a:rPr lang="es-PE" dirty="0" smtClean="0"/>
              <a:t> </a:t>
            </a:r>
            <a:r>
              <a:rPr lang="es-PE" dirty="0" err="1" smtClean="0"/>
              <a:t>food</a:t>
            </a:r>
            <a:r>
              <a:rPr lang="es-PE" dirty="0" smtClean="0"/>
              <a:t>?</a:t>
            </a:r>
          </a:p>
          <a:p>
            <a:pPr lvl="1"/>
            <a:r>
              <a:rPr lang="es-PE" dirty="0" err="1" smtClean="0"/>
              <a:t>Would</a:t>
            </a:r>
            <a:r>
              <a:rPr lang="es-PE" dirty="0" smtClean="0"/>
              <a:t> </a:t>
            </a:r>
            <a:r>
              <a:rPr lang="es-PE" dirty="0" err="1" smtClean="0"/>
              <a:t>you</a:t>
            </a:r>
            <a:r>
              <a:rPr lang="es-PE" dirty="0" smtClean="0"/>
              <a:t> do </a:t>
            </a:r>
            <a:r>
              <a:rPr lang="es-PE" dirty="0" err="1" smtClean="0"/>
              <a:t>it</a:t>
            </a:r>
            <a:r>
              <a:rPr lang="es-PE" dirty="0" smtClean="0"/>
              <a:t> </a:t>
            </a:r>
            <a:r>
              <a:rPr lang="es-PE" dirty="0" err="1" smtClean="0"/>
              <a:t>frequently</a:t>
            </a:r>
            <a:r>
              <a:rPr lang="es-PE" dirty="0" smtClean="0"/>
              <a:t>?</a:t>
            </a:r>
          </a:p>
          <a:p>
            <a:pPr lvl="1"/>
            <a:r>
              <a:rPr lang="es-PE" dirty="0" err="1" smtClean="0"/>
              <a:t>Would</a:t>
            </a:r>
            <a:r>
              <a:rPr lang="es-PE" dirty="0" smtClean="0"/>
              <a:t> </a:t>
            </a:r>
            <a:r>
              <a:rPr lang="es-PE" dirty="0" err="1" smtClean="0"/>
              <a:t>you</a:t>
            </a:r>
            <a:r>
              <a:rPr lang="es-PE" dirty="0" smtClean="0"/>
              <a:t> </a:t>
            </a:r>
            <a:r>
              <a:rPr lang="es-PE" dirty="0" err="1" smtClean="0"/>
              <a:t>recommend</a:t>
            </a:r>
            <a:r>
              <a:rPr lang="es-PE" dirty="0" smtClean="0"/>
              <a:t> to </a:t>
            </a:r>
            <a:r>
              <a:rPr lang="es-PE" dirty="0" err="1" smtClean="0"/>
              <a:t>your</a:t>
            </a:r>
            <a:r>
              <a:rPr lang="es-PE" dirty="0" smtClean="0"/>
              <a:t> Friends?</a:t>
            </a:r>
          </a:p>
          <a:p>
            <a:pPr lvl="1"/>
            <a:r>
              <a:rPr lang="es-PE" dirty="0" err="1" smtClean="0"/>
              <a:t>Would</a:t>
            </a:r>
            <a:r>
              <a:rPr lang="es-PE" dirty="0" smtClean="0"/>
              <a:t> </a:t>
            </a:r>
            <a:r>
              <a:rPr lang="es-PE" dirty="0" err="1" smtClean="0"/>
              <a:t>you</a:t>
            </a:r>
            <a:r>
              <a:rPr lang="es-PE" dirty="0" smtClean="0"/>
              <a:t> </a:t>
            </a:r>
            <a:r>
              <a:rPr lang="es-PE" dirty="0" err="1" smtClean="0"/>
              <a:t>prefer</a:t>
            </a:r>
            <a:r>
              <a:rPr lang="es-PE" dirty="0" smtClean="0"/>
              <a:t> to </a:t>
            </a:r>
            <a:r>
              <a:rPr lang="es-PE" dirty="0" err="1" smtClean="0"/>
              <a:t>buy</a:t>
            </a:r>
            <a:r>
              <a:rPr lang="es-PE" dirty="0" smtClean="0"/>
              <a:t> </a:t>
            </a:r>
            <a:r>
              <a:rPr lang="es-PE" dirty="0" err="1" smtClean="0"/>
              <a:t>it</a:t>
            </a:r>
            <a:r>
              <a:rPr lang="es-PE" dirty="0" smtClean="0"/>
              <a:t> online </a:t>
            </a:r>
            <a:r>
              <a:rPr lang="es-PE" dirty="0" err="1" smtClean="0"/>
              <a:t>or</a:t>
            </a:r>
            <a:r>
              <a:rPr lang="es-PE" dirty="0" smtClean="0"/>
              <a:t> in shops?</a:t>
            </a:r>
          </a:p>
          <a:p>
            <a:pPr lvl="1"/>
            <a:r>
              <a:rPr lang="es-PE" dirty="0" err="1" smtClean="0"/>
              <a:t>Would</a:t>
            </a:r>
            <a:r>
              <a:rPr lang="es-PE" dirty="0" smtClean="0"/>
              <a:t> </a:t>
            </a:r>
            <a:r>
              <a:rPr lang="es-PE" dirty="0" err="1" smtClean="0"/>
              <a:t>you</a:t>
            </a:r>
            <a:r>
              <a:rPr lang="es-PE" dirty="0" smtClean="0"/>
              <a:t> be </a:t>
            </a:r>
            <a:r>
              <a:rPr lang="es-PE" dirty="0" err="1" smtClean="0"/>
              <a:t>interested</a:t>
            </a:r>
            <a:r>
              <a:rPr lang="es-PE" dirty="0" smtClean="0"/>
              <a:t> in </a:t>
            </a:r>
            <a:r>
              <a:rPr lang="es-PE" dirty="0" err="1" smtClean="0"/>
              <a:t>visiting</a:t>
            </a:r>
            <a:r>
              <a:rPr lang="es-PE" dirty="0" smtClean="0"/>
              <a:t> local </a:t>
            </a:r>
            <a:r>
              <a:rPr lang="es-PE" dirty="0" err="1" smtClean="0"/>
              <a:t>farms</a:t>
            </a:r>
            <a:r>
              <a:rPr lang="es-PE" dirty="0"/>
              <a:t>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4877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Questions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 smtClean="0"/>
              <a:t>Behavioral</a:t>
            </a:r>
            <a:r>
              <a:rPr lang="es-PE" dirty="0" smtClean="0"/>
              <a:t> (1-5)</a:t>
            </a:r>
            <a:endParaRPr lang="es-PE" dirty="0" smtClean="0"/>
          </a:p>
          <a:p>
            <a:pPr lvl="1"/>
            <a:r>
              <a:rPr lang="es-PE" dirty="0" err="1" smtClean="0"/>
              <a:t>What’s</a:t>
            </a:r>
            <a:r>
              <a:rPr lang="es-PE" dirty="0" smtClean="0"/>
              <a:t> </a:t>
            </a:r>
            <a:r>
              <a:rPr lang="es-PE" dirty="0" err="1" smtClean="0"/>
              <a:t>your</a:t>
            </a:r>
            <a:r>
              <a:rPr lang="es-PE" dirty="0" smtClean="0"/>
              <a:t> </a:t>
            </a:r>
            <a:r>
              <a:rPr lang="es-PE" dirty="0" err="1" smtClean="0"/>
              <a:t>concern</a:t>
            </a:r>
            <a:r>
              <a:rPr lang="es-PE" dirty="0" smtClean="0"/>
              <a:t> </a:t>
            </a:r>
            <a:r>
              <a:rPr lang="es-PE" dirty="0" err="1" smtClean="0"/>
              <a:t>about</a:t>
            </a:r>
            <a:r>
              <a:rPr lang="es-PE" dirty="0" smtClean="0"/>
              <a:t> </a:t>
            </a:r>
            <a:r>
              <a:rPr lang="es-PE" dirty="0" err="1" smtClean="0"/>
              <a:t>products</a:t>
            </a:r>
            <a:r>
              <a:rPr lang="es-PE" dirty="0" smtClean="0"/>
              <a:t> </a:t>
            </a:r>
            <a:r>
              <a:rPr lang="es-PE" dirty="0" err="1" smtClean="0"/>
              <a:t>that</a:t>
            </a:r>
            <a:r>
              <a:rPr lang="es-PE" dirty="0" smtClean="0"/>
              <a:t> </a:t>
            </a:r>
            <a:r>
              <a:rPr lang="es-PE" dirty="0" err="1" smtClean="0"/>
              <a:t>protect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environment</a:t>
            </a:r>
            <a:r>
              <a:rPr lang="es-PE" dirty="0" smtClean="0"/>
              <a:t>?</a:t>
            </a:r>
          </a:p>
          <a:p>
            <a:pPr lvl="1"/>
            <a:r>
              <a:rPr lang="es-PE" dirty="0" err="1"/>
              <a:t>What’s</a:t>
            </a:r>
            <a:r>
              <a:rPr lang="es-PE" dirty="0"/>
              <a:t> </a:t>
            </a:r>
            <a:r>
              <a:rPr lang="es-PE" dirty="0" err="1"/>
              <a:t>your</a:t>
            </a:r>
            <a:r>
              <a:rPr lang="es-PE" dirty="0"/>
              <a:t> </a:t>
            </a:r>
            <a:r>
              <a:rPr lang="es-PE" dirty="0" err="1"/>
              <a:t>concern</a:t>
            </a:r>
            <a:r>
              <a:rPr lang="es-PE" dirty="0"/>
              <a:t> </a:t>
            </a:r>
            <a:r>
              <a:rPr lang="es-PE" dirty="0" err="1"/>
              <a:t>about</a:t>
            </a:r>
            <a:r>
              <a:rPr lang="es-PE" dirty="0"/>
              <a:t> </a:t>
            </a:r>
            <a:r>
              <a:rPr lang="es-PE" dirty="0" err="1" smtClean="0"/>
              <a:t>farms</a:t>
            </a:r>
            <a:r>
              <a:rPr lang="es-PE" dirty="0" smtClean="0"/>
              <a:t> </a:t>
            </a:r>
            <a:r>
              <a:rPr lang="es-PE" dirty="0" err="1" smtClean="0"/>
              <a:t>using</a:t>
            </a:r>
            <a:r>
              <a:rPr lang="es-PE" dirty="0" smtClean="0"/>
              <a:t> </a:t>
            </a:r>
            <a:r>
              <a:rPr lang="es-PE" dirty="0" err="1" smtClean="0"/>
              <a:t>pesticides</a:t>
            </a:r>
            <a:r>
              <a:rPr lang="es-PE" dirty="0" smtClean="0"/>
              <a:t>?</a:t>
            </a:r>
            <a:endParaRPr lang="es-PE" dirty="0" smtClean="0"/>
          </a:p>
          <a:p>
            <a:pPr lvl="1"/>
            <a:r>
              <a:rPr lang="es-PE" dirty="0" err="1" smtClean="0"/>
              <a:t>What’s</a:t>
            </a:r>
            <a:r>
              <a:rPr lang="es-PE" dirty="0" smtClean="0"/>
              <a:t> </a:t>
            </a:r>
            <a:r>
              <a:rPr lang="es-PE" dirty="0" err="1" smtClean="0"/>
              <a:t>your</a:t>
            </a:r>
            <a:r>
              <a:rPr lang="es-PE" dirty="0" smtClean="0"/>
              <a:t> </a:t>
            </a:r>
            <a:r>
              <a:rPr lang="es-PE" dirty="0" err="1" smtClean="0"/>
              <a:t>concern</a:t>
            </a:r>
            <a:r>
              <a:rPr lang="es-PE" dirty="0" smtClean="0"/>
              <a:t> </a:t>
            </a:r>
            <a:r>
              <a:rPr lang="es-PE" dirty="0" err="1" smtClean="0"/>
              <a:t>about</a:t>
            </a:r>
            <a:r>
              <a:rPr lang="es-PE" dirty="0" smtClean="0"/>
              <a:t> </a:t>
            </a:r>
            <a:r>
              <a:rPr lang="es-PE" dirty="0" err="1" smtClean="0"/>
              <a:t>helping</a:t>
            </a:r>
            <a:r>
              <a:rPr lang="es-PE" dirty="0" smtClean="0"/>
              <a:t> local </a:t>
            </a:r>
            <a:r>
              <a:rPr lang="es-PE" dirty="0" err="1" smtClean="0"/>
              <a:t>farmers</a:t>
            </a:r>
            <a:r>
              <a:rPr lang="es-PE" dirty="0" smtClean="0"/>
              <a:t>?</a:t>
            </a:r>
          </a:p>
          <a:p>
            <a:pPr lvl="1"/>
            <a:r>
              <a:rPr lang="es-PE" dirty="0" err="1"/>
              <a:t>What’s</a:t>
            </a:r>
            <a:r>
              <a:rPr lang="es-PE" dirty="0"/>
              <a:t> </a:t>
            </a:r>
            <a:r>
              <a:rPr lang="es-PE" dirty="0" err="1"/>
              <a:t>your</a:t>
            </a:r>
            <a:r>
              <a:rPr lang="es-PE" dirty="0"/>
              <a:t> </a:t>
            </a:r>
            <a:r>
              <a:rPr lang="es-PE" dirty="0" err="1"/>
              <a:t>concern</a:t>
            </a:r>
            <a:r>
              <a:rPr lang="es-PE" dirty="0"/>
              <a:t> </a:t>
            </a:r>
            <a:r>
              <a:rPr lang="es-PE" dirty="0" err="1"/>
              <a:t>about</a:t>
            </a:r>
            <a:r>
              <a:rPr lang="es-PE" dirty="0"/>
              <a:t> </a:t>
            </a:r>
            <a:r>
              <a:rPr lang="es-PE" dirty="0" err="1" smtClean="0"/>
              <a:t>caring</a:t>
            </a:r>
            <a:r>
              <a:rPr lang="es-PE" dirty="0" smtClean="0"/>
              <a:t> of </a:t>
            </a:r>
            <a:r>
              <a:rPr lang="es-PE" dirty="0" err="1" smtClean="0"/>
              <a:t>your</a:t>
            </a:r>
            <a:r>
              <a:rPr lang="es-PE" dirty="0" smtClean="0"/>
              <a:t> </a:t>
            </a:r>
            <a:r>
              <a:rPr lang="es-PE" dirty="0" err="1" smtClean="0"/>
              <a:t>health</a:t>
            </a:r>
            <a:r>
              <a:rPr lang="es-PE" dirty="0" smtClean="0"/>
              <a:t>?</a:t>
            </a:r>
            <a:endParaRPr lang="es-PE" dirty="0"/>
          </a:p>
          <a:p>
            <a:pPr lvl="1"/>
            <a:r>
              <a:rPr lang="es-PE" dirty="0" smtClean="0"/>
              <a:t>Do </a:t>
            </a:r>
            <a:r>
              <a:rPr lang="es-PE" dirty="0" err="1" smtClean="0"/>
              <a:t>you</a:t>
            </a:r>
            <a:r>
              <a:rPr lang="es-PE" dirty="0" smtClean="0"/>
              <a:t> </a:t>
            </a:r>
            <a:r>
              <a:rPr lang="es-PE" dirty="0" err="1" smtClean="0"/>
              <a:t>think</a:t>
            </a:r>
            <a:r>
              <a:rPr lang="es-PE" dirty="0" smtClean="0"/>
              <a:t> </a:t>
            </a:r>
            <a:r>
              <a:rPr lang="es-PE" dirty="0" err="1" smtClean="0"/>
              <a:t>organic</a:t>
            </a:r>
            <a:r>
              <a:rPr lang="es-PE" dirty="0" smtClean="0"/>
              <a:t> </a:t>
            </a:r>
            <a:r>
              <a:rPr lang="es-PE" dirty="0" err="1" smtClean="0"/>
              <a:t>food</a:t>
            </a:r>
            <a:r>
              <a:rPr lang="es-PE" dirty="0" smtClean="0"/>
              <a:t> </a:t>
            </a:r>
            <a:r>
              <a:rPr lang="es-PE" dirty="0" err="1" smtClean="0"/>
              <a:t>is</a:t>
            </a:r>
            <a:r>
              <a:rPr lang="es-PE" dirty="0" smtClean="0"/>
              <a:t> </a:t>
            </a:r>
            <a:r>
              <a:rPr lang="es-PE" dirty="0" err="1" smtClean="0"/>
              <a:t>related</a:t>
            </a:r>
            <a:r>
              <a:rPr lang="es-PE" dirty="0" smtClean="0"/>
              <a:t> to </a:t>
            </a:r>
            <a:r>
              <a:rPr lang="es-PE" dirty="0" err="1" smtClean="0"/>
              <a:t>good</a:t>
            </a:r>
            <a:r>
              <a:rPr lang="es-PE" dirty="0" smtClean="0"/>
              <a:t> </a:t>
            </a:r>
            <a:r>
              <a:rPr lang="es-PE" dirty="0" err="1" smtClean="0"/>
              <a:t>health</a:t>
            </a:r>
            <a:r>
              <a:rPr lang="es-PE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49161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266</Words>
  <Application>Microsoft Office PowerPoint</Application>
  <PresentationFormat>Panorámica</PresentationFormat>
  <Paragraphs>63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MS PGothic</vt:lpstr>
      <vt:lpstr>Arial</vt:lpstr>
      <vt:lpstr>Calibri</vt:lpstr>
      <vt:lpstr>Calibri Light</vt:lpstr>
      <vt:lpstr>Times New Roman</vt:lpstr>
      <vt:lpstr>Tema de Office</vt:lpstr>
      <vt:lpstr>Presentación de PowerPoint</vt:lpstr>
      <vt:lpstr>Segmentation</vt:lpstr>
      <vt:lpstr>Positioning</vt:lpstr>
      <vt:lpstr>Questions</vt:lpstr>
      <vt:lpstr>Questions</vt:lpstr>
      <vt:lpstr>Questions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christian candela cáceres</dc:creator>
  <cp:lastModifiedBy>julio christian candela cáceres</cp:lastModifiedBy>
  <cp:revision>8</cp:revision>
  <dcterms:created xsi:type="dcterms:W3CDTF">2020-04-08T08:10:12Z</dcterms:created>
  <dcterms:modified xsi:type="dcterms:W3CDTF">2020-04-12T12:58:42Z</dcterms:modified>
</cp:coreProperties>
</file>