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8" d="100"/>
          <a:sy n="68" d="100"/>
        </p:scale>
        <p:origin x="4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5/18/2021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5685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9165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5/18/2021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83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73401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5/18/2021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6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961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96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6664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5/18/2021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54707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5/18/2021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496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5/18/2021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40497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5/18/2021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29103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blue abstract watercolor pattern on a white background">
            <a:extLst>
              <a:ext uri="{FF2B5EF4-FFF2-40B4-BE49-F238E27FC236}">
                <a16:creationId xmlns:a16="http://schemas.microsoft.com/office/drawing/2014/main" id="{B0BCD43A-6100-455F-BED2-B80DA7E80830}"/>
              </a:ext>
            </a:extLst>
          </p:cNvPr>
          <p:cNvPicPr>
            <a:picLocks noChangeAspect="1"/>
          </p:cNvPicPr>
          <p:nvPr/>
        </p:nvPicPr>
        <p:blipFill rotWithShape="1">
          <a:blip r:embed="rId2"/>
          <a:srcRect t="7865" b="7865"/>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48216-A0BA-46D8-825D-52C7317FDE06}"/>
              </a:ext>
            </a:extLst>
          </p:cNvPr>
          <p:cNvSpPr>
            <a:spLocks noGrp="1"/>
          </p:cNvSpPr>
          <p:nvPr>
            <p:ph type="ctrTitle"/>
          </p:nvPr>
        </p:nvSpPr>
        <p:spPr>
          <a:xfrm>
            <a:off x="855663" y="863600"/>
            <a:ext cx="6007100" cy="3366494"/>
          </a:xfrm>
        </p:spPr>
        <p:txBody>
          <a:bodyPr anchor="b">
            <a:normAutofit/>
          </a:bodyPr>
          <a:lstStyle/>
          <a:p>
            <a:pPr>
              <a:lnSpc>
                <a:spcPct val="115000"/>
              </a:lnSpc>
            </a:pPr>
            <a:r>
              <a:rPr lang="en-US" sz="4200">
                <a:solidFill>
                  <a:schemeClr val="bg1"/>
                </a:solidFill>
              </a:rPr>
              <a:t>Best location for a company building installation</a:t>
            </a:r>
            <a:endParaRPr lang="fr-FR" sz="4200">
              <a:solidFill>
                <a:schemeClr val="bg1"/>
              </a:solidFill>
            </a:endParaRPr>
          </a:p>
        </p:txBody>
      </p:sp>
    </p:spTree>
    <p:extLst>
      <p:ext uri="{BB962C8B-B14F-4D97-AF65-F5344CB8AC3E}">
        <p14:creationId xmlns:p14="http://schemas.microsoft.com/office/powerpoint/2010/main" val="39240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9DFD-E792-46FF-BB69-230AB3B4F027}"/>
              </a:ext>
            </a:extLst>
          </p:cNvPr>
          <p:cNvSpPr>
            <a:spLocks noGrp="1"/>
          </p:cNvSpPr>
          <p:nvPr>
            <p:ph type="title"/>
          </p:nvPr>
        </p:nvSpPr>
        <p:spPr/>
        <p:txBody>
          <a:bodyPr/>
          <a:lstStyle/>
          <a:p>
            <a:r>
              <a:rPr lang="fr-FR" dirty="0"/>
              <a:t>Background</a:t>
            </a:r>
          </a:p>
        </p:txBody>
      </p:sp>
      <p:sp>
        <p:nvSpPr>
          <p:cNvPr id="3" name="Content Placeholder 2">
            <a:extLst>
              <a:ext uri="{FF2B5EF4-FFF2-40B4-BE49-F238E27FC236}">
                <a16:creationId xmlns:a16="http://schemas.microsoft.com/office/drawing/2014/main" id="{3B7AD8ED-CF6D-423F-A222-73825B856F83}"/>
              </a:ext>
            </a:extLst>
          </p:cNvPr>
          <p:cNvSpPr>
            <a:spLocks noGrp="1"/>
          </p:cNvSpPr>
          <p:nvPr>
            <p:ph idx="1"/>
          </p:nvPr>
        </p:nvSpPr>
        <p:spPr/>
        <p:txBody>
          <a:bodyPr>
            <a:normAutofit fontScale="70000" lnSpcReduction="20000"/>
          </a:bodyPr>
          <a:lstStyle/>
          <a:p>
            <a:r>
              <a:rPr lang="en-US" dirty="0"/>
              <a:t>A new multinational company working in the domain of telecommunication want to install its offices in Toronto city. But, it hasn't any idea where in Toronto should be localized. Thus, it provides her plan and what should be present in the area of the company buildings to help selecting the best location for it. The company will open more than 10 000 positions with different skills and accessible also for non-Canadian people. It will not integrate restaurants in the buildings. Thus, the presence of restaurants near the company is something critical. As it will be open for many origins, many culinary specialties are recommended. The company will receive many customers from all over the world. The presence of an airport not far from the company will be a good criterion for location selection. The company wants also that employees could take advantage of the means of leisure (e.g. gym, coffee, spa, yoga studio, Park, etc.) close to the company during the break time or after the end of work. Thus, the presence of these means will be a good criterion of selection.</a:t>
            </a:r>
            <a:endParaRPr lang="fr-FR" dirty="0"/>
          </a:p>
        </p:txBody>
      </p:sp>
    </p:spTree>
    <p:extLst>
      <p:ext uri="{BB962C8B-B14F-4D97-AF65-F5344CB8AC3E}">
        <p14:creationId xmlns:p14="http://schemas.microsoft.com/office/powerpoint/2010/main" val="336143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A535-337B-4D58-8640-E60290203215}"/>
              </a:ext>
            </a:extLst>
          </p:cNvPr>
          <p:cNvSpPr>
            <a:spLocks noGrp="1"/>
          </p:cNvSpPr>
          <p:nvPr>
            <p:ph type="title"/>
          </p:nvPr>
        </p:nvSpPr>
        <p:spPr/>
        <p:txBody>
          <a:bodyPr/>
          <a:lstStyle/>
          <a:p>
            <a:r>
              <a:rPr lang="fr-FR" dirty="0"/>
              <a:t>Objective</a:t>
            </a:r>
          </a:p>
        </p:txBody>
      </p:sp>
      <p:sp>
        <p:nvSpPr>
          <p:cNvPr id="3" name="Content Placeholder 2">
            <a:extLst>
              <a:ext uri="{FF2B5EF4-FFF2-40B4-BE49-F238E27FC236}">
                <a16:creationId xmlns:a16="http://schemas.microsoft.com/office/drawing/2014/main" id="{FE27BAB2-4165-4F45-BB14-EA6706522A57}"/>
              </a:ext>
            </a:extLst>
          </p:cNvPr>
          <p:cNvSpPr>
            <a:spLocks noGrp="1"/>
          </p:cNvSpPr>
          <p:nvPr>
            <p:ph idx="1"/>
          </p:nvPr>
        </p:nvSpPr>
        <p:spPr/>
        <p:txBody>
          <a:bodyPr/>
          <a:lstStyle/>
          <a:p>
            <a:pPr marL="285750" indent="-285750">
              <a:buFont typeface="Arial" panose="020B0604020202020204" pitchFamily="34" charset="0"/>
              <a:buChar char="•"/>
            </a:pPr>
            <a:r>
              <a:rPr lang="en-US" dirty="0"/>
              <a:t>Classification of different </a:t>
            </a:r>
            <a:r>
              <a:rPr lang="en-US" dirty="0" err="1"/>
              <a:t>neighbourhoods</a:t>
            </a:r>
            <a:r>
              <a:rPr lang="en-US" dirty="0"/>
              <a:t> in Toronto city based on company requirements</a:t>
            </a:r>
          </a:p>
          <a:p>
            <a:pPr marL="285750" indent="-285750">
              <a:buFont typeface="Arial" panose="020B0604020202020204" pitchFamily="34" charset="0"/>
              <a:buChar char="•"/>
            </a:pPr>
            <a:r>
              <a:rPr lang="en-US" dirty="0"/>
              <a:t>The </a:t>
            </a:r>
            <a:r>
              <a:rPr lang="en-US" dirty="0" err="1"/>
              <a:t>neighbourhood</a:t>
            </a:r>
            <a:r>
              <a:rPr lang="en-US" dirty="0"/>
              <a:t> with the higher score will be the best location to install its buildings.</a:t>
            </a:r>
            <a:endParaRPr lang="fr-FR" dirty="0"/>
          </a:p>
        </p:txBody>
      </p:sp>
    </p:spTree>
    <p:extLst>
      <p:ext uri="{BB962C8B-B14F-4D97-AF65-F5344CB8AC3E}">
        <p14:creationId xmlns:p14="http://schemas.microsoft.com/office/powerpoint/2010/main" val="228346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842C-41E7-42DF-A420-C9050D059E95}"/>
              </a:ext>
            </a:extLst>
          </p:cNvPr>
          <p:cNvSpPr>
            <a:spLocks noGrp="1"/>
          </p:cNvSpPr>
          <p:nvPr>
            <p:ph type="title"/>
          </p:nvPr>
        </p:nvSpPr>
        <p:spPr>
          <a:xfrm>
            <a:off x="642917" y="705113"/>
            <a:ext cx="3731119" cy="5197498"/>
          </a:xfrm>
        </p:spPr>
        <p:txBody>
          <a:bodyPr/>
          <a:lstStyle/>
          <a:p>
            <a:r>
              <a:rPr lang="fr-FR" dirty="0"/>
              <a:t>Input Data</a:t>
            </a:r>
          </a:p>
        </p:txBody>
      </p:sp>
      <p:pic>
        <p:nvPicPr>
          <p:cNvPr id="4" name="Content Placeholder 3">
            <a:extLst>
              <a:ext uri="{FF2B5EF4-FFF2-40B4-BE49-F238E27FC236}">
                <a16:creationId xmlns:a16="http://schemas.microsoft.com/office/drawing/2014/main" id="{5FCBFEB2-F638-49F9-ACD6-4F73A57FA3D3}"/>
              </a:ext>
            </a:extLst>
          </p:cNvPr>
          <p:cNvPicPr>
            <a:picLocks noGrp="1" noChangeAspect="1"/>
          </p:cNvPicPr>
          <p:nvPr>
            <p:ph idx="1"/>
          </p:nvPr>
        </p:nvPicPr>
        <p:blipFill>
          <a:blip r:embed="rId2"/>
          <a:stretch>
            <a:fillRect/>
          </a:stretch>
        </p:blipFill>
        <p:spPr>
          <a:xfrm>
            <a:off x="4974771" y="1632858"/>
            <a:ext cx="6988629" cy="4269754"/>
          </a:xfrm>
          <a:prstGeom prst="rect">
            <a:avLst/>
          </a:prstGeom>
        </p:spPr>
      </p:pic>
    </p:spTree>
    <p:extLst>
      <p:ext uri="{BB962C8B-B14F-4D97-AF65-F5344CB8AC3E}">
        <p14:creationId xmlns:p14="http://schemas.microsoft.com/office/powerpoint/2010/main" val="63879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84D6-0394-437E-9DEC-AC97220D5F05}"/>
              </a:ext>
            </a:extLst>
          </p:cNvPr>
          <p:cNvSpPr>
            <a:spLocks noGrp="1"/>
          </p:cNvSpPr>
          <p:nvPr>
            <p:ph type="title"/>
          </p:nvPr>
        </p:nvSpPr>
        <p:spPr/>
        <p:txBody>
          <a:bodyPr/>
          <a:lstStyle/>
          <a:p>
            <a:r>
              <a:rPr lang="fr-FR" dirty="0" err="1"/>
              <a:t>Getting</a:t>
            </a:r>
            <a:r>
              <a:rPr lang="fr-FR" dirty="0"/>
              <a:t> </a:t>
            </a:r>
            <a:r>
              <a:rPr lang="fr-FR" dirty="0" err="1"/>
              <a:t>list</a:t>
            </a:r>
            <a:r>
              <a:rPr lang="fr-FR" dirty="0"/>
              <a:t> of venues </a:t>
            </a:r>
            <a:r>
              <a:rPr lang="fr-FR" dirty="0" err="1"/>
              <a:t>using</a:t>
            </a:r>
            <a:r>
              <a:rPr lang="fr-FR" dirty="0"/>
              <a:t> </a:t>
            </a:r>
            <a:r>
              <a:rPr lang="fr-FR" dirty="0" err="1"/>
              <a:t>Foursquare</a:t>
            </a:r>
            <a:r>
              <a:rPr lang="fr-FR" dirty="0"/>
              <a:t> API</a:t>
            </a:r>
          </a:p>
        </p:txBody>
      </p:sp>
      <p:pic>
        <p:nvPicPr>
          <p:cNvPr id="4" name="Content Placeholder 3">
            <a:extLst>
              <a:ext uri="{FF2B5EF4-FFF2-40B4-BE49-F238E27FC236}">
                <a16:creationId xmlns:a16="http://schemas.microsoft.com/office/drawing/2014/main" id="{300A8158-1E3A-4923-B29B-FC9B2588C115}"/>
              </a:ext>
            </a:extLst>
          </p:cNvPr>
          <p:cNvPicPr>
            <a:picLocks noGrp="1" noChangeAspect="1"/>
          </p:cNvPicPr>
          <p:nvPr>
            <p:ph idx="1"/>
          </p:nvPr>
        </p:nvPicPr>
        <p:blipFill>
          <a:blip r:embed="rId2"/>
          <a:stretch>
            <a:fillRect/>
          </a:stretch>
        </p:blipFill>
        <p:spPr>
          <a:xfrm>
            <a:off x="5061857" y="1175657"/>
            <a:ext cx="6912429" cy="4726954"/>
          </a:xfrm>
          <a:prstGeom prst="rect">
            <a:avLst/>
          </a:prstGeom>
        </p:spPr>
      </p:pic>
    </p:spTree>
    <p:extLst>
      <p:ext uri="{BB962C8B-B14F-4D97-AF65-F5344CB8AC3E}">
        <p14:creationId xmlns:p14="http://schemas.microsoft.com/office/powerpoint/2010/main" val="317427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A289-296C-48EC-B628-36B551BE1D40}"/>
              </a:ext>
            </a:extLst>
          </p:cNvPr>
          <p:cNvSpPr>
            <a:spLocks noGrp="1"/>
          </p:cNvSpPr>
          <p:nvPr>
            <p:ph type="title"/>
          </p:nvPr>
        </p:nvSpPr>
        <p:spPr>
          <a:xfrm>
            <a:off x="294575" y="737770"/>
            <a:ext cx="4201225" cy="5197498"/>
          </a:xfrm>
        </p:spPr>
        <p:txBody>
          <a:bodyPr/>
          <a:lstStyle/>
          <a:p>
            <a:r>
              <a:rPr lang="fr-FR" dirty="0" err="1"/>
              <a:t>Result</a:t>
            </a:r>
            <a:r>
              <a:rPr lang="fr-FR" dirty="0"/>
              <a:t>: scores per </a:t>
            </a:r>
            <a:r>
              <a:rPr lang="fr-FR" dirty="0" err="1"/>
              <a:t>neighbourhood</a:t>
            </a:r>
            <a:endParaRPr lang="fr-FR" dirty="0"/>
          </a:p>
        </p:txBody>
      </p:sp>
      <p:pic>
        <p:nvPicPr>
          <p:cNvPr id="4" name="Content Placeholder 3">
            <a:extLst>
              <a:ext uri="{FF2B5EF4-FFF2-40B4-BE49-F238E27FC236}">
                <a16:creationId xmlns:a16="http://schemas.microsoft.com/office/drawing/2014/main" id="{43CB0390-79F8-4D24-BF74-ADDA5792054B}"/>
              </a:ext>
            </a:extLst>
          </p:cNvPr>
          <p:cNvPicPr>
            <a:picLocks noGrp="1" noChangeAspect="1"/>
          </p:cNvPicPr>
          <p:nvPr>
            <p:ph idx="1"/>
          </p:nvPr>
        </p:nvPicPr>
        <p:blipFill>
          <a:blip r:embed="rId2"/>
          <a:stretch>
            <a:fillRect/>
          </a:stretch>
        </p:blipFill>
        <p:spPr>
          <a:xfrm>
            <a:off x="5582353" y="1288685"/>
            <a:ext cx="5761219" cy="4029805"/>
          </a:xfrm>
          <a:prstGeom prst="rect">
            <a:avLst/>
          </a:prstGeom>
        </p:spPr>
      </p:pic>
    </p:spTree>
    <p:extLst>
      <p:ext uri="{BB962C8B-B14F-4D97-AF65-F5344CB8AC3E}">
        <p14:creationId xmlns:p14="http://schemas.microsoft.com/office/powerpoint/2010/main" val="260389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E88A-F5A8-4EC6-A0B0-4A21591F3E68}"/>
              </a:ext>
            </a:extLst>
          </p:cNvPr>
          <p:cNvSpPr>
            <a:spLocks noGrp="1"/>
          </p:cNvSpPr>
          <p:nvPr>
            <p:ph type="title"/>
          </p:nvPr>
        </p:nvSpPr>
        <p:spPr>
          <a:xfrm>
            <a:off x="283689" y="715952"/>
            <a:ext cx="4397168" cy="5197498"/>
          </a:xfrm>
        </p:spPr>
        <p:txBody>
          <a:bodyPr/>
          <a:lstStyle/>
          <a:p>
            <a:r>
              <a:rPr lang="fr-FR" dirty="0"/>
              <a:t>Scores </a:t>
            </a:r>
            <a:r>
              <a:rPr lang="fr-FR" dirty="0" err="1"/>
              <a:t>repartition</a:t>
            </a:r>
            <a:r>
              <a:rPr lang="fr-FR" dirty="0"/>
              <a:t> per </a:t>
            </a:r>
            <a:r>
              <a:rPr lang="fr-FR" dirty="0" err="1"/>
              <a:t>neighbourhood</a:t>
            </a:r>
            <a:endParaRPr lang="fr-FR" dirty="0"/>
          </a:p>
        </p:txBody>
      </p:sp>
      <p:pic>
        <p:nvPicPr>
          <p:cNvPr id="4" name="Content Placeholder 3">
            <a:extLst>
              <a:ext uri="{FF2B5EF4-FFF2-40B4-BE49-F238E27FC236}">
                <a16:creationId xmlns:a16="http://schemas.microsoft.com/office/drawing/2014/main" id="{4A683F62-017C-4F94-8962-C16753682971}"/>
              </a:ext>
            </a:extLst>
          </p:cNvPr>
          <p:cNvPicPr>
            <a:picLocks noGrp="1" noChangeAspect="1"/>
          </p:cNvPicPr>
          <p:nvPr>
            <p:ph idx="1"/>
          </p:nvPr>
        </p:nvPicPr>
        <p:blipFill>
          <a:blip r:embed="rId2"/>
          <a:stretch>
            <a:fillRect/>
          </a:stretch>
        </p:blipFill>
        <p:spPr>
          <a:xfrm>
            <a:off x="5040086" y="76201"/>
            <a:ext cx="7010400" cy="6477000"/>
          </a:xfrm>
          <a:prstGeom prst="rect">
            <a:avLst/>
          </a:prstGeom>
        </p:spPr>
      </p:pic>
    </p:spTree>
    <p:extLst>
      <p:ext uri="{BB962C8B-B14F-4D97-AF65-F5344CB8AC3E}">
        <p14:creationId xmlns:p14="http://schemas.microsoft.com/office/powerpoint/2010/main" val="22702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5213-224B-46E3-8367-37B9F325D977}"/>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CFD4F37B-AD87-411E-AD0D-4FC11704DAB3}"/>
              </a:ext>
            </a:extLst>
          </p:cNvPr>
          <p:cNvSpPr>
            <a:spLocks noGrp="1"/>
          </p:cNvSpPr>
          <p:nvPr>
            <p:ph idx="1"/>
          </p:nvPr>
        </p:nvSpPr>
        <p:spPr/>
        <p:txBody>
          <a:bodyPr/>
          <a:lstStyle/>
          <a:p>
            <a:pPr marL="285750" indent="-285750">
              <a:buFont typeface="Arial" panose="020B0604020202020204" pitchFamily="34" charset="0"/>
              <a:buChar char="•"/>
            </a:pPr>
            <a:r>
              <a:rPr lang="en-US" dirty="0"/>
              <a:t>The </a:t>
            </a:r>
            <a:r>
              <a:rPr lang="en-US" dirty="0" err="1"/>
              <a:t>neighbourhood</a:t>
            </a:r>
            <a:r>
              <a:rPr lang="en-US" dirty="0"/>
              <a:t> with the highest score while an airport terminal is present is selected for the company building.</a:t>
            </a:r>
          </a:p>
          <a:p>
            <a:pPr marL="285750" indent="-285750">
              <a:buFont typeface="Arial" panose="020B0604020202020204" pitchFamily="34" charset="0"/>
              <a:buChar char="•"/>
            </a:pPr>
            <a:r>
              <a:rPr lang="en-US" dirty="0"/>
              <a:t>The best </a:t>
            </a:r>
            <a:r>
              <a:rPr lang="en-US" dirty="0" err="1"/>
              <a:t>neighbourhood</a:t>
            </a:r>
            <a:r>
              <a:rPr lang="en-US" dirty="0"/>
              <a:t> for the company building is : 'CN Tower / King and </a:t>
            </a:r>
            <a:r>
              <a:rPr lang="en-US" dirty="0" err="1"/>
              <a:t>Spadina</a:t>
            </a:r>
            <a:r>
              <a:rPr lang="en-US" dirty="0"/>
              <a:t> / Railway Lands / </a:t>
            </a:r>
            <a:r>
              <a:rPr lang="en-US" dirty="0" err="1"/>
              <a:t>Harbourfront</a:t>
            </a:r>
            <a:r>
              <a:rPr lang="en-US" dirty="0"/>
              <a:t> West / Bathurst Quay / South Niagara / Island airport' </a:t>
            </a:r>
          </a:p>
          <a:p>
            <a:endParaRPr lang="fr-FR" dirty="0"/>
          </a:p>
        </p:txBody>
      </p:sp>
    </p:spTree>
    <p:extLst>
      <p:ext uri="{BB962C8B-B14F-4D97-AF65-F5344CB8AC3E}">
        <p14:creationId xmlns:p14="http://schemas.microsoft.com/office/powerpoint/2010/main" val="2834979169"/>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10</TotalTime>
  <Words>313</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Meiryo</vt:lpstr>
      <vt:lpstr>Arial</vt:lpstr>
      <vt:lpstr>Corbel</vt:lpstr>
      <vt:lpstr>ShojiVTI</vt:lpstr>
      <vt:lpstr>Best location for a company building installation</vt:lpstr>
      <vt:lpstr>Background</vt:lpstr>
      <vt:lpstr>Objective</vt:lpstr>
      <vt:lpstr>Input Data</vt:lpstr>
      <vt:lpstr>Getting list of venues using Foursquare API</vt:lpstr>
      <vt:lpstr>Result: scores per neighbourhood</vt:lpstr>
      <vt:lpstr>Scores repartition per neighbourhood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location for a company building installation</dc:title>
  <dc:creator>Frigui, Nejm (Nokia - FR/Paris-Saclay)</dc:creator>
  <cp:lastModifiedBy>Frigui, Nejm (Nokia - FR/Paris-Saclay)</cp:lastModifiedBy>
  <cp:revision>5</cp:revision>
  <dcterms:created xsi:type="dcterms:W3CDTF">2021-05-18T09:16:22Z</dcterms:created>
  <dcterms:modified xsi:type="dcterms:W3CDTF">2021-05-18T09:27:03Z</dcterms:modified>
</cp:coreProperties>
</file>