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83aaa02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83aaa02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8f83fa3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8f83fa3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ba9492c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ba9492c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8cec0125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8cec0125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ba9492c2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ba9492c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ba9492c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ba9492c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ba9492c2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ba9492c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9254c7e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9254c7e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8cec0125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8cec0125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8cec0125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8cec0125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Educational Attainment and Housing Affordability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Nejma Ahmed, Karisa Johnson, Ilhaan Omar, &amp; Emma Stefanovich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25" y="0"/>
            <a:ext cx="7608151" cy="503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166625" y="892038"/>
            <a:ext cx="25863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4"/>
              <a:buNone/>
            </a:pPr>
            <a:r>
              <a:rPr b="1" lang="en" sz="1466"/>
              <a:t>55130:</a:t>
            </a:r>
            <a:r>
              <a:rPr lang="en" sz="1466"/>
              <a:t> Zip code with the highest proportion of low-educated workers and the lowest home values.</a:t>
            </a:r>
            <a:endParaRPr sz="1466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54"/>
              <a:buNone/>
            </a:pPr>
            <a:r>
              <a:rPr b="1" lang="en" sz="1465"/>
              <a:t>55105:</a:t>
            </a:r>
            <a:r>
              <a:rPr lang="en" sz="1465"/>
              <a:t> Zip code with the highest proportion of educated workers, lowest proportion of unemployed, and the highest home values.</a:t>
            </a:r>
            <a:endParaRPr sz="146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54"/>
              <a:buNone/>
            </a:pPr>
            <a:r>
              <a:rPr b="1" lang="en" sz="1465"/>
              <a:t>55114: </a:t>
            </a:r>
            <a:r>
              <a:rPr lang="en" sz="1465"/>
              <a:t>Zip code with the highest proportion of unemployed labor force.</a:t>
            </a:r>
            <a:endParaRPr sz="1466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925" y="838863"/>
            <a:ext cx="6177475" cy="346578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3815775" y="3359400"/>
            <a:ext cx="16227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5240000" dist="19050">
              <a:schemeClr val="lt1">
                <a:alpha val="34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55105</a:t>
            </a:r>
            <a:endParaRPr b="1"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 rot="-5401076">
            <a:off x="7190255" y="1440396"/>
            <a:ext cx="958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5240000" dist="19050">
              <a:schemeClr val="lt1">
                <a:alpha val="34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55130</a:t>
            </a:r>
            <a:endParaRPr b="1"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131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Zillow Home Values and IPUMS NHGIS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range: 2016-2020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focused on 19 zip codes in Ramsey County, MN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Zillow:</a:t>
            </a:r>
            <a:r>
              <a:rPr lang="en"/>
              <a:t> Average home</a:t>
            </a:r>
            <a:r>
              <a:rPr lang="en"/>
              <a:t> values per zip code (no rental housing)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IPUMS NHGIS: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Educational attainment level averages per zip code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than high school, high school, some college, bachelor’s or higher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level broken down by labor force participation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2016-2020 Housing Values and Education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31600" y="1257425"/>
            <a:ext cx="8520600" cy="3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home value statistics for all zip codes: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average: </a:t>
            </a:r>
            <a:r>
              <a:rPr b="1" lang="en"/>
              <a:t>$</a:t>
            </a:r>
            <a:r>
              <a:rPr b="1" lang="en"/>
              <a:t>255,604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Lowest average: </a:t>
            </a:r>
            <a:r>
              <a:rPr b="1" lang="en"/>
              <a:t>$181,401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average: </a:t>
            </a:r>
            <a:r>
              <a:rPr b="1" lang="en"/>
              <a:t>$377,193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Labor force statistics </a:t>
            </a:r>
            <a:r>
              <a:rPr lang="en"/>
              <a:t>for all zip codes: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Bachelor’s degree or higher: </a:t>
            </a:r>
            <a:r>
              <a:rPr b="1" lang="en" sz="1800"/>
              <a:t>47.91%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college: </a:t>
            </a:r>
            <a:r>
              <a:rPr b="1" lang="en" sz="1800"/>
              <a:t>26.12%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 school diploma: </a:t>
            </a:r>
            <a:r>
              <a:rPr b="1" lang="en" sz="1800"/>
              <a:t>17.6%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Less than high school education: </a:t>
            </a:r>
            <a:r>
              <a:rPr b="1" lang="en" sz="1800"/>
              <a:t>8.37%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00" y="0"/>
            <a:ext cx="8065601" cy="503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88" y="0"/>
            <a:ext cx="8079226" cy="50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75" y="0"/>
            <a:ext cx="8136850" cy="50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2979" l="0" r="7527" t="8092"/>
          <a:stretch/>
        </p:blipFill>
        <p:spPr>
          <a:xfrm>
            <a:off x="450425" y="0"/>
            <a:ext cx="8243151" cy="502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38" y="0"/>
            <a:ext cx="7814124" cy="504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25" y="0"/>
            <a:ext cx="7592750" cy="50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