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4D46A6-E935-4C0D-A658-A85B354D6616}">
  <a:tblStyle styleId="{B44D46A6-E935-4C0D-A658-A85B354D66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c2e9fa4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c2e9fa4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5df90026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5df90026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5df9002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5df9002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5df90026e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5df90026e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c2e9fa4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c2e9fa4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Shiona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5df90026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5df90026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5df90026e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5df90026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c2e9fa47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c2e9fa47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Shiona’s Notes</a:t>
            </a:r>
            <a:endParaRPr/>
          </a:p>
          <a:p>
            <a:pPr indent="-2825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en" sz="850">
                <a:solidFill>
                  <a:schemeClr val="dk1"/>
                </a:solidFill>
              </a:rPr>
              <a:t>The question we wanted to explore was what attributes of homes affect sale price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en" sz="850">
                <a:solidFill>
                  <a:schemeClr val="dk1"/>
                </a:solidFill>
              </a:rPr>
              <a:t>We used data on home sales in Ames, Iowa regarding their attributes and sale price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en" sz="850">
                <a:solidFill>
                  <a:schemeClr val="dk1"/>
                </a:solidFill>
              </a:rPr>
              <a:t>The original dataset consisted of of 79 attributes with 1,460 observations 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en" sz="850">
                <a:solidFill>
                  <a:schemeClr val="dk1"/>
                </a:solidFill>
              </a:rPr>
              <a:t>Ames, Iowa is home to Iowa State University approximately 30 miles outside Des Moines.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en" sz="850">
                <a:solidFill>
                  <a:schemeClr val="dk1"/>
                </a:solidFill>
              </a:rPr>
              <a:t>The data was collected between 2006 to 2010 where the population ranged from 54,000 to 59,000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c2e9fa4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c2e9fa4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Nejma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5df90026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5df9002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c2e9fa4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c2e9fa4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Nejma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5df90026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5df90026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Shiona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5df90026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5df90026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c2e9fa4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c2e9fa4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Anchee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c2e9fa4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c2e9fa4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Anchee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owa-demographics.com/ames-demographi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Home Sale Prices in Ames, Iowa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2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Anchee, Emma, Shiona, Bella, and Nejma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Gradient Boosted Decision Tree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model using ensemble learning, using gbm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many tests using different tree depths and tree iterations to find the combination that r</a:t>
            </a:r>
            <a:r>
              <a:rPr lang="en"/>
              <a:t>educed </a:t>
            </a:r>
            <a:r>
              <a:rPr lang="en"/>
              <a:t>RMSE the most using repeated cross-validation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combination was then saved as its most successful model, which we used for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made note of the best tree depth from this model and used it in the next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for this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 of 47484.04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tree depth of 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results on next slide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63" y="0"/>
            <a:ext cx="83364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Gradient Boosted Decision Tree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model using ensemble learning, using xgboost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egan by doing xgboost cross-validation to find the best number of iterations for a tree model with the best max depth found in the previous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Result: best number of iterations was 474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this best number of iterations, we built an xgboost decision tree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Along with SalePrice predictions, the model was used to produce a variable importance plot (next slide) using a metric called 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for this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 of 44005.16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63" y="0"/>
            <a:ext cx="83364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23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Results</a:t>
            </a:r>
            <a:endParaRPr/>
          </a:p>
        </p:txBody>
      </p:sp>
      <p:graphicFrame>
        <p:nvGraphicFramePr>
          <p:cNvPr id="133" name="Google Shape;133;p26"/>
          <p:cNvGraphicFramePr/>
          <p:nvPr/>
        </p:nvGraphicFramePr>
        <p:xfrm>
          <a:off x="991475" y="1211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{B44D46A6-E935-4C0D-A658-A85B354D6616}</a:tableStyleId>
              </a:tblPr>
              <a:tblGrid>
                <a:gridCol w="1769575"/>
                <a:gridCol w="1864475"/>
                <a:gridCol w="1864475"/>
                <a:gridCol w="1864475"/>
              </a:tblGrid>
              <a:tr h="40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Pred 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%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Reg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 Reg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Stochastic GB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 GB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3322750"/>
            <a:ext cx="8520600" cy="14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Error = Absolute Value(Actual Sale Price - Price Prediction)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Tells us the dollar amount our prediction was off from the real sale price by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Percent Accuracy = 1 - (Prediction Error / Actual Sale Price)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Tells us how accurate our prediction of the sale price was as a percentage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Remarks, </a:t>
            </a:r>
            <a:r>
              <a:rPr lang="en"/>
              <a:t>Future Research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4853000" y="1131225"/>
            <a:ext cx="41214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like to see how these attributes affect rent price(s)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Ames is college town, and therefore there’s going to be a population within the city that rents instead of buying a house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data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Expanding location beyond Ames a little bit more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Updating the data so its more recent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variables for houses sold before 2008 recession and sold after 2008 recession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31225"/>
            <a:ext cx="44562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Remarks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best model was the XGBoost gradient-boosted decision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Lowest RMSE, lowest avg. prediction error, highest avg. percent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the XGBoost model to make predictions on the test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likely room for improvement in our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variable selection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data to pre- and post- 2008 recession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principle component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1866450"/>
            <a:ext cx="8520600" cy="1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Any questions? 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Information, the Question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attributes of a house affect its sale price?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data collected from home sales in Ames, Iowa from 2006 to 2010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79 variables in original data with 1,460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Ames, Iowa is home to Iowa State University approximately 30 miles outside Des Moines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Between 2006 to 2010,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population</a:t>
            </a:r>
            <a:r>
              <a:rPr lang="en"/>
              <a:t> ranged from 54,000 to 59,000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2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95300"/>
            <a:ext cx="8520600" cy="4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Selected variables of interest using economic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redefining levels of some factor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replacing null values from some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one-hot encoding for all factor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and validation sets for model building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different models tried for prediction: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linear regression (baseline)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Lasso multiple 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Stochastic gradient-boosted decision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XGBoost decision tree with cross-validation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 found for model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Root mean square error (RMSE)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prediction inaccuracy in dollars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prediction accuracy as a percent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Background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Heterogeneity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house is unique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aren’t ever full </a:t>
            </a:r>
            <a:r>
              <a:rPr lang="en"/>
              <a:t>substitutes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Creates information asymmetry between buyers and sellers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Housing information is thus broken down into units of service(s)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 Preference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Costs between neighborhoods can and will drastically vary depending on </a:t>
            </a:r>
            <a:r>
              <a:rPr lang="en"/>
              <a:t>what's</a:t>
            </a:r>
            <a:r>
              <a:rPr lang="en"/>
              <a:t> </a:t>
            </a:r>
            <a:r>
              <a:rPr lang="en"/>
              <a:t>surrounding</a:t>
            </a:r>
            <a:r>
              <a:rPr lang="en"/>
              <a:t> a given area/neighborhood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Ames, Iowa is a college Town (For Iowa State University)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Scarcity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Land is fixed and therefore so is Housing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2008 recession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was collected both before and after recession, which likely impacted sale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talked to a home appraiser to see which variables to use from 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5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23125"/>
            <a:ext cx="8520600" cy="4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Hand-selected variables of interest to include for analysis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MSZoning: The general zoning classification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LotArea: Lot size in square feet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LotConfig: Lot configuration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HouseStyle: Style of dwelling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OverallCond: Overall condition rating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YearBuilt: Original construction date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YearRemodAdd: Remodel date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BsmtCond: General condition of the basement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HeatingQC: Heating quality and condition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CentralAir: Central air conditioning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FullBath: Full bathrooms above grade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Bedroom: Number of bedrooms above basement level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Kitchen: Number of kitchens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GarageType: Garage location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GarageCars: Size of garage in car capacity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PavedDrive: Paved driveway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Fence: Fence quality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MoSold: Month Sold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YrSold: Year Sold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5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823125"/>
            <a:ext cx="8520600" cy="4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Redefine levels for some factor variables to simplify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“Fence” was simplified to just “Fence” or “NoFence”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“Garage” was simplified to “Attached,” “Detached,” or “NoGarage”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“Basement” was simplified to “Basement” or “NoBasement”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“MoSold” was changed from numeric to character (“Jan” instead of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training data was split into smaller training set and validation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75% for training, remaining 25% for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encoding (next slide…)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Encoding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88100"/>
            <a:ext cx="3762900" cy="24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one-hot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encoding method turns factor and character variables into multiple columns, where each choice is its own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new column is binary, with 0 for “no” and 1 for “yes”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050" y="705100"/>
            <a:ext cx="4656251" cy="2619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3324250"/>
            <a:ext cx="85206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encoding method allows </a:t>
            </a:r>
            <a:r>
              <a:rPr lang="en"/>
              <a:t>character</a:t>
            </a:r>
            <a:r>
              <a:rPr lang="en"/>
              <a:t> data to be used in regression and treated as numeric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Multiple Linear Regression 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as a baseline to compare results of other models against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Predicted SalePrice using every variable we selected except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expected the results from this model to be less accurate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for this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 of 50241.53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Adjusted R^2 of 0.6232 (62.32% of variability in data is explained by model)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F-statistic of 33.31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 statistically significant variables (p-value &lt; 0.05) out of 56 total variables used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Multiple Linear Regression 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regression identifies which variables exhibit multicollinearity or have little to no influence on SalePrice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Produces a </a:t>
            </a:r>
            <a:r>
              <a:rPr lang="en"/>
              <a:t>model where each variable is weighted more or less accordingly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this method over </a:t>
            </a:r>
            <a:r>
              <a:rPr lang="en"/>
              <a:t>forward</a:t>
            </a:r>
            <a:r>
              <a:rPr lang="en"/>
              <a:t> and backward elimination because it allowed us to more accurately isolate </a:t>
            </a:r>
            <a:r>
              <a:rPr lang="en"/>
              <a:t>variables</a:t>
            </a:r>
            <a:r>
              <a:rPr lang="en"/>
              <a:t> with the strongest association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for this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 of 49252.32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21 variables were shrunk to a weight of zero out of 67 total variables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