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sldIdLst>
    <p:sldId id="256" r:id="rId2"/>
    <p:sldId id="257" r:id="rId3"/>
    <p:sldId id="259" r:id="rId4"/>
    <p:sldId id="261" r:id="rId5"/>
    <p:sldId id="300" r:id="rId6"/>
    <p:sldId id="262" r:id="rId7"/>
    <p:sldId id="286" r:id="rId8"/>
    <p:sldId id="287" r:id="rId9"/>
    <p:sldId id="288" r:id="rId10"/>
    <p:sldId id="263" r:id="rId11"/>
    <p:sldId id="289" r:id="rId12"/>
    <p:sldId id="290" r:id="rId13"/>
    <p:sldId id="291" r:id="rId14"/>
    <p:sldId id="292" r:id="rId15"/>
    <p:sldId id="293" r:id="rId16"/>
    <p:sldId id="265" r:id="rId17"/>
    <p:sldId id="294" r:id="rId18"/>
    <p:sldId id="295" r:id="rId19"/>
    <p:sldId id="297" r:id="rId20"/>
    <p:sldId id="298" r:id="rId21"/>
    <p:sldId id="299"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6F8C8-DE60-30E9-878D-EC40056A8CFD}" v="1011" dt="2024-04-23T13:15:47.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318605"/>
            <a:ext cx="10993549" cy="1475013"/>
          </a:xfrm>
        </p:spPr>
        <p:txBody>
          <a:bodyPr/>
          <a:lstStyle/>
          <a:p>
            <a:pPr algn="ctr"/>
            <a:endParaRPr lang="en-US" sz="4000" dirty="0">
              <a:latin typeface="TimesNewRomanPSMT"/>
            </a:endParaRPr>
          </a:p>
          <a:p>
            <a:endParaRPr lang="en-US" dirty="0"/>
          </a:p>
        </p:txBody>
      </p:sp>
      <p:sp>
        <p:nvSpPr>
          <p:cNvPr id="3" name="Subtitle 2"/>
          <p:cNvSpPr>
            <a:spLocks noGrp="1"/>
          </p:cNvSpPr>
          <p:nvPr>
            <p:ph type="subTitle" idx="1"/>
          </p:nvPr>
        </p:nvSpPr>
        <p:spPr>
          <a:xfrm>
            <a:off x="5351976" y="3464508"/>
            <a:ext cx="2561851" cy="2362799"/>
          </a:xfrm>
        </p:spPr>
        <p:txBody>
          <a:bodyPr>
            <a:normAutofit/>
          </a:bodyPr>
          <a:lstStyle/>
          <a:p>
            <a:endParaRPr lang="en-US" dirty="0">
              <a:solidFill>
                <a:schemeClr val="bg1"/>
              </a:solidFill>
            </a:endParaRPr>
          </a:p>
          <a:p>
            <a:endParaRPr lang="en-US" dirty="0"/>
          </a:p>
          <a:p>
            <a:endParaRPr lang="en-US" dirty="0"/>
          </a:p>
          <a:p>
            <a:endParaRPr lang="en-US" dirty="0"/>
          </a:p>
        </p:txBody>
      </p:sp>
      <p:sp>
        <p:nvSpPr>
          <p:cNvPr id="6" name="TextBox 5">
            <a:extLst>
              <a:ext uri="{FF2B5EF4-FFF2-40B4-BE49-F238E27FC236}">
                <a16:creationId xmlns:a16="http://schemas.microsoft.com/office/drawing/2014/main" id="{C060283D-CB23-FD73-DD1A-A90CC9359826}"/>
              </a:ext>
            </a:extLst>
          </p:cNvPr>
          <p:cNvSpPr txBox="1"/>
          <p:nvPr/>
        </p:nvSpPr>
        <p:spPr>
          <a:xfrm>
            <a:off x="3299791" y="2057400"/>
            <a:ext cx="55427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spc="20" dirty="0">
                <a:solidFill>
                  <a:schemeClr val="accent2"/>
                </a:solidFill>
                <a:latin typeface="Arial"/>
                <a:cs typeface="Arial"/>
              </a:rPr>
              <a:t>DATA SCIENCE PROJECT</a:t>
            </a:r>
            <a:endParaRPr lang="en-US"/>
          </a:p>
        </p:txBody>
      </p:sp>
      <p:sp>
        <p:nvSpPr>
          <p:cNvPr id="7" name="TextBox 6">
            <a:extLst>
              <a:ext uri="{FF2B5EF4-FFF2-40B4-BE49-F238E27FC236}">
                <a16:creationId xmlns:a16="http://schemas.microsoft.com/office/drawing/2014/main" id="{43FE5C62-B6ED-5E0A-4F28-11B032E36D6E}"/>
              </a:ext>
            </a:extLst>
          </p:cNvPr>
          <p:cNvSpPr txBox="1"/>
          <p:nvPr/>
        </p:nvSpPr>
        <p:spPr>
          <a:xfrm>
            <a:off x="475421" y="3937552"/>
            <a:ext cx="92367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760980"/>
            <a:r>
              <a:rPr lang="en-US" sz="2000" b="1" spc="15" dirty="0">
                <a:solidFill>
                  <a:srgbClr val="FFFFFF"/>
                </a:solidFill>
                <a:latin typeface="Arial"/>
                <a:cs typeface="Arial"/>
              </a:rPr>
              <a:t>P</a:t>
            </a:r>
            <a:r>
              <a:rPr lang="en-US" sz="2000" b="1" spc="40" dirty="0">
                <a:solidFill>
                  <a:srgbClr val="FFFFFF"/>
                </a:solidFill>
                <a:latin typeface="Arial"/>
                <a:cs typeface="Arial"/>
              </a:rPr>
              <a:t>r</a:t>
            </a:r>
            <a:r>
              <a:rPr lang="en-US" sz="2000" b="1" spc="15" dirty="0">
                <a:solidFill>
                  <a:srgbClr val="FFFFFF"/>
                </a:solidFill>
                <a:latin typeface="Arial"/>
                <a:cs typeface="Arial"/>
              </a:rPr>
              <a:t>es</a:t>
            </a:r>
            <a:r>
              <a:rPr lang="en-US" sz="2000" b="1" spc="5" dirty="0">
                <a:solidFill>
                  <a:srgbClr val="FFFFFF"/>
                </a:solidFill>
                <a:latin typeface="Arial"/>
                <a:cs typeface="Arial"/>
              </a:rPr>
              <a:t>e</a:t>
            </a:r>
            <a:r>
              <a:rPr lang="en-US" sz="2000" b="1" spc="45" dirty="0">
                <a:solidFill>
                  <a:srgbClr val="FFFFFF"/>
                </a:solidFill>
                <a:latin typeface="Arial"/>
                <a:cs typeface="Arial"/>
              </a:rPr>
              <a:t>n</a:t>
            </a:r>
            <a:r>
              <a:rPr lang="en-US" sz="2000" b="1" spc="10" dirty="0">
                <a:solidFill>
                  <a:srgbClr val="FFFFFF"/>
                </a:solidFill>
                <a:latin typeface="Arial"/>
                <a:cs typeface="Arial"/>
              </a:rPr>
              <a:t>ted</a:t>
            </a:r>
            <a:r>
              <a:rPr lang="en-US" sz="2000" b="1" spc="-150" dirty="0">
                <a:solidFill>
                  <a:srgbClr val="FFFFFF"/>
                </a:solidFill>
                <a:latin typeface="Arial"/>
                <a:cs typeface="Arial"/>
              </a:rPr>
              <a:t> </a:t>
            </a:r>
            <a:r>
              <a:rPr lang="en-US" sz="2000" b="1" spc="45" dirty="0">
                <a:solidFill>
                  <a:srgbClr val="FFFFFF"/>
                </a:solidFill>
                <a:latin typeface="Arial"/>
                <a:cs typeface="Arial"/>
              </a:rPr>
              <a:t>B</a:t>
            </a:r>
            <a:r>
              <a:rPr lang="en-US" sz="2000" b="1" spc="10" dirty="0">
                <a:solidFill>
                  <a:srgbClr val="FFFFFF"/>
                </a:solidFill>
                <a:latin typeface="Arial"/>
                <a:cs typeface="Arial"/>
              </a:rPr>
              <a:t>y:</a:t>
            </a:r>
            <a:endParaRPr lang="en-US" dirty="0">
              <a:solidFill>
                <a:srgbClr val="FFFFFF"/>
              </a:solidFill>
            </a:endParaRPr>
          </a:p>
          <a:p>
            <a:pPr marL="2760980" algn="ctr"/>
            <a:r>
              <a:rPr lang="en-US" sz="2000" b="1" spc="10" dirty="0">
                <a:solidFill>
                  <a:srgbClr val="FFFFFF"/>
                </a:solidFill>
                <a:latin typeface="Arial"/>
                <a:cs typeface="Arial"/>
              </a:rPr>
              <a:t>1.</a:t>
            </a:r>
            <a:r>
              <a:rPr lang="en-US" sz="2000" b="1" spc="-75" dirty="0">
                <a:solidFill>
                  <a:srgbClr val="FFFFFF"/>
                </a:solidFill>
                <a:latin typeface="Arial"/>
                <a:cs typeface="Arial"/>
              </a:rPr>
              <a:t> Sri </a:t>
            </a:r>
            <a:r>
              <a:rPr lang="en-US" sz="2000" b="1" spc="-75" dirty="0" err="1">
                <a:solidFill>
                  <a:srgbClr val="FFFFFF"/>
                </a:solidFill>
                <a:latin typeface="Arial"/>
                <a:cs typeface="Arial"/>
              </a:rPr>
              <a:t>Nekha</a:t>
            </a:r>
            <a:r>
              <a:rPr lang="en-US" sz="2000" b="1" spc="-75" dirty="0">
                <a:solidFill>
                  <a:srgbClr val="FFFFFF"/>
                </a:solidFill>
                <a:latin typeface="Arial"/>
                <a:cs typeface="Arial"/>
              </a:rPr>
              <a:t> Velam V </a:t>
            </a:r>
            <a:r>
              <a:rPr lang="en-US" sz="2000" b="1" dirty="0">
                <a:solidFill>
                  <a:srgbClr val="FFFFFF"/>
                </a:solidFill>
                <a:latin typeface="Arial"/>
                <a:cs typeface="Arial"/>
              </a:rPr>
              <a:t>- AC Tech-Apparel technology</a:t>
            </a:r>
            <a:endParaRPr lang="en-US" sz="2000" b="1" spc="-30" dirty="0">
              <a:solidFill>
                <a:srgbClr val="FFFFFF"/>
              </a:solidFill>
              <a:latin typeface="Arial"/>
              <a:cs typeface="Arial"/>
            </a:endParaRPr>
          </a:p>
        </p:txBody>
      </p:sp>
      <p:sp>
        <p:nvSpPr>
          <p:cNvPr id="8" name="TextBox 7">
            <a:extLst>
              <a:ext uri="{FF2B5EF4-FFF2-40B4-BE49-F238E27FC236}">
                <a16:creationId xmlns:a16="http://schemas.microsoft.com/office/drawing/2014/main" id="{8479DB81-B637-A8D1-5EE8-4F67DD57B876}"/>
              </a:ext>
            </a:extLst>
          </p:cNvPr>
          <p:cNvSpPr txBox="1"/>
          <p:nvPr/>
        </p:nvSpPr>
        <p:spPr>
          <a:xfrm>
            <a:off x="3664226" y="1129748"/>
            <a:ext cx="48138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spc="20">
                <a:solidFill>
                  <a:srgbClr val="6C244A"/>
                </a:solidFill>
                <a:latin typeface="Arial"/>
                <a:ea typeface="+mj-ea"/>
                <a:cs typeface="Arial"/>
              </a:rPr>
              <a:t>CAP</a:t>
            </a:r>
            <a:r>
              <a:rPr lang="en-US" sz="3200" b="1" spc="35">
                <a:solidFill>
                  <a:srgbClr val="6C244A"/>
                </a:solidFill>
                <a:latin typeface="Arial"/>
                <a:ea typeface="+mj-ea"/>
                <a:cs typeface="Arial"/>
              </a:rPr>
              <a:t>S</a:t>
            </a:r>
            <a:r>
              <a:rPr lang="en-US" sz="3200" b="1" spc="-10">
                <a:solidFill>
                  <a:srgbClr val="6C244A"/>
                </a:solidFill>
                <a:latin typeface="Arial"/>
                <a:ea typeface="+mj-ea"/>
                <a:cs typeface="Arial"/>
              </a:rPr>
              <a:t>T</a:t>
            </a:r>
            <a:r>
              <a:rPr lang="en-US" sz="3200" b="1" spc="-20">
                <a:solidFill>
                  <a:srgbClr val="6C244A"/>
                </a:solidFill>
                <a:latin typeface="Arial"/>
                <a:ea typeface="+mj-ea"/>
                <a:cs typeface="Arial"/>
              </a:rPr>
              <a:t>O</a:t>
            </a:r>
            <a:r>
              <a:rPr lang="en-US" sz="3200" b="1" spc="20">
                <a:solidFill>
                  <a:srgbClr val="6C244A"/>
                </a:solidFill>
                <a:latin typeface="Arial"/>
                <a:ea typeface="+mj-ea"/>
                <a:cs typeface="Arial"/>
              </a:rPr>
              <a:t>NE</a:t>
            </a:r>
            <a:r>
              <a:rPr lang="en-US" sz="3200" b="1" spc="-200">
                <a:solidFill>
                  <a:srgbClr val="6C244A"/>
                </a:solidFill>
                <a:latin typeface="Arial"/>
                <a:ea typeface="+mj-ea"/>
                <a:cs typeface="Arial"/>
              </a:rPr>
              <a:t> </a:t>
            </a:r>
            <a:r>
              <a:rPr lang="en-US" sz="3200" b="1" spc="35">
                <a:solidFill>
                  <a:srgbClr val="6C244A"/>
                </a:solidFill>
                <a:latin typeface="Arial"/>
                <a:ea typeface="+mj-ea"/>
                <a:cs typeface="Arial"/>
              </a:rPr>
              <a:t>P</a:t>
            </a:r>
            <a:r>
              <a:rPr lang="en-US" sz="3200" b="1" spc="20">
                <a:solidFill>
                  <a:srgbClr val="6C244A"/>
                </a:solidFill>
                <a:latin typeface="Arial"/>
                <a:ea typeface="+mj-ea"/>
                <a:cs typeface="Arial"/>
              </a:rPr>
              <a:t>R</a:t>
            </a:r>
            <a:r>
              <a:rPr lang="en-US" sz="3200" b="1" spc="-20">
                <a:solidFill>
                  <a:srgbClr val="6C244A"/>
                </a:solidFill>
                <a:latin typeface="Arial"/>
                <a:ea typeface="+mj-ea"/>
                <a:cs typeface="Arial"/>
              </a:rPr>
              <a:t>O</a:t>
            </a:r>
            <a:r>
              <a:rPr lang="en-US" sz="3200" b="1" spc="15">
                <a:solidFill>
                  <a:srgbClr val="6C244A"/>
                </a:solidFill>
                <a:latin typeface="Arial"/>
                <a:ea typeface="+mj-ea"/>
                <a:cs typeface="Arial"/>
              </a:rPr>
              <a:t>J</a:t>
            </a:r>
            <a:r>
              <a:rPr lang="en-US" sz="3200" b="1" spc="40">
                <a:solidFill>
                  <a:srgbClr val="6C244A"/>
                </a:solidFill>
                <a:latin typeface="Arial"/>
                <a:ea typeface="+mj-ea"/>
                <a:cs typeface="Arial"/>
              </a:rPr>
              <a:t>E</a:t>
            </a:r>
            <a:r>
              <a:rPr lang="en-US" sz="3200" b="1" spc="20">
                <a:solidFill>
                  <a:srgbClr val="6C244A"/>
                </a:solidFill>
                <a:latin typeface="Arial"/>
                <a:ea typeface="+mj-ea"/>
                <a:cs typeface="Arial"/>
              </a:rPr>
              <a:t>CT</a:t>
            </a:r>
            <a:endParaRPr lang="en-US">
              <a:solidFill>
                <a:srgbClr val="6C244A"/>
              </a:solidFill>
            </a:endParaRP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325B-BB90-582B-FDAF-D29863DF1089}"/>
              </a:ext>
            </a:extLst>
          </p:cNvPr>
          <p:cNvSpPr>
            <a:spLocks noGrp="1"/>
          </p:cNvSpPr>
          <p:nvPr>
            <p:ph type="title"/>
          </p:nvPr>
        </p:nvSpPr>
        <p:spPr>
          <a:xfrm>
            <a:off x="581192" y="1712634"/>
            <a:ext cx="11029616" cy="86148"/>
          </a:xfrm>
        </p:spPr>
        <p:txBody>
          <a:bodyPr>
            <a:normAutofit fontScale="90000"/>
          </a:bodyPr>
          <a:lstStyle/>
          <a:p>
            <a:pPr marL="514350" indent="-514350">
              <a:buAutoNum type="arabicPeriod"/>
            </a:pPr>
            <a:endParaRPr lang="en-US" sz="3200" i="1" dirty="0"/>
          </a:p>
          <a:p>
            <a:endParaRPr lang="en-US" sz="3200" dirty="0"/>
          </a:p>
        </p:txBody>
      </p:sp>
      <p:sp>
        <p:nvSpPr>
          <p:cNvPr id="5" name="Slide Number Placeholder 4">
            <a:extLst>
              <a:ext uri="{FF2B5EF4-FFF2-40B4-BE49-F238E27FC236}">
                <a16:creationId xmlns:a16="http://schemas.microsoft.com/office/drawing/2014/main" id="{4C64F5AF-60C7-EFBB-342A-551AD6AD1B9F}"/>
              </a:ext>
            </a:extLst>
          </p:cNvPr>
          <p:cNvSpPr>
            <a:spLocks noGrp="1"/>
          </p:cNvSpPr>
          <p:nvPr>
            <p:ph type="sldNum" sz="quarter" idx="12"/>
          </p:nvPr>
        </p:nvSpPr>
        <p:spPr/>
        <p:txBody>
          <a:bodyPr/>
          <a:lstStyle/>
          <a:p>
            <a:fld id="{D57F1E4F-1CFF-5643-939E-217C01CDF565}" type="slidenum">
              <a:rPr lang="en-US" dirty="0"/>
              <a:pPr/>
              <a:t>10</a:t>
            </a:fld>
            <a:endParaRPr lang="en-US"/>
          </a:p>
        </p:txBody>
      </p:sp>
      <p:sp>
        <p:nvSpPr>
          <p:cNvPr id="6" name="TextBox 5">
            <a:extLst>
              <a:ext uri="{FF2B5EF4-FFF2-40B4-BE49-F238E27FC236}">
                <a16:creationId xmlns:a16="http://schemas.microsoft.com/office/drawing/2014/main" id="{2C0A0094-3243-23A0-70D5-D190FCE642CF}"/>
              </a:ext>
            </a:extLst>
          </p:cNvPr>
          <p:cNvSpPr txBox="1"/>
          <p:nvPr/>
        </p:nvSpPr>
        <p:spPr>
          <a:xfrm>
            <a:off x="584574" y="841040"/>
            <a:ext cx="8690112"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b="1" spc="-10">
                <a:solidFill>
                  <a:srgbClr val="FFFFFF"/>
                </a:solidFill>
                <a:latin typeface="Arial"/>
                <a:ea typeface="+mj-ea"/>
                <a:cs typeface="Arial"/>
              </a:rPr>
              <a:t>ALGORITHM</a:t>
            </a:r>
            <a:r>
              <a:rPr lang="en-US" sz="3950" b="1" spc="350">
                <a:solidFill>
                  <a:srgbClr val="FFFFFF"/>
                </a:solidFill>
                <a:latin typeface="Arial"/>
                <a:ea typeface="+mj-ea"/>
                <a:cs typeface="Arial"/>
              </a:rPr>
              <a:t> </a:t>
            </a:r>
            <a:r>
              <a:rPr lang="en-US" sz="3950" b="1" spc="20">
                <a:solidFill>
                  <a:srgbClr val="FFFFFF"/>
                </a:solidFill>
                <a:latin typeface="Arial"/>
                <a:ea typeface="+mj-ea"/>
                <a:cs typeface="Arial"/>
              </a:rPr>
              <a:t>&amp;</a:t>
            </a:r>
            <a:r>
              <a:rPr lang="en-US" sz="3950" b="1" spc="-20">
                <a:solidFill>
                  <a:srgbClr val="FFFFFF"/>
                </a:solidFill>
                <a:latin typeface="Arial"/>
                <a:ea typeface="+mj-ea"/>
                <a:cs typeface="Arial"/>
              </a:rPr>
              <a:t> </a:t>
            </a:r>
            <a:r>
              <a:rPr lang="en-US" sz="3950" b="1" spc="5">
                <a:solidFill>
                  <a:srgbClr val="FFFFFF"/>
                </a:solidFill>
                <a:latin typeface="Arial"/>
                <a:ea typeface="+mj-ea"/>
                <a:cs typeface="Arial"/>
              </a:rPr>
              <a:t>DEPLOYMENT</a:t>
            </a:r>
            <a:endParaRPr lang="en-US">
              <a:solidFill>
                <a:srgbClr val="FFFFFF"/>
              </a:solidFill>
            </a:endParaRPr>
          </a:p>
        </p:txBody>
      </p:sp>
      <p:sp>
        <p:nvSpPr>
          <p:cNvPr id="7" name="TextBox 6">
            <a:extLst>
              <a:ext uri="{FF2B5EF4-FFF2-40B4-BE49-F238E27FC236}">
                <a16:creationId xmlns:a16="http://schemas.microsoft.com/office/drawing/2014/main" id="{5C3478AD-06A5-4723-AC0D-16BDB1203281}"/>
              </a:ext>
            </a:extLst>
          </p:cNvPr>
          <p:cNvSpPr txBox="1"/>
          <p:nvPr/>
        </p:nvSpPr>
        <p:spPr>
          <a:xfrm>
            <a:off x="485775" y="2152650"/>
            <a:ext cx="1059452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Algorithm:</a:t>
            </a:r>
            <a:endParaRPr lang="en-US"/>
          </a:p>
          <a:p>
            <a:pPr>
              <a:lnSpc>
                <a:spcPct val="150000"/>
              </a:lnSpc>
            </a:pPr>
            <a:endParaRPr lang="en-US" b="1" dirty="0">
              <a:solidFill>
                <a:srgbClr val="4D1434"/>
              </a:solidFill>
              <a:latin typeface="Söhne"/>
            </a:endParaRPr>
          </a:p>
          <a:p>
            <a:pPr>
              <a:lnSpc>
                <a:spcPct val="150000"/>
              </a:lnSpc>
            </a:pPr>
            <a:r>
              <a:rPr lang="en-US" b="1" dirty="0">
                <a:solidFill>
                  <a:srgbClr val="4D1434"/>
                </a:solidFill>
                <a:latin typeface="Söhne"/>
              </a:rPr>
              <a:t>1. Initialization:</a:t>
            </a:r>
          </a:p>
          <a:p>
            <a:pPr>
              <a:lnSpc>
                <a:spcPct val="150000"/>
              </a:lnSpc>
              <a:buFont typeface=""/>
              <a:buChar char="•"/>
            </a:pPr>
            <a:r>
              <a:rPr lang="en-US" dirty="0">
                <a:solidFill>
                  <a:srgbClr val="4D1434"/>
                </a:solidFill>
                <a:latin typeface="Söhne"/>
              </a:rPr>
              <a:t>Initialize the </a:t>
            </a:r>
            <a:r>
              <a:rPr lang="en-US" err="1">
                <a:solidFill>
                  <a:srgbClr val="4D1434"/>
                </a:solidFill>
                <a:latin typeface="Söhne"/>
              </a:rPr>
              <a:t>RailwayReservationSystem</a:t>
            </a:r>
            <a:r>
              <a:rPr lang="en-US" dirty="0">
                <a:solidFill>
                  <a:srgbClr val="4D1434"/>
                </a:solidFill>
                <a:latin typeface="Söhne"/>
              </a:rPr>
              <a:t> class.</a:t>
            </a:r>
          </a:p>
          <a:p>
            <a:pPr>
              <a:lnSpc>
                <a:spcPct val="150000"/>
              </a:lnSpc>
              <a:buFont typeface=""/>
              <a:buChar char="•"/>
            </a:pPr>
            <a:r>
              <a:rPr lang="en-US" dirty="0">
                <a:solidFill>
                  <a:srgbClr val="4D1434"/>
                </a:solidFill>
                <a:latin typeface="Söhne"/>
              </a:rPr>
              <a:t>Initialize train data and booking data (either from a file/database or hardcoded).</a:t>
            </a:r>
          </a:p>
          <a:p>
            <a:pPr>
              <a:lnSpc>
                <a:spcPct val="150000"/>
              </a:lnSpc>
            </a:pPr>
            <a:r>
              <a:rPr lang="en-US" b="1" dirty="0">
                <a:solidFill>
                  <a:srgbClr val="4D1434"/>
                </a:solidFill>
                <a:latin typeface="Söhne"/>
              </a:rPr>
              <a:t>2. Display Menu:</a:t>
            </a:r>
          </a:p>
          <a:p>
            <a:pPr>
              <a:lnSpc>
                <a:spcPct val="150000"/>
              </a:lnSpc>
              <a:buFont typeface=""/>
              <a:buChar char="•"/>
            </a:pPr>
            <a:r>
              <a:rPr lang="en-US" dirty="0">
                <a:solidFill>
                  <a:srgbClr val="4D1434"/>
                </a:solidFill>
                <a:latin typeface="Söhne"/>
              </a:rPr>
              <a:t>Display a menu with options: Display Trains, Book Ticket, Cancel Ticket, View Booking Details, and Exit.</a:t>
            </a:r>
          </a:p>
          <a:p>
            <a:pPr>
              <a:lnSpc>
                <a:spcPct val="150000"/>
              </a:lnSpc>
            </a:pPr>
            <a:r>
              <a:rPr lang="en-US" b="1" dirty="0">
                <a:solidFill>
                  <a:srgbClr val="4D1434"/>
                </a:solidFill>
                <a:latin typeface="Söhne"/>
              </a:rPr>
              <a:t>3. Display Trains:</a:t>
            </a:r>
          </a:p>
          <a:p>
            <a:pPr>
              <a:lnSpc>
                <a:spcPct val="150000"/>
              </a:lnSpc>
              <a:buFont typeface=""/>
              <a:buChar char="•"/>
            </a:pPr>
            <a:r>
              <a:rPr lang="en-US" dirty="0">
                <a:solidFill>
                  <a:srgbClr val="4D1434"/>
                </a:solidFill>
                <a:latin typeface="Söhne"/>
              </a:rPr>
              <a:t>Iterate through the train data and display train details (train number, name, departure time, and available seats).</a:t>
            </a:r>
          </a:p>
          <a:p>
            <a:endParaRPr lang="en-US" b="1" dirty="0">
              <a:solidFill>
                <a:srgbClr val="4D1434"/>
              </a:solidFill>
              <a:latin typeface="Söhne"/>
            </a:endParaRPr>
          </a:p>
        </p:txBody>
      </p:sp>
    </p:spTree>
    <p:extLst>
      <p:ext uri="{BB962C8B-B14F-4D97-AF65-F5344CB8AC3E}">
        <p14:creationId xmlns:p14="http://schemas.microsoft.com/office/powerpoint/2010/main" val="140634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376097-1651-AB38-DD82-2531D6B4CD52}"/>
              </a:ext>
            </a:extLst>
          </p:cNvPr>
          <p:cNvSpPr>
            <a:spLocks noGrp="1"/>
          </p:cNvSpPr>
          <p:nvPr>
            <p:ph type="sldNum" sz="quarter" idx="12"/>
          </p:nvPr>
        </p:nvSpPr>
        <p:spPr/>
        <p:txBody>
          <a:bodyPr/>
          <a:lstStyle/>
          <a:p>
            <a:fld id="{D57F1E4F-1CFF-5643-939E-217C01CDF565}" type="slidenum">
              <a:rPr lang="en-US" dirty="0"/>
              <a:pPr/>
              <a:t>11</a:t>
            </a:fld>
            <a:endParaRPr lang="en-US" dirty="0"/>
          </a:p>
        </p:txBody>
      </p:sp>
      <p:sp>
        <p:nvSpPr>
          <p:cNvPr id="3" name="TextBox 2">
            <a:extLst>
              <a:ext uri="{FF2B5EF4-FFF2-40B4-BE49-F238E27FC236}">
                <a16:creationId xmlns:a16="http://schemas.microsoft.com/office/drawing/2014/main" id="{ABCF1776-7EE1-88CE-4D38-EEC07C069940}"/>
              </a:ext>
            </a:extLst>
          </p:cNvPr>
          <p:cNvSpPr txBox="1"/>
          <p:nvPr/>
        </p:nvSpPr>
        <p:spPr>
          <a:xfrm>
            <a:off x="438150" y="3431721"/>
            <a:ext cx="11152413" cy="25423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5. Cancel Ticket:</a:t>
            </a:r>
            <a:endParaRPr lang="en-US" dirty="0">
              <a:solidFill>
                <a:srgbClr val="4D1434"/>
              </a:solidFill>
            </a:endParaRPr>
          </a:p>
          <a:p>
            <a:pPr>
              <a:lnSpc>
                <a:spcPct val="150000"/>
              </a:lnSpc>
              <a:buFont typeface=""/>
              <a:buChar char="•"/>
            </a:pPr>
            <a:r>
              <a:rPr lang="en-US" dirty="0">
                <a:solidFill>
                  <a:srgbClr val="4D1434"/>
                </a:solidFill>
                <a:latin typeface="Söhne"/>
              </a:rPr>
              <a:t>Prompt the user to enter the booking ID to cancel.</a:t>
            </a:r>
          </a:p>
          <a:p>
            <a:pPr>
              <a:lnSpc>
                <a:spcPct val="150000"/>
              </a:lnSpc>
              <a:buFont typeface=""/>
              <a:buChar char="•"/>
            </a:pPr>
            <a:r>
              <a:rPr lang="en-US" dirty="0">
                <a:solidFill>
                  <a:srgbClr val="4D1434"/>
                </a:solidFill>
                <a:latin typeface="Söhne"/>
              </a:rPr>
              <a:t>Check if the booking ID exists.</a:t>
            </a:r>
          </a:p>
          <a:p>
            <a:pPr>
              <a:lnSpc>
                <a:spcPct val="150000"/>
              </a:lnSpc>
              <a:buFont typeface=""/>
              <a:buChar char="•"/>
            </a:pPr>
            <a:r>
              <a:rPr lang="en-US" dirty="0">
                <a:solidFill>
                  <a:srgbClr val="4D1434"/>
                </a:solidFill>
                <a:latin typeface="Söhne"/>
              </a:rPr>
              <a:t>If valid, increment the available seats, remove the booking from the booking data.</a:t>
            </a:r>
          </a:p>
          <a:p>
            <a:pPr>
              <a:lnSpc>
                <a:spcPct val="150000"/>
              </a:lnSpc>
              <a:buFont typeface=""/>
              <a:buChar char="•"/>
            </a:pPr>
            <a:r>
              <a:rPr lang="en-US" dirty="0">
                <a:solidFill>
                  <a:srgbClr val="4D1434"/>
                </a:solidFill>
                <a:latin typeface="Söhne"/>
              </a:rPr>
              <a:t>Display a success message.</a:t>
            </a:r>
          </a:p>
          <a:p>
            <a:pPr>
              <a:lnSpc>
                <a:spcPct val="150000"/>
              </a:lnSpc>
            </a:pPr>
            <a:endParaRPr lang="en-US" b="1" dirty="0">
              <a:solidFill>
                <a:srgbClr val="4D1434"/>
              </a:solidFill>
              <a:latin typeface="Söhne"/>
            </a:endParaRPr>
          </a:p>
        </p:txBody>
      </p:sp>
      <p:sp>
        <p:nvSpPr>
          <p:cNvPr id="4" name="TextBox 3">
            <a:extLst>
              <a:ext uri="{FF2B5EF4-FFF2-40B4-BE49-F238E27FC236}">
                <a16:creationId xmlns:a16="http://schemas.microsoft.com/office/drawing/2014/main" id="{56810AFD-9757-7A2E-75D6-94C49D9AD735}"/>
              </a:ext>
            </a:extLst>
          </p:cNvPr>
          <p:cNvSpPr txBox="1"/>
          <p:nvPr/>
        </p:nvSpPr>
        <p:spPr>
          <a:xfrm>
            <a:off x="438151" y="1159329"/>
            <a:ext cx="11138805" cy="2126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4D1434"/>
                </a:solidFill>
                <a:latin typeface="Söhne"/>
                <a:cs typeface="Segoe UI"/>
              </a:rPr>
              <a:t>4. Book Ticket:</a:t>
            </a:r>
            <a:r>
              <a:rPr lang="en-US">
                <a:latin typeface="Söhne"/>
                <a:cs typeface="Segoe UI"/>
              </a:rPr>
              <a:t>​</a:t>
            </a:r>
            <a:endParaRPr lang="en-US"/>
          </a:p>
          <a:p>
            <a:pPr marL="228600" indent="-228600">
              <a:lnSpc>
                <a:spcPct val="150000"/>
              </a:lnSpc>
              <a:buFont typeface=""/>
              <a:buChar char="•"/>
            </a:pPr>
            <a:r>
              <a:rPr lang="en-US">
                <a:solidFill>
                  <a:srgbClr val="4D1434"/>
                </a:solidFill>
                <a:latin typeface="Söhne"/>
                <a:cs typeface="Arial"/>
              </a:rPr>
              <a:t>Prompt the user to enter the train number, number of seats, and passenger details.</a:t>
            </a:r>
            <a:r>
              <a:rPr lang="en-US">
                <a:latin typeface="Söhne"/>
                <a:cs typeface="Arial"/>
              </a:rPr>
              <a:t>​</a:t>
            </a:r>
          </a:p>
          <a:p>
            <a:pPr marL="228600" indent="-228600">
              <a:lnSpc>
                <a:spcPct val="150000"/>
              </a:lnSpc>
              <a:buFont typeface=""/>
              <a:buChar char="•"/>
            </a:pPr>
            <a:r>
              <a:rPr lang="en-US">
                <a:solidFill>
                  <a:srgbClr val="4D1434"/>
                </a:solidFill>
                <a:latin typeface="Söhne"/>
                <a:cs typeface="Arial"/>
              </a:rPr>
              <a:t>Check if the train exists and if there are enough available seats.</a:t>
            </a:r>
            <a:r>
              <a:rPr lang="en-US">
                <a:latin typeface="Söhne"/>
                <a:cs typeface="Arial"/>
              </a:rPr>
              <a:t>​</a:t>
            </a:r>
          </a:p>
          <a:p>
            <a:pPr marL="228600" indent="-228600">
              <a:lnSpc>
                <a:spcPct val="150000"/>
              </a:lnSpc>
              <a:buFont typeface=""/>
              <a:buChar char="•"/>
            </a:pPr>
            <a:r>
              <a:rPr lang="en-US">
                <a:solidFill>
                  <a:srgbClr val="4D1434"/>
                </a:solidFill>
                <a:latin typeface="Söhne"/>
                <a:cs typeface="Arial"/>
              </a:rPr>
              <a:t>If valid, decrement the available seats, generate a booking ID, and store booking details.</a:t>
            </a:r>
            <a:r>
              <a:rPr lang="en-US">
                <a:latin typeface="Söhne"/>
                <a:cs typeface="Arial"/>
              </a:rPr>
              <a:t>​</a:t>
            </a:r>
          </a:p>
          <a:p>
            <a:pPr marL="228600" indent="-228600">
              <a:lnSpc>
                <a:spcPct val="150000"/>
              </a:lnSpc>
              <a:buFont typeface=""/>
              <a:buChar char="•"/>
            </a:pPr>
            <a:r>
              <a:rPr lang="en-US">
                <a:solidFill>
                  <a:srgbClr val="4D1434"/>
                </a:solidFill>
                <a:latin typeface="Söhne"/>
                <a:cs typeface="Arial"/>
              </a:rPr>
              <a:t>Display a success message with the booking ID.</a:t>
            </a:r>
          </a:p>
        </p:txBody>
      </p:sp>
    </p:spTree>
    <p:extLst>
      <p:ext uri="{BB962C8B-B14F-4D97-AF65-F5344CB8AC3E}">
        <p14:creationId xmlns:p14="http://schemas.microsoft.com/office/powerpoint/2010/main" val="375081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677379-0081-60A8-215B-DF3AB77E0F93}"/>
              </a:ext>
            </a:extLst>
          </p:cNvPr>
          <p:cNvSpPr>
            <a:spLocks noGrp="1"/>
          </p:cNvSpPr>
          <p:nvPr>
            <p:ph type="sldNum" sz="quarter" idx="12"/>
          </p:nvPr>
        </p:nvSpPr>
        <p:spPr/>
        <p:txBody>
          <a:bodyPr/>
          <a:lstStyle/>
          <a:p>
            <a:fld id="{D57F1E4F-1CFF-5643-939E-217C01CDF565}" type="slidenum">
              <a:rPr lang="en-US" dirty="0"/>
              <a:pPr/>
              <a:t>12</a:t>
            </a:fld>
            <a:endParaRPr lang="en-US" dirty="0"/>
          </a:p>
        </p:txBody>
      </p:sp>
      <p:sp>
        <p:nvSpPr>
          <p:cNvPr id="3" name="TextBox 2">
            <a:extLst>
              <a:ext uri="{FF2B5EF4-FFF2-40B4-BE49-F238E27FC236}">
                <a16:creationId xmlns:a16="http://schemas.microsoft.com/office/drawing/2014/main" id="{BEA2129E-704A-7904-F2D9-E20D891EA0A0}"/>
              </a:ext>
            </a:extLst>
          </p:cNvPr>
          <p:cNvSpPr txBox="1"/>
          <p:nvPr/>
        </p:nvSpPr>
        <p:spPr>
          <a:xfrm>
            <a:off x="519793" y="1206953"/>
            <a:ext cx="10785021" cy="25423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6. View Booking Details:</a:t>
            </a:r>
            <a:endParaRPr lang="en-US" dirty="0">
              <a:solidFill>
                <a:srgbClr val="4D1434"/>
              </a:solidFill>
            </a:endParaRPr>
          </a:p>
          <a:p>
            <a:pPr>
              <a:lnSpc>
                <a:spcPct val="150000"/>
              </a:lnSpc>
              <a:buFont typeface=""/>
              <a:buChar char="•"/>
            </a:pPr>
            <a:r>
              <a:rPr lang="en-US" dirty="0">
                <a:solidFill>
                  <a:srgbClr val="4D1434"/>
                </a:solidFill>
                <a:latin typeface="Söhne"/>
              </a:rPr>
              <a:t>Prompt the user to enter the booking ID.</a:t>
            </a:r>
          </a:p>
          <a:p>
            <a:pPr>
              <a:lnSpc>
                <a:spcPct val="150000"/>
              </a:lnSpc>
              <a:buFont typeface=""/>
              <a:buChar char="•"/>
            </a:pPr>
            <a:r>
              <a:rPr lang="en-US" dirty="0">
                <a:solidFill>
                  <a:srgbClr val="4D1434"/>
                </a:solidFill>
                <a:latin typeface="Söhne"/>
              </a:rPr>
              <a:t>Display the details of the booking if the ID exists.</a:t>
            </a:r>
          </a:p>
          <a:p>
            <a:pPr>
              <a:lnSpc>
                <a:spcPct val="150000"/>
              </a:lnSpc>
              <a:buFont typeface=""/>
              <a:buChar char="•"/>
            </a:pPr>
            <a:endParaRPr lang="en-US" dirty="0">
              <a:solidFill>
                <a:srgbClr val="4D1434"/>
              </a:solidFill>
              <a:latin typeface="Söhne"/>
            </a:endParaRPr>
          </a:p>
          <a:p>
            <a:pPr>
              <a:lnSpc>
                <a:spcPct val="150000"/>
              </a:lnSpc>
            </a:pPr>
            <a:r>
              <a:rPr lang="en-US" b="1" dirty="0">
                <a:solidFill>
                  <a:srgbClr val="4D1434"/>
                </a:solidFill>
                <a:latin typeface="Söhne"/>
              </a:rPr>
              <a:t>7. Exit:</a:t>
            </a:r>
          </a:p>
          <a:p>
            <a:pPr>
              <a:lnSpc>
                <a:spcPct val="150000"/>
              </a:lnSpc>
              <a:buFont typeface=""/>
              <a:buChar char="•"/>
            </a:pPr>
            <a:r>
              <a:rPr lang="en-US" dirty="0">
                <a:solidFill>
                  <a:srgbClr val="4D1434"/>
                </a:solidFill>
                <a:latin typeface="Söhne"/>
              </a:rPr>
              <a:t>Exit the program.</a:t>
            </a:r>
          </a:p>
        </p:txBody>
      </p:sp>
    </p:spTree>
    <p:extLst>
      <p:ext uri="{BB962C8B-B14F-4D97-AF65-F5344CB8AC3E}">
        <p14:creationId xmlns:p14="http://schemas.microsoft.com/office/powerpoint/2010/main" val="10280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2B0B93-E496-68DA-413E-1ADDE9B39F84}"/>
              </a:ext>
            </a:extLst>
          </p:cNvPr>
          <p:cNvSpPr>
            <a:spLocks noGrp="1"/>
          </p:cNvSpPr>
          <p:nvPr>
            <p:ph type="sldNum" sz="quarter" idx="12"/>
          </p:nvPr>
        </p:nvSpPr>
        <p:spPr/>
        <p:txBody>
          <a:bodyPr/>
          <a:lstStyle/>
          <a:p>
            <a:fld id="{D57F1E4F-1CFF-5643-939E-217C01CDF565}" type="slidenum">
              <a:rPr lang="en-US" dirty="0"/>
              <a:pPr/>
              <a:t>13</a:t>
            </a:fld>
            <a:endParaRPr lang="en-US" dirty="0"/>
          </a:p>
        </p:txBody>
      </p:sp>
      <p:sp>
        <p:nvSpPr>
          <p:cNvPr id="3" name="TextBox 2">
            <a:extLst>
              <a:ext uri="{FF2B5EF4-FFF2-40B4-BE49-F238E27FC236}">
                <a16:creationId xmlns:a16="http://schemas.microsoft.com/office/drawing/2014/main" id="{AE67EF77-F1C3-1C80-9E58-CE615FC1F840}"/>
              </a:ext>
            </a:extLst>
          </p:cNvPr>
          <p:cNvSpPr txBox="1"/>
          <p:nvPr/>
        </p:nvSpPr>
        <p:spPr>
          <a:xfrm>
            <a:off x="458560" y="737507"/>
            <a:ext cx="11274878" cy="5450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Deployment:</a:t>
            </a:r>
            <a:endParaRPr lang="en-US" dirty="0">
              <a:solidFill>
                <a:srgbClr val="4D1434"/>
              </a:solidFill>
            </a:endParaRPr>
          </a:p>
          <a:p>
            <a:pPr>
              <a:lnSpc>
                <a:spcPct val="150000"/>
              </a:lnSpc>
            </a:pPr>
            <a:endParaRPr lang="en-US" b="1" dirty="0">
              <a:solidFill>
                <a:srgbClr val="4D1434"/>
              </a:solidFill>
              <a:latin typeface="Söhne"/>
            </a:endParaRPr>
          </a:p>
          <a:p>
            <a:pPr>
              <a:lnSpc>
                <a:spcPct val="150000"/>
              </a:lnSpc>
            </a:pPr>
            <a:r>
              <a:rPr lang="en-US" b="1" dirty="0">
                <a:solidFill>
                  <a:srgbClr val="4D1434"/>
                </a:solidFill>
                <a:latin typeface="Söhne"/>
              </a:rPr>
              <a:t>1. Local Deployment:</a:t>
            </a:r>
          </a:p>
          <a:p>
            <a:pPr>
              <a:lnSpc>
                <a:spcPct val="150000"/>
              </a:lnSpc>
              <a:buFont typeface=""/>
              <a:buChar char="•"/>
            </a:pPr>
            <a:r>
              <a:rPr lang="en-US" b="1" dirty="0">
                <a:solidFill>
                  <a:srgbClr val="4D1434"/>
                </a:solidFill>
                <a:latin typeface="Söhne"/>
              </a:rPr>
              <a:t>Run Locally:</a:t>
            </a:r>
            <a:r>
              <a:rPr lang="en-US" dirty="0">
                <a:solidFill>
                  <a:srgbClr val="4D1434"/>
                </a:solidFill>
                <a:latin typeface="Söhne"/>
              </a:rPr>
              <a:t> Run the Python program on a local machine.</a:t>
            </a:r>
          </a:p>
          <a:p>
            <a:pPr>
              <a:lnSpc>
                <a:spcPct val="150000"/>
              </a:lnSpc>
              <a:buFont typeface=""/>
              <a:buChar char="•"/>
            </a:pPr>
            <a:r>
              <a:rPr lang="en-US" b="1" dirty="0">
                <a:solidFill>
                  <a:srgbClr val="4D1434"/>
                </a:solidFill>
                <a:latin typeface="Söhne"/>
              </a:rPr>
              <a:t>Installation:</a:t>
            </a:r>
            <a:r>
              <a:rPr lang="en-US" dirty="0">
                <a:solidFill>
                  <a:srgbClr val="4D1434"/>
                </a:solidFill>
                <a:latin typeface="Söhne"/>
              </a:rPr>
              <a:t> Ensure Python is installed. Execute the program in a Python IDE or command line.</a:t>
            </a:r>
          </a:p>
          <a:p>
            <a:pPr>
              <a:lnSpc>
                <a:spcPct val="150000"/>
              </a:lnSpc>
              <a:buFont typeface=""/>
              <a:buChar char="•"/>
            </a:pPr>
            <a:r>
              <a:rPr lang="en-US" b="1" dirty="0">
                <a:solidFill>
                  <a:srgbClr val="4D1434"/>
                </a:solidFill>
                <a:latin typeface="Söhne"/>
              </a:rPr>
              <a:t>Advantages:</a:t>
            </a:r>
            <a:r>
              <a:rPr lang="en-US" dirty="0">
                <a:solidFill>
                  <a:srgbClr val="4D1434"/>
                </a:solidFill>
                <a:latin typeface="Söhne"/>
              </a:rPr>
              <a:t> Simple setup, suitable for development and testing.</a:t>
            </a:r>
          </a:p>
          <a:p>
            <a:pPr>
              <a:lnSpc>
                <a:spcPct val="150000"/>
              </a:lnSpc>
              <a:buFont typeface=""/>
              <a:buChar char="•"/>
            </a:pPr>
            <a:r>
              <a:rPr lang="en-US" b="1" dirty="0">
                <a:solidFill>
                  <a:srgbClr val="4D1434"/>
                </a:solidFill>
                <a:latin typeface="Söhne"/>
              </a:rPr>
              <a:t>Disadvantages:</a:t>
            </a:r>
            <a:r>
              <a:rPr lang="en-US" dirty="0">
                <a:solidFill>
                  <a:srgbClr val="4D1434"/>
                </a:solidFill>
                <a:latin typeface="Söhne"/>
              </a:rPr>
              <a:t> Not accessible remotely, requires installation on each machine.</a:t>
            </a:r>
          </a:p>
          <a:p>
            <a:pPr>
              <a:lnSpc>
                <a:spcPct val="150000"/>
              </a:lnSpc>
              <a:buFont typeface=""/>
              <a:buChar char="•"/>
            </a:pPr>
            <a:endParaRPr lang="en-US" dirty="0">
              <a:solidFill>
                <a:srgbClr val="4D1434"/>
              </a:solidFill>
              <a:latin typeface="Söhne"/>
            </a:endParaRPr>
          </a:p>
          <a:p>
            <a:pPr>
              <a:lnSpc>
                <a:spcPct val="150000"/>
              </a:lnSpc>
            </a:pPr>
            <a:r>
              <a:rPr lang="en-US" b="1" dirty="0">
                <a:solidFill>
                  <a:srgbClr val="4D1434"/>
                </a:solidFill>
                <a:latin typeface="Söhne"/>
              </a:rPr>
              <a:t>2. Web Application:</a:t>
            </a:r>
          </a:p>
          <a:p>
            <a:pPr>
              <a:lnSpc>
                <a:spcPct val="150000"/>
              </a:lnSpc>
              <a:buFont typeface=""/>
              <a:buChar char="•"/>
            </a:pPr>
            <a:r>
              <a:rPr lang="en-US" b="1" dirty="0">
                <a:solidFill>
                  <a:srgbClr val="4D1434"/>
                </a:solidFill>
                <a:latin typeface="Söhne"/>
              </a:rPr>
              <a:t>Web Framework:</a:t>
            </a:r>
            <a:r>
              <a:rPr lang="en-US" dirty="0">
                <a:solidFill>
                  <a:srgbClr val="4D1434"/>
                </a:solidFill>
                <a:latin typeface="Söhne"/>
              </a:rPr>
              <a:t> Use Python web frameworks like Flask or Django.</a:t>
            </a:r>
          </a:p>
          <a:p>
            <a:pPr>
              <a:lnSpc>
                <a:spcPct val="150000"/>
              </a:lnSpc>
              <a:buFont typeface=""/>
              <a:buChar char="•"/>
            </a:pPr>
            <a:r>
              <a:rPr lang="en-US" b="1" dirty="0">
                <a:solidFill>
                  <a:srgbClr val="4D1434"/>
                </a:solidFill>
                <a:latin typeface="Söhne"/>
              </a:rPr>
              <a:t>Deployment Platform:</a:t>
            </a:r>
            <a:r>
              <a:rPr lang="en-US" dirty="0">
                <a:solidFill>
                  <a:srgbClr val="4D1434"/>
                </a:solidFill>
                <a:latin typeface="Söhne"/>
              </a:rPr>
              <a:t> Deploy the web application on platforms like Heroku, AWS, or </a:t>
            </a:r>
            <a:r>
              <a:rPr lang="en-US" dirty="0" err="1">
                <a:solidFill>
                  <a:srgbClr val="4D1434"/>
                </a:solidFill>
                <a:latin typeface="Söhne"/>
              </a:rPr>
              <a:t>DigitalOcean</a:t>
            </a:r>
            <a:r>
              <a:rPr lang="en-US" dirty="0">
                <a:solidFill>
                  <a:srgbClr val="4D1434"/>
                </a:solidFill>
                <a:latin typeface="Söhne"/>
              </a:rPr>
              <a:t>.</a:t>
            </a:r>
          </a:p>
          <a:p>
            <a:pPr>
              <a:lnSpc>
                <a:spcPct val="150000"/>
              </a:lnSpc>
              <a:buFont typeface=""/>
              <a:buChar char="•"/>
            </a:pPr>
            <a:r>
              <a:rPr lang="en-US" b="1" dirty="0">
                <a:solidFill>
                  <a:srgbClr val="4D1434"/>
                </a:solidFill>
                <a:latin typeface="Söhne"/>
              </a:rPr>
              <a:t>Advantages:</a:t>
            </a:r>
            <a:r>
              <a:rPr lang="en-US" dirty="0">
                <a:solidFill>
                  <a:srgbClr val="4D1434"/>
                </a:solidFill>
                <a:latin typeface="Söhne"/>
              </a:rPr>
              <a:t> Accessible from any device with an internet connection, scalable, and easier maintenance.</a:t>
            </a:r>
          </a:p>
          <a:p>
            <a:pPr>
              <a:lnSpc>
                <a:spcPct val="150000"/>
              </a:lnSpc>
              <a:buFont typeface=""/>
              <a:buChar char="•"/>
            </a:pPr>
            <a:r>
              <a:rPr lang="en-US" b="1" dirty="0">
                <a:solidFill>
                  <a:srgbClr val="4D1434"/>
                </a:solidFill>
                <a:latin typeface="Söhne"/>
              </a:rPr>
              <a:t>Disadvantages:</a:t>
            </a:r>
            <a:r>
              <a:rPr lang="en-US" dirty="0">
                <a:solidFill>
                  <a:srgbClr val="4D1434"/>
                </a:solidFill>
                <a:latin typeface="Söhne"/>
              </a:rPr>
              <a:t> More complex setup, requires web development skills.</a:t>
            </a:r>
          </a:p>
        </p:txBody>
      </p:sp>
    </p:spTree>
    <p:extLst>
      <p:ext uri="{BB962C8B-B14F-4D97-AF65-F5344CB8AC3E}">
        <p14:creationId xmlns:p14="http://schemas.microsoft.com/office/powerpoint/2010/main" val="68506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E334D7-161E-9370-ECC5-146EC175272B}"/>
              </a:ext>
            </a:extLst>
          </p:cNvPr>
          <p:cNvSpPr>
            <a:spLocks noGrp="1"/>
          </p:cNvSpPr>
          <p:nvPr>
            <p:ph type="sldNum" sz="quarter" idx="12"/>
          </p:nvPr>
        </p:nvSpPr>
        <p:spPr/>
        <p:txBody>
          <a:bodyPr/>
          <a:lstStyle/>
          <a:p>
            <a:fld id="{D57F1E4F-1CFF-5643-939E-217C01CDF565}" type="slidenum">
              <a:rPr lang="en-US" dirty="0"/>
              <a:pPr/>
              <a:t>14</a:t>
            </a:fld>
            <a:endParaRPr lang="en-US" dirty="0"/>
          </a:p>
        </p:txBody>
      </p:sp>
      <p:sp>
        <p:nvSpPr>
          <p:cNvPr id="3" name="TextBox 2">
            <a:extLst>
              <a:ext uri="{FF2B5EF4-FFF2-40B4-BE49-F238E27FC236}">
                <a16:creationId xmlns:a16="http://schemas.microsoft.com/office/drawing/2014/main" id="{2E729B4F-ECB7-6472-A094-B143654FC5DE}"/>
              </a:ext>
            </a:extLst>
          </p:cNvPr>
          <p:cNvSpPr txBox="1"/>
          <p:nvPr/>
        </p:nvSpPr>
        <p:spPr>
          <a:xfrm>
            <a:off x="547007" y="1118507"/>
            <a:ext cx="10846253" cy="46198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3. Cloud Deployment:</a:t>
            </a:r>
            <a:endParaRPr lang="en-US">
              <a:solidFill>
                <a:srgbClr val="4D1434"/>
              </a:solidFill>
            </a:endParaRPr>
          </a:p>
          <a:p>
            <a:pPr>
              <a:lnSpc>
                <a:spcPct val="150000"/>
              </a:lnSpc>
              <a:buFont typeface=""/>
              <a:buChar char="•"/>
            </a:pPr>
            <a:r>
              <a:rPr lang="en-US" b="1" dirty="0">
                <a:solidFill>
                  <a:srgbClr val="4D1434"/>
                </a:solidFill>
                <a:latin typeface="Söhne"/>
              </a:rPr>
              <a:t>Serverless Computing:</a:t>
            </a:r>
            <a:r>
              <a:rPr lang="en-US" dirty="0">
                <a:solidFill>
                  <a:srgbClr val="4D1434"/>
                </a:solidFill>
                <a:latin typeface="Söhne"/>
              </a:rPr>
              <a:t> Utilize serverless platforms like AWS Lambda or Google Cloud Functions.</a:t>
            </a:r>
          </a:p>
          <a:p>
            <a:pPr>
              <a:lnSpc>
                <a:spcPct val="150000"/>
              </a:lnSpc>
              <a:buFont typeface=""/>
              <a:buChar char="•"/>
            </a:pPr>
            <a:r>
              <a:rPr lang="en-US" b="1" dirty="0">
                <a:solidFill>
                  <a:srgbClr val="4D1434"/>
                </a:solidFill>
                <a:latin typeface="Söhne"/>
              </a:rPr>
              <a:t>Containerization:</a:t>
            </a:r>
            <a:r>
              <a:rPr lang="en-US" dirty="0">
                <a:solidFill>
                  <a:srgbClr val="4D1434"/>
                </a:solidFill>
                <a:latin typeface="Söhne"/>
              </a:rPr>
              <a:t> Use Docker containers and deploy on container orchestration platforms like Kubernetes.</a:t>
            </a:r>
          </a:p>
          <a:p>
            <a:pPr>
              <a:lnSpc>
                <a:spcPct val="150000"/>
              </a:lnSpc>
              <a:buFont typeface=""/>
              <a:buChar char="•"/>
            </a:pPr>
            <a:r>
              <a:rPr lang="en-US" b="1" dirty="0">
                <a:solidFill>
                  <a:srgbClr val="4D1434"/>
                </a:solidFill>
                <a:latin typeface="Söhne"/>
              </a:rPr>
              <a:t>Advantages:</a:t>
            </a:r>
            <a:r>
              <a:rPr lang="en-US" dirty="0">
                <a:solidFill>
                  <a:srgbClr val="4D1434"/>
                </a:solidFill>
                <a:latin typeface="Söhne"/>
              </a:rPr>
              <a:t> Scalable, cost-effective, and managed infrastructure.</a:t>
            </a:r>
          </a:p>
          <a:p>
            <a:pPr>
              <a:lnSpc>
                <a:spcPct val="150000"/>
              </a:lnSpc>
              <a:buFont typeface=""/>
              <a:buChar char="•"/>
            </a:pPr>
            <a:r>
              <a:rPr lang="en-US" b="1" dirty="0">
                <a:solidFill>
                  <a:srgbClr val="4D1434"/>
                </a:solidFill>
                <a:latin typeface="Söhne"/>
              </a:rPr>
              <a:t>Disadvantages:</a:t>
            </a:r>
            <a:r>
              <a:rPr lang="en-US" dirty="0">
                <a:solidFill>
                  <a:srgbClr val="4D1434"/>
                </a:solidFill>
                <a:latin typeface="Söhne"/>
              </a:rPr>
              <a:t> Learning curve for setting up serverless or containerized environments.</a:t>
            </a:r>
          </a:p>
          <a:p>
            <a:pPr>
              <a:lnSpc>
                <a:spcPct val="150000"/>
              </a:lnSpc>
              <a:buFont typeface=""/>
              <a:buChar char="•"/>
            </a:pPr>
            <a:endParaRPr lang="en-US" dirty="0">
              <a:solidFill>
                <a:srgbClr val="4D1434"/>
              </a:solidFill>
              <a:latin typeface="Söhne"/>
            </a:endParaRPr>
          </a:p>
          <a:p>
            <a:pPr>
              <a:lnSpc>
                <a:spcPct val="150000"/>
              </a:lnSpc>
            </a:pPr>
            <a:r>
              <a:rPr lang="en-US" b="1" dirty="0">
                <a:solidFill>
                  <a:srgbClr val="4D1434"/>
                </a:solidFill>
                <a:latin typeface="Söhne"/>
              </a:rPr>
              <a:t>4. Desktop Application:</a:t>
            </a:r>
          </a:p>
          <a:p>
            <a:pPr>
              <a:lnSpc>
                <a:spcPct val="150000"/>
              </a:lnSpc>
              <a:buFont typeface=""/>
              <a:buChar char="•"/>
            </a:pPr>
            <a:r>
              <a:rPr lang="en-US" b="1" dirty="0">
                <a:solidFill>
                  <a:srgbClr val="4D1434"/>
                </a:solidFill>
                <a:latin typeface="Söhne"/>
              </a:rPr>
              <a:t>GUI Framework:</a:t>
            </a:r>
            <a:r>
              <a:rPr lang="en-US" dirty="0">
                <a:solidFill>
                  <a:srgbClr val="4D1434"/>
                </a:solidFill>
                <a:latin typeface="Söhne"/>
              </a:rPr>
              <a:t> Use Python GUI frameworks like </a:t>
            </a:r>
            <a:r>
              <a:rPr lang="en-US" dirty="0" err="1">
                <a:solidFill>
                  <a:srgbClr val="4D1434"/>
                </a:solidFill>
                <a:latin typeface="Söhne"/>
              </a:rPr>
              <a:t>Tkinter</a:t>
            </a:r>
            <a:r>
              <a:rPr lang="en-US" dirty="0">
                <a:solidFill>
                  <a:srgbClr val="4D1434"/>
                </a:solidFill>
                <a:latin typeface="Söhne"/>
              </a:rPr>
              <a:t>, </a:t>
            </a:r>
            <a:r>
              <a:rPr lang="en-US" dirty="0" err="1">
                <a:solidFill>
                  <a:srgbClr val="4D1434"/>
                </a:solidFill>
                <a:latin typeface="Söhne"/>
              </a:rPr>
              <a:t>PyQt</a:t>
            </a:r>
            <a:r>
              <a:rPr lang="en-US" dirty="0">
                <a:solidFill>
                  <a:srgbClr val="4D1434"/>
                </a:solidFill>
                <a:latin typeface="Söhne"/>
              </a:rPr>
              <a:t>, or </a:t>
            </a:r>
            <a:r>
              <a:rPr lang="en-US" dirty="0" err="1">
                <a:solidFill>
                  <a:srgbClr val="4D1434"/>
                </a:solidFill>
                <a:latin typeface="Söhne"/>
              </a:rPr>
              <a:t>wxPython</a:t>
            </a:r>
            <a:r>
              <a:rPr lang="en-US" dirty="0">
                <a:solidFill>
                  <a:srgbClr val="4D1434"/>
                </a:solidFill>
                <a:latin typeface="Söhne"/>
              </a:rPr>
              <a:t>.</a:t>
            </a:r>
          </a:p>
          <a:p>
            <a:pPr>
              <a:lnSpc>
                <a:spcPct val="150000"/>
              </a:lnSpc>
              <a:buFont typeface=""/>
              <a:buChar char="•"/>
            </a:pPr>
            <a:r>
              <a:rPr lang="en-US" b="1" dirty="0">
                <a:solidFill>
                  <a:srgbClr val="4D1434"/>
                </a:solidFill>
                <a:latin typeface="Söhne"/>
              </a:rPr>
              <a:t>Deployment:</a:t>
            </a:r>
            <a:r>
              <a:rPr lang="en-US" dirty="0">
                <a:solidFill>
                  <a:srgbClr val="4D1434"/>
                </a:solidFill>
                <a:latin typeface="Söhne"/>
              </a:rPr>
              <a:t> Package the application using tools like </a:t>
            </a:r>
            <a:r>
              <a:rPr lang="en-US" dirty="0" err="1">
                <a:solidFill>
                  <a:srgbClr val="4D1434"/>
                </a:solidFill>
                <a:latin typeface="Söhne"/>
              </a:rPr>
              <a:t>PyInstaller</a:t>
            </a:r>
            <a:r>
              <a:rPr lang="en-US" dirty="0">
                <a:solidFill>
                  <a:srgbClr val="4D1434"/>
                </a:solidFill>
                <a:latin typeface="Söhne"/>
              </a:rPr>
              <a:t> or </a:t>
            </a:r>
            <a:r>
              <a:rPr lang="en-US" dirty="0" err="1">
                <a:solidFill>
                  <a:srgbClr val="4D1434"/>
                </a:solidFill>
                <a:latin typeface="Söhne"/>
              </a:rPr>
              <a:t>cx_Freeze</a:t>
            </a:r>
            <a:r>
              <a:rPr lang="en-US" dirty="0">
                <a:solidFill>
                  <a:srgbClr val="4D1434"/>
                </a:solidFill>
                <a:latin typeface="Söhne"/>
              </a:rPr>
              <a:t>.</a:t>
            </a:r>
          </a:p>
          <a:p>
            <a:pPr>
              <a:lnSpc>
                <a:spcPct val="150000"/>
              </a:lnSpc>
              <a:buFont typeface=""/>
              <a:buChar char="•"/>
            </a:pPr>
            <a:r>
              <a:rPr lang="en-US" b="1" dirty="0">
                <a:solidFill>
                  <a:srgbClr val="4D1434"/>
                </a:solidFill>
                <a:latin typeface="Söhne"/>
              </a:rPr>
              <a:t>Advantages:</a:t>
            </a:r>
            <a:r>
              <a:rPr lang="en-US" dirty="0">
                <a:solidFill>
                  <a:srgbClr val="4D1434"/>
                </a:solidFill>
                <a:latin typeface="Söhne"/>
              </a:rPr>
              <a:t> No need for internet connection, easy distribution.</a:t>
            </a:r>
          </a:p>
          <a:p>
            <a:pPr>
              <a:lnSpc>
                <a:spcPct val="150000"/>
              </a:lnSpc>
              <a:buFont typeface=""/>
              <a:buChar char="•"/>
            </a:pPr>
            <a:r>
              <a:rPr lang="en-US" b="1" dirty="0">
                <a:solidFill>
                  <a:srgbClr val="4D1434"/>
                </a:solidFill>
                <a:latin typeface="Söhne"/>
              </a:rPr>
              <a:t>Disadvantages:</a:t>
            </a:r>
            <a:r>
              <a:rPr lang="en-US" dirty="0">
                <a:solidFill>
                  <a:srgbClr val="4D1434"/>
                </a:solidFill>
                <a:latin typeface="Söhne"/>
              </a:rPr>
              <a:t> Platform-dependent, less accessible than web applications.</a:t>
            </a:r>
          </a:p>
        </p:txBody>
      </p:sp>
    </p:spTree>
    <p:extLst>
      <p:ext uri="{BB962C8B-B14F-4D97-AF65-F5344CB8AC3E}">
        <p14:creationId xmlns:p14="http://schemas.microsoft.com/office/powerpoint/2010/main" val="212323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80FA91-2EBD-EC2B-C040-BCA6490F41C2}"/>
              </a:ext>
            </a:extLst>
          </p:cNvPr>
          <p:cNvSpPr>
            <a:spLocks noGrp="1"/>
          </p:cNvSpPr>
          <p:nvPr>
            <p:ph type="sldNum" sz="quarter" idx="12"/>
          </p:nvPr>
        </p:nvSpPr>
        <p:spPr/>
        <p:txBody>
          <a:bodyPr/>
          <a:lstStyle/>
          <a:p>
            <a:fld id="{D57F1E4F-1CFF-5643-939E-217C01CDF565}" type="slidenum">
              <a:rPr lang="en-US" dirty="0"/>
              <a:pPr/>
              <a:t>15</a:t>
            </a:fld>
            <a:endParaRPr lang="en-US" dirty="0"/>
          </a:p>
        </p:txBody>
      </p:sp>
      <p:sp>
        <p:nvSpPr>
          <p:cNvPr id="3" name="TextBox 2">
            <a:extLst>
              <a:ext uri="{FF2B5EF4-FFF2-40B4-BE49-F238E27FC236}">
                <a16:creationId xmlns:a16="http://schemas.microsoft.com/office/drawing/2014/main" id="{7534F652-A6A0-7820-99F9-B4A69391D598}"/>
              </a:ext>
            </a:extLst>
          </p:cNvPr>
          <p:cNvSpPr txBox="1"/>
          <p:nvPr/>
        </p:nvSpPr>
        <p:spPr>
          <a:xfrm>
            <a:off x="492579" y="1104900"/>
            <a:ext cx="11009538" cy="2126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4D1434"/>
                </a:solidFill>
                <a:latin typeface="Söhne"/>
              </a:rPr>
              <a:t>5. Mobile Application:</a:t>
            </a:r>
            <a:endParaRPr lang="en-US">
              <a:solidFill>
                <a:srgbClr val="4D1434"/>
              </a:solidFill>
            </a:endParaRPr>
          </a:p>
          <a:p>
            <a:pPr>
              <a:lnSpc>
                <a:spcPct val="150000"/>
              </a:lnSpc>
              <a:buFont typeface=""/>
              <a:buChar char="•"/>
            </a:pPr>
            <a:r>
              <a:rPr lang="en-US" b="1">
                <a:solidFill>
                  <a:srgbClr val="4D1434"/>
                </a:solidFill>
                <a:latin typeface="Söhne"/>
              </a:rPr>
              <a:t>Cross-platform Frameworks:</a:t>
            </a:r>
            <a:r>
              <a:rPr lang="en-US">
                <a:solidFill>
                  <a:srgbClr val="4D1434"/>
                </a:solidFill>
                <a:latin typeface="Söhne"/>
              </a:rPr>
              <a:t> Use frameworks like Kivy or BeeWare to develop mobile applications using Python.</a:t>
            </a:r>
          </a:p>
          <a:p>
            <a:pPr>
              <a:lnSpc>
                <a:spcPct val="150000"/>
              </a:lnSpc>
              <a:buFont typeface=""/>
              <a:buChar char="•"/>
            </a:pPr>
            <a:r>
              <a:rPr lang="en-US" b="1">
                <a:solidFill>
                  <a:srgbClr val="4D1434"/>
                </a:solidFill>
                <a:latin typeface="Söhne"/>
              </a:rPr>
              <a:t>Deployment:</a:t>
            </a:r>
            <a:r>
              <a:rPr lang="en-US">
                <a:solidFill>
                  <a:srgbClr val="4D1434"/>
                </a:solidFill>
                <a:latin typeface="Söhne"/>
              </a:rPr>
              <a:t> Publish the application on app stores (e.g., Google Play Store, Apple App Store).</a:t>
            </a:r>
          </a:p>
          <a:p>
            <a:pPr>
              <a:lnSpc>
                <a:spcPct val="150000"/>
              </a:lnSpc>
              <a:buFont typeface=""/>
              <a:buChar char="•"/>
            </a:pPr>
            <a:r>
              <a:rPr lang="en-US" b="1">
                <a:solidFill>
                  <a:srgbClr val="4D1434"/>
                </a:solidFill>
                <a:latin typeface="Söhne"/>
              </a:rPr>
              <a:t>Advantages:</a:t>
            </a:r>
            <a:r>
              <a:rPr lang="en-US">
                <a:solidFill>
                  <a:srgbClr val="4D1434"/>
                </a:solidFill>
                <a:latin typeface="Söhne"/>
              </a:rPr>
              <a:t> Accessible on mobile devices, wider audience reach.</a:t>
            </a:r>
          </a:p>
          <a:p>
            <a:pPr>
              <a:lnSpc>
                <a:spcPct val="150000"/>
              </a:lnSpc>
              <a:buFont typeface=""/>
              <a:buChar char="•"/>
            </a:pPr>
            <a:r>
              <a:rPr lang="en-US" b="1">
                <a:solidFill>
                  <a:srgbClr val="4D1434"/>
                </a:solidFill>
                <a:latin typeface="Söhne"/>
              </a:rPr>
              <a:t>Disadvantages:</a:t>
            </a:r>
            <a:r>
              <a:rPr lang="en-US">
                <a:solidFill>
                  <a:srgbClr val="4D1434"/>
                </a:solidFill>
                <a:latin typeface="Söhne"/>
              </a:rPr>
              <a:t> Limited availability of cross-platform frameworks, performance considerations.</a:t>
            </a:r>
          </a:p>
        </p:txBody>
      </p:sp>
    </p:spTree>
    <p:extLst>
      <p:ext uri="{BB962C8B-B14F-4D97-AF65-F5344CB8AC3E}">
        <p14:creationId xmlns:p14="http://schemas.microsoft.com/office/powerpoint/2010/main" val="288248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86B4-F5B4-F00C-3C54-8279737605C5}"/>
              </a:ext>
            </a:extLst>
          </p:cNvPr>
          <p:cNvSpPr>
            <a:spLocks noGrp="1"/>
          </p:cNvSpPr>
          <p:nvPr>
            <p:ph type="title"/>
          </p:nvPr>
        </p:nvSpPr>
        <p:spPr>
          <a:xfrm>
            <a:off x="581192" y="1273656"/>
            <a:ext cx="11029616" cy="442301"/>
          </a:xfrm>
        </p:spPr>
        <p:txBody>
          <a:bodyPr>
            <a:normAutofit fontScale="90000"/>
          </a:bodyPr>
          <a:lstStyle/>
          <a:p>
            <a:endParaRPr lang="en-US" dirty="0"/>
          </a:p>
          <a:p>
            <a:endParaRPr lang="en-US" dirty="0"/>
          </a:p>
        </p:txBody>
      </p:sp>
      <p:sp>
        <p:nvSpPr>
          <p:cNvPr id="5" name="Slide Number Placeholder 4">
            <a:extLst>
              <a:ext uri="{FF2B5EF4-FFF2-40B4-BE49-F238E27FC236}">
                <a16:creationId xmlns:a16="http://schemas.microsoft.com/office/drawing/2014/main" id="{CF69FDDF-ABBD-74A0-56A6-07556898A4B2}"/>
              </a:ext>
            </a:extLst>
          </p:cNvPr>
          <p:cNvSpPr>
            <a:spLocks noGrp="1"/>
          </p:cNvSpPr>
          <p:nvPr>
            <p:ph type="sldNum" sz="quarter" idx="12"/>
          </p:nvPr>
        </p:nvSpPr>
        <p:spPr/>
        <p:txBody>
          <a:bodyPr/>
          <a:lstStyle/>
          <a:p>
            <a:fld id="{D57F1E4F-1CFF-5643-939E-217C01CDF565}" type="slidenum">
              <a:rPr lang="en-US" dirty="0"/>
              <a:pPr/>
              <a:t>16</a:t>
            </a:fld>
            <a:endParaRPr lang="en-US"/>
          </a:p>
        </p:txBody>
      </p:sp>
      <p:sp>
        <p:nvSpPr>
          <p:cNvPr id="3" name="TextBox 2">
            <a:extLst>
              <a:ext uri="{FF2B5EF4-FFF2-40B4-BE49-F238E27FC236}">
                <a16:creationId xmlns:a16="http://schemas.microsoft.com/office/drawing/2014/main" id="{5A525C19-18F8-CFFE-CB92-ABB58C292741}"/>
              </a:ext>
            </a:extLst>
          </p:cNvPr>
          <p:cNvSpPr txBox="1"/>
          <p:nvPr/>
        </p:nvSpPr>
        <p:spPr>
          <a:xfrm>
            <a:off x="864704" y="922683"/>
            <a:ext cx="2743200"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b="1" spc="-5">
                <a:solidFill>
                  <a:srgbClr val="FFFFFF"/>
                </a:solidFill>
                <a:latin typeface="Arial"/>
                <a:ea typeface="+mj-ea"/>
                <a:cs typeface="Arial"/>
              </a:rPr>
              <a:t>R</a:t>
            </a:r>
            <a:r>
              <a:rPr lang="en-US" sz="3950" b="1" spc="-10">
                <a:solidFill>
                  <a:srgbClr val="FFFFFF"/>
                </a:solidFill>
                <a:latin typeface="Arial"/>
                <a:ea typeface="+mj-ea"/>
                <a:cs typeface="Arial"/>
              </a:rPr>
              <a:t>ES</a:t>
            </a:r>
            <a:r>
              <a:rPr lang="en-US" sz="3950" b="1" spc="-5">
                <a:solidFill>
                  <a:srgbClr val="FFFFFF"/>
                </a:solidFill>
                <a:latin typeface="Arial"/>
                <a:ea typeface="+mj-ea"/>
                <a:cs typeface="Arial"/>
              </a:rPr>
              <a:t>U</a:t>
            </a:r>
            <a:r>
              <a:rPr lang="en-US" sz="3950" b="1" spc="-315">
                <a:solidFill>
                  <a:srgbClr val="FFFFFF"/>
                </a:solidFill>
                <a:latin typeface="Arial"/>
                <a:ea typeface="+mj-ea"/>
                <a:cs typeface="Arial"/>
              </a:rPr>
              <a:t>L</a:t>
            </a:r>
            <a:r>
              <a:rPr lang="en-US" sz="3950" b="1" spc="20">
                <a:solidFill>
                  <a:srgbClr val="FFFFFF"/>
                </a:solidFill>
                <a:latin typeface="Arial"/>
                <a:ea typeface="+mj-ea"/>
                <a:cs typeface="Arial"/>
              </a:rPr>
              <a:t>T</a:t>
            </a:r>
            <a:endParaRPr lang="en-US">
              <a:solidFill>
                <a:srgbClr val="FFFFFF"/>
              </a:solidFill>
            </a:endParaRPr>
          </a:p>
        </p:txBody>
      </p:sp>
      <p:pic>
        <p:nvPicPr>
          <p:cNvPr id="6" name="Picture 5">
            <a:extLst>
              <a:ext uri="{FF2B5EF4-FFF2-40B4-BE49-F238E27FC236}">
                <a16:creationId xmlns:a16="http://schemas.microsoft.com/office/drawing/2014/main" id="{2D4DA423-4615-E380-5289-82E6BB3A4533}"/>
              </a:ext>
            </a:extLst>
          </p:cNvPr>
          <p:cNvPicPr>
            <a:picLocks noChangeAspect="1"/>
          </p:cNvPicPr>
          <p:nvPr/>
        </p:nvPicPr>
        <p:blipFill>
          <a:blip r:embed="rId2"/>
          <a:stretch>
            <a:fillRect/>
          </a:stretch>
        </p:blipFill>
        <p:spPr>
          <a:xfrm>
            <a:off x="454121" y="1852459"/>
            <a:ext cx="11283756" cy="4739207"/>
          </a:xfrm>
          <a:prstGeom prst="rect">
            <a:avLst/>
          </a:prstGeom>
        </p:spPr>
      </p:pic>
    </p:spTree>
    <p:extLst>
      <p:ext uri="{BB962C8B-B14F-4D97-AF65-F5344CB8AC3E}">
        <p14:creationId xmlns:p14="http://schemas.microsoft.com/office/powerpoint/2010/main" val="288552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6BF607-2686-7C3E-195D-EBF99D7BB4D3}"/>
              </a:ext>
            </a:extLst>
          </p:cNvPr>
          <p:cNvSpPr>
            <a:spLocks noGrp="1"/>
          </p:cNvSpPr>
          <p:nvPr>
            <p:ph type="sldNum" sz="quarter" idx="12"/>
          </p:nvPr>
        </p:nvSpPr>
        <p:spPr/>
        <p:txBody>
          <a:bodyPr/>
          <a:lstStyle/>
          <a:p>
            <a:fld id="{D57F1E4F-1CFF-5643-939E-217C01CDF565}" type="slidenum">
              <a:rPr lang="en-US" dirty="0"/>
              <a:pPr/>
              <a:t>17</a:t>
            </a:fld>
            <a:endParaRPr lang="en-US" dirty="0"/>
          </a:p>
        </p:txBody>
      </p:sp>
      <p:sp>
        <p:nvSpPr>
          <p:cNvPr id="5" name="TextBox 4">
            <a:extLst>
              <a:ext uri="{FF2B5EF4-FFF2-40B4-BE49-F238E27FC236}">
                <a16:creationId xmlns:a16="http://schemas.microsoft.com/office/drawing/2014/main" id="{AE19A2D9-7458-D79E-C278-CD0BF84CA759}"/>
              </a:ext>
            </a:extLst>
          </p:cNvPr>
          <p:cNvSpPr txBox="1"/>
          <p:nvPr/>
        </p:nvSpPr>
        <p:spPr>
          <a:xfrm>
            <a:off x="699052" y="815009"/>
            <a:ext cx="4316895"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b="1">
                <a:solidFill>
                  <a:srgbClr val="FFFFFF"/>
                </a:solidFill>
                <a:latin typeface="Arial"/>
                <a:ea typeface="+mj-ea"/>
                <a:cs typeface="Arial"/>
              </a:rPr>
              <a:t>CONCLUSION</a:t>
            </a:r>
            <a:endParaRPr lang="en-US">
              <a:solidFill>
                <a:srgbClr val="FFFFFF"/>
              </a:solidFill>
            </a:endParaRPr>
          </a:p>
        </p:txBody>
      </p:sp>
      <p:sp>
        <p:nvSpPr>
          <p:cNvPr id="6" name="TextBox 5">
            <a:extLst>
              <a:ext uri="{FF2B5EF4-FFF2-40B4-BE49-F238E27FC236}">
                <a16:creationId xmlns:a16="http://schemas.microsoft.com/office/drawing/2014/main" id="{79D696FE-1093-1998-259B-2B136F8A2EEC}"/>
              </a:ext>
            </a:extLst>
          </p:cNvPr>
          <p:cNvSpPr txBox="1"/>
          <p:nvPr/>
        </p:nvSpPr>
        <p:spPr>
          <a:xfrm>
            <a:off x="376030" y="2082248"/>
            <a:ext cx="1140680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4D1434"/>
                </a:solidFill>
                <a:latin typeface="Söhne"/>
              </a:rPr>
              <a:t>The Railway Reservation System is a crucial system that facilitates the booking and management of train tickets. In this system, we have designed a Python program to handle basic functionalities like booking tickets, canceling tickets, and viewing train details.</a:t>
            </a:r>
            <a:endParaRPr lang="en-US"/>
          </a:p>
          <a:p>
            <a:pPr>
              <a:lnSpc>
                <a:spcPct val="150000"/>
              </a:lnSpc>
            </a:pPr>
            <a:r>
              <a:rPr lang="en-US" b="1" dirty="0">
                <a:solidFill>
                  <a:srgbClr val="4D1434"/>
                </a:solidFill>
                <a:latin typeface="Söhne"/>
              </a:rPr>
              <a:t>Key Points:</a:t>
            </a:r>
          </a:p>
          <a:p>
            <a:pPr marL="228600" indent="-228600">
              <a:lnSpc>
                <a:spcPct val="150000"/>
              </a:lnSpc>
              <a:buFont typeface=""/>
              <a:buAutoNum type="arabicPeriod"/>
            </a:pPr>
            <a:r>
              <a:rPr lang="en-US" b="1" dirty="0">
                <a:solidFill>
                  <a:srgbClr val="4D1434"/>
                </a:solidFill>
                <a:latin typeface="Söhne"/>
              </a:rPr>
              <a:t>Functionality:</a:t>
            </a:r>
          </a:p>
          <a:p>
            <a:pPr marL="228600" lvl="1" indent="-228600">
              <a:lnSpc>
                <a:spcPct val="150000"/>
              </a:lnSpc>
              <a:buFont typeface=""/>
              <a:buAutoNum type="arabicPeriod"/>
            </a:pPr>
            <a:r>
              <a:rPr lang="en-US" dirty="0">
                <a:solidFill>
                  <a:srgbClr val="4D1434"/>
                </a:solidFill>
                <a:latin typeface="Söhne"/>
              </a:rPr>
              <a:t>Users can view available trains, book tickets for a specific train, cancel booked tickets, and view booking details.</a:t>
            </a:r>
          </a:p>
          <a:p>
            <a:pPr marL="228600" indent="-228600">
              <a:lnSpc>
                <a:spcPct val="150000"/>
              </a:lnSpc>
              <a:buFont typeface=""/>
              <a:buAutoNum type="arabicPeriod"/>
            </a:pPr>
            <a:r>
              <a:rPr lang="en-US" b="1" dirty="0">
                <a:solidFill>
                  <a:srgbClr val="4D1434"/>
                </a:solidFill>
                <a:latin typeface="Söhne"/>
              </a:rPr>
              <a:t>Data Management:</a:t>
            </a:r>
          </a:p>
          <a:p>
            <a:pPr marL="228600" lvl="1" indent="-228600">
              <a:lnSpc>
                <a:spcPct val="150000"/>
              </a:lnSpc>
              <a:buFont typeface=""/>
              <a:buAutoNum type="arabicPeriod"/>
            </a:pPr>
            <a:r>
              <a:rPr lang="en-US" dirty="0">
                <a:solidFill>
                  <a:srgbClr val="4D1434"/>
                </a:solidFill>
                <a:latin typeface="Söhne"/>
              </a:rPr>
              <a:t>Train data and booking data are stored using dictionaries and lists.</a:t>
            </a:r>
          </a:p>
          <a:p>
            <a:pPr marL="228600" indent="-228600">
              <a:lnSpc>
                <a:spcPct val="150000"/>
              </a:lnSpc>
              <a:buFont typeface=""/>
              <a:buAutoNum type="arabicPeriod"/>
            </a:pPr>
            <a:r>
              <a:rPr lang="en-US" b="1" dirty="0">
                <a:solidFill>
                  <a:srgbClr val="4D1434"/>
                </a:solidFill>
                <a:latin typeface="Söhne"/>
              </a:rPr>
              <a:t>User Interface:</a:t>
            </a:r>
          </a:p>
          <a:p>
            <a:pPr marL="228600" lvl="1" indent="-228600">
              <a:lnSpc>
                <a:spcPct val="150000"/>
              </a:lnSpc>
              <a:buFont typeface=""/>
              <a:buAutoNum type="arabicPeriod"/>
            </a:pPr>
            <a:r>
              <a:rPr lang="en-US" dirty="0">
                <a:solidFill>
                  <a:srgbClr val="4D1434"/>
                </a:solidFill>
                <a:latin typeface="Söhne"/>
              </a:rPr>
              <a:t>The system provides a simple menu-driven interface for users to interact with.</a:t>
            </a:r>
          </a:p>
          <a:p>
            <a:pPr marL="228600" indent="-228600">
              <a:buFont typeface=""/>
              <a:buAutoNum type="arabicPeriod"/>
            </a:pPr>
            <a:endParaRPr lang="en-US" b="1" dirty="0">
              <a:solidFill>
                <a:srgbClr val="4D1434"/>
              </a:solidFill>
              <a:latin typeface="Söhne"/>
            </a:endParaRPr>
          </a:p>
        </p:txBody>
      </p:sp>
    </p:spTree>
    <p:extLst>
      <p:ext uri="{BB962C8B-B14F-4D97-AF65-F5344CB8AC3E}">
        <p14:creationId xmlns:p14="http://schemas.microsoft.com/office/powerpoint/2010/main" val="3971979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42CC4F-7644-F013-4E3B-11401EE0055A}"/>
              </a:ext>
            </a:extLst>
          </p:cNvPr>
          <p:cNvSpPr>
            <a:spLocks noGrp="1"/>
          </p:cNvSpPr>
          <p:nvPr>
            <p:ph type="sldNum" sz="quarter" idx="12"/>
          </p:nvPr>
        </p:nvSpPr>
        <p:spPr/>
        <p:txBody>
          <a:bodyPr/>
          <a:lstStyle/>
          <a:p>
            <a:fld id="{D57F1E4F-1CFF-5643-939E-217C01CDF565}" type="slidenum">
              <a:rPr lang="en-US" dirty="0"/>
              <a:pPr/>
              <a:t>18</a:t>
            </a:fld>
            <a:endParaRPr lang="en-US" dirty="0"/>
          </a:p>
        </p:txBody>
      </p:sp>
      <p:sp>
        <p:nvSpPr>
          <p:cNvPr id="3" name="TextBox 2">
            <a:extLst>
              <a:ext uri="{FF2B5EF4-FFF2-40B4-BE49-F238E27FC236}">
                <a16:creationId xmlns:a16="http://schemas.microsoft.com/office/drawing/2014/main" id="{BF1ED08D-1EA5-DC3D-5ADC-FAFB2140B159}"/>
              </a:ext>
            </a:extLst>
          </p:cNvPr>
          <p:cNvSpPr txBox="1"/>
          <p:nvPr/>
        </p:nvSpPr>
        <p:spPr>
          <a:xfrm>
            <a:off x="549966" y="1345095"/>
            <a:ext cx="9973917"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4. Error Handling:</a:t>
            </a:r>
            <a:endParaRPr lang="en-US" dirty="0">
              <a:solidFill>
                <a:srgbClr val="4D1434"/>
              </a:solidFill>
              <a:latin typeface="Söhne"/>
            </a:endParaRPr>
          </a:p>
          <a:p>
            <a:pPr marL="228600" lvl="1" indent="-228600">
              <a:lnSpc>
                <a:spcPct val="150000"/>
              </a:lnSpc>
              <a:buFont typeface=""/>
              <a:buAutoNum type="arabicPeriod"/>
            </a:pPr>
            <a:r>
              <a:rPr lang="en-US" dirty="0">
                <a:solidFill>
                  <a:srgbClr val="4D1434"/>
                </a:solidFill>
                <a:latin typeface="Söhne"/>
              </a:rPr>
              <a:t>Input validation and error messages are provided to ensure smooth user experience.</a:t>
            </a:r>
          </a:p>
          <a:p>
            <a:pPr>
              <a:lnSpc>
                <a:spcPct val="150000"/>
              </a:lnSpc>
            </a:pPr>
            <a:r>
              <a:rPr lang="en-US" b="1" dirty="0">
                <a:solidFill>
                  <a:srgbClr val="4D1434"/>
                </a:solidFill>
                <a:latin typeface="Söhne"/>
              </a:rPr>
              <a:t>5. System Design:</a:t>
            </a:r>
            <a:endParaRPr lang="en-US" dirty="0"/>
          </a:p>
          <a:p>
            <a:pPr marL="228600" lvl="1" indent="-228600">
              <a:lnSpc>
                <a:spcPct val="150000"/>
              </a:lnSpc>
              <a:buFont typeface=""/>
              <a:buAutoNum type="arabicPeriod"/>
            </a:pPr>
            <a:r>
              <a:rPr lang="en-US" dirty="0">
                <a:solidFill>
                  <a:srgbClr val="4D1434"/>
                </a:solidFill>
                <a:latin typeface="Söhne"/>
              </a:rPr>
              <a:t>The system is designed with clear components: user interface, data management, functionality, error handling, and control flow.</a:t>
            </a:r>
            <a:endParaRPr lang="en-US" dirty="0">
              <a:solidFill>
                <a:srgbClr val="000000"/>
              </a:solidFill>
              <a:latin typeface="Gill Sans MT" panose="020B0502020104020203"/>
            </a:endParaRPr>
          </a:p>
          <a:p>
            <a:pPr marL="0" lvl="1">
              <a:lnSpc>
                <a:spcPct val="150000"/>
              </a:lnSpc>
            </a:pPr>
            <a:r>
              <a:rPr lang="en-US" b="1" dirty="0">
                <a:solidFill>
                  <a:srgbClr val="4D1434"/>
                </a:solidFill>
                <a:latin typeface="Söhne"/>
              </a:rPr>
              <a:t>6. Optional Features:</a:t>
            </a:r>
            <a:endParaRPr lang="en-US" dirty="0"/>
          </a:p>
          <a:p>
            <a:pPr marL="228600" lvl="1" indent="-228600">
              <a:lnSpc>
                <a:spcPct val="150000"/>
              </a:lnSpc>
              <a:buFont typeface=""/>
              <a:buAutoNum type="arabicPeriod"/>
            </a:pPr>
            <a:r>
              <a:rPr lang="en-US" dirty="0">
                <a:solidFill>
                  <a:srgbClr val="4D1434"/>
                </a:solidFill>
                <a:latin typeface="Söhne"/>
              </a:rPr>
              <a:t>The system can be extended with features like user authentication, admin interface, and data persistence.</a:t>
            </a:r>
          </a:p>
        </p:txBody>
      </p:sp>
    </p:spTree>
    <p:extLst>
      <p:ext uri="{BB962C8B-B14F-4D97-AF65-F5344CB8AC3E}">
        <p14:creationId xmlns:p14="http://schemas.microsoft.com/office/powerpoint/2010/main" val="196111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9CAB5C-6568-A004-17F6-E8160203CD54}"/>
              </a:ext>
            </a:extLst>
          </p:cNvPr>
          <p:cNvSpPr>
            <a:spLocks noGrp="1"/>
          </p:cNvSpPr>
          <p:nvPr>
            <p:ph type="sldNum" sz="quarter" idx="12"/>
          </p:nvPr>
        </p:nvSpPr>
        <p:spPr/>
        <p:txBody>
          <a:bodyPr/>
          <a:lstStyle/>
          <a:p>
            <a:fld id="{D57F1E4F-1CFF-5643-939E-217C01CDF565}" type="slidenum">
              <a:rPr lang="en-US" dirty="0"/>
              <a:pPr/>
              <a:t>19</a:t>
            </a:fld>
            <a:endParaRPr lang="en-US" dirty="0"/>
          </a:p>
        </p:txBody>
      </p:sp>
      <p:sp>
        <p:nvSpPr>
          <p:cNvPr id="5" name="TextBox 4">
            <a:extLst>
              <a:ext uri="{FF2B5EF4-FFF2-40B4-BE49-F238E27FC236}">
                <a16:creationId xmlns:a16="http://schemas.microsoft.com/office/drawing/2014/main" id="{B9FF57C6-9930-C2FE-2C61-228940C3E8BD}"/>
              </a:ext>
            </a:extLst>
          </p:cNvPr>
          <p:cNvSpPr txBox="1"/>
          <p:nvPr/>
        </p:nvSpPr>
        <p:spPr>
          <a:xfrm>
            <a:off x="616226" y="881270"/>
            <a:ext cx="43003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spc="5">
                <a:solidFill>
                  <a:srgbClr val="FFFFFF"/>
                </a:solidFill>
                <a:latin typeface="Arial"/>
                <a:ea typeface="+mj-ea"/>
                <a:cs typeface="Arial"/>
              </a:rPr>
              <a:t>FUTURE</a:t>
            </a:r>
            <a:r>
              <a:rPr lang="en-US" sz="3600" b="1" spc="-110">
                <a:solidFill>
                  <a:srgbClr val="FFFFFF"/>
                </a:solidFill>
                <a:latin typeface="Arial"/>
                <a:ea typeface="+mj-ea"/>
                <a:cs typeface="Arial"/>
              </a:rPr>
              <a:t> </a:t>
            </a:r>
            <a:r>
              <a:rPr lang="en-US" sz="3600" b="1" spc="-15">
                <a:solidFill>
                  <a:srgbClr val="FFFFFF"/>
                </a:solidFill>
                <a:latin typeface="Arial"/>
                <a:ea typeface="+mj-ea"/>
                <a:cs typeface="Arial"/>
              </a:rPr>
              <a:t>SCOPE</a:t>
            </a:r>
            <a:endParaRPr lang="en-US" sz="3600">
              <a:solidFill>
                <a:srgbClr val="FFFFFF"/>
              </a:solidFill>
            </a:endParaRPr>
          </a:p>
        </p:txBody>
      </p:sp>
      <p:sp>
        <p:nvSpPr>
          <p:cNvPr id="6" name="TextBox 5">
            <a:extLst>
              <a:ext uri="{FF2B5EF4-FFF2-40B4-BE49-F238E27FC236}">
                <a16:creationId xmlns:a16="http://schemas.microsoft.com/office/drawing/2014/main" id="{52BD0799-A173-EBA3-F667-BD92B578C9C2}"/>
              </a:ext>
            </a:extLst>
          </p:cNvPr>
          <p:cNvSpPr txBox="1"/>
          <p:nvPr/>
        </p:nvSpPr>
        <p:spPr>
          <a:xfrm>
            <a:off x="615042" y="1962149"/>
            <a:ext cx="10703377" cy="46198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AutoNum type="arabicPeriod"/>
            </a:pPr>
            <a:r>
              <a:rPr lang="en-US" b="1" dirty="0">
                <a:solidFill>
                  <a:srgbClr val="4D1434"/>
                </a:solidFill>
                <a:latin typeface="Söhne"/>
              </a:rPr>
              <a:t>Mobile Ticketing and NFC Technology</a:t>
            </a:r>
            <a:r>
              <a:rPr lang="en-US" dirty="0">
                <a:solidFill>
                  <a:srgbClr val="4D1434"/>
                </a:solidFill>
                <a:latin typeface="Söhne"/>
              </a:rPr>
              <a:t>: Mobile ticketing will become even more prevalent, allowing passengers to book tickets, check schedules, and board trains using their smartphones. Near Field Communication (NFC) technology will enable passengers to simply tap their phones to access gates and board trains without physical tickets.</a:t>
            </a:r>
            <a:endParaRPr lang="en-US" dirty="0">
              <a:solidFill>
                <a:srgbClr val="4D1434"/>
              </a:solidFill>
            </a:endParaRPr>
          </a:p>
          <a:p>
            <a:pPr marL="228600" indent="-228600">
              <a:lnSpc>
                <a:spcPct val="150000"/>
              </a:lnSpc>
              <a:buFont typeface=""/>
              <a:buAutoNum type="arabicPeriod"/>
            </a:pPr>
            <a:r>
              <a:rPr lang="en-US" b="1" dirty="0">
                <a:solidFill>
                  <a:srgbClr val="4D1434"/>
                </a:solidFill>
                <a:latin typeface="Söhne"/>
              </a:rPr>
              <a:t>AI-Powered Customer Service</a:t>
            </a:r>
            <a:r>
              <a:rPr lang="en-US" dirty="0">
                <a:solidFill>
                  <a:srgbClr val="4D1434"/>
                </a:solidFill>
                <a:latin typeface="Söhne"/>
              </a:rPr>
              <a:t>: AI chatbots and virtual assistants will handle customer queries, assisting passengers with booking tickets, checking train statuses, and providing information about routes and schedules. These systems will become more sophisticated, providing personalized recommendations based on user preferences and historical data.</a:t>
            </a:r>
          </a:p>
          <a:p>
            <a:pPr marL="228600" indent="-228600">
              <a:lnSpc>
                <a:spcPct val="150000"/>
              </a:lnSpc>
              <a:buFont typeface=""/>
              <a:buAutoNum type="arabicPeriod"/>
            </a:pPr>
            <a:r>
              <a:rPr lang="en-US" b="1" dirty="0">
                <a:solidFill>
                  <a:srgbClr val="4D1434"/>
                </a:solidFill>
                <a:latin typeface="Söhne"/>
              </a:rPr>
              <a:t>Dynamic Pricing and Revenue Management</a:t>
            </a:r>
            <a:r>
              <a:rPr lang="en-US" dirty="0">
                <a:solidFill>
                  <a:srgbClr val="4D1434"/>
                </a:solidFill>
                <a:latin typeface="Söhne"/>
              </a:rPr>
              <a:t>: Railway systems will implement dynamic pricing strategies similar to airlines, where ticket prices fluctuate based on demand, time of booking, and other factors. This will optimize revenue for railways and provide passengers with more options to choose from.</a:t>
            </a:r>
          </a:p>
        </p:txBody>
      </p:sp>
    </p:spTree>
    <p:extLst>
      <p:ext uri="{BB962C8B-B14F-4D97-AF65-F5344CB8AC3E}">
        <p14:creationId xmlns:p14="http://schemas.microsoft.com/office/powerpoint/2010/main" val="176055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2B22EE-BBD1-54E9-3516-EACAE79AADAB}"/>
              </a:ext>
            </a:extLst>
          </p:cNvPr>
          <p:cNvSpPr>
            <a:spLocks noGrp="1"/>
          </p:cNvSpPr>
          <p:nvPr>
            <p:ph type="sldNum" sz="quarter" idx="12"/>
          </p:nvPr>
        </p:nvSpPr>
        <p:spPr/>
        <p:txBody>
          <a:bodyPr/>
          <a:lstStyle/>
          <a:p>
            <a:fld id="{D57F1E4F-1CFF-5643-939E-217C01CDF565}" type="slidenum">
              <a:rPr lang="en-US" dirty="0"/>
              <a:pPr/>
              <a:t>2</a:t>
            </a:fld>
            <a:endParaRPr lang="en-US"/>
          </a:p>
        </p:txBody>
      </p:sp>
      <p:sp>
        <p:nvSpPr>
          <p:cNvPr id="4" name="TextBox 3">
            <a:extLst>
              <a:ext uri="{FF2B5EF4-FFF2-40B4-BE49-F238E27FC236}">
                <a16:creationId xmlns:a16="http://schemas.microsoft.com/office/drawing/2014/main" id="{79428C27-9A48-F4E5-7C4A-B42FCCEF58DE}"/>
              </a:ext>
            </a:extLst>
          </p:cNvPr>
          <p:cNvSpPr txBox="1"/>
          <p:nvPr/>
        </p:nvSpPr>
        <p:spPr>
          <a:xfrm>
            <a:off x="632791" y="947530"/>
            <a:ext cx="2743200" cy="5155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50" b="1" spc="30">
                <a:solidFill>
                  <a:srgbClr val="6C244A"/>
                </a:solidFill>
                <a:latin typeface="Arial"/>
                <a:ea typeface="+mj-ea"/>
                <a:cs typeface="Arial"/>
              </a:rPr>
              <a:t>OU</a:t>
            </a:r>
            <a:r>
              <a:rPr lang="en-US" sz="2750" b="1" spc="40">
                <a:solidFill>
                  <a:srgbClr val="6C244A"/>
                </a:solidFill>
                <a:latin typeface="Arial"/>
                <a:ea typeface="+mj-ea"/>
                <a:cs typeface="Arial"/>
              </a:rPr>
              <a:t>TL</a:t>
            </a:r>
            <a:r>
              <a:rPr lang="en-US" sz="2750" b="1" spc="-95">
                <a:solidFill>
                  <a:srgbClr val="6C244A"/>
                </a:solidFill>
                <a:latin typeface="Arial"/>
                <a:ea typeface="+mj-ea"/>
                <a:cs typeface="Arial"/>
              </a:rPr>
              <a:t>I</a:t>
            </a:r>
            <a:r>
              <a:rPr lang="en-US" sz="2750" b="1" spc="30">
                <a:solidFill>
                  <a:srgbClr val="6C244A"/>
                </a:solidFill>
                <a:latin typeface="Arial"/>
                <a:ea typeface="+mj-ea"/>
                <a:cs typeface="Arial"/>
              </a:rPr>
              <a:t>N</a:t>
            </a:r>
            <a:r>
              <a:rPr lang="en-US" sz="2750" b="1" spc="15">
                <a:solidFill>
                  <a:srgbClr val="6C244A"/>
                </a:solidFill>
                <a:latin typeface="Arial"/>
                <a:ea typeface="+mj-ea"/>
                <a:cs typeface="Arial"/>
              </a:rPr>
              <a:t>E</a:t>
            </a:r>
            <a:endParaRPr lang="en-US">
              <a:solidFill>
                <a:srgbClr val="6C244A"/>
              </a:solidFill>
            </a:endParaRPr>
          </a:p>
        </p:txBody>
      </p:sp>
      <p:sp>
        <p:nvSpPr>
          <p:cNvPr id="6" name="TextBox 5">
            <a:extLst>
              <a:ext uri="{FF2B5EF4-FFF2-40B4-BE49-F238E27FC236}">
                <a16:creationId xmlns:a16="http://schemas.microsoft.com/office/drawing/2014/main" id="{A513E175-6289-1E60-5B07-DAFE776A5CF6}"/>
              </a:ext>
            </a:extLst>
          </p:cNvPr>
          <p:cNvSpPr txBox="1"/>
          <p:nvPr/>
        </p:nvSpPr>
        <p:spPr>
          <a:xfrm>
            <a:off x="1196008" y="1585291"/>
            <a:ext cx="6652590" cy="4455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20040" indent="-301625">
              <a:lnSpc>
                <a:spcPct val="150000"/>
              </a:lnSpc>
              <a:buChar char="◾"/>
            </a:pPr>
            <a:r>
              <a:rPr lang="en-US" sz="2400" b="1" spc="20" dirty="0">
                <a:solidFill>
                  <a:srgbClr val="6C244A"/>
                </a:solidFill>
                <a:latin typeface="Arial"/>
                <a:cs typeface="Arial"/>
              </a:rPr>
              <a:t>Problem</a:t>
            </a:r>
            <a:r>
              <a:rPr lang="en-US" sz="2400" b="1" spc="-140" dirty="0">
                <a:solidFill>
                  <a:srgbClr val="6C244A"/>
                </a:solidFill>
                <a:latin typeface="Arial"/>
                <a:cs typeface="Arial"/>
              </a:rPr>
              <a:t> </a:t>
            </a:r>
            <a:r>
              <a:rPr lang="en-US" sz="2400" b="1" spc="15" dirty="0">
                <a:solidFill>
                  <a:srgbClr val="6C244A"/>
                </a:solidFill>
                <a:latin typeface="Arial"/>
                <a:cs typeface="Arial"/>
              </a:rPr>
              <a:t>Statement</a:t>
            </a:r>
            <a:endParaRPr lang="en-US" sz="2400" dirty="0">
              <a:solidFill>
                <a:srgbClr val="6C244A"/>
              </a:solidFill>
            </a:endParaRPr>
          </a:p>
          <a:p>
            <a:pPr marL="320040" indent="-301625">
              <a:lnSpc>
                <a:spcPct val="150000"/>
              </a:lnSpc>
              <a:buChar char="◾"/>
            </a:pPr>
            <a:r>
              <a:rPr lang="en-US" sz="2400" b="1" spc="15" dirty="0">
                <a:solidFill>
                  <a:srgbClr val="6C244A"/>
                </a:solidFill>
                <a:latin typeface="Arial"/>
                <a:cs typeface="Arial"/>
              </a:rPr>
              <a:t>P</a:t>
            </a:r>
            <a:r>
              <a:rPr lang="en-US" sz="2400" b="1" spc="40" dirty="0">
                <a:solidFill>
                  <a:srgbClr val="6C244A"/>
                </a:solidFill>
                <a:latin typeface="Arial"/>
                <a:cs typeface="Arial"/>
              </a:rPr>
              <a:t>r</a:t>
            </a:r>
            <a:r>
              <a:rPr lang="en-US" sz="2400" b="1" spc="45" dirty="0">
                <a:solidFill>
                  <a:srgbClr val="6C244A"/>
                </a:solidFill>
                <a:latin typeface="Arial"/>
                <a:cs typeface="Arial"/>
              </a:rPr>
              <a:t>opo</a:t>
            </a:r>
            <a:r>
              <a:rPr lang="en-US" sz="2400" b="1" spc="15" dirty="0">
                <a:solidFill>
                  <a:srgbClr val="6C244A"/>
                </a:solidFill>
                <a:latin typeface="Arial"/>
                <a:cs typeface="Arial"/>
              </a:rPr>
              <a:t>sed</a:t>
            </a:r>
            <a:r>
              <a:rPr lang="en-US" sz="2400" b="1" spc="-225" dirty="0">
                <a:solidFill>
                  <a:srgbClr val="6C244A"/>
                </a:solidFill>
                <a:latin typeface="Arial"/>
                <a:cs typeface="Arial"/>
              </a:rPr>
              <a:t> </a:t>
            </a:r>
            <a:r>
              <a:rPr lang="en-US" sz="2400" b="1" spc="15" dirty="0">
                <a:solidFill>
                  <a:srgbClr val="6C244A"/>
                </a:solidFill>
                <a:latin typeface="Arial"/>
                <a:cs typeface="Arial"/>
              </a:rPr>
              <a:t>Sy</a:t>
            </a:r>
            <a:r>
              <a:rPr lang="en-US" sz="2400" b="1" spc="5" dirty="0">
                <a:solidFill>
                  <a:srgbClr val="6C244A"/>
                </a:solidFill>
                <a:latin typeface="Arial"/>
                <a:cs typeface="Arial"/>
              </a:rPr>
              <a:t>s</a:t>
            </a:r>
            <a:r>
              <a:rPr lang="en-US" sz="2400" b="1" spc="10" dirty="0">
                <a:solidFill>
                  <a:srgbClr val="6C244A"/>
                </a:solidFill>
                <a:latin typeface="Arial"/>
                <a:cs typeface="Arial"/>
              </a:rPr>
              <a:t>te</a:t>
            </a:r>
            <a:r>
              <a:rPr lang="en-US" sz="2400" b="1" spc="90" dirty="0">
                <a:solidFill>
                  <a:srgbClr val="6C244A"/>
                </a:solidFill>
                <a:latin typeface="Arial"/>
                <a:cs typeface="Arial"/>
              </a:rPr>
              <a:t>m</a:t>
            </a:r>
            <a:r>
              <a:rPr lang="en-US" sz="2400" b="1" spc="35" dirty="0">
                <a:solidFill>
                  <a:srgbClr val="6C244A"/>
                </a:solidFill>
                <a:latin typeface="Arial"/>
                <a:cs typeface="Arial"/>
              </a:rPr>
              <a:t>/</a:t>
            </a:r>
            <a:r>
              <a:rPr lang="en-US" sz="2400" b="1" spc="-65" dirty="0">
                <a:solidFill>
                  <a:srgbClr val="6C244A"/>
                </a:solidFill>
                <a:latin typeface="Arial"/>
                <a:cs typeface="Arial"/>
              </a:rPr>
              <a:t>S</a:t>
            </a:r>
            <a:r>
              <a:rPr lang="en-US" sz="2400" b="1" spc="45" dirty="0">
                <a:solidFill>
                  <a:srgbClr val="6C244A"/>
                </a:solidFill>
                <a:latin typeface="Arial"/>
                <a:cs typeface="Arial"/>
              </a:rPr>
              <a:t>o</a:t>
            </a:r>
            <a:r>
              <a:rPr lang="en-US" sz="2400" b="1" spc="-35" dirty="0">
                <a:solidFill>
                  <a:srgbClr val="6C244A"/>
                </a:solidFill>
                <a:latin typeface="Arial"/>
                <a:cs typeface="Arial"/>
              </a:rPr>
              <a:t>l</a:t>
            </a:r>
            <a:r>
              <a:rPr lang="en-US" sz="2400" b="1" spc="-25" dirty="0">
                <a:solidFill>
                  <a:srgbClr val="6C244A"/>
                </a:solidFill>
                <a:latin typeface="Arial"/>
                <a:cs typeface="Arial"/>
              </a:rPr>
              <a:t>u</a:t>
            </a:r>
            <a:r>
              <a:rPr lang="en-US" sz="2400" b="1" spc="5" dirty="0">
                <a:solidFill>
                  <a:srgbClr val="6C244A"/>
                </a:solidFill>
                <a:latin typeface="Arial"/>
                <a:cs typeface="Arial"/>
              </a:rPr>
              <a:t>t</a:t>
            </a:r>
            <a:r>
              <a:rPr lang="en-US" sz="2400" b="1" spc="35" dirty="0">
                <a:solidFill>
                  <a:srgbClr val="6C244A"/>
                </a:solidFill>
                <a:latin typeface="Arial"/>
                <a:cs typeface="Arial"/>
              </a:rPr>
              <a:t>i</a:t>
            </a:r>
            <a:r>
              <a:rPr lang="en-US" sz="2400" b="1" spc="-25" dirty="0">
                <a:solidFill>
                  <a:srgbClr val="6C244A"/>
                </a:solidFill>
                <a:latin typeface="Arial"/>
                <a:cs typeface="Arial"/>
              </a:rPr>
              <a:t>o</a:t>
            </a:r>
            <a:r>
              <a:rPr lang="en-US" sz="2400" b="1" spc="15" dirty="0">
                <a:solidFill>
                  <a:srgbClr val="6C244A"/>
                </a:solidFill>
                <a:latin typeface="Arial"/>
                <a:cs typeface="Arial"/>
              </a:rPr>
              <a:t>n</a:t>
            </a:r>
          </a:p>
          <a:p>
            <a:pPr marL="320040" indent="-301625">
              <a:lnSpc>
                <a:spcPct val="150000"/>
              </a:lnSpc>
              <a:buChar char="◾"/>
            </a:pPr>
            <a:r>
              <a:rPr lang="en-US" sz="2400" b="1" spc="15" dirty="0">
                <a:solidFill>
                  <a:srgbClr val="6C244A"/>
                </a:solidFill>
                <a:latin typeface="Arial"/>
                <a:cs typeface="Arial"/>
              </a:rPr>
              <a:t>Sy</a:t>
            </a:r>
            <a:r>
              <a:rPr lang="en-US" sz="2400" b="1" spc="5" dirty="0">
                <a:solidFill>
                  <a:srgbClr val="6C244A"/>
                </a:solidFill>
                <a:latin typeface="Arial"/>
                <a:cs typeface="Arial"/>
              </a:rPr>
              <a:t>s</a:t>
            </a:r>
            <a:r>
              <a:rPr lang="en-US" sz="2400" b="1" spc="15" dirty="0">
                <a:solidFill>
                  <a:srgbClr val="6C244A"/>
                </a:solidFill>
                <a:latin typeface="Arial"/>
                <a:cs typeface="Arial"/>
              </a:rPr>
              <a:t>tem</a:t>
            </a:r>
            <a:r>
              <a:rPr lang="en-US" sz="2400" b="1" spc="-35" dirty="0">
                <a:solidFill>
                  <a:srgbClr val="6C244A"/>
                </a:solidFill>
                <a:latin typeface="Arial"/>
                <a:cs typeface="Arial"/>
              </a:rPr>
              <a:t> </a:t>
            </a:r>
            <a:r>
              <a:rPr lang="en-US" sz="2400" b="1" spc="50" dirty="0">
                <a:solidFill>
                  <a:srgbClr val="6C244A"/>
                </a:solidFill>
                <a:latin typeface="Arial"/>
                <a:cs typeface="Arial"/>
              </a:rPr>
              <a:t>D</a:t>
            </a:r>
            <a:r>
              <a:rPr lang="en-US" sz="2400" b="1" spc="15" dirty="0">
                <a:solidFill>
                  <a:srgbClr val="6C244A"/>
                </a:solidFill>
                <a:latin typeface="Arial"/>
                <a:cs typeface="Arial"/>
              </a:rPr>
              <a:t>eve</a:t>
            </a:r>
            <a:r>
              <a:rPr lang="en-US" sz="2400" b="1" spc="40" dirty="0">
                <a:solidFill>
                  <a:srgbClr val="6C244A"/>
                </a:solidFill>
                <a:latin typeface="Arial"/>
                <a:cs typeface="Arial"/>
              </a:rPr>
              <a:t>l</a:t>
            </a:r>
            <a:r>
              <a:rPr lang="en-US" sz="2400" b="1" spc="50" dirty="0">
                <a:solidFill>
                  <a:srgbClr val="6C244A"/>
                </a:solidFill>
                <a:latin typeface="Arial"/>
                <a:cs typeface="Arial"/>
              </a:rPr>
              <a:t>o</a:t>
            </a:r>
            <a:r>
              <a:rPr lang="en-US" sz="2400" b="1" spc="-25" dirty="0">
                <a:solidFill>
                  <a:srgbClr val="6C244A"/>
                </a:solidFill>
                <a:latin typeface="Arial"/>
                <a:cs typeface="Arial"/>
              </a:rPr>
              <a:t>p</a:t>
            </a:r>
            <a:r>
              <a:rPr lang="en-US" sz="2400" b="1" spc="20" dirty="0">
                <a:solidFill>
                  <a:srgbClr val="6C244A"/>
                </a:solidFill>
                <a:latin typeface="Arial"/>
                <a:cs typeface="Arial"/>
              </a:rPr>
              <a:t>m</a:t>
            </a:r>
            <a:r>
              <a:rPr lang="en-US" sz="2400" b="1" spc="-60" dirty="0">
                <a:solidFill>
                  <a:srgbClr val="6C244A"/>
                </a:solidFill>
                <a:latin typeface="Arial"/>
                <a:cs typeface="Arial"/>
              </a:rPr>
              <a:t>e</a:t>
            </a:r>
            <a:r>
              <a:rPr lang="en-US" sz="2400" b="1" spc="50" dirty="0">
                <a:solidFill>
                  <a:srgbClr val="6C244A"/>
                </a:solidFill>
                <a:latin typeface="Arial"/>
                <a:cs typeface="Arial"/>
              </a:rPr>
              <a:t>n</a:t>
            </a:r>
            <a:r>
              <a:rPr lang="en-US" sz="2400" b="1" spc="5" dirty="0">
                <a:solidFill>
                  <a:srgbClr val="6C244A"/>
                </a:solidFill>
                <a:latin typeface="Arial"/>
                <a:cs typeface="Arial"/>
              </a:rPr>
              <a:t>t</a:t>
            </a:r>
            <a:r>
              <a:rPr lang="en-US" sz="2400" b="1" spc="-254" dirty="0">
                <a:solidFill>
                  <a:srgbClr val="6C244A"/>
                </a:solidFill>
                <a:latin typeface="Arial"/>
                <a:cs typeface="Arial"/>
              </a:rPr>
              <a:t> </a:t>
            </a:r>
            <a:r>
              <a:rPr lang="en-US" sz="2400" b="1" spc="-25" dirty="0">
                <a:solidFill>
                  <a:srgbClr val="6C244A"/>
                </a:solidFill>
                <a:latin typeface="Arial"/>
                <a:cs typeface="Arial"/>
              </a:rPr>
              <a:t>A</a:t>
            </a:r>
            <a:r>
              <a:rPr lang="en-US" sz="2400" b="1" spc="50" dirty="0">
                <a:solidFill>
                  <a:srgbClr val="6C244A"/>
                </a:solidFill>
                <a:latin typeface="Arial"/>
                <a:cs typeface="Arial"/>
              </a:rPr>
              <a:t>pp</a:t>
            </a:r>
            <a:r>
              <a:rPr lang="en-US" sz="2400" b="1" spc="45" dirty="0">
                <a:solidFill>
                  <a:srgbClr val="6C244A"/>
                </a:solidFill>
                <a:latin typeface="Arial"/>
                <a:cs typeface="Arial"/>
              </a:rPr>
              <a:t>r</a:t>
            </a:r>
            <a:r>
              <a:rPr lang="en-US" sz="2400" b="1" spc="50" dirty="0">
                <a:solidFill>
                  <a:srgbClr val="6C244A"/>
                </a:solidFill>
                <a:latin typeface="Arial"/>
                <a:cs typeface="Arial"/>
              </a:rPr>
              <a:t>o</a:t>
            </a:r>
            <a:r>
              <a:rPr lang="en-US" sz="2400" b="1" spc="15" dirty="0">
                <a:solidFill>
                  <a:srgbClr val="6C244A"/>
                </a:solidFill>
                <a:latin typeface="Arial"/>
                <a:cs typeface="Arial"/>
              </a:rPr>
              <a:t>a</a:t>
            </a:r>
            <a:r>
              <a:rPr lang="en-US" sz="2400" b="1" spc="-60" dirty="0">
                <a:solidFill>
                  <a:srgbClr val="6C244A"/>
                </a:solidFill>
                <a:latin typeface="Arial"/>
                <a:cs typeface="Arial"/>
              </a:rPr>
              <a:t>c</a:t>
            </a:r>
            <a:r>
              <a:rPr lang="en-US" sz="2400" b="1" spc="15" dirty="0">
                <a:solidFill>
                  <a:srgbClr val="6C244A"/>
                </a:solidFill>
                <a:latin typeface="Arial"/>
                <a:cs typeface="Arial"/>
              </a:rPr>
              <a:t>h</a:t>
            </a:r>
          </a:p>
          <a:p>
            <a:pPr marL="320040" indent="-301625">
              <a:lnSpc>
                <a:spcPct val="150000"/>
              </a:lnSpc>
              <a:buChar char="◾"/>
            </a:pPr>
            <a:r>
              <a:rPr lang="en-US" sz="2400" b="1" spc="-25" dirty="0">
                <a:solidFill>
                  <a:srgbClr val="6C244A"/>
                </a:solidFill>
                <a:latin typeface="Arial"/>
                <a:cs typeface="Arial"/>
              </a:rPr>
              <a:t>A</a:t>
            </a:r>
            <a:r>
              <a:rPr lang="en-US" sz="2400" b="1" spc="35" dirty="0">
                <a:solidFill>
                  <a:srgbClr val="6C244A"/>
                </a:solidFill>
                <a:latin typeface="Arial"/>
                <a:cs typeface="Arial"/>
              </a:rPr>
              <a:t>l</a:t>
            </a:r>
            <a:r>
              <a:rPr lang="en-US" sz="2400" b="1" spc="45" dirty="0">
                <a:solidFill>
                  <a:srgbClr val="6C244A"/>
                </a:solidFill>
                <a:latin typeface="Arial"/>
                <a:cs typeface="Arial"/>
              </a:rPr>
              <a:t>go</a:t>
            </a:r>
            <a:r>
              <a:rPr lang="en-US" sz="2400" b="1" spc="40" dirty="0">
                <a:solidFill>
                  <a:srgbClr val="6C244A"/>
                </a:solidFill>
                <a:latin typeface="Arial"/>
                <a:cs typeface="Arial"/>
              </a:rPr>
              <a:t>r</a:t>
            </a:r>
            <a:r>
              <a:rPr lang="en-US" sz="2400" b="1" spc="35" dirty="0">
                <a:solidFill>
                  <a:srgbClr val="6C244A"/>
                </a:solidFill>
                <a:latin typeface="Arial"/>
                <a:cs typeface="Arial"/>
              </a:rPr>
              <a:t>i</a:t>
            </a:r>
            <a:r>
              <a:rPr lang="en-US" sz="2400" b="1" spc="5" dirty="0">
                <a:solidFill>
                  <a:srgbClr val="6C244A"/>
                </a:solidFill>
                <a:latin typeface="Arial"/>
                <a:cs typeface="Arial"/>
              </a:rPr>
              <a:t>t</a:t>
            </a:r>
            <a:r>
              <a:rPr lang="en-US" sz="2400" b="1" spc="-25" dirty="0">
                <a:solidFill>
                  <a:srgbClr val="6C244A"/>
                </a:solidFill>
                <a:latin typeface="Arial"/>
                <a:cs typeface="Arial"/>
              </a:rPr>
              <a:t>h</a:t>
            </a:r>
            <a:r>
              <a:rPr lang="en-US" sz="2400" b="1" spc="20" dirty="0">
                <a:solidFill>
                  <a:srgbClr val="6C244A"/>
                </a:solidFill>
                <a:latin typeface="Arial"/>
                <a:cs typeface="Arial"/>
              </a:rPr>
              <a:t>m</a:t>
            </a:r>
            <a:r>
              <a:rPr lang="en-US" sz="2400" b="1" spc="-185" dirty="0">
                <a:solidFill>
                  <a:srgbClr val="6C244A"/>
                </a:solidFill>
                <a:latin typeface="Arial"/>
                <a:cs typeface="Arial"/>
              </a:rPr>
              <a:t> </a:t>
            </a:r>
            <a:r>
              <a:rPr lang="en-US" sz="2400" b="1" spc="15" dirty="0">
                <a:solidFill>
                  <a:srgbClr val="6C244A"/>
                </a:solidFill>
                <a:latin typeface="Arial"/>
                <a:cs typeface="Arial"/>
              </a:rPr>
              <a:t>&amp;</a:t>
            </a:r>
            <a:r>
              <a:rPr lang="en-US" sz="2400" b="1" spc="-75" dirty="0">
                <a:solidFill>
                  <a:srgbClr val="6C244A"/>
                </a:solidFill>
                <a:latin typeface="Arial"/>
                <a:cs typeface="Arial"/>
              </a:rPr>
              <a:t> </a:t>
            </a:r>
            <a:r>
              <a:rPr lang="en-US" sz="2400" b="1" spc="45" dirty="0">
                <a:solidFill>
                  <a:srgbClr val="6C244A"/>
                </a:solidFill>
                <a:latin typeface="Arial"/>
                <a:cs typeface="Arial"/>
              </a:rPr>
              <a:t>D</a:t>
            </a:r>
            <a:r>
              <a:rPr lang="en-US" sz="2400" b="1" spc="15" dirty="0">
                <a:solidFill>
                  <a:srgbClr val="6C244A"/>
                </a:solidFill>
                <a:latin typeface="Arial"/>
                <a:cs typeface="Arial"/>
              </a:rPr>
              <a:t>e</a:t>
            </a:r>
            <a:r>
              <a:rPr lang="en-US" sz="2400" b="1" spc="45" dirty="0">
                <a:solidFill>
                  <a:srgbClr val="6C244A"/>
                </a:solidFill>
                <a:latin typeface="Arial"/>
                <a:cs typeface="Arial"/>
              </a:rPr>
              <a:t>p</a:t>
            </a:r>
            <a:r>
              <a:rPr lang="en-US" sz="2400" b="1" spc="35" dirty="0">
                <a:solidFill>
                  <a:srgbClr val="6C244A"/>
                </a:solidFill>
                <a:latin typeface="Arial"/>
                <a:cs typeface="Arial"/>
              </a:rPr>
              <a:t>l</a:t>
            </a:r>
            <a:r>
              <a:rPr lang="en-US" sz="2400" b="1" spc="45" dirty="0">
                <a:solidFill>
                  <a:srgbClr val="6C244A"/>
                </a:solidFill>
                <a:latin typeface="Arial"/>
                <a:cs typeface="Arial"/>
              </a:rPr>
              <a:t>o</a:t>
            </a:r>
            <a:r>
              <a:rPr lang="en-US" sz="2400" b="1" spc="-65" dirty="0">
                <a:solidFill>
                  <a:srgbClr val="6C244A"/>
                </a:solidFill>
                <a:latin typeface="Arial"/>
                <a:cs typeface="Arial"/>
              </a:rPr>
              <a:t>y</a:t>
            </a:r>
            <a:r>
              <a:rPr lang="en-US" sz="2400" b="1" spc="15" dirty="0">
                <a:solidFill>
                  <a:srgbClr val="6C244A"/>
                </a:solidFill>
                <a:latin typeface="Arial"/>
                <a:cs typeface="Arial"/>
              </a:rPr>
              <a:t>me</a:t>
            </a:r>
            <a:r>
              <a:rPr lang="en-US" sz="2400" b="1" spc="45" dirty="0">
                <a:solidFill>
                  <a:srgbClr val="6C244A"/>
                </a:solidFill>
                <a:latin typeface="Arial"/>
                <a:cs typeface="Arial"/>
              </a:rPr>
              <a:t>n</a:t>
            </a:r>
            <a:r>
              <a:rPr lang="en-US" sz="2400" b="1" spc="5" dirty="0">
                <a:solidFill>
                  <a:srgbClr val="6C244A"/>
                </a:solidFill>
                <a:latin typeface="Arial"/>
                <a:cs typeface="Arial"/>
              </a:rPr>
              <a:t>t</a:t>
            </a:r>
          </a:p>
          <a:p>
            <a:pPr marL="320040" indent="-301625">
              <a:lnSpc>
                <a:spcPct val="150000"/>
              </a:lnSpc>
              <a:buChar char="◾"/>
            </a:pPr>
            <a:r>
              <a:rPr lang="en-US" sz="2400" b="1" spc="25" dirty="0">
                <a:solidFill>
                  <a:srgbClr val="6C244A"/>
                </a:solidFill>
                <a:latin typeface="Arial"/>
                <a:cs typeface="Arial"/>
              </a:rPr>
              <a:t>Result</a:t>
            </a:r>
          </a:p>
          <a:p>
            <a:pPr marL="320040" indent="-301625">
              <a:lnSpc>
                <a:spcPct val="150000"/>
              </a:lnSpc>
              <a:buChar char="◾"/>
            </a:pPr>
            <a:r>
              <a:rPr lang="en-US" sz="2400" b="1" spc="20" dirty="0">
                <a:solidFill>
                  <a:srgbClr val="6C244A"/>
                </a:solidFill>
                <a:latin typeface="Arial"/>
                <a:cs typeface="Arial"/>
              </a:rPr>
              <a:t>Conclusion</a:t>
            </a:r>
          </a:p>
          <a:p>
            <a:pPr marL="320040" indent="-301625">
              <a:lnSpc>
                <a:spcPct val="150000"/>
              </a:lnSpc>
              <a:buChar char="◾"/>
            </a:pPr>
            <a:r>
              <a:rPr lang="en-US" sz="2400" b="1" spc="45" dirty="0">
                <a:solidFill>
                  <a:srgbClr val="6C244A"/>
                </a:solidFill>
                <a:latin typeface="Arial"/>
                <a:cs typeface="Arial"/>
              </a:rPr>
              <a:t>Fu</a:t>
            </a:r>
            <a:r>
              <a:rPr lang="en-US" sz="2400" b="1" spc="5" dirty="0">
                <a:solidFill>
                  <a:srgbClr val="6C244A"/>
                </a:solidFill>
                <a:latin typeface="Arial"/>
                <a:cs typeface="Arial"/>
              </a:rPr>
              <a:t>t</a:t>
            </a:r>
            <a:r>
              <a:rPr lang="en-US" sz="2400" b="1" spc="45" dirty="0">
                <a:solidFill>
                  <a:srgbClr val="6C244A"/>
                </a:solidFill>
                <a:latin typeface="Arial"/>
                <a:cs typeface="Arial"/>
              </a:rPr>
              <a:t>u</a:t>
            </a:r>
            <a:r>
              <a:rPr lang="en-US" sz="2400" b="1" spc="40" dirty="0">
                <a:solidFill>
                  <a:srgbClr val="6C244A"/>
                </a:solidFill>
                <a:latin typeface="Arial"/>
                <a:cs typeface="Arial"/>
              </a:rPr>
              <a:t>r</a:t>
            </a:r>
            <a:r>
              <a:rPr lang="en-US" sz="2400" b="1" spc="15" dirty="0">
                <a:solidFill>
                  <a:srgbClr val="6C244A"/>
                </a:solidFill>
                <a:latin typeface="Arial"/>
                <a:cs typeface="Arial"/>
              </a:rPr>
              <a:t>e</a:t>
            </a:r>
            <a:r>
              <a:rPr lang="en-US" sz="2400" b="1" spc="-185" dirty="0">
                <a:solidFill>
                  <a:srgbClr val="6C244A"/>
                </a:solidFill>
                <a:latin typeface="Arial"/>
                <a:cs typeface="Arial"/>
              </a:rPr>
              <a:t> </a:t>
            </a:r>
            <a:r>
              <a:rPr lang="en-US" sz="2400" b="1" spc="15" dirty="0">
                <a:solidFill>
                  <a:srgbClr val="6C244A"/>
                </a:solidFill>
                <a:latin typeface="Arial"/>
                <a:cs typeface="Arial"/>
              </a:rPr>
              <a:t>Sc</a:t>
            </a:r>
            <a:r>
              <a:rPr lang="en-US" sz="2400" b="1" spc="45" dirty="0">
                <a:solidFill>
                  <a:srgbClr val="6C244A"/>
                </a:solidFill>
                <a:latin typeface="Arial"/>
                <a:cs typeface="Arial"/>
              </a:rPr>
              <a:t>op</a:t>
            </a:r>
            <a:r>
              <a:rPr lang="en-US" sz="2400" b="1" spc="15" dirty="0">
                <a:solidFill>
                  <a:srgbClr val="6C244A"/>
                </a:solidFill>
                <a:latin typeface="Arial"/>
                <a:cs typeface="Arial"/>
              </a:rPr>
              <a:t>e</a:t>
            </a:r>
          </a:p>
          <a:p>
            <a:pPr marL="320040" indent="-301625">
              <a:lnSpc>
                <a:spcPct val="150000"/>
              </a:lnSpc>
              <a:buChar char="◾"/>
            </a:pPr>
            <a:r>
              <a:rPr lang="en-US" sz="2400" b="1" spc="20" dirty="0">
                <a:solidFill>
                  <a:srgbClr val="6C244A"/>
                </a:solidFill>
                <a:latin typeface="Arial"/>
                <a:cs typeface="Arial"/>
              </a:rPr>
              <a:t>References</a:t>
            </a:r>
          </a:p>
        </p:txBody>
      </p:sp>
    </p:spTree>
    <p:extLst>
      <p:ext uri="{BB962C8B-B14F-4D97-AF65-F5344CB8AC3E}">
        <p14:creationId xmlns:p14="http://schemas.microsoft.com/office/powerpoint/2010/main" val="56612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213805-BEBC-44B8-AE8E-681850823300}"/>
              </a:ext>
            </a:extLst>
          </p:cNvPr>
          <p:cNvSpPr>
            <a:spLocks noGrp="1"/>
          </p:cNvSpPr>
          <p:nvPr>
            <p:ph type="sldNum" sz="quarter" idx="12"/>
          </p:nvPr>
        </p:nvSpPr>
        <p:spPr/>
        <p:txBody>
          <a:bodyPr/>
          <a:lstStyle/>
          <a:p>
            <a:fld id="{D57F1E4F-1CFF-5643-939E-217C01CDF565}" type="slidenum">
              <a:rPr lang="en-US" dirty="0"/>
              <a:pPr/>
              <a:t>20</a:t>
            </a:fld>
            <a:endParaRPr lang="en-US" dirty="0"/>
          </a:p>
        </p:txBody>
      </p:sp>
      <p:sp>
        <p:nvSpPr>
          <p:cNvPr id="3" name="TextBox 2">
            <a:extLst>
              <a:ext uri="{FF2B5EF4-FFF2-40B4-BE49-F238E27FC236}">
                <a16:creationId xmlns:a16="http://schemas.microsoft.com/office/drawing/2014/main" id="{7E355234-E4D4-69EA-DE43-A637D6BB94E8}"/>
              </a:ext>
            </a:extLst>
          </p:cNvPr>
          <p:cNvSpPr txBox="1"/>
          <p:nvPr/>
        </p:nvSpPr>
        <p:spPr>
          <a:xfrm>
            <a:off x="628650" y="1098096"/>
            <a:ext cx="10179503" cy="50353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4D1434"/>
                </a:solidFill>
                <a:latin typeface="Söhne"/>
              </a:rPr>
              <a:t>4. Predictive Maintenance</a:t>
            </a:r>
            <a:r>
              <a:rPr lang="en-US" dirty="0">
                <a:solidFill>
                  <a:srgbClr val="4D1434"/>
                </a:solidFill>
                <a:latin typeface="Söhne"/>
              </a:rPr>
              <a:t>: Railway companies will utilize IoT sensors and predictive analytics to monitor the condition of trains and tracks in real-time. This proactive approach to maintenance will reduce the chances of breakdowns and delays, ensuring smoother operations.</a:t>
            </a:r>
            <a:endParaRPr lang="en-US" dirty="0">
              <a:solidFill>
                <a:srgbClr val="4D1434"/>
              </a:solidFill>
            </a:endParaRPr>
          </a:p>
          <a:p>
            <a:pPr>
              <a:lnSpc>
                <a:spcPct val="150000"/>
              </a:lnSpc>
            </a:pPr>
            <a:r>
              <a:rPr lang="en-US" b="1" dirty="0">
                <a:solidFill>
                  <a:srgbClr val="4D1434"/>
                </a:solidFill>
                <a:latin typeface="Söhne"/>
              </a:rPr>
              <a:t>5. Biometric Identification and Security</a:t>
            </a:r>
            <a:r>
              <a:rPr lang="en-US" dirty="0">
                <a:solidFill>
                  <a:srgbClr val="4D1434"/>
                </a:solidFill>
                <a:latin typeface="Söhne"/>
              </a:rPr>
              <a:t>: Biometric identification methods such as facial recognition and fingerprint scanning will be integrated into reservation systems for ticketing and security purposes. This will enhance passenger convenience and improve security measures.</a:t>
            </a:r>
          </a:p>
          <a:p>
            <a:pPr>
              <a:lnSpc>
                <a:spcPct val="150000"/>
              </a:lnSpc>
            </a:pPr>
            <a:r>
              <a:rPr lang="en-US" b="1" dirty="0">
                <a:solidFill>
                  <a:srgbClr val="4D1434"/>
                </a:solidFill>
                <a:latin typeface="Söhne"/>
              </a:rPr>
              <a:t>6. Integration with Public Transport</a:t>
            </a:r>
            <a:r>
              <a:rPr lang="en-US" dirty="0">
                <a:solidFill>
                  <a:srgbClr val="4D1434"/>
                </a:solidFill>
                <a:latin typeface="Söhne"/>
              </a:rPr>
              <a:t>: Railway reservation systems will be integrated with other modes of public transportation, such as buses and metros, to provide seamless multi-modal journeys. Passengers will be able to book a complete journey across different modes of transport through a single platform.</a:t>
            </a:r>
          </a:p>
          <a:p>
            <a:pPr>
              <a:lnSpc>
                <a:spcPct val="150000"/>
              </a:lnSpc>
            </a:pPr>
            <a:r>
              <a:rPr lang="en-US" b="1" dirty="0">
                <a:solidFill>
                  <a:srgbClr val="4D1434"/>
                </a:solidFill>
                <a:latin typeface="Söhne"/>
              </a:rPr>
              <a:t>7. Augmented Reality (AR) for Navigation</a:t>
            </a:r>
            <a:r>
              <a:rPr lang="en-US" dirty="0">
                <a:solidFill>
                  <a:srgbClr val="4D1434"/>
                </a:solidFill>
                <a:latin typeface="Söhne"/>
              </a:rPr>
              <a:t>: AR technology will be used to provide passengers with real-time information and navigation assistance within railway stations. AR apps on smartphones or AR glasses can guide passengers to their platforms, exits, or amenities within the station.</a:t>
            </a:r>
          </a:p>
        </p:txBody>
      </p:sp>
    </p:spTree>
    <p:extLst>
      <p:ext uri="{BB962C8B-B14F-4D97-AF65-F5344CB8AC3E}">
        <p14:creationId xmlns:p14="http://schemas.microsoft.com/office/powerpoint/2010/main" val="2463468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0499B-3A25-EF31-FFB8-541869B57ADF}"/>
              </a:ext>
            </a:extLst>
          </p:cNvPr>
          <p:cNvSpPr>
            <a:spLocks noGrp="1"/>
          </p:cNvSpPr>
          <p:nvPr>
            <p:ph type="sldNum" sz="quarter" idx="12"/>
          </p:nvPr>
        </p:nvSpPr>
        <p:spPr/>
        <p:txBody>
          <a:bodyPr/>
          <a:lstStyle/>
          <a:p>
            <a:fld id="{D57F1E4F-1CFF-5643-939E-217C01CDF565}" type="slidenum">
              <a:rPr lang="en-US" dirty="0"/>
              <a:pPr/>
              <a:t>21</a:t>
            </a:fld>
            <a:endParaRPr lang="en-US" dirty="0"/>
          </a:p>
        </p:txBody>
      </p:sp>
      <p:sp>
        <p:nvSpPr>
          <p:cNvPr id="3" name="TextBox 2">
            <a:extLst>
              <a:ext uri="{FF2B5EF4-FFF2-40B4-BE49-F238E27FC236}">
                <a16:creationId xmlns:a16="http://schemas.microsoft.com/office/drawing/2014/main" id="{3B3E5E65-849B-1EE5-E21F-525408080497}"/>
              </a:ext>
            </a:extLst>
          </p:cNvPr>
          <p:cNvSpPr txBox="1"/>
          <p:nvPr/>
        </p:nvSpPr>
        <p:spPr>
          <a:xfrm>
            <a:off x="499382" y="1309007"/>
            <a:ext cx="10390413" cy="3788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rgbClr val="4D1434"/>
                </a:solidFill>
                <a:latin typeface="Söhne"/>
              </a:rPr>
              <a:t>8. Green Initiatives and Sustainability</a:t>
            </a:r>
            <a:r>
              <a:rPr lang="en-US" dirty="0">
                <a:solidFill>
                  <a:srgbClr val="4D1434"/>
                </a:solidFill>
                <a:latin typeface="Söhne"/>
              </a:rPr>
              <a:t>: Railway systems will focus on reducing their carbon footprint by adopting eco-friendly practices. This may include the introduction of electric trains, solar-powered stations, and waste management systems to make railways more sustainable.</a:t>
            </a:r>
            <a:endParaRPr lang="en-US" dirty="0">
              <a:solidFill>
                <a:srgbClr val="4D1434"/>
              </a:solidFill>
            </a:endParaRPr>
          </a:p>
          <a:p>
            <a:pPr>
              <a:lnSpc>
                <a:spcPct val="150000"/>
              </a:lnSpc>
            </a:pPr>
            <a:r>
              <a:rPr lang="en-US" b="1" dirty="0">
                <a:solidFill>
                  <a:srgbClr val="4D1434"/>
                </a:solidFill>
                <a:latin typeface="Söhne"/>
              </a:rPr>
              <a:t>9. Enhanced Accessibility</a:t>
            </a:r>
            <a:r>
              <a:rPr lang="en-US" dirty="0">
                <a:solidFill>
                  <a:srgbClr val="4D1434"/>
                </a:solidFill>
                <a:latin typeface="Söhne"/>
              </a:rPr>
              <a:t>: Railway reservation systems will prioritize accessibility for passengers with disabilities. This includes features such as wheelchair-accessible booking options, tactile navigation aids, and audio announcements for visually impaired passengers.</a:t>
            </a:r>
          </a:p>
          <a:p>
            <a:pPr>
              <a:lnSpc>
                <a:spcPct val="150000"/>
              </a:lnSpc>
            </a:pPr>
            <a:r>
              <a:rPr lang="en-US" b="1" dirty="0">
                <a:solidFill>
                  <a:srgbClr val="4D1434"/>
                </a:solidFill>
                <a:latin typeface="Söhne"/>
              </a:rPr>
              <a:t>10. Blockchain for Ticketing and Security</a:t>
            </a:r>
            <a:r>
              <a:rPr lang="en-US" dirty="0">
                <a:solidFill>
                  <a:srgbClr val="4D1434"/>
                </a:solidFill>
                <a:latin typeface="Söhne"/>
              </a:rPr>
              <a:t>: Blockchain technology will be used to enhance the security and transparency of ticketing processes. Smart contracts can ensure secure transactions, prevent fraud, and streamline ticketing operations.</a:t>
            </a:r>
          </a:p>
        </p:txBody>
      </p:sp>
    </p:spTree>
    <p:extLst>
      <p:ext uri="{BB962C8B-B14F-4D97-AF65-F5344CB8AC3E}">
        <p14:creationId xmlns:p14="http://schemas.microsoft.com/office/powerpoint/2010/main" val="238867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7F2903-6BA2-1864-800F-5EFA2CFF295D}"/>
              </a:ext>
            </a:extLst>
          </p:cNvPr>
          <p:cNvSpPr>
            <a:spLocks noGrp="1"/>
          </p:cNvSpPr>
          <p:nvPr>
            <p:ph type="sldNum" sz="quarter" idx="12"/>
          </p:nvPr>
        </p:nvSpPr>
        <p:spPr/>
        <p:txBody>
          <a:bodyPr/>
          <a:lstStyle/>
          <a:p>
            <a:fld id="{D57F1E4F-1CFF-5643-939E-217C01CDF565}" type="slidenum">
              <a:rPr lang="en-US" dirty="0"/>
              <a:pPr/>
              <a:t>22</a:t>
            </a:fld>
            <a:endParaRPr lang="en-US" dirty="0"/>
          </a:p>
        </p:txBody>
      </p:sp>
      <p:sp>
        <p:nvSpPr>
          <p:cNvPr id="3" name="TextBox 2">
            <a:extLst>
              <a:ext uri="{FF2B5EF4-FFF2-40B4-BE49-F238E27FC236}">
                <a16:creationId xmlns:a16="http://schemas.microsoft.com/office/drawing/2014/main" id="{23D7A4CD-C19E-E701-7F7E-52D9BEA48678}"/>
              </a:ext>
            </a:extLst>
          </p:cNvPr>
          <p:cNvSpPr txBox="1"/>
          <p:nvPr/>
        </p:nvSpPr>
        <p:spPr>
          <a:xfrm>
            <a:off x="3465443" y="3432313"/>
            <a:ext cx="5261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spc="30" dirty="0">
                <a:solidFill>
                  <a:srgbClr val="4D1434"/>
                </a:solidFill>
                <a:latin typeface="Calibri"/>
                <a:ea typeface="+mj-ea"/>
                <a:cs typeface="Calibri"/>
              </a:rPr>
              <a:t>THANK</a:t>
            </a:r>
            <a:r>
              <a:rPr lang="en-US" sz="7200" b="1" spc="-145" dirty="0">
                <a:solidFill>
                  <a:srgbClr val="4D1434"/>
                </a:solidFill>
                <a:latin typeface="Calibri"/>
                <a:ea typeface="+mj-ea"/>
                <a:cs typeface="Calibri"/>
              </a:rPr>
              <a:t> </a:t>
            </a:r>
            <a:r>
              <a:rPr lang="en-US" sz="7200" b="1" spc="25" dirty="0">
                <a:solidFill>
                  <a:srgbClr val="4D1434"/>
                </a:solidFill>
                <a:latin typeface="Calibri"/>
                <a:ea typeface="+mj-ea"/>
                <a:cs typeface="Calibri"/>
              </a:rPr>
              <a:t>YOU</a:t>
            </a:r>
            <a:endParaRPr lang="en-US" sz="7200" dirty="0">
              <a:solidFill>
                <a:srgbClr val="4D1434"/>
              </a:solidFill>
              <a:latin typeface="Calibri"/>
              <a:cs typeface="Calibri"/>
            </a:endParaRPr>
          </a:p>
        </p:txBody>
      </p:sp>
    </p:spTree>
    <p:extLst>
      <p:ext uri="{BB962C8B-B14F-4D97-AF65-F5344CB8AC3E}">
        <p14:creationId xmlns:p14="http://schemas.microsoft.com/office/powerpoint/2010/main" val="312768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C55B-EE64-F57B-6C25-6C1FCBC0C5F6}"/>
              </a:ext>
            </a:extLst>
          </p:cNvPr>
          <p:cNvSpPr>
            <a:spLocks noGrp="1"/>
          </p:cNvSpPr>
          <p:nvPr>
            <p:ph type="title"/>
          </p:nvPr>
        </p:nvSpPr>
        <p:spPr/>
        <p:txBody>
          <a:bodyPr/>
          <a:lstStyle/>
          <a:p>
            <a:endParaRPr lang="en-US" sz="3200" dirty="0"/>
          </a:p>
          <a:p>
            <a:endParaRPr lang="en-US" dirty="0"/>
          </a:p>
        </p:txBody>
      </p:sp>
      <p:sp>
        <p:nvSpPr>
          <p:cNvPr id="5" name="Slide Number Placeholder 4">
            <a:extLst>
              <a:ext uri="{FF2B5EF4-FFF2-40B4-BE49-F238E27FC236}">
                <a16:creationId xmlns:a16="http://schemas.microsoft.com/office/drawing/2014/main" id="{5D3C47F6-4DD3-1FEC-11C6-51FBF67ACB16}"/>
              </a:ext>
            </a:extLst>
          </p:cNvPr>
          <p:cNvSpPr>
            <a:spLocks noGrp="1"/>
          </p:cNvSpPr>
          <p:nvPr>
            <p:ph type="sldNum" sz="quarter" idx="12"/>
          </p:nvPr>
        </p:nvSpPr>
        <p:spPr/>
        <p:txBody>
          <a:bodyPr/>
          <a:lstStyle/>
          <a:p>
            <a:fld id="{D57F1E4F-1CFF-5643-939E-217C01CDF565}" type="slidenum">
              <a:rPr lang="en-US" dirty="0"/>
              <a:pPr/>
              <a:t>3</a:t>
            </a:fld>
            <a:endParaRPr lang="en-US"/>
          </a:p>
        </p:txBody>
      </p:sp>
      <p:sp>
        <p:nvSpPr>
          <p:cNvPr id="3" name="TextBox 2">
            <a:extLst>
              <a:ext uri="{FF2B5EF4-FFF2-40B4-BE49-F238E27FC236}">
                <a16:creationId xmlns:a16="http://schemas.microsoft.com/office/drawing/2014/main" id="{781D46BD-660C-E9C8-1750-DB0823E78B44}"/>
              </a:ext>
            </a:extLst>
          </p:cNvPr>
          <p:cNvSpPr txBox="1"/>
          <p:nvPr/>
        </p:nvSpPr>
        <p:spPr>
          <a:xfrm>
            <a:off x="699052" y="856422"/>
            <a:ext cx="6354417"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b="1" spc="-5" dirty="0">
                <a:solidFill>
                  <a:schemeClr val="bg1"/>
                </a:solidFill>
                <a:latin typeface="Arial"/>
                <a:ea typeface="+mj-ea"/>
                <a:cs typeface="Arial"/>
              </a:rPr>
              <a:t>PROBLEM</a:t>
            </a:r>
            <a:r>
              <a:rPr lang="en-US" sz="3950" b="1" spc="204" dirty="0">
                <a:solidFill>
                  <a:schemeClr val="bg1"/>
                </a:solidFill>
                <a:latin typeface="Arial"/>
                <a:ea typeface="+mj-ea"/>
                <a:cs typeface="Arial"/>
              </a:rPr>
              <a:t> </a:t>
            </a:r>
            <a:r>
              <a:rPr lang="en-US" sz="3950" b="1" spc="-75" dirty="0">
                <a:solidFill>
                  <a:schemeClr val="bg1"/>
                </a:solidFill>
                <a:latin typeface="Arial"/>
                <a:ea typeface="+mj-ea"/>
                <a:cs typeface="Arial"/>
              </a:rPr>
              <a:t>STATEMENT</a:t>
            </a:r>
            <a:endParaRPr lang="en-US" dirty="0">
              <a:solidFill>
                <a:schemeClr val="bg1"/>
              </a:solidFill>
            </a:endParaRPr>
          </a:p>
        </p:txBody>
      </p:sp>
      <p:sp>
        <p:nvSpPr>
          <p:cNvPr id="6" name="TextBox 5">
            <a:extLst>
              <a:ext uri="{FF2B5EF4-FFF2-40B4-BE49-F238E27FC236}">
                <a16:creationId xmlns:a16="http://schemas.microsoft.com/office/drawing/2014/main" id="{87AF1C71-9589-F955-5A3D-AD8AFBDF56AD}"/>
              </a:ext>
            </a:extLst>
          </p:cNvPr>
          <p:cNvSpPr txBox="1"/>
          <p:nvPr/>
        </p:nvSpPr>
        <p:spPr>
          <a:xfrm>
            <a:off x="3009900" y="2889210"/>
            <a:ext cx="617219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4D1434"/>
                </a:solidFill>
                <a:latin typeface="Söhne"/>
              </a:rPr>
              <a:t>Python Program for Railway Reservation System</a:t>
            </a:r>
            <a:endParaRPr lang="en-US" sz="3200" dirty="0">
              <a:solidFill>
                <a:srgbClr val="4D1434"/>
              </a:solidFill>
            </a:endParaRPr>
          </a:p>
        </p:txBody>
      </p:sp>
    </p:spTree>
    <p:extLst>
      <p:ext uri="{BB962C8B-B14F-4D97-AF65-F5344CB8AC3E}">
        <p14:creationId xmlns:p14="http://schemas.microsoft.com/office/powerpoint/2010/main" val="38547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6B3FF7-E13C-E660-CB21-63313EA0048E}"/>
              </a:ext>
            </a:extLst>
          </p:cNvPr>
          <p:cNvSpPr>
            <a:spLocks noGrp="1"/>
          </p:cNvSpPr>
          <p:nvPr>
            <p:ph type="sldNum" sz="quarter" idx="12"/>
          </p:nvPr>
        </p:nvSpPr>
        <p:spPr/>
        <p:txBody>
          <a:bodyPr/>
          <a:lstStyle/>
          <a:p>
            <a:fld id="{D57F1E4F-1CFF-5643-939E-217C01CDF565}" type="slidenum">
              <a:rPr lang="en-US" dirty="0"/>
              <a:pPr/>
              <a:t>4</a:t>
            </a:fld>
            <a:endParaRPr lang="en-US"/>
          </a:p>
        </p:txBody>
      </p:sp>
      <p:sp>
        <p:nvSpPr>
          <p:cNvPr id="3" name="TextBox 2">
            <a:extLst>
              <a:ext uri="{FF2B5EF4-FFF2-40B4-BE49-F238E27FC236}">
                <a16:creationId xmlns:a16="http://schemas.microsoft.com/office/drawing/2014/main" id="{4EC9D16A-4CA6-08E1-46B4-7D088A795B56}"/>
              </a:ext>
            </a:extLst>
          </p:cNvPr>
          <p:cNvSpPr txBox="1"/>
          <p:nvPr/>
        </p:nvSpPr>
        <p:spPr>
          <a:xfrm>
            <a:off x="665922" y="815009"/>
            <a:ext cx="8375372"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b="1" spc="-5">
                <a:solidFill>
                  <a:srgbClr val="FFFFFF"/>
                </a:solidFill>
                <a:latin typeface="Arial"/>
                <a:ea typeface="+mj-ea"/>
                <a:cs typeface="Arial"/>
              </a:rPr>
              <a:t>PROPOSED</a:t>
            </a:r>
            <a:r>
              <a:rPr lang="en-US" sz="3950" b="1" spc="254">
                <a:solidFill>
                  <a:srgbClr val="FFFFFF"/>
                </a:solidFill>
                <a:latin typeface="Arial"/>
                <a:ea typeface="+mj-ea"/>
                <a:cs typeface="Arial"/>
              </a:rPr>
              <a:t> </a:t>
            </a:r>
            <a:r>
              <a:rPr lang="en-US" sz="3950" b="1">
                <a:solidFill>
                  <a:srgbClr val="FFFFFF"/>
                </a:solidFill>
                <a:latin typeface="Arial"/>
                <a:ea typeface="+mj-ea"/>
                <a:cs typeface="Arial"/>
              </a:rPr>
              <a:t>SOLUTION</a:t>
            </a:r>
            <a:endParaRPr lang="en-US">
              <a:solidFill>
                <a:srgbClr val="FFFFFF"/>
              </a:solidFill>
            </a:endParaRPr>
          </a:p>
        </p:txBody>
      </p:sp>
      <p:sp>
        <p:nvSpPr>
          <p:cNvPr id="4" name="TextBox 3">
            <a:extLst>
              <a:ext uri="{FF2B5EF4-FFF2-40B4-BE49-F238E27FC236}">
                <a16:creationId xmlns:a16="http://schemas.microsoft.com/office/drawing/2014/main" id="{F7C9B1A5-98F9-38A5-1F6E-D8510FBC9920}"/>
              </a:ext>
            </a:extLst>
          </p:cNvPr>
          <p:cNvSpPr txBox="1"/>
          <p:nvPr/>
        </p:nvSpPr>
        <p:spPr>
          <a:xfrm>
            <a:off x="450575" y="1999421"/>
            <a:ext cx="11290848" cy="5029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4D1434"/>
                </a:solidFill>
                <a:latin typeface="Arial"/>
                <a:cs typeface="Arial"/>
              </a:rPr>
              <a:t>To develop a Python program for railway ticket booking, you'll need to design and implement a system that handles various aspects such as train schedules, seat availability, user authentication, booking transactions, and more. Below are proposed solutions covering key functionalities and considerations for building a railway ticket booking program in Python: </a:t>
            </a:r>
            <a:endParaRPr lang="en-US" dirty="0">
              <a:solidFill>
                <a:srgbClr val="000000"/>
              </a:solidFill>
              <a:latin typeface="Arial"/>
              <a:cs typeface="Arial"/>
            </a:endParaRPr>
          </a:p>
          <a:p>
            <a:pPr>
              <a:lnSpc>
                <a:spcPct val="150000"/>
              </a:lnSpc>
            </a:pPr>
            <a:r>
              <a:rPr lang="en-US" b="1" dirty="0">
                <a:solidFill>
                  <a:srgbClr val="4D1434"/>
                </a:solidFill>
                <a:latin typeface="Arial"/>
                <a:cs typeface="Arial"/>
              </a:rPr>
              <a:t>1.⁠ ⁠Object-Oriented Design (OOD) Solution:</a:t>
            </a:r>
            <a:r>
              <a:rPr lang="en-US" dirty="0">
                <a:solidFill>
                  <a:srgbClr val="4D1434"/>
                </a:solidFill>
                <a:latin typeface="Arial"/>
                <a:cs typeface="Arial"/>
              </a:rPr>
              <a:t> </a:t>
            </a:r>
          </a:p>
          <a:p>
            <a:pPr>
              <a:lnSpc>
                <a:spcPct val="150000"/>
              </a:lnSpc>
            </a:pPr>
            <a:r>
              <a:rPr lang="en-US" dirty="0">
                <a:solidFill>
                  <a:srgbClr val="4D1434"/>
                </a:solidFill>
                <a:latin typeface="Arial"/>
                <a:cs typeface="Arial"/>
              </a:rPr>
              <a:t>Use classes and objects to model entities like Train, Ticket, User, and Booking. This facilitates a structured approach to representing railway system components.</a:t>
            </a:r>
            <a:endParaRPr lang="en-US"/>
          </a:p>
          <a:p>
            <a:pPr>
              <a:lnSpc>
                <a:spcPct val="150000"/>
              </a:lnSpc>
            </a:pPr>
            <a:endParaRPr lang="en-US" b="1" dirty="0">
              <a:solidFill>
                <a:srgbClr val="4D1434"/>
              </a:solidFill>
              <a:latin typeface="Arial"/>
              <a:ea typeface="+mn-lt"/>
              <a:cs typeface="Arial"/>
            </a:endParaRPr>
          </a:p>
          <a:p>
            <a:pPr>
              <a:lnSpc>
                <a:spcPct val="150000"/>
              </a:lnSpc>
            </a:pPr>
            <a:r>
              <a:rPr lang="en-US" b="1" dirty="0">
                <a:solidFill>
                  <a:srgbClr val="4D1434"/>
                </a:solidFill>
                <a:latin typeface="Arial"/>
                <a:ea typeface="+mn-lt"/>
                <a:cs typeface="Arial"/>
              </a:rPr>
              <a:t>2.⁠ ⁠User Authentication and Management:</a:t>
            </a:r>
            <a:endParaRPr lang="en-US" b="1" dirty="0">
              <a:solidFill>
                <a:srgbClr val="000000"/>
              </a:solidFill>
              <a:latin typeface="Arial"/>
              <a:ea typeface="+mn-lt"/>
              <a:cs typeface="Arial"/>
            </a:endParaRPr>
          </a:p>
          <a:p>
            <a:pPr>
              <a:lnSpc>
                <a:spcPct val="150000"/>
              </a:lnSpc>
            </a:pPr>
            <a:r>
              <a:rPr lang="en-US" dirty="0">
                <a:solidFill>
                  <a:srgbClr val="4D1434"/>
                </a:solidFill>
                <a:latin typeface="Arial"/>
                <a:ea typeface="+mn-lt"/>
                <a:cs typeface="+mn-lt"/>
              </a:rPr>
              <a:t>Solution: Implement user authentication functionalities to allow users to create accounts, log in, and manage their profiles.</a:t>
            </a:r>
          </a:p>
          <a:p>
            <a:pPr>
              <a:lnSpc>
                <a:spcPct val="150000"/>
              </a:lnSpc>
            </a:pPr>
            <a:endParaRPr lang="en-US" dirty="0">
              <a:solidFill>
                <a:srgbClr val="4D1434"/>
              </a:solidFill>
            </a:endParaRPr>
          </a:p>
        </p:txBody>
      </p:sp>
    </p:spTree>
    <p:extLst>
      <p:ext uri="{BB962C8B-B14F-4D97-AF65-F5344CB8AC3E}">
        <p14:creationId xmlns:p14="http://schemas.microsoft.com/office/powerpoint/2010/main" val="76991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233632-AA41-4832-67ED-D2DD5EEA51D1}"/>
              </a:ext>
            </a:extLst>
          </p:cNvPr>
          <p:cNvSpPr>
            <a:spLocks noGrp="1"/>
          </p:cNvSpPr>
          <p:nvPr>
            <p:ph type="sldNum" sz="quarter" idx="12"/>
          </p:nvPr>
        </p:nvSpPr>
        <p:spPr/>
        <p:txBody>
          <a:bodyPr/>
          <a:lstStyle/>
          <a:p>
            <a:fld id="{D57F1E4F-1CFF-5643-939E-217C01CDF565}" type="slidenum">
              <a:rPr lang="en-US" dirty="0"/>
              <a:pPr/>
              <a:t>5</a:t>
            </a:fld>
            <a:endParaRPr lang="en-US" dirty="0"/>
          </a:p>
        </p:txBody>
      </p:sp>
      <p:sp>
        <p:nvSpPr>
          <p:cNvPr id="3" name="TextBox 2">
            <a:extLst>
              <a:ext uri="{FF2B5EF4-FFF2-40B4-BE49-F238E27FC236}">
                <a16:creationId xmlns:a16="http://schemas.microsoft.com/office/drawing/2014/main" id="{71AF66C9-5D2A-C4A7-ECA1-8F056B1980C2}"/>
              </a:ext>
            </a:extLst>
          </p:cNvPr>
          <p:cNvSpPr txBox="1"/>
          <p:nvPr/>
        </p:nvSpPr>
        <p:spPr>
          <a:xfrm>
            <a:off x="475421" y="1063487"/>
            <a:ext cx="11241156" cy="5075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4D1434"/>
                </a:solidFill>
                <a:latin typeface="Arial"/>
                <a:cs typeface="Arial"/>
              </a:rPr>
              <a:t>3.⁠ ⁠Train and Seat Management Solution: </a:t>
            </a:r>
            <a:endParaRPr lang="en-US"/>
          </a:p>
          <a:p>
            <a:pPr>
              <a:lnSpc>
                <a:spcPct val="150000"/>
              </a:lnSpc>
            </a:pPr>
            <a:r>
              <a:rPr lang="en-US" sz="2000" dirty="0">
                <a:solidFill>
                  <a:srgbClr val="4D1434"/>
                </a:solidFill>
                <a:latin typeface="Arial"/>
                <a:cs typeface="Arial"/>
              </a:rPr>
              <a:t>Manage train schedules, seat availability, and bookings within the booking system.</a:t>
            </a:r>
            <a:endParaRPr lang="en-US"/>
          </a:p>
          <a:p>
            <a:pPr>
              <a:lnSpc>
                <a:spcPct val="150000"/>
              </a:lnSpc>
            </a:pPr>
            <a:endParaRPr lang="en-US" sz="2000" dirty="0">
              <a:solidFill>
                <a:srgbClr val="4D1434"/>
              </a:solidFill>
              <a:latin typeface="Arial"/>
              <a:cs typeface="Arial"/>
            </a:endParaRPr>
          </a:p>
          <a:p>
            <a:pPr>
              <a:lnSpc>
                <a:spcPct val="150000"/>
              </a:lnSpc>
            </a:pPr>
            <a:r>
              <a:rPr lang="en-US" sz="2000" b="1" dirty="0">
                <a:solidFill>
                  <a:srgbClr val="4D1434"/>
                </a:solidFill>
                <a:latin typeface="Arial"/>
                <a:ea typeface="+mn-lt"/>
                <a:cs typeface="+mn-lt"/>
              </a:rPr>
              <a:t>4.⁠ ⁠Booking Transactions:</a:t>
            </a:r>
            <a:endParaRPr lang="en-US" sz="2000" b="1" dirty="0">
              <a:solidFill>
                <a:srgbClr val="4D1434"/>
              </a:solidFill>
              <a:latin typeface="Arial"/>
              <a:cs typeface="Arial"/>
            </a:endParaRPr>
          </a:p>
          <a:p>
            <a:pPr>
              <a:lnSpc>
                <a:spcPct val="150000"/>
              </a:lnSpc>
            </a:pPr>
            <a:r>
              <a:rPr lang="en-US" sz="2000" dirty="0">
                <a:solidFill>
                  <a:srgbClr val="4D1434"/>
                </a:solidFill>
                <a:latin typeface="Arial"/>
                <a:ea typeface="+mn-lt"/>
                <a:cs typeface="+mn-lt"/>
              </a:rPr>
              <a:t>Solution: Implement logic to handle booking transactions, including seat reservations and ticket issuance.</a:t>
            </a:r>
            <a:endParaRPr lang="en-US" sz="2000" dirty="0">
              <a:solidFill>
                <a:srgbClr val="4D1434"/>
              </a:solidFill>
              <a:latin typeface="Arial"/>
              <a:cs typeface="Arial"/>
            </a:endParaRPr>
          </a:p>
          <a:p>
            <a:pPr>
              <a:lnSpc>
                <a:spcPct val="150000"/>
              </a:lnSpc>
            </a:pPr>
            <a:endParaRPr lang="en-US" sz="2000" b="1" dirty="0">
              <a:solidFill>
                <a:srgbClr val="4D1434"/>
              </a:solidFill>
              <a:latin typeface="Arial"/>
              <a:ea typeface="+mn-lt"/>
              <a:cs typeface="+mn-lt"/>
            </a:endParaRPr>
          </a:p>
          <a:p>
            <a:pPr>
              <a:lnSpc>
                <a:spcPct val="150000"/>
              </a:lnSpc>
            </a:pPr>
            <a:r>
              <a:rPr lang="en-US" sz="2000" b="1" dirty="0">
                <a:solidFill>
                  <a:srgbClr val="4D1434"/>
                </a:solidFill>
                <a:latin typeface="Arial"/>
                <a:ea typeface="+mn-lt"/>
                <a:cs typeface="+mn-lt"/>
              </a:rPr>
              <a:t>5.⁠ ⁠Data Persistence and Storage:</a:t>
            </a:r>
            <a:endParaRPr lang="en-US" sz="2000" b="1" dirty="0">
              <a:solidFill>
                <a:srgbClr val="4D1434"/>
              </a:solidFill>
              <a:latin typeface="Arial"/>
              <a:cs typeface="Arial"/>
            </a:endParaRPr>
          </a:p>
          <a:p>
            <a:pPr>
              <a:lnSpc>
                <a:spcPct val="150000"/>
              </a:lnSpc>
            </a:pPr>
            <a:r>
              <a:rPr lang="en-US" sz="2000" dirty="0">
                <a:solidFill>
                  <a:srgbClr val="4D1434"/>
                </a:solidFill>
                <a:latin typeface="Arial"/>
                <a:ea typeface="+mn-lt"/>
                <a:cs typeface="+mn-lt"/>
              </a:rPr>
              <a:t>Solution: Implement data storage using file handling or databases (e.g., SQLite, PostgreSQL) to persist train schedules, user information, and booking records.</a:t>
            </a:r>
            <a:endParaRPr lang="en-US" sz="2000" dirty="0">
              <a:solidFill>
                <a:srgbClr val="4D1434"/>
              </a:solidFill>
              <a:latin typeface="Arial"/>
              <a:cs typeface="Arial"/>
            </a:endParaRPr>
          </a:p>
          <a:p>
            <a:pPr>
              <a:lnSpc>
                <a:spcPct val="150000"/>
              </a:lnSpc>
            </a:pPr>
            <a:endParaRPr lang="en-US" dirty="0">
              <a:solidFill>
                <a:srgbClr val="4D1434"/>
              </a:solidFill>
            </a:endParaRPr>
          </a:p>
        </p:txBody>
      </p:sp>
    </p:spTree>
    <p:extLst>
      <p:ext uri="{BB962C8B-B14F-4D97-AF65-F5344CB8AC3E}">
        <p14:creationId xmlns:p14="http://schemas.microsoft.com/office/powerpoint/2010/main" val="343573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326E-9B10-B94E-9E7D-9B3462EEF4DD}"/>
              </a:ext>
            </a:extLst>
          </p:cNvPr>
          <p:cNvSpPr>
            <a:spLocks noGrp="1"/>
          </p:cNvSpPr>
          <p:nvPr>
            <p:ph type="title"/>
          </p:nvPr>
        </p:nvSpPr>
        <p:spPr>
          <a:xfrm>
            <a:off x="581192" y="1207395"/>
            <a:ext cx="11029616" cy="1013800"/>
          </a:xfrm>
        </p:spPr>
        <p:txBody>
          <a:bodyPr>
            <a:noAutofit/>
          </a:bodyPr>
          <a:lstStyle/>
          <a:p>
            <a:endParaRPr lang="en-US" sz="3200" dirty="0">
              <a:latin typeface="TimesNewRomanPSMT"/>
            </a:endParaRPr>
          </a:p>
          <a:p>
            <a:endParaRPr lang="en-US" sz="3200" dirty="0"/>
          </a:p>
        </p:txBody>
      </p:sp>
      <p:sp>
        <p:nvSpPr>
          <p:cNvPr id="5" name="Slide Number Placeholder 4">
            <a:extLst>
              <a:ext uri="{FF2B5EF4-FFF2-40B4-BE49-F238E27FC236}">
                <a16:creationId xmlns:a16="http://schemas.microsoft.com/office/drawing/2014/main" id="{7685C66F-0756-9963-DA63-F31BB560946E}"/>
              </a:ext>
            </a:extLst>
          </p:cNvPr>
          <p:cNvSpPr>
            <a:spLocks noGrp="1"/>
          </p:cNvSpPr>
          <p:nvPr>
            <p:ph type="sldNum" sz="quarter" idx="12"/>
          </p:nvPr>
        </p:nvSpPr>
        <p:spPr/>
        <p:txBody>
          <a:bodyPr/>
          <a:lstStyle/>
          <a:p>
            <a:fld id="{D57F1E4F-1CFF-5643-939E-217C01CDF565}" type="slidenum">
              <a:rPr lang="en-US" dirty="0"/>
              <a:pPr/>
              <a:t>6</a:t>
            </a:fld>
            <a:endParaRPr lang="en-US"/>
          </a:p>
        </p:txBody>
      </p:sp>
      <p:sp>
        <p:nvSpPr>
          <p:cNvPr id="3" name="TextBox 2">
            <a:extLst>
              <a:ext uri="{FF2B5EF4-FFF2-40B4-BE49-F238E27FC236}">
                <a16:creationId xmlns:a16="http://schemas.microsoft.com/office/drawing/2014/main" id="{E51ADCB2-900A-AA8E-962B-42DAA96A53F4}"/>
              </a:ext>
            </a:extLst>
          </p:cNvPr>
          <p:cNvSpPr txBox="1"/>
          <p:nvPr/>
        </p:nvSpPr>
        <p:spPr>
          <a:xfrm>
            <a:off x="798443" y="856421"/>
            <a:ext cx="6669156"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b="1" spc="-5">
                <a:solidFill>
                  <a:srgbClr val="FFFFFF"/>
                </a:solidFill>
                <a:latin typeface="Arial"/>
                <a:ea typeface="+mj-ea"/>
                <a:cs typeface="Arial"/>
              </a:rPr>
              <a:t>SYSTEM	</a:t>
            </a:r>
            <a:r>
              <a:rPr lang="en-US" sz="3950" b="1" spc="-15">
                <a:solidFill>
                  <a:srgbClr val="FFFFFF"/>
                </a:solidFill>
                <a:latin typeface="Arial"/>
                <a:ea typeface="+mj-ea"/>
                <a:cs typeface="Arial"/>
              </a:rPr>
              <a:t>APPROACH</a:t>
            </a:r>
            <a:endParaRPr lang="en-US">
              <a:solidFill>
                <a:srgbClr val="FFFFFF"/>
              </a:solidFill>
            </a:endParaRPr>
          </a:p>
        </p:txBody>
      </p:sp>
      <p:sp>
        <p:nvSpPr>
          <p:cNvPr id="6" name="TextBox 5">
            <a:extLst>
              <a:ext uri="{FF2B5EF4-FFF2-40B4-BE49-F238E27FC236}">
                <a16:creationId xmlns:a16="http://schemas.microsoft.com/office/drawing/2014/main" id="{98CBF1F5-148E-2CE2-32B1-CE77F93A97F2}"/>
              </a:ext>
            </a:extLst>
          </p:cNvPr>
          <p:cNvSpPr txBox="1"/>
          <p:nvPr/>
        </p:nvSpPr>
        <p:spPr>
          <a:xfrm>
            <a:off x="547006" y="2261506"/>
            <a:ext cx="1105716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4D1434"/>
                </a:solidFill>
                <a:latin typeface="Söhne"/>
              </a:rPr>
              <a:t>1. User Interface:</a:t>
            </a:r>
          </a:p>
          <a:p>
            <a:pPr>
              <a:buFont typeface=""/>
              <a:buChar char="•"/>
            </a:pPr>
            <a:r>
              <a:rPr lang="en-US" b="1" dirty="0">
                <a:solidFill>
                  <a:srgbClr val="4D1434"/>
                </a:solidFill>
                <a:latin typeface="Söhne"/>
              </a:rPr>
              <a:t>Frontend Interface:</a:t>
            </a:r>
            <a:r>
              <a:rPr lang="en-US" dirty="0">
                <a:solidFill>
                  <a:srgbClr val="4D1434"/>
                </a:solidFill>
                <a:latin typeface="Söhne"/>
              </a:rPr>
              <a:t> Users interact with the system through a graphical user interface (GUI) or command-line interface (CLI).</a:t>
            </a:r>
          </a:p>
          <a:p>
            <a:pPr>
              <a:buFont typeface=""/>
              <a:buChar char="•"/>
            </a:pPr>
            <a:r>
              <a:rPr lang="en-US" b="1" dirty="0">
                <a:solidFill>
                  <a:srgbClr val="4D1434"/>
                </a:solidFill>
                <a:latin typeface="Söhne"/>
              </a:rPr>
              <a:t>Input Validation:</a:t>
            </a:r>
            <a:r>
              <a:rPr lang="en-US" dirty="0">
                <a:solidFill>
                  <a:srgbClr val="4D1434"/>
                </a:solidFill>
                <a:latin typeface="Söhne"/>
              </a:rPr>
              <a:t> Validate user inputs to ensure correctness and prevent invalid data entry.</a:t>
            </a:r>
          </a:p>
          <a:p>
            <a:pPr>
              <a:buFont typeface=""/>
              <a:buChar char="•"/>
            </a:pPr>
            <a:endParaRPr lang="en-US" dirty="0">
              <a:solidFill>
                <a:srgbClr val="4D1434"/>
              </a:solidFill>
              <a:latin typeface="Söhne"/>
            </a:endParaRPr>
          </a:p>
          <a:p>
            <a:r>
              <a:rPr lang="en-US" b="1" dirty="0">
                <a:solidFill>
                  <a:srgbClr val="4D1434"/>
                </a:solidFill>
                <a:latin typeface="Söhne"/>
              </a:rPr>
              <a:t>2. Data Management:</a:t>
            </a:r>
          </a:p>
          <a:p>
            <a:pPr marL="228600" indent="-228600">
              <a:buFont typeface=""/>
              <a:buChar char="•"/>
            </a:pPr>
            <a:r>
              <a:rPr lang="en-US" b="1" dirty="0">
                <a:solidFill>
                  <a:srgbClr val="4D1434"/>
                </a:solidFill>
                <a:latin typeface="Söhne"/>
              </a:rPr>
              <a:t>Trains Data:</a:t>
            </a:r>
          </a:p>
          <a:p>
            <a:pPr marL="228600" lvl="1" indent="-228600">
              <a:buFont typeface=""/>
              <a:buChar char="•"/>
            </a:pPr>
            <a:r>
              <a:rPr lang="en-US" dirty="0">
                <a:solidFill>
                  <a:srgbClr val="4D1434"/>
                </a:solidFill>
                <a:latin typeface="Söhne"/>
              </a:rPr>
              <a:t>Maintain a database or data structure to store information about trains, including train number, name, available seats, departure time, and possibly other attributes like class, fare, etc.</a:t>
            </a:r>
          </a:p>
          <a:p>
            <a:pPr marL="228600" lvl="1" indent="-228600">
              <a:buFont typeface=""/>
              <a:buChar char="•"/>
            </a:pPr>
            <a:r>
              <a:rPr lang="en-US" dirty="0">
                <a:solidFill>
                  <a:srgbClr val="4D1434"/>
                </a:solidFill>
                <a:latin typeface="Söhne"/>
              </a:rPr>
              <a:t>Store this data in a format that allows for efficient retrieval and modification.</a:t>
            </a:r>
          </a:p>
          <a:p>
            <a:pPr marL="228600" indent="-228600">
              <a:buFont typeface=""/>
              <a:buChar char="•"/>
            </a:pPr>
            <a:r>
              <a:rPr lang="en-US" b="1" dirty="0">
                <a:solidFill>
                  <a:srgbClr val="4D1434"/>
                </a:solidFill>
                <a:latin typeface="Söhne"/>
              </a:rPr>
              <a:t>Bookings Data:</a:t>
            </a:r>
          </a:p>
          <a:p>
            <a:pPr marL="228600" lvl="1" indent="-228600">
              <a:buFont typeface=""/>
              <a:buChar char="•"/>
            </a:pPr>
            <a:r>
              <a:rPr lang="en-US" dirty="0">
                <a:solidFill>
                  <a:srgbClr val="4D1434"/>
                </a:solidFill>
                <a:latin typeface="Söhne"/>
              </a:rPr>
              <a:t>Store information about bookings, including booking ID, train number, number of seats booked, and passenger details (name, age, contact).</a:t>
            </a:r>
          </a:p>
          <a:p>
            <a:pPr marL="228600" lvl="1" indent="-228600">
              <a:buFont typeface=""/>
              <a:buChar char="•"/>
            </a:pPr>
            <a:r>
              <a:rPr lang="en-US" dirty="0">
                <a:solidFill>
                  <a:srgbClr val="4D1434"/>
                </a:solidFill>
                <a:latin typeface="Söhne"/>
              </a:rPr>
              <a:t>Each booking should be linked to a specific train and have a unique identifier.</a:t>
            </a:r>
          </a:p>
        </p:txBody>
      </p:sp>
    </p:spTree>
    <p:extLst>
      <p:ext uri="{BB962C8B-B14F-4D97-AF65-F5344CB8AC3E}">
        <p14:creationId xmlns:p14="http://schemas.microsoft.com/office/powerpoint/2010/main" val="152307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60C0EB-8D87-24F2-5780-17D645D8465E}"/>
              </a:ext>
            </a:extLst>
          </p:cNvPr>
          <p:cNvSpPr>
            <a:spLocks noGrp="1"/>
          </p:cNvSpPr>
          <p:nvPr>
            <p:ph type="sldNum" sz="quarter" idx="12"/>
          </p:nvPr>
        </p:nvSpPr>
        <p:spPr/>
        <p:txBody>
          <a:bodyPr/>
          <a:lstStyle/>
          <a:p>
            <a:fld id="{D57F1E4F-1CFF-5643-939E-217C01CDF565}" type="slidenum">
              <a:rPr lang="en-US" dirty="0"/>
              <a:pPr/>
              <a:t>7</a:t>
            </a:fld>
            <a:endParaRPr lang="en-US" dirty="0"/>
          </a:p>
        </p:txBody>
      </p:sp>
      <p:sp>
        <p:nvSpPr>
          <p:cNvPr id="3" name="TextBox 2">
            <a:extLst>
              <a:ext uri="{FF2B5EF4-FFF2-40B4-BE49-F238E27FC236}">
                <a16:creationId xmlns:a16="http://schemas.microsoft.com/office/drawing/2014/main" id="{7CBE7B88-5BAA-4AF8-43AA-EB8B1804243D}"/>
              </a:ext>
            </a:extLst>
          </p:cNvPr>
          <p:cNvSpPr txBox="1"/>
          <p:nvPr/>
        </p:nvSpPr>
        <p:spPr>
          <a:xfrm>
            <a:off x="451757" y="1274989"/>
            <a:ext cx="1152660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4D1434"/>
                </a:solidFill>
                <a:latin typeface="Söhne"/>
              </a:rPr>
              <a:t>Functionalities:</a:t>
            </a:r>
          </a:p>
          <a:p>
            <a:pPr marL="228600" indent="-228600">
              <a:buFont typeface=""/>
              <a:buChar char="•"/>
            </a:pPr>
            <a:r>
              <a:rPr lang="en-US" b="1" dirty="0">
                <a:solidFill>
                  <a:srgbClr val="4D1434"/>
                </a:solidFill>
                <a:latin typeface="Söhne"/>
              </a:rPr>
              <a:t>Display Available Trains:</a:t>
            </a:r>
          </a:p>
          <a:p>
            <a:pPr marL="228600" lvl="1" indent="-228600">
              <a:buFont typeface=""/>
              <a:buChar char="•"/>
            </a:pPr>
            <a:r>
              <a:rPr lang="en-US" dirty="0">
                <a:solidFill>
                  <a:srgbClr val="4D1434"/>
                </a:solidFill>
                <a:latin typeface="Söhne"/>
              </a:rPr>
              <a:t>Retrieve information about available trains and display them to the user.</a:t>
            </a:r>
          </a:p>
          <a:p>
            <a:pPr marL="228600" lvl="1" indent="-228600">
              <a:buFont typeface=""/>
              <a:buChar char="•"/>
            </a:pPr>
            <a:r>
              <a:rPr lang="en-US" dirty="0">
                <a:solidFill>
                  <a:srgbClr val="4D1434"/>
                </a:solidFill>
                <a:latin typeface="Söhne"/>
              </a:rPr>
              <a:t>Include details like train number, name, available seats, departure time, etc.</a:t>
            </a:r>
          </a:p>
          <a:p>
            <a:pPr marL="228600" indent="-228600">
              <a:buFont typeface=""/>
              <a:buChar char="•"/>
            </a:pPr>
            <a:r>
              <a:rPr lang="en-US" b="1" dirty="0">
                <a:solidFill>
                  <a:srgbClr val="4D1434"/>
                </a:solidFill>
                <a:latin typeface="Söhne"/>
              </a:rPr>
              <a:t>Book Tickets:</a:t>
            </a:r>
          </a:p>
          <a:p>
            <a:pPr marL="228600" lvl="1" indent="-228600">
              <a:buFont typeface=""/>
              <a:buChar char="•"/>
            </a:pPr>
            <a:r>
              <a:rPr lang="en-US" dirty="0">
                <a:solidFill>
                  <a:srgbClr val="4D1434"/>
                </a:solidFill>
                <a:latin typeface="Söhne"/>
              </a:rPr>
              <a:t>Allow users to book tickets for a selected train.</a:t>
            </a:r>
          </a:p>
          <a:p>
            <a:pPr marL="228600" lvl="1" indent="-228600">
              <a:buFont typeface=""/>
              <a:buChar char="•"/>
            </a:pPr>
            <a:r>
              <a:rPr lang="en-US" dirty="0">
                <a:solidFill>
                  <a:srgbClr val="4D1434"/>
                </a:solidFill>
                <a:latin typeface="Söhne"/>
              </a:rPr>
              <a:t>Collect necessary details like train number, number of seats, passenger information.</a:t>
            </a:r>
          </a:p>
          <a:p>
            <a:pPr marL="228600" lvl="1" indent="-228600">
              <a:buFont typeface=""/>
              <a:buChar char="•"/>
            </a:pPr>
            <a:r>
              <a:rPr lang="en-US" dirty="0">
                <a:solidFill>
                  <a:srgbClr val="4D1434"/>
                </a:solidFill>
                <a:latin typeface="Söhne"/>
              </a:rPr>
              <a:t>Update the available seats for the selected train after booking.</a:t>
            </a:r>
          </a:p>
          <a:p>
            <a:pPr marL="228600" indent="-228600">
              <a:buFont typeface=""/>
              <a:buChar char="•"/>
            </a:pPr>
            <a:r>
              <a:rPr lang="en-US" b="1" dirty="0">
                <a:solidFill>
                  <a:srgbClr val="4D1434"/>
                </a:solidFill>
                <a:latin typeface="Söhne"/>
              </a:rPr>
              <a:t>Cancel Tickets:</a:t>
            </a:r>
          </a:p>
          <a:p>
            <a:pPr marL="228600" lvl="1" indent="-228600">
              <a:buFont typeface=""/>
              <a:buChar char="•"/>
            </a:pPr>
            <a:r>
              <a:rPr lang="en-US" dirty="0">
                <a:solidFill>
                  <a:srgbClr val="4D1434"/>
                </a:solidFill>
                <a:latin typeface="Söhne"/>
              </a:rPr>
              <a:t>Enable users to cancel their booked tickets by providing the booking ID.</a:t>
            </a:r>
          </a:p>
          <a:p>
            <a:pPr marL="228600" lvl="1" indent="-228600">
              <a:buFont typeface=""/>
              <a:buChar char="•"/>
            </a:pPr>
            <a:r>
              <a:rPr lang="en-US" dirty="0">
                <a:solidFill>
                  <a:srgbClr val="4D1434"/>
                </a:solidFill>
                <a:latin typeface="Söhne"/>
              </a:rPr>
              <a:t>Update the available seats for the respective train after cancellation.</a:t>
            </a:r>
          </a:p>
          <a:p>
            <a:pPr marL="228600" indent="-228600">
              <a:buFont typeface=""/>
              <a:buChar char="•"/>
            </a:pPr>
            <a:r>
              <a:rPr lang="en-US" b="1" dirty="0">
                <a:solidFill>
                  <a:srgbClr val="4D1434"/>
                </a:solidFill>
                <a:latin typeface="Söhne"/>
              </a:rPr>
              <a:t>View Booking Details:</a:t>
            </a:r>
          </a:p>
          <a:p>
            <a:pPr marL="228600" lvl="1" indent="-228600">
              <a:buFont typeface=""/>
              <a:buChar char="•"/>
            </a:pPr>
            <a:r>
              <a:rPr lang="en-US" dirty="0">
                <a:solidFill>
                  <a:srgbClr val="4D1434"/>
                </a:solidFill>
                <a:latin typeface="Söhne"/>
              </a:rPr>
              <a:t>Allow users to view details of their booked tickets by providing the booking ID.</a:t>
            </a:r>
          </a:p>
          <a:p>
            <a:pPr marL="228600" lvl="1" indent="-228600">
              <a:buFont typeface=""/>
              <a:buChar char="•"/>
            </a:pPr>
            <a:r>
              <a:rPr lang="en-US" dirty="0">
                <a:solidFill>
                  <a:srgbClr val="4D1434"/>
                </a:solidFill>
                <a:latin typeface="Söhne"/>
              </a:rPr>
              <a:t>Display booking details including train number, number of seats booked, passenger details, etc.</a:t>
            </a:r>
          </a:p>
          <a:p>
            <a:pPr marL="228600" lvl="1" indent="-228600">
              <a:buFont typeface=""/>
              <a:buChar char="•"/>
            </a:pPr>
            <a:endParaRPr lang="en-US" dirty="0">
              <a:solidFill>
                <a:srgbClr val="4D1434"/>
              </a:solidFill>
              <a:latin typeface="Söhne"/>
            </a:endParaRPr>
          </a:p>
          <a:p>
            <a:endParaRPr lang="en-US" dirty="0">
              <a:solidFill>
                <a:srgbClr val="4D1434"/>
              </a:solidFill>
              <a:latin typeface="Söhne"/>
            </a:endParaRPr>
          </a:p>
        </p:txBody>
      </p:sp>
    </p:spTree>
    <p:extLst>
      <p:ext uri="{BB962C8B-B14F-4D97-AF65-F5344CB8AC3E}">
        <p14:creationId xmlns:p14="http://schemas.microsoft.com/office/powerpoint/2010/main" val="376063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BF6F54-05A1-9755-17C8-F1A4A961E5D3}"/>
              </a:ext>
            </a:extLst>
          </p:cNvPr>
          <p:cNvSpPr>
            <a:spLocks noGrp="1"/>
          </p:cNvSpPr>
          <p:nvPr>
            <p:ph type="sldNum" sz="quarter" idx="12"/>
          </p:nvPr>
        </p:nvSpPr>
        <p:spPr/>
        <p:txBody>
          <a:bodyPr/>
          <a:lstStyle/>
          <a:p>
            <a:fld id="{D57F1E4F-1CFF-5643-939E-217C01CDF565}" type="slidenum">
              <a:rPr lang="en-US" dirty="0"/>
              <a:pPr/>
              <a:t>8</a:t>
            </a:fld>
            <a:endParaRPr lang="en-US" dirty="0"/>
          </a:p>
        </p:txBody>
      </p:sp>
      <p:sp>
        <p:nvSpPr>
          <p:cNvPr id="3" name="TextBox 2">
            <a:extLst>
              <a:ext uri="{FF2B5EF4-FFF2-40B4-BE49-F238E27FC236}">
                <a16:creationId xmlns:a16="http://schemas.microsoft.com/office/drawing/2014/main" id="{7E646D17-C03D-F6B3-661B-666865B13D7C}"/>
              </a:ext>
            </a:extLst>
          </p:cNvPr>
          <p:cNvSpPr txBox="1"/>
          <p:nvPr/>
        </p:nvSpPr>
        <p:spPr>
          <a:xfrm>
            <a:off x="302079" y="1050471"/>
            <a:ext cx="1177153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4D1434"/>
                </a:solidFill>
                <a:latin typeface="Söhne"/>
                <a:cs typeface="Segoe UI"/>
              </a:rPr>
              <a:t>4. Business Logic:</a:t>
            </a:r>
            <a:r>
              <a:rPr lang="en-US">
                <a:latin typeface="Söhne"/>
                <a:cs typeface="Segoe UI"/>
              </a:rPr>
              <a:t>​</a:t>
            </a:r>
          </a:p>
          <a:p>
            <a:pPr marL="228600" indent="-228600">
              <a:buFont typeface=""/>
              <a:buChar char="•"/>
            </a:pPr>
            <a:r>
              <a:rPr lang="en-US" b="1">
                <a:solidFill>
                  <a:srgbClr val="4D1434"/>
                </a:solidFill>
                <a:latin typeface="Söhne"/>
                <a:cs typeface="Arial"/>
              </a:rPr>
              <a:t>Validation:</a:t>
            </a:r>
            <a:r>
              <a:rPr lang="en-US">
                <a:latin typeface="Söhne"/>
                <a:cs typeface="Arial"/>
              </a:rPr>
              <a:t>​</a:t>
            </a:r>
          </a:p>
          <a:p>
            <a:pPr marL="228600" lvl="1" indent="-228600">
              <a:buFont typeface=""/>
              <a:buChar char="•"/>
            </a:pPr>
            <a:r>
              <a:rPr lang="en-US">
                <a:solidFill>
                  <a:srgbClr val="4D1434"/>
                </a:solidFill>
                <a:latin typeface="Söhne"/>
                <a:cs typeface="Arial"/>
              </a:rPr>
              <a:t>Validate user inputs to ensure they are within acceptable ranges and formats.</a:t>
            </a:r>
            <a:r>
              <a:rPr lang="en-US">
                <a:latin typeface="Söhne"/>
                <a:cs typeface="Arial"/>
              </a:rPr>
              <a:t>​</a:t>
            </a:r>
          </a:p>
          <a:p>
            <a:pPr marL="228600" lvl="1" indent="-228600">
              <a:buFont typeface=""/>
              <a:buChar char="•"/>
            </a:pPr>
            <a:r>
              <a:rPr lang="en-US">
                <a:solidFill>
                  <a:srgbClr val="4D1434"/>
                </a:solidFill>
                <a:latin typeface="Söhne"/>
                <a:cs typeface="Arial"/>
              </a:rPr>
              <a:t>Check for seat availability before booking.</a:t>
            </a:r>
            <a:r>
              <a:rPr lang="en-US">
                <a:latin typeface="Söhne"/>
                <a:cs typeface="Arial"/>
              </a:rPr>
              <a:t>​</a:t>
            </a:r>
          </a:p>
          <a:p>
            <a:pPr marL="228600" lvl="1" indent="-228600">
              <a:buFont typeface=""/>
              <a:buChar char="•"/>
            </a:pPr>
            <a:r>
              <a:rPr lang="en-US">
                <a:solidFill>
                  <a:srgbClr val="4D1434"/>
                </a:solidFill>
                <a:latin typeface="Söhne"/>
                <a:cs typeface="Arial"/>
              </a:rPr>
              <a:t>Handle edge cases and error conditions gracefully.</a:t>
            </a:r>
            <a:r>
              <a:rPr lang="en-US">
                <a:latin typeface="Söhne"/>
                <a:cs typeface="Arial"/>
              </a:rPr>
              <a:t>​</a:t>
            </a:r>
          </a:p>
          <a:p>
            <a:pPr marL="228600" indent="-228600">
              <a:buFont typeface=""/>
              <a:buChar char="•"/>
            </a:pPr>
            <a:r>
              <a:rPr lang="en-US" b="1">
                <a:solidFill>
                  <a:srgbClr val="4D1434"/>
                </a:solidFill>
                <a:latin typeface="Söhne"/>
                <a:cs typeface="Arial"/>
              </a:rPr>
              <a:t>Concurrency Control:</a:t>
            </a:r>
            <a:r>
              <a:rPr lang="en-US">
                <a:latin typeface="Söhne"/>
                <a:cs typeface="Arial"/>
              </a:rPr>
              <a:t>​</a:t>
            </a:r>
          </a:p>
          <a:p>
            <a:pPr marL="228600" lvl="1" indent="-228600">
              <a:buFont typeface=""/>
              <a:buChar char="•"/>
            </a:pPr>
            <a:r>
              <a:rPr lang="en-US">
                <a:solidFill>
                  <a:srgbClr val="4D1434"/>
                </a:solidFill>
                <a:latin typeface="Söhne"/>
                <a:cs typeface="Arial"/>
              </a:rPr>
              <a:t>Implement measures to handle concurrent access to the same data, preventing race conditions and ensuring data integrity.</a:t>
            </a:r>
            <a:r>
              <a:rPr lang="en-US">
                <a:latin typeface="Söhne"/>
                <a:cs typeface="Arial"/>
              </a:rPr>
              <a:t>​</a:t>
            </a:r>
          </a:p>
          <a:p>
            <a:pPr marL="228600" lvl="1" indent="-228600">
              <a:buFont typeface=""/>
              <a:buChar char="•"/>
            </a:pPr>
            <a:r>
              <a:rPr lang="en-US">
                <a:solidFill>
                  <a:srgbClr val="4D1434"/>
                </a:solidFill>
                <a:latin typeface="Söhne"/>
                <a:cs typeface="Arial"/>
              </a:rPr>
              <a:t>Use locks or other synchronization mechanisms if necessary.</a:t>
            </a:r>
          </a:p>
        </p:txBody>
      </p:sp>
      <p:sp>
        <p:nvSpPr>
          <p:cNvPr id="4" name="TextBox 3">
            <a:extLst>
              <a:ext uri="{FF2B5EF4-FFF2-40B4-BE49-F238E27FC236}">
                <a16:creationId xmlns:a16="http://schemas.microsoft.com/office/drawing/2014/main" id="{33D828E0-C4C6-34D1-466A-ECD69451822B}"/>
              </a:ext>
            </a:extLst>
          </p:cNvPr>
          <p:cNvSpPr txBox="1"/>
          <p:nvPr/>
        </p:nvSpPr>
        <p:spPr>
          <a:xfrm>
            <a:off x="302079" y="3826329"/>
            <a:ext cx="115810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4D1434"/>
                </a:solidFill>
                <a:latin typeface="Söhne"/>
              </a:rPr>
              <a:t>5. Security:</a:t>
            </a:r>
          </a:p>
          <a:p>
            <a:pPr marL="228600" indent="-228600">
              <a:buFont typeface=""/>
              <a:buChar char="•"/>
            </a:pPr>
            <a:r>
              <a:rPr lang="en-US" b="1" dirty="0">
                <a:solidFill>
                  <a:srgbClr val="4D1434"/>
                </a:solidFill>
                <a:latin typeface="Söhne"/>
              </a:rPr>
              <a:t>User Authentication:</a:t>
            </a:r>
          </a:p>
          <a:p>
            <a:pPr marL="228600" lvl="1" indent="-228600">
              <a:buFont typeface=""/>
              <a:buChar char="•"/>
            </a:pPr>
            <a:r>
              <a:rPr lang="en-US" dirty="0">
                <a:solidFill>
                  <a:srgbClr val="4D1434"/>
                </a:solidFill>
                <a:latin typeface="Söhne"/>
              </a:rPr>
              <a:t>Implement user authentication to ensure only authorized users can access certain functionalities (e.g., booking, cancellation).</a:t>
            </a:r>
          </a:p>
          <a:p>
            <a:pPr marL="228600" lvl="1" indent="-228600">
              <a:buFont typeface=""/>
              <a:buChar char="•"/>
            </a:pPr>
            <a:r>
              <a:rPr lang="en-US" dirty="0">
                <a:solidFill>
                  <a:srgbClr val="4D1434"/>
                </a:solidFill>
                <a:latin typeface="Söhne"/>
              </a:rPr>
              <a:t>Protect sensitive data like user passwords using encryption.</a:t>
            </a:r>
          </a:p>
          <a:p>
            <a:pPr marL="228600" indent="-228600">
              <a:buFont typeface=""/>
              <a:buChar char="•"/>
            </a:pPr>
            <a:r>
              <a:rPr lang="en-US" b="1" dirty="0">
                <a:solidFill>
                  <a:srgbClr val="4D1434"/>
                </a:solidFill>
                <a:latin typeface="Söhne"/>
              </a:rPr>
              <a:t>Data Privacy:</a:t>
            </a:r>
          </a:p>
          <a:p>
            <a:pPr marL="228600" lvl="1" indent="-228600">
              <a:buFont typeface=""/>
              <a:buChar char="•"/>
            </a:pPr>
            <a:r>
              <a:rPr lang="en-US" dirty="0">
                <a:solidFill>
                  <a:srgbClr val="4D1434"/>
                </a:solidFill>
                <a:latin typeface="Söhne"/>
              </a:rPr>
              <a:t>Ensure that passenger details are stored securely and access is restricted to authorized personnel only.</a:t>
            </a:r>
          </a:p>
          <a:p>
            <a:pPr marL="228600" lvl="1" indent="-228600">
              <a:buFont typeface=""/>
              <a:buChar char="•"/>
            </a:pPr>
            <a:endParaRPr lang="en-US" dirty="0">
              <a:solidFill>
                <a:srgbClr val="4D1434"/>
              </a:solidFill>
              <a:latin typeface="Söhne"/>
            </a:endParaRPr>
          </a:p>
        </p:txBody>
      </p:sp>
    </p:spTree>
    <p:extLst>
      <p:ext uri="{BB962C8B-B14F-4D97-AF65-F5344CB8AC3E}">
        <p14:creationId xmlns:p14="http://schemas.microsoft.com/office/powerpoint/2010/main" val="352685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44E194-5BE6-8BCE-D4B0-4D3E644FC790}"/>
              </a:ext>
            </a:extLst>
          </p:cNvPr>
          <p:cNvSpPr>
            <a:spLocks noGrp="1"/>
          </p:cNvSpPr>
          <p:nvPr>
            <p:ph type="sldNum" sz="quarter" idx="12"/>
          </p:nvPr>
        </p:nvSpPr>
        <p:spPr/>
        <p:txBody>
          <a:bodyPr/>
          <a:lstStyle/>
          <a:p>
            <a:fld id="{D57F1E4F-1CFF-5643-939E-217C01CDF565}" type="slidenum">
              <a:rPr lang="en-US" dirty="0"/>
              <a:pPr/>
              <a:t>9</a:t>
            </a:fld>
            <a:endParaRPr lang="en-US" dirty="0"/>
          </a:p>
        </p:txBody>
      </p:sp>
      <p:sp>
        <p:nvSpPr>
          <p:cNvPr id="3" name="TextBox 2">
            <a:extLst>
              <a:ext uri="{FF2B5EF4-FFF2-40B4-BE49-F238E27FC236}">
                <a16:creationId xmlns:a16="http://schemas.microsoft.com/office/drawing/2014/main" id="{F891E94E-C464-FD86-8A57-9FA3BDED12C4}"/>
              </a:ext>
            </a:extLst>
          </p:cNvPr>
          <p:cNvSpPr txBox="1"/>
          <p:nvPr/>
        </p:nvSpPr>
        <p:spPr>
          <a:xfrm>
            <a:off x="444953" y="1717221"/>
            <a:ext cx="113020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4D1434"/>
                </a:solidFill>
                <a:latin typeface="Söhne"/>
                <a:cs typeface="Segoe UI"/>
              </a:rPr>
              <a:t>6. Administration:</a:t>
            </a:r>
            <a:r>
              <a:rPr lang="en-US">
                <a:latin typeface="Söhne"/>
                <a:cs typeface="Segoe UI"/>
              </a:rPr>
              <a:t>​</a:t>
            </a:r>
          </a:p>
          <a:p>
            <a:pPr marL="228600" indent="-228600">
              <a:buFont typeface=""/>
              <a:buChar char="•"/>
            </a:pPr>
            <a:r>
              <a:rPr lang="en-US" b="1">
                <a:solidFill>
                  <a:srgbClr val="4D1434"/>
                </a:solidFill>
                <a:latin typeface="Söhne"/>
                <a:cs typeface="Arial"/>
              </a:rPr>
              <a:t>Admin Interface:</a:t>
            </a:r>
            <a:r>
              <a:rPr lang="en-US">
                <a:latin typeface="Söhne"/>
                <a:cs typeface="Arial"/>
              </a:rPr>
              <a:t>​</a:t>
            </a:r>
          </a:p>
          <a:p>
            <a:pPr marL="228600" lvl="1" indent="-228600">
              <a:buFont typeface=""/>
              <a:buChar char="•"/>
            </a:pPr>
            <a:r>
              <a:rPr lang="en-US">
                <a:solidFill>
                  <a:srgbClr val="4D1434"/>
                </a:solidFill>
                <a:latin typeface="Söhne"/>
                <a:cs typeface="Arial"/>
              </a:rPr>
              <a:t>Provide an interface for administrators to manage trains, bookings, and user accounts.</a:t>
            </a:r>
            <a:r>
              <a:rPr lang="en-US">
                <a:latin typeface="Söhne"/>
                <a:cs typeface="Arial"/>
              </a:rPr>
              <a:t>​</a:t>
            </a:r>
          </a:p>
          <a:p>
            <a:pPr marL="228600" lvl="1" indent="-228600">
              <a:buFont typeface=""/>
              <a:buChar char="•"/>
            </a:pPr>
            <a:r>
              <a:rPr lang="en-US">
                <a:solidFill>
                  <a:srgbClr val="4D1434"/>
                </a:solidFill>
                <a:latin typeface="Söhne"/>
                <a:cs typeface="Arial"/>
              </a:rPr>
              <a:t>Allow admins to add/remove trains, modify seat availability, view booking history, etc.</a:t>
            </a:r>
          </a:p>
        </p:txBody>
      </p:sp>
      <p:sp>
        <p:nvSpPr>
          <p:cNvPr id="4" name="TextBox 3">
            <a:extLst>
              <a:ext uri="{FF2B5EF4-FFF2-40B4-BE49-F238E27FC236}">
                <a16:creationId xmlns:a16="http://schemas.microsoft.com/office/drawing/2014/main" id="{09FA0BFF-2ED8-614C-F06A-DC4BF6EFCC60}"/>
              </a:ext>
            </a:extLst>
          </p:cNvPr>
          <p:cNvSpPr txBox="1"/>
          <p:nvPr/>
        </p:nvSpPr>
        <p:spPr>
          <a:xfrm>
            <a:off x="451757" y="3173186"/>
            <a:ext cx="108258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4D1434"/>
                </a:solidFill>
                <a:latin typeface="Söhne"/>
              </a:rPr>
              <a:t>7. Error Handling and Logging:</a:t>
            </a:r>
          </a:p>
          <a:p>
            <a:pPr marL="228600" indent="-228600">
              <a:buFont typeface=""/>
              <a:buChar char="•"/>
            </a:pPr>
            <a:r>
              <a:rPr lang="en-US" b="1" dirty="0">
                <a:solidFill>
                  <a:srgbClr val="4D1434"/>
                </a:solidFill>
                <a:latin typeface="Söhne"/>
              </a:rPr>
              <a:t>Error Handling:</a:t>
            </a:r>
          </a:p>
          <a:p>
            <a:pPr marL="228600" lvl="1" indent="-228600">
              <a:buFont typeface=""/>
              <a:buChar char="•"/>
            </a:pPr>
            <a:r>
              <a:rPr lang="en-US" dirty="0">
                <a:solidFill>
                  <a:srgbClr val="4D1434"/>
                </a:solidFill>
                <a:latin typeface="Söhne"/>
              </a:rPr>
              <a:t>Handle errors gracefully and provide informative error messages to users.</a:t>
            </a:r>
          </a:p>
          <a:p>
            <a:pPr marL="228600" lvl="1" indent="-228600">
              <a:buFont typeface=""/>
              <a:buChar char="•"/>
            </a:pPr>
            <a:r>
              <a:rPr lang="en-US" dirty="0">
                <a:solidFill>
                  <a:srgbClr val="4D1434"/>
                </a:solidFill>
                <a:latin typeface="Söhne"/>
              </a:rPr>
              <a:t>Log errors and exceptions for debugging and monitoring purposes.</a:t>
            </a:r>
          </a:p>
        </p:txBody>
      </p:sp>
    </p:spTree>
    <p:extLst>
      <p:ext uri="{BB962C8B-B14F-4D97-AF65-F5344CB8AC3E}">
        <p14:creationId xmlns:p14="http://schemas.microsoft.com/office/powerpoint/2010/main" val="29145760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TC103457464[[fn=Dividend]]</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lpstr>
      <vt:lpstr> </vt:lpstr>
      <vt:lpstr>PowerPoint Presentation</vt:lpstr>
      <vt:lpstr> </vt:lpstr>
      <vt:lpstr>PowerPoint Presentation</vt:lpstr>
      <vt:lpstr>PowerPoint Presentation</vt:lpstr>
      <vt:lpstr>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821</cp:revision>
  <dcterms:created xsi:type="dcterms:W3CDTF">2024-04-01T16:53:49Z</dcterms:created>
  <dcterms:modified xsi:type="dcterms:W3CDTF">2024-04-23T13:16:54Z</dcterms:modified>
</cp:coreProperties>
</file>