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5" r:id="rId5"/>
    <p:sldId id="283" r:id="rId6"/>
    <p:sldId id="270" r:id="rId7"/>
    <p:sldId id="271" r:id="rId8"/>
    <p:sldId id="285" r:id="rId9"/>
    <p:sldId id="272" r:id="rId10"/>
    <p:sldId id="274" r:id="rId11"/>
    <p:sldId id="276" r:id="rId12"/>
    <p:sldId id="284" r:id="rId13"/>
    <p:sldId id="268" r:id="rId14"/>
    <p:sldId id="278" r:id="rId15"/>
    <p:sldId id="279" r:id="rId16"/>
    <p:sldId id="280" r:id="rId17"/>
    <p:sldId id="281" r:id="rId18"/>
    <p:sldId id="294" r:id="rId19"/>
    <p:sldId id="291" r:id="rId20"/>
    <p:sldId id="292" r:id="rId21"/>
    <p:sldId id="293" r:id="rId22"/>
    <p:sldId id="295" r:id="rId23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568952" cy="1728192"/>
          </a:xfrm>
        </p:spPr>
        <p:txBody>
          <a:bodyPr>
            <a:normAutofit/>
          </a:bodyPr>
          <a:lstStyle/>
          <a:p>
            <a:r>
              <a:rPr lang="ru-RU" dirty="0"/>
              <a:t>Создание проекта в</a:t>
            </a:r>
            <a:br>
              <a:rPr lang="en-US" dirty="0"/>
            </a:br>
            <a:r>
              <a:rPr lang="ru-RU" dirty="0"/>
              <a:t> </a:t>
            </a:r>
            <a:r>
              <a:rPr lang="en-US" dirty="0"/>
              <a:t>Android Studio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568952" cy="1728192"/>
          </a:xfrm>
        </p:spPr>
        <p:txBody>
          <a:bodyPr>
            <a:normAutofit/>
          </a:bodyPr>
          <a:lstStyle/>
          <a:p>
            <a:r>
              <a:rPr lang="ru-RU" dirty="0"/>
              <a:t>Жизненный цикл </a:t>
            </a:r>
            <a:r>
              <a:rPr lang="en-US" dirty="0"/>
              <a:t>Activity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/>
              <a:t>Context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748464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</a:t>
            </a:r>
            <a:endParaRPr lang="en-US" sz="24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1</a:t>
              </a:r>
              <a:r>
                <a:rPr lang="ru-RU" sz="2000" dirty="0"/>
                <a:t>2</a:t>
              </a:r>
            </a:p>
          </p:txBody>
        </p:sp>
      </p:grpSp>
      <p:pic>
        <p:nvPicPr>
          <p:cNvPr id="1026" name="Picture 2" descr="C:\Users\ACER\Desktop\Contex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92896"/>
            <a:ext cx="5904657" cy="416163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5536" y="90872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Context</a:t>
            </a:r>
            <a:r>
              <a:rPr lang="ru-RU" dirty="0"/>
              <a:t> – это объект, который предоставляет доступ к базовым функциям приложения: доступ к ресурсам, к файловой системе, вызов активности и т.д. </a:t>
            </a:r>
            <a:r>
              <a:rPr lang="ru-RU" dirty="0" err="1"/>
              <a:t>Activity</a:t>
            </a:r>
            <a:r>
              <a:rPr lang="ru-RU" dirty="0"/>
              <a:t> является подклассом </a:t>
            </a:r>
            <a:r>
              <a:rPr lang="ru-RU" dirty="0" err="1"/>
              <a:t>Context</a:t>
            </a:r>
            <a:r>
              <a:rPr lang="ru-RU" dirty="0"/>
              <a:t>, поэтому в коде мы можем использовать её как </a:t>
            </a:r>
            <a:r>
              <a:rPr lang="ru-RU" dirty="0" err="1"/>
              <a:t>ИмяАктивности.this</a:t>
            </a:r>
            <a:r>
              <a:rPr lang="ru-RU" dirty="0"/>
              <a:t> (напр. </a:t>
            </a:r>
            <a:r>
              <a:rPr lang="ru-RU" dirty="0" err="1"/>
              <a:t>MainActivity.this</a:t>
            </a:r>
            <a:r>
              <a:rPr lang="ru-RU" dirty="0"/>
              <a:t>), или укороченную запись </a:t>
            </a:r>
            <a:r>
              <a:rPr lang="ru-RU" dirty="0" err="1"/>
              <a:t>this</a:t>
            </a:r>
            <a:r>
              <a:rPr lang="ru-RU" dirty="0"/>
              <a:t>. Классы </a:t>
            </a:r>
            <a:r>
              <a:rPr lang="ru-RU" dirty="0" err="1"/>
              <a:t>Service</a:t>
            </a:r>
            <a:r>
              <a:rPr lang="ru-RU" dirty="0"/>
              <a:t>, </a:t>
            </a:r>
            <a:r>
              <a:rPr lang="ru-RU" dirty="0" err="1"/>
              <a:t>Application</a:t>
            </a:r>
            <a:r>
              <a:rPr lang="ru-RU" dirty="0"/>
              <a:t> и др. также наследуются от контекста.</a:t>
            </a:r>
            <a:r>
              <a:rPr lang="en-US" dirty="0"/>
              <a:t> </a:t>
            </a:r>
            <a:r>
              <a:rPr lang="ru-RU" dirty="0"/>
              <a:t>Ниже представлена иерархия классов.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/>
              <a:t>Создание </a:t>
            </a:r>
            <a:r>
              <a:rPr lang="en-US" sz="3600" dirty="0"/>
              <a:t>Activity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748464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</a:t>
            </a:r>
            <a:endParaRPr lang="en-US" sz="2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dirty="0"/>
              <a:t>Для создания новой Активности наследуется класс </a:t>
            </a:r>
            <a:r>
              <a:rPr lang="ru-RU" sz="2400" dirty="0" err="1"/>
              <a:t>Activity</a:t>
            </a:r>
            <a:r>
              <a:rPr lang="ru-RU" sz="2400" dirty="0"/>
              <a:t>:</a:t>
            </a:r>
          </a:p>
          <a:p>
            <a:pPr marL="342900" lvl="0" indent="-342900">
              <a:spcBef>
                <a:spcPct val="20000"/>
              </a:spcBef>
            </a:pPr>
            <a:endParaRPr lang="ru-RU" sz="2400" dirty="0"/>
          </a:p>
          <a:p>
            <a:pPr marL="342900" lvl="0" indent="-342900">
              <a:spcBef>
                <a:spcPct val="20000"/>
              </a:spcBef>
            </a:pPr>
            <a:r>
              <a:rPr lang="ru-RU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public class </a:t>
            </a:r>
            <a:r>
              <a:rPr lang="en-US" sz="2400" dirty="0" err="1"/>
              <a:t>MyActivity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extends</a:t>
            </a:r>
            <a:r>
              <a:rPr lang="en-US" sz="2400" dirty="0"/>
              <a:t> Activity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	//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Реализация класса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dirty="0"/>
              <a:t>	}</a:t>
            </a:r>
            <a:endParaRPr lang="ru-RU" sz="2400" dirty="0"/>
          </a:p>
          <a:p>
            <a:pPr marL="342900" lvl="0" indent="-342900">
              <a:spcBef>
                <a:spcPct val="20000"/>
              </a:spcBef>
            </a:pPr>
            <a:endParaRPr lang="ru-RU" sz="2400" dirty="0"/>
          </a:p>
          <a:p>
            <a:pPr marL="342900" lvl="0" indent="-342900">
              <a:spcBef>
                <a:spcPct val="20000"/>
              </a:spcBef>
            </a:pPr>
            <a:r>
              <a:rPr lang="ru-RU" sz="2400" dirty="0"/>
              <a:t>	Внутри</a:t>
            </a:r>
            <a:r>
              <a:rPr lang="en-US" sz="2400" dirty="0"/>
              <a:t> </a:t>
            </a:r>
            <a:r>
              <a:rPr lang="ru-RU" sz="2400" dirty="0"/>
              <a:t>реализации класса необходимо определить пользовательский интерфейс и реализовать требуемый функционал.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ru-RU" sz="2400" dirty="0"/>
              <a:t>Базовый класс </a:t>
            </a:r>
            <a:r>
              <a:rPr lang="ru-RU" sz="2400" dirty="0" err="1"/>
              <a:t>Activity</a:t>
            </a:r>
            <a:r>
              <a:rPr lang="ru-RU" sz="2400" dirty="0"/>
              <a:t> представляет собой пустой экран, поэтому нужно создать пользовательский интерфейс с помощью представлений (</a:t>
            </a:r>
            <a:r>
              <a:rPr lang="ru-RU" sz="2400" dirty="0" err="1"/>
              <a:t>View</a:t>
            </a:r>
            <a:r>
              <a:rPr lang="ru-RU" sz="2400" dirty="0"/>
              <a:t>) и разметки(</a:t>
            </a:r>
            <a:r>
              <a:rPr lang="ru-RU" sz="2400" dirty="0" err="1"/>
              <a:t>Layout</a:t>
            </a:r>
            <a:r>
              <a:rPr lang="ru-RU" sz="2400" dirty="0"/>
              <a:t>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1</a:t>
              </a:r>
              <a:r>
                <a:rPr lang="ru-RU" sz="2000" dirty="0"/>
                <a:t>3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81336"/>
            <a:ext cx="8712968" cy="586003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fr-FR" sz="2000" dirty="0">
                <a:solidFill>
                  <a:srgbClr val="0070C0"/>
                </a:solidFill>
              </a:rPr>
              <a:t>package</a:t>
            </a:r>
            <a:r>
              <a:rPr lang="fr-FR" sz="2000" dirty="0"/>
              <a:t> com.example.helloandroid;</a:t>
            </a:r>
          </a:p>
          <a:p>
            <a:pPr marL="514350" indent="-514350">
              <a:buNone/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Импорт некоторых классов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fr-FR" sz="2000" dirty="0">
                <a:solidFill>
                  <a:srgbClr val="0070C0"/>
                </a:solidFill>
              </a:rPr>
              <a:t>import</a:t>
            </a:r>
            <a:r>
              <a:rPr lang="fr-FR" sz="2000" dirty="0"/>
              <a:t> android.app.Activity;</a:t>
            </a:r>
          </a:p>
          <a:p>
            <a:pPr marL="514350" indent="-514350">
              <a:buNone/>
            </a:pPr>
            <a:r>
              <a:rPr lang="fr-FR" sz="2000" dirty="0">
                <a:solidFill>
                  <a:srgbClr val="0070C0"/>
                </a:solidFill>
              </a:rPr>
              <a:t>import</a:t>
            </a:r>
            <a:r>
              <a:rPr lang="fr-FR" sz="2000" dirty="0"/>
              <a:t> android.os.Bundle;</a:t>
            </a:r>
          </a:p>
          <a:p>
            <a:pPr marL="514350" indent="-514350">
              <a:buNone/>
            </a:pPr>
            <a:endParaRPr lang="ru-RU" sz="2000" dirty="0"/>
          </a:p>
          <a:p>
            <a:pPr marL="514350" indent="-514350">
              <a:buNone/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// Класс наследуется от класса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Activity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fr-FR" sz="2000" dirty="0">
                <a:solidFill>
                  <a:srgbClr val="0070C0"/>
                </a:solidFill>
              </a:rPr>
              <a:t>public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0070C0"/>
                </a:solidFill>
              </a:rPr>
              <a:t>class</a:t>
            </a:r>
            <a:r>
              <a:rPr lang="fr-FR" sz="2000" dirty="0"/>
              <a:t> MyActivity </a:t>
            </a:r>
            <a:r>
              <a:rPr lang="fr-FR" sz="2000" dirty="0">
                <a:solidFill>
                  <a:srgbClr val="0070C0"/>
                </a:solidFill>
              </a:rPr>
              <a:t>extends</a:t>
            </a:r>
            <a:r>
              <a:rPr lang="fr-FR" sz="2000" dirty="0"/>
              <a:t> Activity {</a:t>
            </a:r>
          </a:p>
          <a:p>
            <a:pPr marL="514350" indent="-514350">
              <a:buNone/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     //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 Переопределение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метода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onCreate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из класса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Activity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fr-FR" sz="2000" dirty="0"/>
              <a:t>   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@Override</a:t>
            </a:r>
          </a:p>
          <a:p>
            <a:pPr marL="514350" indent="-514350">
              <a:buNone/>
            </a:pPr>
            <a:r>
              <a:rPr lang="fr-FR" sz="2000" dirty="0"/>
              <a:t>    </a:t>
            </a:r>
            <a:r>
              <a:rPr lang="fr-FR" sz="2000" dirty="0">
                <a:solidFill>
                  <a:srgbClr val="0070C0"/>
                </a:solidFill>
              </a:rPr>
              <a:t>protected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0070C0"/>
                </a:solidFill>
              </a:rPr>
              <a:t>void</a:t>
            </a:r>
            <a:r>
              <a:rPr lang="fr-FR" sz="2000" dirty="0"/>
              <a:t> onCreate(Bundle savedInstanceState) {</a:t>
            </a:r>
          </a:p>
          <a:p>
            <a:pPr marL="514350" indent="-514350">
              <a:buNone/>
            </a:pPr>
            <a:r>
              <a:rPr lang="fr-FR" sz="2000" dirty="0"/>
              <a:t>        </a:t>
            </a:r>
            <a:r>
              <a:rPr lang="fr-FR" sz="2000" dirty="0">
                <a:solidFill>
                  <a:srgbClr val="0070C0"/>
                </a:solidFill>
              </a:rPr>
              <a:t>super</a:t>
            </a:r>
            <a:r>
              <a:rPr lang="fr-FR" sz="2000" dirty="0"/>
              <a:t>.onCreate(savedInstanceState);</a:t>
            </a:r>
          </a:p>
          <a:p>
            <a:pPr marL="514350" indent="-514350">
              <a:buNone/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        //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Вызов метода для установки компонентов внешнего вида из ресурсов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fr-FR" sz="2000" dirty="0"/>
              <a:t>        setContentView(R.layout.</a:t>
            </a:r>
            <a:r>
              <a:rPr lang="fr-FR" sz="2000" dirty="0">
                <a:solidFill>
                  <a:srgbClr val="7030A0"/>
                </a:solidFill>
              </a:rPr>
              <a:t>activity_my</a:t>
            </a:r>
            <a:r>
              <a:rPr lang="fr-FR" sz="2000" dirty="0"/>
              <a:t>);</a:t>
            </a:r>
          </a:p>
          <a:p>
            <a:pPr marL="514350" indent="-514350">
              <a:buNone/>
            </a:pPr>
            <a:r>
              <a:rPr lang="fr-FR" sz="2000" dirty="0"/>
              <a:t>    }  </a:t>
            </a:r>
          </a:p>
          <a:p>
            <a:pPr marL="514350" indent="-514350">
              <a:buNone/>
            </a:pPr>
            <a:r>
              <a:rPr lang="fr-FR" sz="2000" dirty="0"/>
              <a:t>}</a:t>
            </a:r>
          </a:p>
          <a:p>
            <a:pPr marL="514350" indent="-514350">
              <a:buNone/>
            </a:pPr>
            <a:endParaRPr lang="en-US" sz="2800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778098"/>
          </a:xfrm>
        </p:spPr>
        <p:txBody>
          <a:bodyPr>
            <a:normAutofit/>
          </a:bodyPr>
          <a:lstStyle/>
          <a:p>
            <a:r>
              <a:rPr lang="ru-RU" sz="3600" dirty="0"/>
              <a:t>Пример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14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944" cy="778098"/>
          </a:xfrm>
        </p:spPr>
        <p:txBody>
          <a:bodyPr>
            <a:normAutofit/>
          </a:bodyPr>
          <a:lstStyle/>
          <a:p>
            <a:r>
              <a:rPr lang="ru-RU" sz="3600" dirty="0"/>
              <a:t>Регистрация </a:t>
            </a:r>
            <a:r>
              <a:rPr lang="en-US" sz="3600" dirty="0"/>
              <a:t>Activity </a:t>
            </a:r>
            <a:r>
              <a:rPr lang="ru-RU" sz="3600" dirty="0"/>
              <a:t>в манифесте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748464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Для использования Активности в приложении ее необходимо зарегистрировать в Манифесте </a:t>
            </a:r>
            <a:r>
              <a:rPr lang="en-US" sz="2400" dirty="0"/>
              <a:t>(</a:t>
            </a:r>
            <a:r>
              <a:rPr lang="en-US" sz="2400" dirty="0" err="1"/>
              <a:t>Android.manifest.xml</a:t>
            </a:r>
            <a:r>
              <a:rPr lang="en-US" sz="2400" dirty="0"/>
              <a:t>)</a:t>
            </a:r>
            <a:r>
              <a:rPr lang="ru-RU" sz="2400" dirty="0"/>
              <a:t> путем добавления элемента &lt;</a:t>
            </a:r>
            <a:r>
              <a:rPr lang="ru-RU" sz="2400" dirty="0" err="1"/>
              <a:t>activity</a:t>
            </a:r>
            <a:r>
              <a:rPr lang="ru-RU" sz="2400" dirty="0"/>
              <a:t>&gt; внутри</a:t>
            </a:r>
            <a:r>
              <a:rPr lang="en-US" sz="2400" dirty="0"/>
              <a:t> </a:t>
            </a:r>
            <a:r>
              <a:rPr lang="ru-RU" sz="2400" dirty="0"/>
              <a:t>узла &lt;</a:t>
            </a:r>
            <a:r>
              <a:rPr lang="ru-RU" sz="2400" dirty="0" err="1"/>
              <a:t>application</a:t>
            </a:r>
            <a:r>
              <a:rPr lang="ru-RU" sz="2400" dirty="0"/>
              <a:t>&gt;.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ru-RU" sz="2400" dirty="0"/>
              <a:t>Ниже показано, как создать элемент &lt;</a:t>
            </a:r>
            <a:r>
              <a:rPr lang="ru-RU" sz="2400" dirty="0" err="1"/>
              <a:t>activity</a:t>
            </a:r>
            <a:r>
              <a:rPr lang="ru-RU" sz="2400" dirty="0"/>
              <a:t>&gt; для </a:t>
            </a:r>
            <a:r>
              <a:rPr lang="ru-RU" sz="2400" dirty="0" err="1"/>
              <a:t>MyActivity</a:t>
            </a:r>
            <a:r>
              <a:rPr lang="ru-RU" sz="2400" dirty="0"/>
              <a:t>:</a:t>
            </a:r>
          </a:p>
          <a:p>
            <a:pPr>
              <a:buNone/>
            </a:pPr>
            <a:r>
              <a:rPr lang="en-US" sz="2400" dirty="0"/>
              <a:t>	&lt;application&gt;	</a:t>
            </a:r>
          </a:p>
          <a:p>
            <a:pPr>
              <a:buNone/>
            </a:pPr>
            <a:r>
              <a:rPr lang="en-US" sz="2400" dirty="0"/>
              <a:t>		…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ru-RU" sz="2400" dirty="0"/>
              <a:t>&lt;</a:t>
            </a:r>
            <a:r>
              <a:rPr lang="ru-RU" sz="2400" dirty="0" err="1"/>
              <a:t>activity</a:t>
            </a:r>
            <a:r>
              <a:rPr lang="ru-RU" sz="2400" dirty="0"/>
              <a:t> </a:t>
            </a:r>
            <a:r>
              <a:rPr lang="ru-RU" sz="2400" dirty="0" err="1"/>
              <a:t>android:label=</a:t>
            </a:r>
            <a:r>
              <a:rPr lang="ru-RU" sz="2400" dirty="0"/>
              <a:t>“</a:t>
            </a:r>
            <a:r>
              <a:rPr lang="en-US" sz="2400" dirty="0"/>
              <a:t>My Activity</a:t>
            </a:r>
            <a:r>
              <a:rPr lang="ru-RU" sz="2400" dirty="0"/>
              <a:t>"</a:t>
            </a:r>
          </a:p>
          <a:p>
            <a:pPr>
              <a:buNone/>
            </a:pPr>
            <a:r>
              <a:rPr lang="en-US" sz="2400" dirty="0"/>
              <a:t>		        </a:t>
            </a:r>
            <a:r>
              <a:rPr lang="ru-RU" sz="2400" dirty="0" err="1"/>
              <a:t>android:name=</a:t>
            </a:r>
            <a:r>
              <a:rPr lang="ru-RU" sz="2400" dirty="0"/>
              <a:t>".</a:t>
            </a:r>
            <a:r>
              <a:rPr lang="ru-RU" sz="2400" dirty="0" err="1"/>
              <a:t>MyActivity</a:t>
            </a:r>
            <a:r>
              <a:rPr lang="ru-RU" sz="2400" dirty="0"/>
              <a:t>"&gt;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ru-RU" sz="2400" dirty="0"/>
              <a:t>&lt;/</a:t>
            </a:r>
            <a:r>
              <a:rPr lang="ru-RU" sz="2400" dirty="0" err="1"/>
              <a:t>activity</a:t>
            </a:r>
            <a:r>
              <a:rPr lang="ru-RU" sz="2400" dirty="0"/>
              <a:t>&gt;	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&lt;/application&gt;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15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944" cy="778098"/>
          </a:xfrm>
        </p:spPr>
        <p:txBody>
          <a:bodyPr>
            <a:normAutofit/>
          </a:bodyPr>
          <a:lstStyle/>
          <a:p>
            <a:r>
              <a:rPr lang="ru-RU" sz="3600" dirty="0"/>
              <a:t>Состояния </a:t>
            </a:r>
            <a:r>
              <a:rPr lang="en-US" sz="3600" dirty="0"/>
              <a:t>Activity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748464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</a:t>
            </a:r>
            <a:endParaRPr lang="en-US" sz="2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7544" y="1124744"/>
            <a:ext cx="8208912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Активное (</a:t>
            </a:r>
            <a:r>
              <a:rPr lang="ru-RU" sz="2400" dirty="0" err="1"/>
              <a:t>Active</a:t>
            </a:r>
            <a:r>
              <a:rPr lang="ru-RU" sz="2400" dirty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Приостановленное (</a:t>
            </a:r>
            <a:r>
              <a:rPr lang="ru-RU" sz="2400" dirty="0" err="1"/>
              <a:t>Paused</a:t>
            </a:r>
            <a:r>
              <a:rPr lang="ru-RU" sz="2400" dirty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Остановленное (</a:t>
            </a:r>
            <a:r>
              <a:rPr lang="ru-RU" sz="2400" dirty="0" err="1"/>
              <a:t>Stopped</a:t>
            </a:r>
            <a:r>
              <a:rPr lang="ru-RU" sz="2400" dirty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400" dirty="0"/>
              <a:t>Неактивное (</a:t>
            </a:r>
            <a:r>
              <a:rPr lang="ru-RU" sz="2400" dirty="0" err="1"/>
              <a:t>Inactive</a:t>
            </a:r>
            <a:r>
              <a:rPr lang="ru-RU" sz="2400" dirty="0"/>
              <a:t>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8640960" cy="31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Группа 5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16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944" cy="778098"/>
          </a:xfrm>
        </p:spPr>
        <p:txBody>
          <a:bodyPr>
            <a:normAutofit/>
          </a:bodyPr>
          <a:lstStyle/>
          <a:p>
            <a:r>
              <a:rPr lang="ru-RU" sz="3600" dirty="0"/>
              <a:t>Жизненный цикл </a:t>
            </a:r>
            <a:r>
              <a:rPr lang="en-US" sz="3600" dirty="0"/>
              <a:t>Activity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748464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</a:t>
            </a:r>
            <a:endParaRPr lang="en-US" sz="2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C:\Alexander\Знания\Android Lections\Прочее\activity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80728"/>
            <a:ext cx="4752528" cy="5688632"/>
          </a:xfrm>
          <a:prstGeom prst="rect">
            <a:avLst/>
          </a:prstGeom>
          <a:noFill/>
        </p:spPr>
      </p:pic>
      <p:grpSp>
        <p:nvGrpSpPr>
          <p:cNvPr id="6" name="Группа 5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17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944" cy="778098"/>
          </a:xfrm>
        </p:spPr>
        <p:txBody>
          <a:bodyPr>
            <a:normAutofit/>
          </a:bodyPr>
          <a:lstStyle/>
          <a:p>
            <a:r>
              <a:rPr lang="ru-RU" sz="3600" dirty="0"/>
              <a:t>Отслеживание состояния </a:t>
            </a:r>
            <a:r>
              <a:rPr lang="en-US" sz="3600" dirty="0"/>
              <a:t>Activity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748464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Ранее мы переопределяли метод </a:t>
            </a:r>
            <a:r>
              <a:rPr lang="en-US" sz="2400" dirty="0" err="1"/>
              <a:t>onCreate</a:t>
            </a:r>
            <a:r>
              <a:rPr lang="en-US" sz="2400" dirty="0"/>
              <a:t>() </a:t>
            </a:r>
            <a:r>
              <a:rPr lang="ru-RU" sz="2400" dirty="0"/>
              <a:t>(слайд 15), для того, чтобы добавить туда необходимые нам действия. Подобным образом можно переопределить любые методы, показанные на предыдущем слайде, для того, чтобы отследить состояние Активности. Например, можно вывести в лог сообщение о том, что активность приостановлена, переопределив метод </a:t>
            </a:r>
            <a:r>
              <a:rPr lang="en-US" sz="2400" b="1" dirty="0" err="1"/>
              <a:t>onPause</a:t>
            </a:r>
            <a:r>
              <a:rPr lang="en-US" sz="2400" b="1" dirty="0"/>
              <a:t>()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Override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dirty="0"/>
              <a:t>	</a:t>
            </a:r>
            <a:r>
              <a:rPr lang="ru-RU" sz="2400" dirty="0" err="1">
                <a:solidFill>
                  <a:srgbClr val="0070C0"/>
                </a:solidFill>
              </a:rPr>
              <a:t>public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0070C0"/>
                </a:solidFill>
              </a:rPr>
              <a:t>void</a:t>
            </a:r>
            <a:r>
              <a:rPr lang="ru-RU" sz="2400" dirty="0"/>
              <a:t> </a:t>
            </a:r>
            <a:r>
              <a:rPr lang="ru-RU" sz="2400" dirty="0" err="1"/>
              <a:t>onPause</a:t>
            </a:r>
            <a:r>
              <a:rPr lang="ru-RU" sz="2400" dirty="0"/>
              <a:t>(){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ru-RU" sz="2400" dirty="0" err="1">
                <a:solidFill>
                  <a:srgbClr val="0070C0"/>
                </a:solidFill>
              </a:rPr>
              <a:t>super</a:t>
            </a:r>
            <a:r>
              <a:rPr lang="ru-RU" sz="2400" dirty="0" err="1"/>
              <a:t>.onPause</a:t>
            </a:r>
            <a:r>
              <a:rPr lang="ru-RU" sz="2400" dirty="0"/>
              <a:t>();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Log.d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“TAG”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“</a:t>
            </a:r>
            <a:r>
              <a:rPr lang="en-US" sz="2400" dirty="0" err="1">
                <a:solidFill>
                  <a:srgbClr val="00B050"/>
                </a:solidFill>
              </a:rPr>
              <a:t>onPause</a:t>
            </a:r>
            <a:r>
              <a:rPr lang="en-US" sz="2400" dirty="0">
                <a:solidFill>
                  <a:srgbClr val="00B050"/>
                </a:solidFill>
              </a:rPr>
              <a:t>()”</a:t>
            </a:r>
            <a:r>
              <a:rPr lang="en-US" sz="2400" dirty="0"/>
              <a:t>);</a:t>
            </a:r>
            <a:endParaRPr lang="ru-RU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ru-RU" sz="2400" dirty="0"/>
              <a:t>}</a:t>
            </a:r>
            <a:endParaRPr lang="en-US" sz="2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51520" y="1124744"/>
            <a:ext cx="842493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18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Hello World!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12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pPr algn="l"/>
            <a:r>
              <a:rPr lang="ru-RU" sz="2400" dirty="0"/>
              <a:t>1. Создайте текстовый блок на главном </a:t>
            </a:r>
            <a:r>
              <a:rPr lang="ru-RU" sz="2400" dirty="0" err="1"/>
              <a:t>активити</a:t>
            </a:r>
            <a:r>
              <a:rPr lang="ru-RU" sz="2400" dirty="0"/>
              <a:t>, для этого откройте окно </a:t>
            </a:r>
            <a:r>
              <a:rPr lang="en-US" sz="2400" dirty="0"/>
              <a:t>“activity_main.xml” </a:t>
            </a:r>
            <a:r>
              <a:rPr lang="ru-RU" sz="2400" dirty="0"/>
              <a:t>и нажмите на режим отображения </a:t>
            </a:r>
            <a:r>
              <a:rPr lang="en-US" sz="2400" dirty="0"/>
              <a:t>“Split”           </a:t>
            </a:r>
            <a:r>
              <a:rPr lang="ru-RU" sz="2400" dirty="0"/>
              <a:t>, где уже будет создан нужный блок. </a:t>
            </a:r>
            <a:r>
              <a:rPr lang="en-US" sz="2400" dirty="0"/>
              <a:t> </a:t>
            </a:r>
            <a:br>
              <a:rPr lang="ru-RU" sz="2400" dirty="0"/>
            </a:br>
            <a:r>
              <a:rPr lang="ru-RU" sz="2400" dirty="0"/>
              <a:t>2. Присвоим для текста </a:t>
            </a:r>
            <a:r>
              <a:rPr lang="ru-RU" sz="2400" dirty="0" err="1"/>
              <a:t>индефикатор</a:t>
            </a:r>
            <a:r>
              <a:rPr lang="ru-RU" sz="2400" dirty="0"/>
              <a:t> командой </a:t>
            </a:r>
            <a:r>
              <a:rPr lang="en-US" sz="2400" b="1" dirty="0" err="1"/>
              <a:t>android:id</a:t>
            </a:r>
            <a:r>
              <a:rPr lang="en-US" sz="2400" b="1" dirty="0"/>
              <a:t>=“@+id/</a:t>
            </a:r>
            <a:r>
              <a:rPr lang="ru-RU" sz="2400" b="1" i="1" dirty="0"/>
              <a:t>имя</a:t>
            </a:r>
            <a:r>
              <a:rPr lang="en-US" sz="2400" b="1" dirty="0"/>
              <a:t>”  </a:t>
            </a:r>
            <a:r>
              <a:rPr lang="ru-RU" sz="2400" dirty="0"/>
              <a:t>и удаляем строчку </a:t>
            </a:r>
            <a:r>
              <a:rPr lang="en-US" sz="2400" b="1" dirty="0" err="1"/>
              <a:t>android:text</a:t>
            </a:r>
            <a:r>
              <a:rPr lang="en-US" sz="2400" b="1" dirty="0"/>
              <a:t>=“”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12" y="2060848"/>
            <a:ext cx="8912499" cy="43924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889351"/>
            <a:ext cx="597857" cy="3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352928" cy="936104"/>
          </a:xfrm>
        </p:spPr>
        <p:txBody>
          <a:bodyPr/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ru-RU" sz="2400" dirty="0"/>
              <a:t>Запустите </a:t>
            </a:r>
            <a:r>
              <a:rPr lang="en-US" sz="2400" dirty="0"/>
              <a:t>Android Studio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sz="2400" dirty="0"/>
              <a:t>Выберите раздел </a:t>
            </a:r>
            <a:r>
              <a:rPr lang="en-US" sz="2400" dirty="0"/>
              <a:t>Start a new Android Studio project</a:t>
            </a:r>
          </a:p>
          <a:p>
            <a:pPr marL="514350" indent="-514350">
              <a:buFont typeface="Arial" pitchFamily="34" charset="0"/>
              <a:buAutoNum type="arabicPeriod"/>
            </a:pPr>
            <a:endParaRPr lang="en-US" sz="2400" dirty="0"/>
          </a:p>
          <a:p>
            <a:pPr marL="514350" indent="-514350">
              <a:buFont typeface="Arial" pitchFamily="34" charset="0"/>
              <a:buAutoNum type="arabicPeriod"/>
            </a:pPr>
            <a:endParaRPr lang="fr-FR" sz="2400" dirty="0"/>
          </a:p>
          <a:p>
            <a:pPr marL="514350" indent="-514350">
              <a:buNone/>
            </a:pPr>
            <a:endParaRPr lang="en-US" sz="2800" dirty="0"/>
          </a:p>
          <a:p>
            <a:pPr>
              <a:buNone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3</a:t>
              </a:r>
              <a:endParaRPr lang="ru-RU" sz="2000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71" y="1579637"/>
            <a:ext cx="6660232" cy="420919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0266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3.</a:t>
            </a:r>
            <a:r>
              <a:rPr lang="ru-RU" sz="2400" dirty="0"/>
              <a:t> Откройте </a:t>
            </a:r>
            <a:r>
              <a:rPr lang="en-US" sz="2400" dirty="0" err="1"/>
              <a:t>MainActivity</a:t>
            </a:r>
            <a:r>
              <a:rPr lang="en-US" sz="2400" dirty="0"/>
              <a:t> </a:t>
            </a:r>
            <a:r>
              <a:rPr lang="ru-RU" sz="2400" dirty="0"/>
              <a:t>по пути </a:t>
            </a:r>
            <a:r>
              <a:rPr lang="en-US" sz="2400" dirty="0"/>
              <a:t>“app\java\</a:t>
            </a:r>
            <a:r>
              <a:rPr lang="en-US" sz="2400" dirty="0" err="1"/>
              <a:t>com.ru.myapplication</a:t>
            </a:r>
            <a:r>
              <a:rPr lang="en-US" sz="2400" dirty="0"/>
              <a:t>\MainActivity.java”.</a:t>
            </a:r>
            <a:br>
              <a:rPr lang="en-US" sz="2400" dirty="0"/>
            </a:br>
            <a:r>
              <a:rPr lang="ru-RU" sz="2400" dirty="0"/>
              <a:t>4. Для начала добавьте объект </a:t>
            </a:r>
            <a:r>
              <a:rPr lang="en-US" sz="2400" dirty="0" err="1"/>
              <a:t>TextView</a:t>
            </a:r>
            <a:r>
              <a:rPr lang="en-US" sz="2400" dirty="0"/>
              <a:t> </a:t>
            </a:r>
            <a:r>
              <a:rPr lang="ru-RU" sz="2400" dirty="0"/>
              <a:t>в классе командой </a:t>
            </a:r>
            <a:r>
              <a:rPr lang="en-US" sz="2400" b="1" dirty="0" err="1"/>
              <a:t>TextView</a:t>
            </a:r>
            <a:r>
              <a:rPr lang="en-US" sz="2400" b="1" dirty="0"/>
              <a:t> </a:t>
            </a:r>
            <a:r>
              <a:rPr lang="en-US" sz="2400" b="1" dirty="0" err="1"/>
              <a:t>textView</a:t>
            </a:r>
            <a:r>
              <a:rPr lang="en-US" sz="2400" b="1" dirty="0"/>
              <a:t>;</a:t>
            </a:r>
            <a:r>
              <a:rPr lang="en-US" sz="2400" dirty="0"/>
              <a:t> </a:t>
            </a:r>
            <a:r>
              <a:rPr lang="ru-RU" sz="2400" dirty="0"/>
              <a:t>далее присвоим этому объекту ранее созданный текстовый блок указав путь к нему командой </a:t>
            </a:r>
            <a:r>
              <a:rPr lang="en-US" sz="2400" b="1" dirty="0" err="1"/>
              <a:t>textView</a:t>
            </a:r>
            <a:r>
              <a:rPr lang="en-US" sz="2400" b="1" dirty="0"/>
              <a:t> = </a:t>
            </a:r>
            <a:r>
              <a:rPr lang="en-US" sz="2400" b="1" dirty="0" err="1"/>
              <a:t>findViewById</a:t>
            </a:r>
            <a:r>
              <a:rPr lang="en-US" sz="2400" b="1" dirty="0"/>
              <a:t>(R.id.</a:t>
            </a:r>
            <a:r>
              <a:rPr lang="ru-RU" sz="2400" b="1" i="1" dirty="0"/>
              <a:t>имя</a:t>
            </a:r>
            <a:r>
              <a:rPr lang="ru-RU" sz="2400" b="1" dirty="0"/>
              <a:t>)</a:t>
            </a:r>
            <a:r>
              <a:rPr lang="en-US" sz="2400" b="1" dirty="0"/>
              <a:t>;</a:t>
            </a:r>
            <a:r>
              <a:rPr lang="en-US" sz="2400" dirty="0"/>
              <a:t> </a:t>
            </a:r>
            <a:r>
              <a:rPr lang="ru-RU" sz="2400" dirty="0"/>
              <a:t>в методе </a:t>
            </a:r>
            <a:r>
              <a:rPr lang="en-US" sz="2400" dirty="0" err="1"/>
              <a:t>OnCreate</a:t>
            </a:r>
            <a:r>
              <a:rPr lang="en-US" sz="2400" dirty="0"/>
              <a:t>().</a:t>
            </a:r>
            <a:br>
              <a:rPr lang="en-US" sz="2400" dirty="0"/>
            </a:br>
            <a:r>
              <a:rPr lang="en-US" sz="2400" dirty="0"/>
              <a:t>5. </a:t>
            </a:r>
            <a:r>
              <a:rPr lang="ru-RU" sz="2400" dirty="0"/>
              <a:t>Присвойте текст </a:t>
            </a:r>
            <a:r>
              <a:rPr lang="en-US" sz="2400" dirty="0"/>
              <a:t>“Hello, World!” </a:t>
            </a:r>
            <a:r>
              <a:rPr lang="ru-RU" sz="2400" dirty="0"/>
              <a:t> командой </a:t>
            </a:r>
            <a:r>
              <a:rPr lang="en-US" sz="2400" b="1" dirty="0" err="1"/>
              <a:t>textView.setText</a:t>
            </a:r>
            <a:r>
              <a:rPr lang="en-US" sz="2400" b="1" dirty="0"/>
              <a:t>(“Hello, World!”);</a:t>
            </a:r>
            <a:endParaRPr lang="ru-RU" sz="24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026" y="2924944"/>
            <a:ext cx="7003193" cy="37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3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6</a:t>
            </a:r>
            <a:r>
              <a:rPr lang="ru-RU" sz="2400" dirty="0"/>
              <a:t>. Выполните программу, на виртуальном телефоне появиться приложение с главным </a:t>
            </a:r>
            <a:r>
              <a:rPr lang="ru-RU" sz="2400" dirty="0" err="1"/>
              <a:t>активити</a:t>
            </a:r>
            <a:r>
              <a:rPr lang="ru-RU" sz="2400" dirty="0"/>
              <a:t> на котором выведется </a:t>
            </a:r>
            <a:r>
              <a:rPr lang="en-US" sz="2400" dirty="0"/>
              <a:t>“Hello, World!”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1412776"/>
            <a:ext cx="2920203" cy="50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96944" cy="778098"/>
          </a:xfrm>
        </p:spPr>
        <p:txBody>
          <a:bodyPr>
            <a:normAutofit/>
          </a:bodyPr>
          <a:lstStyle/>
          <a:p>
            <a:r>
              <a:rPr lang="ru-RU" sz="3600" dirty="0"/>
              <a:t>Задание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892480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а) Вывести </a:t>
            </a:r>
            <a:r>
              <a:rPr lang="ru-RU" sz="2400" dirty="0" err="1"/>
              <a:t>логи</a:t>
            </a:r>
            <a:r>
              <a:rPr lang="ru-RU" sz="2400" dirty="0"/>
              <a:t> для каждого метода со слайда 18, запустить приложение и поэкспериментировать с приложением, чтобы выяснить, при каких условиях вызываются различные методы.</a:t>
            </a:r>
          </a:p>
          <a:p>
            <a:pPr>
              <a:buNone/>
            </a:pPr>
            <a:r>
              <a:rPr lang="ru-RU" sz="2400" dirty="0"/>
              <a:t>	б) Добавить в эти же методы вывод экранных сообщений (тостов) . Тосты создаются при помощи статического метода </a:t>
            </a:r>
            <a:r>
              <a:rPr lang="en-US" sz="2400" dirty="0" err="1"/>
              <a:t>makeText</a:t>
            </a:r>
            <a:r>
              <a:rPr lang="en-US" sz="2400" dirty="0"/>
              <a:t>(), </a:t>
            </a:r>
            <a:r>
              <a:rPr lang="ru-RU" sz="2400" dirty="0"/>
              <a:t>определенного в классе </a:t>
            </a:r>
            <a:r>
              <a:rPr lang="en-US" sz="2400" dirty="0"/>
              <a:t>Toast </a:t>
            </a:r>
            <a:r>
              <a:rPr lang="ru-RU" sz="2400" dirty="0"/>
              <a:t>и выводятся на экран при помощи метода </a:t>
            </a:r>
            <a:r>
              <a:rPr lang="en-US" sz="2400" dirty="0"/>
              <a:t>show():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Toast.makeText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this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</a:t>
            </a:r>
            <a:r>
              <a:rPr lang="en-US" sz="2400" dirty="0" err="1">
                <a:solidFill>
                  <a:srgbClr val="00B050"/>
                </a:solidFill>
              </a:rPr>
              <a:t>onStart</a:t>
            </a:r>
            <a:r>
              <a:rPr lang="en-US" sz="2400" dirty="0">
                <a:solidFill>
                  <a:srgbClr val="00B050"/>
                </a:solidFill>
              </a:rPr>
              <a:t>()"</a:t>
            </a:r>
            <a:r>
              <a:rPr lang="en-US" sz="2400" dirty="0"/>
              <a:t>, </a:t>
            </a:r>
            <a:r>
              <a:rPr lang="en-US" sz="2400" dirty="0" err="1"/>
              <a:t>Toast.</a:t>
            </a:r>
            <a:r>
              <a:rPr lang="en-US" sz="2400" dirty="0" err="1">
                <a:solidFill>
                  <a:srgbClr val="7030A0"/>
                </a:solidFill>
              </a:rPr>
              <a:t>LENGTH_SHORT</a:t>
            </a:r>
            <a:r>
              <a:rPr lang="en-US" sz="2400" dirty="0"/>
              <a:t>).show();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51520" y="1124744"/>
            <a:ext cx="842493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19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352928" cy="936104"/>
          </a:xfrm>
        </p:spPr>
        <p:txBody>
          <a:bodyPr/>
          <a:lstStyle/>
          <a:p>
            <a:pPr marL="514350" indent="-514350">
              <a:buNone/>
            </a:pPr>
            <a:r>
              <a:rPr lang="ru-RU" sz="2400" dirty="0"/>
              <a:t>3. В качестве типа </a:t>
            </a:r>
            <a:r>
              <a:rPr lang="en-US" sz="2400" dirty="0"/>
              <a:t>Activity </a:t>
            </a:r>
            <a:r>
              <a:rPr lang="ru-RU" sz="2400" dirty="0"/>
              <a:t>выберите </a:t>
            </a:r>
            <a:r>
              <a:rPr lang="en-US" sz="2400" dirty="0"/>
              <a:t>Empty Activity</a:t>
            </a:r>
            <a:endParaRPr lang="fr-FR" sz="2400" dirty="0"/>
          </a:p>
          <a:p>
            <a:pPr marL="514350" indent="-514350">
              <a:buNone/>
            </a:pPr>
            <a:endParaRPr lang="en-US" sz="2800" dirty="0"/>
          </a:p>
          <a:p>
            <a:pPr>
              <a:buNone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4</a:t>
              </a:r>
              <a:endParaRPr lang="ru-RU" sz="2000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13" y="1338486"/>
            <a:ext cx="6977590" cy="52701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404663"/>
            <a:ext cx="8712968" cy="174647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u-RU" sz="2400" dirty="0"/>
              <a:t>4. Введите имя для проекта</a:t>
            </a:r>
          </a:p>
          <a:p>
            <a:pPr marL="514350" indent="-514350">
              <a:buNone/>
            </a:pPr>
            <a:r>
              <a:rPr lang="ru-RU" sz="2400" dirty="0"/>
              <a:t>5. Укажите местоположение проекта</a:t>
            </a:r>
          </a:p>
          <a:p>
            <a:pPr marL="514350" indent="-514350">
              <a:buNone/>
            </a:pPr>
            <a:r>
              <a:rPr lang="ru-RU" sz="2400" dirty="0"/>
              <a:t>6. Выберите язык 	</a:t>
            </a:r>
          </a:p>
          <a:p>
            <a:pPr marL="514350" indent="-514350">
              <a:buNone/>
            </a:pPr>
            <a:r>
              <a:rPr lang="ru-RU" sz="2400" dirty="0"/>
              <a:t>5. Выберите минимальную версию системы, которая сможет поддерживать создаваемое приложение</a:t>
            </a:r>
            <a:endParaRPr lang="en-US" sz="2400" dirty="0"/>
          </a:p>
          <a:p>
            <a:pPr marL="514350" indent="-514350">
              <a:buFont typeface="Arial" pitchFamily="34" charset="0"/>
              <a:buAutoNum type="arabicPeriod"/>
            </a:pPr>
            <a:endParaRPr lang="fr-FR" sz="2400" dirty="0"/>
          </a:p>
          <a:p>
            <a:pPr marL="514350" indent="-514350">
              <a:buNone/>
            </a:pPr>
            <a:endParaRPr lang="en-US" sz="2800" dirty="0"/>
          </a:p>
          <a:p>
            <a:pPr>
              <a:buNone/>
            </a:pP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5</a:t>
              </a:r>
              <a:endParaRPr lang="ru-RU" sz="2000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51137"/>
            <a:ext cx="5886039" cy="44262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132856"/>
            <a:ext cx="8568952" cy="1728192"/>
          </a:xfrm>
        </p:spPr>
        <p:txBody>
          <a:bodyPr>
            <a:norm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Android Virtual Device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424936" cy="536145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Нажмите кнопку </a:t>
            </a:r>
            <a:r>
              <a:rPr lang="en-US" sz="2400" dirty="0"/>
              <a:t>AVD Manager</a:t>
            </a:r>
            <a:r>
              <a:rPr lang="ru-RU" sz="2400" dirty="0"/>
              <a:t>		  </a:t>
            </a:r>
            <a:r>
              <a:rPr lang="en-US" sz="2400" dirty="0"/>
              <a:t>.</a:t>
            </a:r>
            <a:r>
              <a:rPr lang="ru-RU" sz="2400" dirty="0"/>
              <a:t> Откроется окно менеджера виртуальных устройств.</a:t>
            </a:r>
          </a:p>
          <a:p>
            <a:pPr marL="457200" indent="-457200">
              <a:buAutoNum type="arabicPeriod"/>
            </a:pPr>
            <a:r>
              <a:rPr lang="ru-RU" sz="2400" dirty="0"/>
              <a:t>Нажмите кнопку «</a:t>
            </a:r>
            <a:r>
              <a:rPr lang="en-US" sz="2400" dirty="0"/>
              <a:t>Create</a:t>
            </a:r>
            <a:r>
              <a:rPr lang="ru-RU" sz="2400" dirty="0"/>
              <a:t> </a:t>
            </a:r>
            <a:r>
              <a:rPr lang="en-US" sz="2400" dirty="0"/>
              <a:t>Virtual Device</a:t>
            </a:r>
            <a:r>
              <a:rPr lang="ru-RU" sz="2400" dirty="0"/>
              <a:t>» для создания нового устройства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7</a:t>
              </a: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92756"/>
            <a:ext cx="1082800" cy="526567"/>
          </a:xfrm>
          <a:prstGeom prst="rect">
            <a:avLst/>
          </a:prstGeom>
        </p:spPr>
      </p:pic>
      <p:pic>
        <p:nvPicPr>
          <p:cNvPr id="1026" name="Picture 2" descr="https://sun9-26.userapi.com/HfUrdL6qP-iRohJ_Sc6RLEroE3IHlIAExjHWlA/Hq9rON2qB_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280920" cy="408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404664"/>
            <a:ext cx="7200800" cy="864095"/>
          </a:xfrm>
        </p:spPr>
        <p:txBody>
          <a:bodyPr>
            <a:normAutofit/>
          </a:bodyPr>
          <a:lstStyle/>
          <a:p>
            <a:pPr marL="457200" indent="-457200" algn="ctr">
              <a:buNone/>
            </a:pPr>
            <a:r>
              <a:rPr lang="ru-RU" sz="2400" dirty="0"/>
              <a:t>3. Выберите из предоставленного списка устройство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8</a:t>
              </a: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361" y="1124744"/>
            <a:ext cx="7614071" cy="5167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3639" y="404664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None/>
            </a:pPr>
            <a:r>
              <a:rPr lang="ru-RU" sz="2400" dirty="0"/>
              <a:t>3. Выберите версию </a:t>
            </a:r>
            <a:r>
              <a:rPr lang="en-US" sz="2400" dirty="0"/>
              <a:t>Android </a:t>
            </a:r>
            <a:r>
              <a:rPr lang="ru-RU" sz="2400" dirty="0"/>
              <a:t>для устройства (не ниже выбранной при создании проекта)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0432" y="260648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10</a:t>
            </a:r>
            <a:endParaRPr lang="ru-RU" sz="20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2000" dirty="0"/>
                <a:t>9</a:t>
              </a:r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7368033" cy="50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/>
              <a:t>Построение и запуск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96752"/>
            <a:ext cx="8748464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	</a:t>
            </a:r>
            <a:endParaRPr lang="en-US" sz="24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1124744"/>
            <a:ext cx="9036496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400" noProof="0" dirty="0"/>
              <a:t>Для сборки проекта в </a:t>
            </a:r>
            <a:r>
              <a:rPr lang="en-US" sz="2400" noProof="0" dirty="0"/>
              <a:t>Android Studio </a:t>
            </a:r>
            <a:r>
              <a:rPr lang="ru-RU" sz="2400" noProof="0" dirty="0"/>
              <a:t>используется</a:t>
            </a:r>
            <a:r>
              <a:rPr lang="en-US" sz="2400" noProof="0" dirty="0"/>
              <a:t> </a:t>
            </a:r>
            <a:r>
              <a:rPr lang="ru-RU" sz="2400" noProof="0" dirty="0"/>
              <a:t>модуль </a:t>
            </a:r>
            <a:r>
              <a:rPr lang="en-US" sz="2400" noProof="0" dirty="0" err="1"/>
              <a:t>Gradle</a:t>
            </a:r>
            <a:r>
              <a:rPr lang="en-US" sz="2400" noProof="0" dirty="0"/>
              <a:t>.</a:t>
            </a:r>
            <a:r>
              <a:rPr lang="ru-RU" sz="2400" noProof="0" dirty="0"/>
              <a:t> Поменять параметры сборки можно в файлах </a:t>
            </a:r>
            <a:r>
              <a:rPr lang="en-US" sz="2400" noProof="0" dirty="0" err="1"/>
              <a:t>build.gradle</a:t>
            </a:r>
            <a:r>
              <a:rPr lang="en-US" sz="2400" noProof="0" dirty="0"/>
              <a:t> </a:t>
            </a:r>
            <a:r>
              <a:rPr lang="ru-RU" sz="2400" noProof="0" dirty="0"/>
              <a:t>и </a:t>
            </a:r>
            <a:r>
              <a:rPr lang="en-US" sz="2400" dirty="0" err="1"/>
              <a:t>settings.gradle</a:t>
            </a:r>
            <a:r>
              <a:rPr lang="en-US" sz="2400" dirty="0"/>
              <a:t>. </a:t>
            </a:r>
            <a:r>
              <a:rPr lang="ru-RU" sz="2400" dirty="0"/>
              <a:t>Однако, при создании несложных приложений в этом редко возникает необходимость.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Для</a:t>
            </a: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запуска приложения нажмите кнопку «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</a:t>
            </a: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dirty="0"/>
              <a:t>	</a:t>
            </a: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панели инструментов и выберите эмулятор в качестве платформы для запуска.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ru-RU" sz="2400" baseline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Также можно запускать приложения на подключенных к компьютеру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Android-</a:t>
            </a: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устройствах. Для этого нужно включить в настройках устройства режим отладки по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 </a:t>
            </a: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скачать драйвер для отладки по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USB </a:t>
            </a:r>
            <a:r>
              <a:rPr kumimoji="0" lang="ru-R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</a:t>
            </a:r>
            <a:r>
              <a:rPr lang="en-US" sz="2400" dirty="0"/>
              <a:t>SDK Manager.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460432" y="188640"/>
            <a:ext cx="504056" cy="504056"/>
            <a:chOff x="8388424" y="260648"/>
            <a:chExt cx="504056" cy="50405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8388424" y="260648"/>
              <a:ext cx="504056" cy="50405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8424" y="33265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/>
                <a:t>1</a:t>
              </a:r>
              <a:r>
                <a:rPr lang="ru-RU" sz="2000" dirty="0"/>
                <a:t>0</a:t>
              </a: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8375" y="2564904"/>
            <a:ext cx="1903859" cy="488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905</Words>
  <Application>Microsoft Office PowerPoint</Application>
  <PresentationFormat>Экран (4:3)</PresentationFormat>
  <Paragraphs>103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</vt:lpstr>
      <vt:lpstr>Тема Office</vt:lpstr>
      <vt:lpstr>Создание проекта в  Android Studio</vt:lpstr>
      <vt:lpstr>Презентация PowerPoint</vt:lpstr>
      <vt:lpstr>Презентация PowerPoint</vt:lpstr>
      <vt:lpstr>Презентация PowerPoint</vt:lpstr>
      <vt:lpstr>Настройка Android Virtual Device</vt:lpstr>
      <vt:lpstr>Презентация PowerPoint</vt:lpstr>
      <vt:lpstr>Презентация PowerPoint</vt:lpstr>
      <vt:lpstr>Презентация PowerPoint</vt:lpstr>
      <vt:lpstr>Построение и запуск программ</vt:lpstr>
      <vt:lpstr>Жизненный цикл Activity</vt:lpstr>
      <vt:lpstr>Context</vt:lpstr>
      <vt:lpstr>Создание Activity</vt:lpstr>
      <vt:lpstr>Пример</vt:lpstr>
      <vt:lpstr>Регистрация Activity в манифесте</vt:lpstr>
      <vt:lpstr>Состояния Activity</vt:lpstr>
      <vt:lpstr>Жизненный цикл Activity</vt:lpstr>
      <vt:lpstr>Отслеживание состояния Activity</vt:lpstr>
      <vt:lpstr>Hello World!</vt:lpstr>
      <vt:lpstr>1. Создайте текстовый блок на главном активити, для этого откройте окно “activity_main.xml” и нажмите на режим отображения “Split”           , где уже будет создан нужный блок.   2. Присвоим для текста индефикатор командой android:id=“@+id/имя”  и удаляем строчку android:text=“”.</vt:lpstr>
      <vt:lpstr>3. Откройте MainActivity по пути “app\java\com.ru.myapplication\MainActivity.java”. 4. Для начала добавьте объект TextView в классе командой TextView textView; далее присвоим этому объекту ранее созданный текстовый блок указав путь к нему командой textView = findViewById(R.id.имя); в методе OnCreate(). 5. Присвойте текст “Hello, World!”  командой textView.setText(“Hello, World!”);</vt:lpstr>
      <vt:lpstr>6. Выполните программу, на виртуальном телефоне появиться приложение с главным активити на котором выведется “Hello, World!”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0 Повторение основ Java. Архитектура Android. Hello, world!</dc:title>
  <dc:creator>ACER</dc:creator>
  <cp:lastModifiedBy>Али Вайсс Хассан</cp:lastModifiedBy>
  <cp:revision>102</cp:revision>
  <dcterms:created xsi:type="dcterms:W3CDTF">2015-01-31T14:49:00Z</dcterms:created>
  <dcterms:modified xsi:type="dcterms:W3CDTF">2025-10-31T04:07:23Z</dcterms:modified>
</cp:coreProperties>
</file>