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79" r:id="rId5"/>
    <p:sldId id="272" r:id="rId6"/>
    <p:sldId id="260" r:id="rId7"/>
    <p:sldId id="278" r:id="rId8"/>
    <p:sldId id="268" r:id="rId9"/>
    <p:sldId id="262" r:id="rId10"/>
    <p:sldId id="274" r:id="rId11"/>
    <p:sldId id="271" r:id="rId12"/>
    <p:sldId id="277" r:id="rId13"/>
    <p:sldId id="276" r:id="rId14"/>
    <p:sldId id="263" r:id="rId15"/>
    <p:sldId id="270" r:id="rId16"/>
    <p:sldId id="275" r:id="rId17"/>
    <p:sldId id="258" r:id="rId18"/>
    <p:sldId id="280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0D476-6805-42F3-A5A7-EE25CBAAF43E}" type="datetimeFigureOut">
              <a:rPr lang="ru-RU" smtClean="0"/>
              <a:pPr/>
              <a:t>26.11.2008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D2839-D020-4E1B-AE73-0C6422F225C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0D476-6805-42F3-A5A7-EE25CBAAF43E}" type="datetimeFigureOut">
              <a:rPr lang="ru-RU" smtClean="0"/>
              <a:pPr/>
              <a:t>26.11.2008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D2839-D020-4E1B-AE73-0C6422F22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0D476-6805-42F3-A5A7-EE25CBAAF43E}" type="datetimeFigureOut">
              <a:rPr lang="ru-RU" smtClean="0"/>
              <a:pPr/>
              <a:t>26.11.2008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D2839-D020-4E1B-AE73-0C6422F22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0D476-6805-42F3-A5A7-EE25CBAAF43E}" type="datetimeFigureOut">
              <a:rPr lang="ru-RU" smtClean="0"/>
              <a:pPr/>
              <a:t>26.11.2008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D2839-D020-4E1B-AE73-0C6422F22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0D476-6805-42F3-A5A7-EE25CBAAF43E}" type="datetimeFigureOut">
              <a:rPr lang="ru-RU" smtClean="0"/>
              <a:pPr/>
              <a:t>26.11.2008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D2839-D020-4E1B-AE73-0C6422F225C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0D476-6805-42F3-A5A7-EE25CBAAF43E}" type="datetimeFigureOut">
              <a:rPr lang="ru-RU" smtClean="0"/>
              <a:pPr/>
              <a:t>26.11.2008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D2839-D020-4E1B-AE73-0C6422F22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0D476-6805-42F3-A5A7-EE25CBAAF43E}" type="datetimeFigureOut">
              <a:rPr lang="ru-RU" smtClean="0"/>
              <a:pPr/>
              <a:t>26.11.2008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D2839-D020-4E1B-AE73-0C6422F225C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0D476-6805-42F3-A5A7-EE25CBAAF43E}" type="datetimeFigureOut">
              <a:rPr lang="ru-RU" smtClean="0"/>
              <a:pPr/>
              <a:t>26.11.2008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D2839-D020-4E1B-AE73-0C6422F22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0D476-6805-42F3-A5A7-EE25CBAAF43E}" type="datetimeFigureOut">
              <a:rPr lang="ru-RU" smtClean="0"/>
              <a:pPr/>
              <a:t>26.11.2008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D2839-D020-4E1B-AE73-0C6422F22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90D476-6805-42F3-A5A7-EE25CBAAF43E}" type="datetimeFigureOut">
              <a:rPr lang="ru-RU" smtClean="0"/>
              <a:pPr/>
              <a:t>26.11.2008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D2839-D020-4E1B-AE73-0C6422F22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490D476-6805-42F3-A5A7-EE25CBAAF43E}" type="datetimeFigureOut">
              <a:rPr lang="ru-RU" smtClean="0"/>
              <a:pPr/>
              <a:t>26.11.2008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34D2839-D020-4E1B-AE73-0C6422F22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490D476-6805-42F3-A5A7-EE25CBAAF43E}" type="datetimeFigureOut">
              <a:rPr lang="ru-RU" smtClean="0"/>
              <a:pPr/>
              <a:t>26.11.2008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34D2839-D020-4E1B-AE73-0C6422F225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gotdotnet.ru/personal/AlexanderByndy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2.com/cgi/wiki?ComplexityAsDebt" TargetMode="External"/><Relationship Id="rId2" Type="http://schemas.openxmlformats.org/officeDocument/2006/relationships/hyperlink" Target="http://martinfowler.com/bliki/TechnicalDeb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goarchitects.com/nblog/2008/06/02/MakeTechnicalDebtExplicit.aspx" TargetMode="External"/><Relationship Id="rId4" Type="http://schemas.openxmlformats.org/officeDocument/2006/relationships/hyperlink" Target="http://blogs.construx.com/blogs/stevemcc/archive/2007/11/01/technical-debt-2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2.com/cgi/wiki?ComplexityAsDeb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Технические долги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Бындю</a:t>
            </a:r>
            <a:r>
              <a:rPr lang="ru-RU" dirty="0" smtClean="0"/>
              <a:t> Александр</a:t>
            </a:r>
          </a:p>
          <a:p>
            <a:r>
              <a:rPr lang="ru-RU" dirty="0" err="1" smtClean="0"/>
              <a:t>Блог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http://blogs.gotdotnet.ru/personal/AlexanderByndyu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Зона видимости менеджера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Менеджеры видят </a:t>
            </a:r>
            <a:r>
              <a:rPr lang="ru-RU" dirty="0" smtClean="0">
                <a:solidFill>
                  <a:schemeClr val="accent1"/>
                </a:solidFill>
              </a:rPr>
              <a:t>следствия</a:t>
            </a:r>
          </a:p>
          <a:p>
            <a:pPr lvl="1"/>
            <a:r>
              <a:rPr lang="ru-RU" dirty="0" smtClean="0"/>
              <a:t>Невозможность расширения системы</a:t>
            </a:r>
          </a:p>
          <a:p>
            <a:pPr lvl="1"/>
            <a:r>
              <a:rPr lang="ru-RU" dirty="0" smtClean="0"/>
              <a:t>Увеличение стоимости поддержки системы</a:t>
            </a:r>
          </a:p>
          <a:p>
            <a:pPr lvl="1"/>
            <a:r>
              <a:rPr lang="ru-RU" dirty="0" smtClean="0"/>
              <a:t>Не линейное увеличение стоимости системы от времени разработки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914400"/>
          </a:xfrm>
        </p:spPr>
        <p:txBody>
          <a:bodyPr/>
          <a:lstStyle/>
          <a:p>
            <a:r>
              <a:rPr lang="ru-RU" dirty="0" smtClean="0"/>
              <a:t>Сравнение подходов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732" t="4066" r="3319" b="5186"/>
          <a:stretch>
            <a:fillRect/>
          </a:stretch>
        </p:blipFill>
        <p:spPr bwMode="auto">
          <a:xfrm>
            <a:off x="400021" y="1142984"/>
            <a:ext cx="8601135" cy="537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правило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783560"/>
            <a:ext cx="8358246" cy="4572000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solidFill>
                  <a:schemeClr val="accent3"/>
                </a:solidFill>
              </a:rPr>
              <a:t>Долги</a:t>
            </a:r>
            <a:r>
              <a:rPr lang="ru-RU" dirty="0" smtClean="0"/>
              <a:t> придется оплачивать с процентами, причем реальными деньгами. Чем дольше тянем, тем выше выплата по долгу.</a:t>
            </a:r>
          </a:p>
          <a:p>
            <a:endParaRPr lang="ru-RU" dirty="0" smtClean="0"/>
          </a:p>
          <a:p>
            <a:pPr>
              <a:buNone/>
            </a:pPr>
            <a:endParaRPr lang="ru-RU" dirty="0" smtClean="0">
              <a:solidFill>
                <a:schemeClr val="accent3"/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accent3"/>
                </a:solidFill>
              </a:rPr>
              <a:t>Технические долги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Финансовые долги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4071934" y="3357562"/>
            <a:ext cx="642942" cy="150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8800" dirty="0" smtClean="0"/>
              <a:t>Пути решения</a:t>
            </a:r>
            <a:endParaRPr lang="ru-RU" sz="8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 команды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1357298"/>
            <a:ext cx="8143932" cy="4572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Работа без </a:t>
            </a:r>
            <a:r>
              <a:rPr lang="ru-RU" dirty="0" smtClean="0">
                <a:solidFill>
                  <a:schemeClr val="accent3"/>
                </a:solidFill>
              </a:rPr>
              <a:t>долгов</a:t>
            </a:r>
            <a:r>
              <a:rPr lang="ru-RU" dirty="0" smtClean="0"/>
              <a:t>, как стимул для команды</a:t>
            </a:r>
          </a:p>
          <a:p>
            <a:pPr lvl="1"/>
            <a:r>
              <a:rPr lang="ru-RU" dirty="0" smtClean="0"/>
              <a:t>Применять рефакторинг, постоянный дизайн и др. способы улучшения качества кода</a:t>
            </a:r>
          </a:p>
          <a:p>
            <a:pPr lvl="1"/>
            <a:r>
              <a:rPr lang="ru-RU" dirty="0" smtClean="0"/>
              <a:t>Сделать процесс уменьшения </a:t>
            </a:r>
            <a:r>
              <a:rPr lang="ru-RU" dirty="0" smtClean="0">
                <a:solidFill>
                  <a:schemeClr val="accent3"/>
                </a:solidFill>
              </a:rPr>
              <a:t>долгов</a:t>
            </a:r>
            <a:r>
              <a:rPr lang="ru-RU" dirty="0" smtClean="0"/>
              <a:t> постоянным, а не единичным</a:t>
            </a:r>
          </a:p>
          <a:p>
            <a:pPr>
              <a:buNone/>
            </a:pP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1357298"/>
            <a:ext cx="7772400" cy="4286280"/>
          </a:xfrm>
        </p:spPr>
        <p:txBody>
          <a:bodyPr/>
          <a:lstStyle/>
          <a:p>
            <a:r>
              <a:rPr lang="ru-RU" dirty="0" smtClean="0"/>
              <a:t>Создайте список </a:t>
            </a:r>
            <a:r>
              <a:rPr lang="ru-RU" dirty="0" smtClean="0">
                <a:solidFill>
                  <a:schemeClr val="accent3"/>
                </a:solidFill>
              </a:rPr>
              <a:t>долгов</a:t>
            </a:r>
          </a:p>
          <a:p>
            <a:r>
              <a:rPr lang="ru-RU" dirty="0" smtClean="0"/>
              <a:t>Донесите эту информацию до менеджера</a:t>
            </a:r>
          </a:p>
          <a:p>
            <a:r>
              <a:rPr lang="ru-RU" dirty="0" smtClean="0"/>
              <a:t>Поддерживайте список </a:t>
            </a:r>
            <a:r>
              <a:rPr lang="ru-RU" dirty="0" smtClean="0">
                <a:solidFill>
                  <a:schemeClr val="accent3"/>
                </a:solidFill>
              </a:rPr>
              <a:t>долгов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ru-RU" dirty="0" smtClean="0"/>
              <a:t>Контролируйте </a:t>
            </a:r>
            <a:r>
              <a:rPr lang="ru-RU" dirty="0" smtClean="0">
                <a:solidFill>
                  <a:schemeClr val="accent3"/>
                </a:solidFill>
              </a:rPr>
              <a:t>долги</a:t>
            </a:r>
            <a:endParaRPr lang="ru-RU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512064"/>
            <a:ext cx="7829576" cy="914400"/>
          </a:xfrm>
        </p:spPr>
        <p:txBody>
          <a:bodyPr/>
          <a:lstStyle/>
          <a:p>
            <a:r>
              <a:rPr lang="ru-RU" dirty="0" smtClean="0"/>
              <a:t>Точка зрения менеджера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Обсуждайте </a:t>
            </a:r>
            <a:r>
              <a:rPr lang="ru-RU" dirty="0" smtClean="0">
                <a:solidFill>
                  <a:schemeClr val="accent3"/>
                </a:solidFill>
              </a:rPr>
              <a:t>долги</a:t>
            </a:r>
            <a:r>
              <a:rPr lang="ru-RU" dirty="0" smtClean="0"/>
              <a:t> с менеджером в терминах денег, а не функционала</a:t>
            </a:r>
          </a:p>
          <a:p>
            <a:r>
              <a:rPr lang="ru-RU" dirty="0" smtClean="0"/>
              <a:t>Повторяйте правило: «Если вы не выделите время на оплату </a:t>
            </a:r>
            <a:r>
              <a:rPr lang="ru-RU" dirty="0" smtClean="0">
                <a:solidFill>
                  <a:schemeClr val="accent3"/>
                </a:solidFill>
              </a:rPr>
              <a:t>технических долгов</a:t>
            </a:r>
            <a:r>
              <a:rPr lang="ru-RU" dirty="0" smtClean="0"/>
              <a:t>, вы можете не получить в срок нужную вам функциональность»</a:t>
            </a:r>
          </a:p>
          <a:p>
            <a:r>
              <a:rPr lang="ru-RU" dirty="0" smtClean="0"/>
              <a:t>Сделайте постоянным обсуждение этой темы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357298"/>
            <a:ext cx="7772400" cy="4998262"/>
          </a:xfrm>
        </p:spPr>
        <p:txBody>
          <a:bodyPr/>
          <a:lstStyle/>
          <a:p>
            <a:r>
              <a:rPr lang="en-US" sz="1400" dirty="0" smtClean="0">
                <a:hlinkClick r:id="rId2"/>
              </a:rPr>
              <a:t>http://www.search-this.com/2007/03/13/code-is-money-code-debt/</a:t>
            </a:r>
            <a:endParaRPr lang="ru-RU" sz="1400" dirty="0" smtClean="0">
              <a:hlinkClick r:id="rId2"/>
            </a:endParaRPr>
          </a:p>
          <a:p>
            <a:r>
              <a:rPr lang="en-US" sz="1400" dirty="0" smtClean="0">
                <a:hlinkClick r:id="rId2"/>
              </a:rPr>
              <a:t>http://martinfowler.com/bliki/TechnicalDebt.html</a:t>
            </a:r>
            <a:endParaRPr lang="ru-RU" sz="1400" dirty="0" smtClean="0"/>
          </a:p>
          <a:p>
            <a:r>
              <a:rPr lang="en-US" sz="1400" dirty="0" smtClean="0">
                <a:hlinkClick r:id="rId3"/>
              </a:rPr>
              <a:t>http://www.c2.com/cgi/wiki?ComplexityAsDebt</a:t>
            </a:r>
            <a:endParaRPr lang="ru-RU" sz="1400" dirty="0" smtClean="0"/>
          </a:p>
          <a:p>
            <a:r>
              <a:rPr lang="en-US" sz="1400" dirty="0" smtClean="0">
                <a:hlinkClick r:id="rId4"/>
              </a:rPr>
              <a:t>http://blogs.construx.com/blogs/stevemcc/archive/2007/11/01/technical-debt-2.aspx</a:t>
            </a:r>
            <a:endParaRPr lang="ru-RU" sz="1400" dirty="0" smtClean="0"/>
          </a:p>
          <a:p>
            <a:r>
              <a:rPr lang="en-US" sz="1400" dirty="0" smtClean="0">
                <a:hlinkClick r:id="rId5"/>
              </a:rPr>
              <a:t>http://www.rgoarchitects.com/nblog/2008/06/02/MakeTechnicalDebtExplicit.aspx</a:t>
            </a:r>
            <a:endParaRPr lang="ru-RU" sz="1400" dirty="0" smtClean="0"/>
          </a:p>
          <a:p>
            <a:endParaRPr lang="ru-RU" sz="1400" dirty="0" smtClean="0"/>
          </a:p>
          <a:p>
            <a:endParaRPr lang="ru-RU" sz="1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поговорим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ru-RU" dirty="0" smtClean="0">
                <a:solidFill>
                  <a:schemeClr val="accent3"/>
                </a:solidFill>
              </a:rPr>
              <a:t>Технические долги</a:t>
            </a:r>
          </a:p>
          <a:p>
            <a:r>
              <a:rPr lang="ru-RU" dirty="0" smtClean="0"/>
              <a:t>Типы </a:t>
            </a:r>
            <a:r>
              <a:rPr lang="ru-RU" dirty="0" smtClean="0">
                <a:solidFill>
                  <a:schemeClr val="accent3"/>
                </a:solidFill>
              </a:rPr>
              <a:t>долгов</a:t>
            </a:r>
          </a:p>
          <a:p>
            <a:r>
              <a:rPr lang="ru-RU" dirty="0" smtClean="0"/>
              <a:t>Признаки кода с </a:t>
            </a:r>
            <a:r>
              <a:rPr lang="ru-RU" dirty="0" smtClean="0">
                <a:solidFill>
                  <a:schemeClr val="accent3"/>
                </a:solidFill>
              </a:rPr>
              <a:t>долгами</a:t>
            </a:r>
          </a:p>
          <a:p>
            <a:r>
              <a:rPr lang="ru-RU" dirty="0" smtClean="0"/>
              <a:t>Динамика нарастания </a:t>
            </a:r>
            <a:r>
              <a:rPr lang="ru-RU" dirty="0" smtClean="0">
                <a:solidFill>
                  <a:schemeClr val="accent3"/>
                </a:solidFill>
              </a:rPr>
              <a:t>долгов</a:t>
            </a:r>
          </a:p>
          <a:p>
            <a:r>
              <a:rPr lang="ru-RU" dirty="0" smtClean="0"/>
              <a:t>Точки зрения участников команды</a:t>
            </a:r>
          </a:p>
          <a:p>
            <a:r>
              <a:rPr lang="ru-RU" dirty="0" smtClean="0"/>
              <a:t>Способы решения проблемы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72400" cy="914400"/>
          </a:xfrm>
        </p:spPr>
        <p:txBody>
          <a:bodyPr/>
          <a:lstStyle/>
          <a:p>
            <a:r>
              <a:rPr lang="ru-RU" dirty="0" smtClean="0"/>
              <a:t>Понятие </a:t>
            </a:r>
            <a:r>
              <a:rPr lang="ru-RU" dirty="0" smtClean="0">
                <a:solidFill>
                  <a:schemeClr val="accent3"/>
                </a:solidFill>
              </a:rPr>
              <a:t>Технические долги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(</a:t>
            </a:r>
            <a:r>
              <a:rPr lang="en-US" sz="2400" dirty="0" smtClean="0"/>
              <a:t>Ward Cunningham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accent3"/>
                </a:solidFill>
              </a:rPr>
              <a:t>Технические долги </a:t>
            </a:r>
            <a:r>
              <a:rPr lang="ru-RU" dirty="0" smtClean="0"/>
              <a:t>включают внутренние вещи в проекте, которые мы решаем не делать в данный момент, но которые будут мешать продвижению проекта в дальнейшем, если не будут сделаны.</a:t>
            </a:r>
          </a:p>
          <a:p>
            <a:r>
              <a:rPr lang="ru-RU" dirty="0" smtClean="0">
                <a:solidFill>
                  <a:schemeClr val="accent3"/>
                </a:solidFill>
              </a:rPr>
              <a:t>Технические долги </a:t>
            </a:r>
            <a:r>
              <a:rPr lang="ru-RU" dirty="0" smtClean="0"/>
              <a:t>не включают отложенную функциональность, которую «было бы хорошо сделать для пользователей», но в данный момент имеет низкий приоритет.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hlinkClick r:id="rId2"/>
              </a:rPr>
              <a:t>Метафоры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Игнорирование дизайна – это как одалживание денег</a:t>
            </a:r>
            <a:endParaRPr lang="en-US" dirty="0" smtClean="0"/>
          </a:p>
          <a:p>
            <a:r>
              <a:rPr lang="ru-RU" dirty="0" smtClean="0"/>
              <a:t>Рефакторинг – способ возврата долга</a:t>
            </a:r>
            <a:endParaRPr lang="en-US" dirty="0" smtClean="0"/>
          </a:p>
          <a:p>
            <a:r>
              <a:rPr lang="ru-RU" dirty="0" smtClean="0"/>
              <a:t>Замедление разработки из-за запутанности системы – это выплата процентов</a:t>
            </a:r>
          </a:p>
          <a:p>
            <a:r>
              <a:rPr lang="ru-RU" dirty="0" smtClean="0"/>
              <a:t>Провал проекта – это как облава налоговой полиции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smtClean="0">
                <a:solidFill>
                  <a:schemeClr val="accent3"/>
                </a:solidFill>
              </a:rPr>
              <a:t>долгов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Неумышленные  </a:t>
            </a:r>
            <a:r>
              <a:rPr lang="ru-RU" sz="2000" dirty="0" smtClean="0"/>
              <a:t>( неопытность</a:t>
            </a:r>
            <a:r>
              <a:rPr lang="ru-RU" sz="2000" smtClean="0"/>
              <a:t>, неправильное </a:t>
            </a:r>
            <a:r>
              <a:rPr lang="ru-RU" sz="2000" dirty="0" smtClean="0"/>
              <a:t>использование принципов проектирования)</a:t>
            </a:r>
          </a:p>
          <a:p>
            <a:pPr lvl="1">
              <a:buNone/>
            </a:pPr>
            <a:r>
              <a:rPr lang="ru-RU" sz="1600" dirty="0" smtClean="0"/>
              <a:t>Научились объекты создавать и ООП получилось?</a:t>
            </a:r>
          </a:p>
          <a:p>
            <a:r>
              <a:rPr lang="ru-RU" dirty="0" smtClean="0"/>
              <a:t>Умышленные</a:t>
            </a:r>
          </a:p>
          <a:p>
            <a:pPr lvl="1"/>
            <a:r>
              <a:rPr lang="ru-RU" dirty="0" smtClean="0"/>
              <a:t>Кратковременные </a:t>
            </a:r>
            <a:r>
              <a:rPr lang="ru-RU" sz="2000" dirty="0" smtClean="0"/>
              <a:t>(в расчете на скорый выпуск релиза)</a:t>
            </a:r>
          </a:p>
          <a:p>
            <a:pPr lvl="1"/>
            <a:r>
              <a:rPr lang="ru-RU" dirty="0" smtClean="0"/>
              <a:t>Долговременные </a:t>
            </a:r>
            <a:r>
              <a:rPr lang="ru-RU" sz="2000" dirty="0" smtClean="0"/>
              <a:t>(поддержка отображения информации только через </a:t>
            </a:r>
            <a:r>
              <a:rPr lang="en-US" sz="2000" dirty="0" smtClean="0"/>
              <a:t>web-</a:t>
            </a:r>
            <a:r>
              <a:rPr lang="ru-RU" sz="2000" dirty="0" smtClean="0"/>
              <a:t>интерфейс)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«Запах» кода с </a:t>
            </a:r>
            <a:r>
              <a:rPr lang="ru-RU" dirty="0" smtClean="0">
                <a:solidFill>
                  <a:schemeClr val="accent3"/>
                </a:solidFill>
              </a:rPr>
              <a:t>долгами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Любое изменение приводит к ряду новых дефектов</a:t>
            </a:r>
            <a:endParaRPr lang="en-US" dirty="0" smtClean="0"/>
          </a:p>
          <a:p>
            <a:r>
              <a:rPr lang="ru-RU" dirty="0" smtClean="0"/>
              <a:t>Команда постоянно встречается с непредвиденными проблемами</a:t>
            </a:r>
          </a:p>
          <a:p>
            <a:r>
              <a:rPr lang="ru-RU" dirty="0" smtClean="0"/>
              <a:t>Уже исправленные дефекты снова появляются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начнем платить?</a:t>
            </a:r>
            <a:endParaRPr lang="ru-RU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64111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Динамика нарастания </a:t>
            </a:r>
            <a:r>
              <a:rPr lang="ru-RU" dirty="0" smtClean="0">
                <a:solidFill>
                  <a:schemeClr val="accent3"/>
                </a:solidFill>
              </a:rPr>
              <a:t>долгов</a:t>
            </a:r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7769122" cy="477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Зона видимости программиста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Программисты видят </a:t>
            </a:r>
            <a:r>
              <a:rPr lang="ru-RU" dirty="0" smtClean="0">
                <a:solidFill>
                  <a:schemeClr val="accent1"/>
                </a:solidFill>
              </a:rPr>
              <a:t>причину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ru-RU" dirty="0" smtClean="0"/>
              <a:t>Магические числа</a:t>
            </a:r>
          </a:p>
          <a:p>
            <a:pPr lvl="1"/>
            <a:r>
              <a:rPr lang="ru-RU" dirty="0" smtClean="0"/>
              <a:t>Дублирование кода</a:t>
            </a:r>
          </a:p>
          <a:p>
            <a:pPr lvl="1"/>
            <a:r>
              <a:rPr lang="ru-RU" dirty="0" smtClean="0"/>
              <a:t>Отсутствие тестов</a:t>
            </a:r>
          </a:p>
          <a:p>
            <a:pPr lvl="1"/>
            <a:r>
              <a:rPr lang="ru-RU" dirty="0" smtClean="0"/>
              <a:t>Временные «хаки» и заглушки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413</TotalTime>
  <Words>364</Words>
  <Application>Microsoft Office PowerPoint</Application>
  <PresentationFormat>Экран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Метро</vt:lpstr>
      <vt:lpstr>Технические долги</vt:lpstr>
      <vt:lpstr>О чем поговорим</vt:lpstr>
      <vt:lpstr>Понятие Технические долги (Ward Cunningham)</vt:lpstr>
      <vt:lpstr>Метафоры</vt:lpstr>
      <vt:lpstr>Типы долгов</vt:lpstr>
      <vt:lpstr>«Запах» кода с долгами</vt:lpstr>
      <vt:lpstr>Когда начнем платить?</vt:lpstr>
      <vt:lpstr>Динамика нарастания долгов</vt:lpstr>
      <vt:lpstr>Зона видимости программиста</vt:lpstr>
      <vt:lpstr>Зона видимости менеджера</vt:lpstr>
      <vt:lpstr>Сравнение подходов</vt:lpstr>
      <vt:lpstr>Главное правило</vt:lpstr>
      <vt:lpstr>Пути решения</vt:lpstr>
      <vt:lpstr>Мотивация команды</vt:lpstr>
      <vt:lpstr>Контролируйте долги</vt:lpstr>
      <vt:lpstr>Точка зрения менеджера</vt:lpstr>
      <vt:lpstr>Вопросы?</vt:lpstr>
      <vt:lpstr>Ссылки</vt:lpstr>
    </vt:vector>
  </TitlesOfParts>
  <Company>WareZ Provider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www.PHILka.RU</dc:creator>
  <cp:lastModifiedBy>www.PHILka.RU</cp:lastModifiedBy>
  <cp:revision>170</cp:revision>
  <dcterms:created xsi:type="dcterms:W3CDTF">2008-11-23T17:28:03Z</dcterms:created>
  <dcterms:modified xsi:type="dcterms:W3CDTF">2008-11-26T17:05:35Z</dcterms:modified>
</cp:coreProperties>
</file>