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F2571-B8E0-4766-B355-072D25458805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68F9A-215A-4035-A2AD-2DEF6B330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5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EEEC-A5AC-4F83-81B0-069398280FD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9B42-1AF2-42EF-AD1A-A0AA1C041F0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9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EEEC-A5AC-4F83-81B0-069398280FD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9B42-1AF2-42EF-AD1A-A0AA1C041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04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EEEC-A5AC-4F83-81B0-069398280FD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9B42-1AF2-42EF-AD1A-A0AA1C041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71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EEEC-A5AC-4F83-81B0-069398280FD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9B42-1AF2-42EF-AD1A-A0AA1C041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64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EEEC-A5AC-4F83-81B0-069398280FD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9B42-1AF2-42EF-AD1A-A0AA1C041F0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14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EEEC-A5AC-4F83-81B0-069398280FD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9B42-1AF2-42EF-AD1A-A0AA1C041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82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EEEC-A5AC-4F83-81B0-069398280FD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9B42-1AF2-42EF-AD1A-A0AA1C041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8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EEEC-A5AC-4F83-81B0-069398280FD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9B42-1AF2-42EF-AD1A-A0AA1C041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40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EEEC-A5AC-4F83-81B0-069398280FD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9B42-1AF2-42EF-AD1A-A0AA1C041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9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5EEEEC-A5AC-4F83-81B0-069398280FD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D29B42-1AF2-42EF-AD1A-A0AA1C041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04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EEEC-A5AC-4F83-81B0-069398280FD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29B42-1AF2-42EF-AD1A-A0AA1C041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92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5EEEEC-A5AC-4F83-81B0-069398280FD3}" type="datetimeFigureOut">
              <a:rPr lang="ru-RU" smtClean="0"/>
              <a:t>18.03.2022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D29B42-1AF2-42EF-AD1A-A0AA1C041F0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6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ctrTitle"/>
          </p:nvPr>
        </p:nvSpPr>
        <p:spPr>
          <a:xfrm>
            <a:off x="1876424" y="374469"/>
            <a:ext cx="8791575" cy="92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3600"/>
              <a:buFont typeface="Corbel"/>
              <a:buNone/>
            </a:pPr>
            <a:r>
              <a:rPr lang="ru-RU" sz="3600"/>
              <a:t>Презентация</a:t>
            </a:r>
            <a:endParaRPr sz="3600"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"/>
          </p:nvPr>
        </p:nvSpPr>
        <p:spPr>
          <a:xfrm>
            <a:off x="1876424" y="1450848"/>
            <a:ext cx="8791575" cy="197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</a:pPr>
            <a:r>
              <a:rPr lang="ru-RU" sz="3600" dirty="0"/>
              <a:t>Системы управления мастер-данными </a:t>
            </a:r>
            <a:r>
              <a:rPr lang="ru-RU" sz="3600" dirty="0" err="1"/>
              <a:t>Pilog</a:t>
            </a:r>
            <a:r>
              <a:rPr lang="ru-RU" sz="3600" dirty="0"/>
              <a:t> MDRM.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endParaRPr dirty="0"/>
          </a:p>
        </p:txBody>
      </p:sp>
      <p:sp>
        <p:nvSpPr>
          <p:cNvPr id="139" name="Google Shape;139;p19"/>
          <p:cNvSpPr txBox="1"/>
          <p:nvPr/>
        </p:nvSpPr>
        <p:spPr>
          <a:xfrm>
            <a:off x="9480431" y="6401582"/>
            <a:ext cx="38349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Долгушин Н</a:t>
            </a:r>
            <a:r>
              <a:rPr lang="ru-RU" sz="18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r>
              <a:rPr lang="ru-RU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Л. АПО-19</a:t>
            </a:r>
            <a:r>
              <a:rPr lang="ru-RU" sz="18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ru-RU"/>
              <a:t>Аналитическая НСИ</a:t>
            </a:r>
            <a:endParaRPr/>
          </a:p>
        </p:txBody>
      </p:sp>
      <p:sp>
        <p:nvSpPr>
          <p:cNvPr id="293" name="Google Shape;293;p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380"/>
              <a:buNone/>
            </a:pPr>
            <a:r>
              <a:rPr lang="ru-RU" sz="2380"/>
              <a:t>В аналитической системе НСИ все элементы НСИ создаются в клиентских системах, откуда отправляются в систему НСИ, где из этих элементов формируется запись справочника НСИ. Это позволяет быстро внедрять систему, внося минимальные изменения в клиентские системы. </a:t>
            </a:r>
            <a:br>
              <a:rPr lang="ru-RU" sz="2380"/>
            </a:br>
            <a:br>
              <a:rPr lang="ru-RU" sz="2380"/>
            </a:br>
            <a:r>
              <a:rPr lang="ru-RU" sz="2380"/>
              <a:t>Но так как НСИ в отдельно взятой IT-системе ни с чем не синхронизируется, то в самой IT-системе могут быть дубли и отчетность может расплыться, поэтому построение оперативной отчетности затруднено (про локальную отчетность также говорят, что она «грязная» — локальные записи НСИ могут не соответствовать записям в системе НСИ).</a:t>
            </a:r>
            <a:endParaRPr/>
          </a:p>
          <a:p>
            <a:pPr marL="369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380"/>
              <a:buNone/>
            </a:pPr>
            <a:endParaRPr sz="2380"/>
          </a:p>
          <a:p>
            <a:pPr marL="369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380"/>
              <a:buNone/>
            </a:pPr>
            <a:r>
              <a:rPr lang="ru-RU" sz="2380"/>
              <a:t>Ярким представителем является решение компании MetaMatrix, состоящее из двух продуктов - MetaBase и MetaMatrix Server.</a:t>
            </a:r>
            <a:endParaRPr sz="238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ru-RU"/>
              <a:t>Гармонизированная НСИ</a:t>
            </a:r>
            <a:endParaRPr/>
          </a:p>
        </p:txBody>
      </p:sp>
      <p:sp>
        <p:nvSpPr>
          <p:cNvPr id="299" name="Google Shape;299;p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590"/>
              <a:buNone/>
            </a:pPr>
            <a:r>
              <a:rPr lang="ru-RU" sz="2590"/>
              <a:t>Эта система вобрала в себя лучшее из централизованной и аналитической систем. Она позволяет заводить данные в IT-системах, и затем сопоставлять с уже заведенными, умеет искать потенциальные дубли, разрешать конфликты, связанные с одновременным изменением одних и тех же данных в разных IT-системах, синхронизировать НСИ в IT-системах. Таким образом не меняются и не нарушаются бизнес-процессы, минимизируются ручная работа по подготовке отчетности — то есть просто строиться локальная отчетность. Однако данные подход является наиболее дорогим, трудоёмким и требуют серьезной экспертизы для построения, а так же может потребовать модификации клиентских приложений.</a:t>
            </a:r>
            <a:endParaRPr sz="259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860"/>
              <a:buFont typeface="Corbel"/>
              <a:buNone/>
            </a:pPr>
            <a:r>
              <a:rPr lang="ru-RU" sz="4860"/>
              <a:t>Системы управления мастер данными</a:t>
            </a:r>
            <a:endParaRPr sz="4860"/>
          </a:p>
        </p:txBody>
      </p:sp>
      <p:sp>
        <p:nvSpPr>
          <p:cNvPr id="310" name="Google Shape;310;p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ru-RU"/>
              <a:t>1с – Рарус: Центр управления данными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ru-RU"/>
              <a:t>Informatica MDM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ru-RU"/>
              <a:t>Master Data Services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ru-RU"/>
              <a:t>Что такое MDM</a:t>
            </a:r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idx="1"/>
          </p:nvPr>
        </p:nvSpPr>
        <p:spPr>
          <a:xfrm>
            <a:off x="913795" y="1122849"/>
            <a:ext cx="10353762" cy="405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(управление мастер-данными) система — комплекс процессов, систем управления, стандартов и программ позволяющих единообразно работать с данными. Проще говоря, МДМ-система предоставляет целостный взгляд на все составляющие бизнеса, в том числе на источники данных, авторство, качество, полноту и на потенциальное использование данных.</a:t>
            </a:r>
            <a:endParaRPr dirty="0"/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6880" y="2224818"/>
            <a:ext cx="4322064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title"/>
          </p:nvPr>
        </p:nvSpPr>
        <p:spPr>
          <a:xfrm>
            <a:off x="820783" y="8702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860"/>
              <a:buFont typeface="Corbel"/>
              <a:buNone/>
            </a:pPr>
            <a:r>
              <a:rPr lang="ru-RU" sz="4860"/>
              <a:t>Типы корпоративных данных: что такое справочные и транзакционные данные</a:t>
            </a:r>
            <a:br>
              <a:rPr lang="ru-RU" sz="4860"/>
            </a:br>
            <a:endParaRPr sz="4860"/>
          </a:p>
        </p:txBody>
      </p:sp>
      <p:sp>
        <p:nvSpPr>
          <p:cNvPr id="250" name="Google Shape;250;p38"/>
          <p:cNvSpPr txBox="1">
            <a:spLocks noGrp="1"/>
          </p:cNvSpPr>
          <p:nvPr>
            <p:ph idx="1"/>
          </p:nvPr>
        </p:nvSpPr>
        <p:spPr>
          <a:xfrm>
            <a:off x="1104293" y="2340301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750"/>
              <a:buNone/>
            </a:pPr>
            <a:r>
              <a:rPr lang="ru-RU" sz="1750"/>
              <a:t>Чтобы разобраться, чем являются и не являются мастер-данные разберем основные типы корпоративных данных.</a:t>
            </a:r>
            <a:endParaRPr/>
          </a:p>
          <a:p>
            <a:pPr marL="3690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750"/>
              <a:buNone/>
            </a:pPr>
            <a:r>
              <a:rPr lang="ru-RU" sz="1750" i="1"/>
              <a:t>Неструктурированные данные</a:t>
            </a:r>
            <a:r>
              <a:rPr lang="ru-RU" sz="1750"/>
              <a:t> — текст, почта, и другие данные, у которых нет формально определенной и описанной структуры.</a:t>
            </a:r>
            <a:br>
              <a:rPr lang="ru-RU" sz="1750"/>
            </a:br>
            <a:br>
              <a:rPr lang="ru-RU" sz="1750"/>
            </a:br>
            <a:r>
              <a:rPr lang="ru-RU" sz="1750" i="1"/>
              <a:t>Полу структурированные</a:t>
            </a:r>
            <a:r>
              <a:rPr lang="ru-RU" sz="1750"/>
              <a:t> — данные не имеющие определенной схемы (или имеющие переменную структуру), но тем не менее имеющие формальное описание в виде тегов и\или определенных маркеров. XML — пример, полу структурированных данных.</a:t>
            </a:r>
            <a:br>
              <a:rPr lang="ru-RU" sz="1750"/>
            </a:br>
            <a:br>
              <a:rPr lang="ru-RU" sz="1750"/>
            </a:br>
            <a:r>
              <a:rPr lang="ru-RU" sz="1750" i="1"/>
              <a:t>Структурированные (транзакционные) данные</a:t>
            </a:r>
            <a:r>
              <a:rPr lang="ru-RU" sz="1750"/>
              <a:t> — данные имеющие формально определенную схему.</a:t>
            </a:r>
            <a:br>
              <a:rPr lang="ru-RU" sz="1750"/>
            </a:br>
            <a:br>
              <a:rPr lang="ru-RU" sz="1750"/>
            </a:br>
            <a:r>
              <a:rPr lang="ru-RU" sz="1750" i="1"/>
              <a:t>Метаданные</a:t>
            </a:r>
            <a:r>
              <a:rPr lang="ru-RU" sz="1750"/>
              <a:t> — это данные описывающие другие данные, например, схема базы данных клиентов, конфигурационный файл или шаблон отчета.</a:t>
            </a:r>
            <a:br>
              <a:rPr lang="ru-RU" sz="1750"/>
            </a:br>
            <a:br>
              <a:rPr lang="ru-RU" sz="1750"/>
            </a:br>
            <a:r>
              <a:rPr lang="ru-RU" sz="1750" i="1"/>
              <a:t>Мастер-данные</a:t>
            </a:r>
            <a:r>
              <a:rPr lang="ru-RU" sz="1750"/>
              <a:t> — это данные, содержащие ключевую информацию о бизнесе, в том числе о клиентах, о продуктах, о работниках, о технологиях и материалах. Каждая из этих групп может разделяться на несколько предметных областей: в категорию люди входят клиент, продавец, поставщик. Так же может иметь набор правил валидации, которым должны удовлетворять данные. </a:t>
            </a:r>
            <a:endParaRPr sz="17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9" descr="https://habrastorage.org/files/228/0d4/c2b/2280d4c2bdeb4145bc794e134a52938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1625" y="0"/>
            <a:ext cx="9191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ru-RU"/>
              <a:t>Зачем оно нужно?</a:t>
            </a:r>
            <a:endParaRPr/>
          </a:p>
        </p:txBody>
      </p:sp>
      <p:sp>
        <p:nvSpPr>
          <p:cNvPr id="261" name="Google Shape;261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ru-RU"/>
              <a:t>Исторически многие системы хранения, анализа и визуализации данных развивались параллельно и не совместимы между собой. По мере роста компании интеграция данных становится всё более важной и во многих случаях критической задачей, согласно Microsoft уже компании среднего размера ощущают на себе последствия работы с разнородными данными.</a:t>
            </a:r>
            <a:endParaRPr/>
          </a:p>
          <a:p>
            <a:pPr marL="369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br>
              <a:rPr lang="ru-RU"/>
            </a:br>
            <a:r>
              <a:rPr lang="ru-RU"/>
              <a:t>Таким образом одной из задач МДМ-систем является синхронизация данных, что упрощает решение сопутствующих задач, как подготовка финансовой отчетности.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</a:pPr>
            <a:r>
              <a:rPr lang="ru-RU" sz="4400"/>
              <a:t>Индикаторы необходимости внедрения МДМ-систем</a:t>
            </a:r>
            <a:endParaRPr sz="4400"/>
          </a:p>
        </p:txBody>
      </p:sp>
      <p:sp>
        <p:nvSpPr>
          <p:cNvPr id="267" name="Google Shape;267;p41"/>
          <p:cNvSpPr txBox="1">
            <a:spLocks noGrp="1"/>
          </p:cNvSpPr>
          <p:nvPr>
            <p:ph idx="1"/>
          </p:nvPr>
        </p:nvSpPr>
        <p:spPr>
          <a:xfrm>
            <a:off x="913795" y="1645363"/>
            <a:ext cx="10353762" cy="405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ru-RU" sz="2400"/>
              <a:t>Ключевые: необходима </a:t>
            </a:r>
            <a:r>
              <a:rPr lang="ru-RU" sz="2400" b="1"/>
              <a:t>интеграция</a:t>
            </a:r>
            <a:r>
              <a:rPr lang="ru-RU" sz="2400"/>
              <a:t> различных систем и </a:t>
            </a:r>
            <a:r>
              <a:rPr lang="ru-RU" sz="2400" b="1"/>
              <a:t>единая отчетность</a:t>
            </a:r>
            <a:r>
              <a:rPr lang="ru-RU" sz="2400"/>
              <a:t> на основе этих данных.</a:t>
            </a:r>
            <a:endParaRPr sz="2400"/>
          </a:p>
        </p:txBody>
      </p:sp>
      <p:pic>
        <p:nvPicPr>
          <p:cNvPr id="268" name="Google Shape;26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2744" y="2471559"/>
            <a:ext cx="5933105" cy="4386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ru-RU"/>
              <a:t>Типы МДМ-систем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59" y="1696762"/>
            <a:ext cx="3746357" cy="336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3289" y="1690687"/>
            <a:ext cx="3755066" cy="337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27631" y="1690688"/>
            <a:ext cx="4007614" cy="3377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ru-RU"/>
              <a:t>Централизованная НСИ</a:t>
            </a:r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lang="ru-RU"/>
              <a:t>Выбирается одна IT система, это может быть как уже имеющаяся IT-система, так и отдельная система управления НСИ. Справочные данные в этой системе будут считаться эталонными, вестись в ней и рассылаться в другие системы. При этом создание и редактирование справочных данных в других IT системах запрещается.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>
            <a:spLocks noGrp="1"/>
          </p:cNvSpPr>
          <p:nvPr>
            <p:ph idx="1"/>
          </p:nvPr>
        </p:nvSpPr>
        <p:spPr>
          <a:xfrm>
            <a:off x="1120000" y="285750"/>
            <a:ext cx="10233800" cy="589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380"/>
              <a:buNone/>
            </a:pPr>
            <a:r>
              <a:rPr lang="ru-RU" sz="2380"/>
              <a:t>Данная архитектура получила наибольшее распространение в силу своей простоты и высокой скорости доступа к информации. К продуктам, реализующим принцип централизованного хранилища, можно отнести следующие системы: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380"/>
              <a:buChar char="•"/>
            </a:pPr>
            <a:r>
              <a:rPr lang="ru-RU" sz="2380"/>
              <a:t>IBM Client Information Integration Solution (IBM CIIS). Представляет собой хранилище данных, поддерживающее как пакетный режим, так и обработку в реальном времени. Управление моделью данных НСИ осуществляется через специальную графическую оболочку, что позволяет снизить требования к квалификации сотрудников, отвечающих за ведение НСИ. Использование данного решения типично для банков и страховых компаний;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380"/>
              <a:buChar char="•"/>
            </a:pPr>
            <a:r>
              <a:rPr lang="ru-RU" sz="2380"/>
              <a:t>Oracle Customer Data Hub (Oracle CDH). Является первым в семействе специализированных хранилищ основных данных, разрабатываемых компанией Oracle. Продукт подходит для управления реестрами клиентов, сотрудников, населения отдельных регионов и страны в целом и т. д. Примеры его внедрения можно встретить в телекоммуникационных и высокотехнологичных компаниях;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380"/>
              <a:buChar char="•"/>
            </a:pPr>
            <a:r>
              <a:rPr lang="ru-RU" sz="2380"/>
              <a:t>SAP Master Data Management (SAP MDM). Платформа управления НСИ, развитие которой немецкий ИТ-гигант SAP AG осуществляет как силами собственных разработчиков, так и консультантов из приобретенной недавно компании A2i.</a:t>
            </a:r>
            <a:endParaRPr/>
          </a:p>
          <a:p>
            <a:pPr marL="228600" lvl="0" indent="-774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380"/>
              <a:buNone/>
            </a:pPr>
            <a:endParaRPr sz="238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530</Words>
  <Application>Microsoft Office PowerPoint</Application>
  <PresentationFormat>Широкоэкранный</PresentationFormat>
  <Paragraphs>30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Corbel</vt:lpstr>
      <vt:lpstr>Ретро</vt:lpstr>
      <vt:lpstr>Презентация</vt:lpstr>
      <vt:lpstr>Что такое MDM</vt:lpstr>
      <vt:lpstr>Типы корпоративных данных: что такое справочные и транзакционные данные </vt:lpstr>
      <vt:lpstr>Презентация PowerPoint</vt:lpstr>
      <vt:lpstr>Зачем оно нужно?</vt:lpstr>
      <vt:lpstr>Индикаторы необходимости внедрения МДМ-систем</vt:lpstr>
      <vt:lpstr>Типы МДМ-систем</vt:lpstr>
      <vt:lpstr>Централизованная НСИ</vt:lpstr>
      <vt:lpstr>Презентация PowerPoint</vt:lpstr>
      <vt:lpstr>Аналитическая НСИ</vt:lpstr>
      <vt:lpstr>Гармонизированная НСИ</vt:lpstr>
      <vt:lpstr>Системы управления мастер данными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Долгушин Никон Львович</dc:creator>
  <cp:lastModifiedBy>Долгушин Никон Львович</cp:lastModifiedBy>
  <cp:revision>2</cp:revision>
  <dcterms:created xsi:type="dcterms:W3CDTF">2022-03-18T03:09:33Z</dcterms:created>
  <dcterms:modified xsi:type="dcterms:W3CDTF">2022-03-18T05:52:52Z</dcterms:modified>
</cp:coreProperties>
</file>