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ource Code Pro"/>
      <p:regular r:id="rId27"/>
      <p:bold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f80c3980_0_6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f80c3980_0_6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f80c3980_0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f80c3980_0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f80c3980_0_8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f80c3980_0_8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f80c3980_0_8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f80c3980_0_8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f80c3980_0_8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f80c3980_0_8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f80c3980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cf80c3980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f80c3980_0_1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f80c3980_0_1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f80c3980_0_7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f80c3980_0_7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f80c3980_0_8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f80c3980_0_8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f80c3980_0_8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f80c3980_0_8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f80c3980_0_5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f80c3980_0_5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f80c3980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f80c3980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f80c398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f80c398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f80c3980_0_3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f80c3980_0_3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f80c3980_0_5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f80c3980_0_5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f80c3980_0_2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f80c3980_0_2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f80c3980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f80c3980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f80c3980_0_6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f80c3980_0_6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f80c3980_0_6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f80c3980_0_6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f80c3980_0_6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f80c3980_0_6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72350" y="3694325"/>
            <a:ext cx="8811900" cy="1296900"/>
          </a:xfrm>
          <a:prstGeom prst="rect">
            <a:avLst/>
          </a:prstGeom>
          <a:solidFill>
            <a:srgbClr val="E2E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72350" y="152100"/>
            <a:ext cx="6990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324600" y="152100"/>
            <a:ext cx="1659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822425" y="529275"/>
            <a:ext cx="5788200" cy="265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822425" y="3975600"/>
            <a:ext cx="4026600" cy="76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b="1" sz="1600">
                <a:solidFill>
                  <a:srgbClr val="343C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b="1" sz="1600">
                <a:solidFill>
                  <a:srgbClr val="343C4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b="1" sz="1600">
                <a:solidFill>
                  <a:srgbClr val="343C4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b="1" sz="1600">
                <a:solidFill>
                  <a:srgbClr val="343C4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b="1" sz="1600">
                <a:solidFill>
                  <a:srgbClr val="343C4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b="1" sz="1600">
                <a:solidFill>
                  <a:srgbClr val="343C4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b="1" sz="1600">
                <a:solidFill>
                  <a:srgbClr val="343C4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b="1" sz="1600">
                <a:solidFill>
                  <a:srgbClr val="343C4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b="1" sz="1600">
                <a:solidFill>
                  <a:srgbClr val="343C4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 12">
  <p:cSld name="AUTOLAYOUT_13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4EE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rgbClr val="E4EE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 13">
  <p:cSld name="AUTOLAYOUT_14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4EEE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4EEE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4EEE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4EEE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4EEE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4EEE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4EEE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4EEE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E4EEE4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 14">
  <p:cSld name="AUTOLAYOUT_15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095951" y="5085678"/>
            <a:ext cx="3048000" cy="57900"/>
          </a:xfrm>
          <a:prstGeom prst="rect">
            <a:avLst/>
          </a:prstGeom>
          <a:solidFill>
            <a:srgbClr val="C53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5085676"/>
            <a:ext cx="3048000" cy="57900"/>
          </a:xfrm>
          <a:prstGeom prst="rect">
            <a:avLst/>
          </a:prstGeom>
          <a:solidFill>
            <a:srgbClr val="E67C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047999" y="5085676"/>
            <a:ext cx="3048000" cy="57900"/>
          </a:xfrm>
          <a:prstGeom prst="rect">
            <a:avLst/>
          </a:prstGeom>
          <a:solidFill>
            <a:srgbClr val="DB4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396950" y="2109425"/>
            <a:ext cx="350100" cy="350100"/>
          </a:xfrm>
          <a:prstGeom prst="ellipse">
            <a:avLst/>
          </a:prstGeom>
          <a:solidFill>
            <a:srgbClr val="DB4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025525" y="2109425"/>
            <a:ext cx="350100" cy="350100"/>
          </a:xfrm>
          <a:prstGeom prst="ellipse">
            <a:avLst/>
          </a:prstGeom>
          <a:solidFill>
            <a:srgbClr val="C53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68350" y="2109400"/>
            <a:ext cx="350100" cy="350100"/>
          </a:xfrm>
          <a:prstGeom prst="ellipse">
            <a:avLst/>
          </a:prstGeom>
          <a:solidFill>
            <a:srgbClr val="E67C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742150" y="2109425"/>
            <a:ext cx="402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</a:rPr>
              <a:t>1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370688" y="2109425"/>
            <a:ext cx="402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999238" y="2109425"/>
            <a:ext cx="402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</a:rPr>
              <a:t>3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1367950" y="844325"/>
            <a:ext cx="6408000" cy="87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38850" y="2535725"/>
            <a:ext cx="2209200" cy="174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3467413" y="2544125"/>
            <a:ext cx="2209200" cy="174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3" type="body"/>
          </p:nvPr>
        </p:nvSpPr>
        <p:spPr>
          <a:xfrm>
            <a:off x="6095988" y="2544125"/>
            <a:ext cx="2209200" cy="174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 2">
  <p:cSld name="AUTOLAYOUT_17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hasCustomPrompt="1"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NekoSaiKou/NCKU_Problem_based_Machine-Learning/blob/master/Final/Titanic_regression.ipynb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hyperlink" Target="https://github.com/jhoutjyt/Final/blob/master/Final/Titanic-DecisionTree.ipyn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hyperlink" Target="https://github.com/csLesterChen/Problem-based-machine-learning/blob/master/final/Titanic_DNN.ipynb" TargetMode="External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ctrTitle"/>
          </p:nvPr>
        </p:nvSpPr>
        <p:spPr>
          <a:xfrm>
            <a:off x="267850" y="492600"/>
            <a:ext cx="6838200" cy="26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Titanic survival prediction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problem-based machine learning final project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822425" y="3975600"/>
            <a:ext cx="60591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隊名 :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Machine learning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輕輕鬆鬆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組員 : 楊承燁(組長) 、陳佩昌、周易廷、陳彥溥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143925" y="63037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What’s the critical factor ?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25" y="1605431"/>
            <a:ext cx="4364601" cy="29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189650" y="1487775"/>
            <a:ext cx="1120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89650" y="2857075"/>
            <a:ext cx="1584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PClass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189650" y="3456100"/>
            <a:ext cx="20331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Embarked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89650" y="2172425"/>
            <a:ext cx="1120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Sex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2"/>
                </a:solidFill>
              </a:rPr>
              <a:t>Data preprocessing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92600" y="2186050"/>
            <a:ext cx="7558800" cy="18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Filled </a:t>
            </a:r>
            <a:r>
              <a:rPr lang="zh-TW" sz="2400"/>
              <a:t>nan data </a:t>
            </a:r>
            <a:r>
              <a:rPr lang="zh-TW" sz="2400"/>
              <a:t>with A</a:t>
            </a:r>
            <a:r>
              <a:rPr lang="zh-TW" sz="2400"/>
              <a:t>v</a:t>
            </a:r>
            <a:r>
              <a:rPr lang="zh-TW" sz="2400"/>
              <a:t>erage/Median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Text mapping to value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N</a:t>
            </a:r>
            <a:r>
              <a:rPr lang="zh-TW" sz="2400"/>
              <a:t>ormalize data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4294967295" type="title"/>
          </p:nvPr>
        </p:nvSpPr>
        <p:spPr>
          <a:xfrm>
            <a:off x="147450" y="372500"/>
            <a:ext cx="8849100" cy="12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D</a:t>
            </a:r>
            <a:r>
              <a:rPr lang="zh-TW" sz="4800"/>
              <a:t>rop nan and filled with Average</a:t>
            </a:r>
            <a:endParaRPr sz="4800"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17531" l="16693" r="38826" t="42930"/>
          <a:stretch/>
        </p:blipFill>
        <p:spPr>
          <a:xfrm>
            <a:off x="1929123" y="1961850"/>
            <a:ext cx="5285750" cy="26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4294967295" type="title"/>
          </p:nvPr>
        </p:nvSpPr>
        <p:spPr>
          <a:xfrm>
            <a:off x="2609100" y="707825"/>
            <a:ext cx="3925800" cy="10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Mapping value</a:t>
            </a:r>
            <a:endParaRPr sz="4800"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23356" l="8186" r="21726" t="44297"/>
          <a:stretch/>
        </p:blipFill>
        <p:spPr>
          <a:xfrm>
            <a:off x="467475" y="2095848"/>
            <a:ext cx="8209051" cy="213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4294967295" type="title"/>
          </p:nvPr>
        </p:nvSpPr>
        <p:spPr>
          <a:xfrm>
            <a:off x="1990050" y="662025"/>
            <a:ext cx="5163900" cy="7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Normalize</a:t>
            </a:r>
            <a:endParaRPr sz="4800"/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19774" l="23976" r="47675" t="64054"/>
          <a:stretch/>
        </p:blipFill>
        <p:spPr>
          <a:xfrm>
            <a:off x="2362662" y="3280075"/>
            <a:ext cx="4791288" cy="15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525" y="1539045"/>
            <a:ext cx="4282951" cy="137820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/>
          <p:nvPr/>
        </p:nvSpPr>
        <p:spPr>
          <a:xfrm>
            <a:off x="4701000" y="2963875"/>
            <a:ext cx="295500" cy="38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367950" y="844325"/>
            <a:ext cx="6408000" cy="8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Build the model</a:t>
            </a:r>
            <a:endParaRPr sz="4800"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441625" y="2544125"/>
            <a:ext cx="28437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32"/>
          <p:cNvSpPr txBox="1"/>
          <p:nvPr>
            <p:ph idx="2" type="body"/>
          </p:nvPr>
        </p:nvSpPr>
        <p:spPr>
          <a:xfrm>
            <a:off x="3467413" y="2544125"/>
            <a:ext cx="22092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>
                <a:latin typeface="Oswald"/>
                <a:ea typeface="Oswald"/>
                <a:cs typeface="Oswald"/>
                <a:sym typeface="Oswald"/>
              </a:rPr>
              <a:t>Decision tree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32"/>
          <p:cNvSpPr txBox="1"/>
          <p:nvPr>
            <p:ph idx="3" type="body"/>
          </p:nvPr>
        </p:nvSpPr>
        <p:spPr>
          <a:xfrm>
            <a:off x="6095988" y="2544125"/>
            <a:ext cx="22092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>
                <a:latin typeface="Oswald"/>
                <a:ea typeface="Oswald"/>
                <a:cs typeface="Oswald"/>
                <a:sym typeface="Oswald"/>
              </a:rPr>
              <a:t>Deep  neural network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Predicting </a:t>
            </a:r>
            <a:r>
              <a:rPr lang="zh-TW" sz="7200"/>
              <a:t>Result </a:t>
            </a:r>
            <a:endParaRPr sz="7200"/>
          </a:p>
        </p:txBody>
      </p:sp>
      <p:sp>
        <p:nvSpPr>
          <p:cNvPr id="215" name="Google Shape;215;p33"/>
          <p:cNvSpPr txBox="1"/>
          <p:nvPr>
            <p:ph idx="4294967295" type="subTitle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logistic regression, decision tree, D-NN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Logistic Regression</a:t>
            </a:r>
            <a:endParaRPr sz="4800"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06000"/>
            <a:ext cx="8147700" cy="3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https://github.com/NekoSaiKou/NCKU_Problem_based_Machine-Learning/blob/master/Final/Titanic_regression.ipynb</a:t>
            </a:r>
            <a:endParaRPr sz="300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 b="0" l="0" r="34305" t="0"/>
          <a:stretch/>
        </p:blipFill>
        <p:spPr>
          <a:xfrm>
            <a:off x="2276523" y="1302498"/>
            <a:ext cx="4253451" cy="32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/>
          <p:nvPr/>
        </p:nvSpPr>
        <p:spPr>
          <a:xfrm>
            <a:off x="2276525" y="3697250"/>
            <a:ext cx="1311600" cy="8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Decision tree</a:t>
            </a:r>
            <a:endParaRPr sz="4800"/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18209" l="19113" r="24637" t="40600"/>
          <a:stretch/>
        </p:blipFill>
        <p:spPr>
          <a:xfrm>
            <a:off x="1123649" y="1479000"/>
            <a:ext cx="6775526" cy="27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/>
          <p:nvPr/>
        </p:nvSpPr>
        <p:spPr>
          <a:xfrm>
            <a:off x="1465025" y="3974275"/>
            <a:ext cx="1337100" cy="43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1465025" y="4459200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https://github.com/jhoutjyt/Final/blob/master/Final/Titanic-DecisionTree.ipynb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D-NN</a:t>
            </a:r>
            <a:endParaRPr sz="4800"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9703" l="17329" r="25419" t="25344"/>
          <a:stretch/>
        </p:blipFill>
        <p:spPr>
          <a:xfrm>
            <a:off x="1808425" y="1061075"/>
            <a:ext cx="5774976" cy="36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/>
          <p:nvPr/>
        </p:nvSpPr>
        <p:spPr>
          <a:xfrm>
            <a:off x="2275675" y="3922475"/>
            <a:ext cx="1311600" cy="8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1716900" y="4644425"/>
            <a:ext cx="6599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https://github.com/csLesterChen/Problem-based-machine-learning/blob/master/final/Titanic_DNN.ipynb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5">
            <a:alphaModFix/>
          </a:blip>
          <a:srcRect b="36039" l="18777" r="34443" t="42970"/>
          <a:stretch/>
        </p:blipFill>
        <p:spPr>
          <a:xfrm>
            <a:off x="2399175" y="1971175"/>
            <a:ext cx="5184226" cy="13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9"/>
          <p:cNvCxnSpPr/>
          <p:nvPr/>
        </p:nvCxnSpPr>
        <p:spPr>
          <a:xfrm>
            <a:off x="749175" y="1375000"/>
            <a:ext cx="10200" cy="181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/>
        </p:nvSpPr>
        <p:spPr>
          <a:xfrm>
            <a:off x="891775" y="1324075"/>
            <a:ext cx="7944300" cy="2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At 1912.4.10 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Titanic take on her maiden voyage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but she never came back ... 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000000"/>
                </a:solidFill>
              </a:rPr>
              <a:t>The problem we faced so far ...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15059" r="15059" t="0"/>
          <a:stretch/>
        </p:blipFill>
        <p:spPr>
          <a:xfrm>
            <a:off x="3387800" y="0"/>
            <a:ext cx="5756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 can we predict the probability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that  both Jack and Rose survive the ship wreck?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66450" y="1636325"/>
            <a:ext cx="83586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Of the estimated </a:t>
            </a:r>
            <a:r>
              <a:rPr lang="zh-TW" sz="36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2,224</a:t>
            </a:r>
            <a:r>
              <a:rPr lang="zh-TW" sz="3600">
                <a:solidFill>
                  <a:schemeClr val="lt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 people</a:t>
            </a:r>
            <a:r>
              <a:rPr lang="zh-TW" sz="3600">
                <a:solidFill>
                  <a:schemeClr val="lt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, more than</a:t>
            </a:r>
            <a:r>
              <a:rPr lang="zh-TW" sz="3600">
                <a:solidFill>
                  <a:schemeClr val="accent6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 1,500</a:t>
            </a:r>
            <a:r>
              <a:rPr lang="zh-TW" sz="3600">
                <a:solidFill>
                  <a:schemeClr val="lt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 died, making it one of modern history's </a:t>
            </a:r>
            <a:r>
              <a:rPr lang="zh-TW" sz="3600">
                <a:solidFill>
                  <a:schemeClr val="accent6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deadliest peacetime commercial marine disasters</a:t>
            </a:r>
            <a:r>
              <a:rPr lang="zh-TW" sz="3600">
                <a:solidFill>
                  <a:schemeClr val="lt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 ...</a:t>
            </a:r>
            <a:endParaRPr sz="3600">
              <a:solidFill>
                <a:schemeClr val="lt1"/>
              </a:solidFill>
              <a:highlight>
                <a:srgbClr val="0000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453825" y="1497025"/>
            <a:ext cx="11100" cy="2293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1796550" y="890500"/>
            <a:ext cx="63675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 enough </a:t>
            </a:r>
            <a:r>
              <a:rPr lang="zh-TW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lifeboat</a:t>
            </a:r>
            <a:r>
              <a:rPr lang="zh-TW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?</a:t>
            </a:r>
            <a:endParaRPr sz="4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Luck?</a:t>
            </a:r>
            <a:endParaRPr sz="4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Love?</a:t>
            </a:r>
            <a:endParaRPr sz="4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 some facts un</a:t>
            </a:r>
            <a:r>
              <a:rPr lang="zh-TW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covered</a:t>
            </a:r>
            <a:r>
              <a:rPr lang="zh-TW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... </a:t>
            </a:r>
            <a:endParaRPr sz="4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62000" y="61867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is what we got ...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450" y="1944027"/>
            <a:ext cx="6755099" cy="29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1194450" y="2186000"/>
            <a:ext cx="776400" cy="23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194450" y="2452350"/>
            <a:ext cx="776400" cy="233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147150" y="2035650"/>
            <a:ext cx="965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0" y="3452750"/>
            <a:ext cx="1260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</a:t>
            </a:r>
            <a:endParaRPr b="1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(features)</a:t>
            </a:r>
            <a:endParaRPr b="1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 flipH="1" rot="10800000">
            <a:off x="534225" y="2612350"/>
            <a:ext cx="10200" cy="690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225" y="1771612"/>
            <a:ext cx="4091074" cy="31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811075" y="621575"/>
            <a:ext cx="56502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What’s the critical factor ?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163" y="1636950"/>
            <a:ext cx="5055674" cy="331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143925" y="63037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What’s the critical factor ?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649" y="1487775"/>
            <a:ext cx="4290564" cy="3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189650" y="1487775"/>
            <a:ext cx="1120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143925" y="63037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What’s the critical factor ?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363" y="1578675"/>
            <a:ext cx="4773125" cy="3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89650" y="1487775"/>
            <a:ext cx="1120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89650" y="2172425"/>
            <a:ext cx="1120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Sex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143925" y="63037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What’s the critical factor ?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573" y="1526688"/>
            <a:ext cx="4596715" cy="31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189650" y="1487775"/>
            <a:ext cx="1120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189650" y="2857075"/>
            <a:ext cx="1584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PClass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189650" y="2172425"/>
            <a:ext cx="1120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Source Code Pro"/>
                <a:ea typeface="Source Code Pro"/>
                <a:cs typeface="Source Code Pro"/>
                <a:sym typeface="Source Code Pro"/>
              </a:rPr>
              <a:t>Sex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