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4"/>
  </p:notesMasterIdLst>
  <p:sldIdLst>
    <p:sldId id="256" r:id="rId2"/>
    <p:sldId id="269" r:id="rId3"/>
    <p:sldId id="271" r:id="rId4"/>
    <p:sldId id="262" r:id="rId5"/>
    <p:sldId id="264" r:id="rId6"/>
    <p:sldId id="263" r:id="rId7"/>
    <p:sldId id="279" r:id="rId8"/>
    <p:sldId id="272" r:id="rId9"/>
    <p:sldId id="261" r:id="rId10"/>
    <p:sldId id="265" r:id="rId11"/>
    <p:sldId id="274" r:id="rId12"/>
    <p:sldId id="260" r:id="rId13"/>
    <p:sldId id="259" r:id="rId14"/>
    <p:sldId id="268" r:id="rId15"/>
    <p:sldId id="276" r:id="rId16"/>
    <p:sldId id="257" r:id="rId17"/>
    <p:sldId id="258" r:id="rId18"/>
    <p:sldId id="267" r:id="rId19"/>
    <p:sldId id="266" r:id="rId20"/>
    <p:sldId id="277" r:id="rId21"/>
    <p:sldId id="280" r:id="rId22"/>
    <p:sldId id="281" r:id="rId2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42" autoAdjust="0"/>
  </p:normalViewPr>
  <p:slideViewPr>
    <p:cSldViewPr snapToGrid="0">
      <p:cViewPr>
        <p:scale>
          <a:sx n="100" d="100"/>
          <a:sy n="100" d="100"/>
        </p:scale>
        <p:origin x="95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B25C4-DB72-4078-BB64-80969F814E15}" type="datetimeFigureOut">
              <a:rPr lang="zh-TW" altLang="en-US" smtClean="0"/>
              <a:t>2018/6/18</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EE8968-1041-4DB8-AA10-753373843EB9}" type="slidenum">
              <a:rPr lang="zh-TW" altLang="en-US" smtClean="0"/>
              <a:t>‹#›</a:t>
            </a:fld>
            <a:endParaRPr lang="zh-TW" altLang="en-US"/>
          </a:p>
        </p:txBody>
      </p:sp>
    </p:spTree>
    <p:extLst>
      <p:ext uri="{BB962C8B-B14F-4D97-AF65-F5344CB8AC3E}">
        <p14:creationId xmlns:p14="http://schemas.microsoft.com/office/powerpoint/2010/main" val="1279531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7EE8968-1041-4DB8-AA10-753373843EB9}" type="slidenum">
              <a:rPr lang="zh-TW" altLang="en-US" smtClean="0"/>
              <a:t>16</a:t>
            </a:fld>
            <a:endParaRPr lang="zh-TW" altLang="en-US"/>
          </a:p>
        </p:txBody>
      </p:sp>
    </p:spTree>
    <p:extLst>
      <p:ext uri="{BB962C8B-B14F-4D97-AF65-F5344CB8AC3E}">
        <p14:creationId xmlns:p14="http://schemas.microsoft.com/office/powerpoint/2010/main" val="1341901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這一頁字太多 再修改一下</a:t>
            </a:r>
            <a:endParaRPr lang="zh-TW" altLang="en-US" dirty="0"/>
          </a:p>
        </p:txBody>
      </p:sp>
      <p:sp>
        <p:nvSpPr>
          <p:cNvPr id="4" name="投影片編號版面配置區 3"/>
          <p:cNvSpPr>
            <a:spLocks noGrp="1"/>
          </p:cNvSpPr>
          <p:nvPr>
            <p:ph type="sldNum" sz="quarter" idx="10"/>
          </p:nvPr>
        </p:nvSpPr>
        <p:spPr/>
        <p:txBody>
          <a:bodyPr/>
          <a:lstStyle/>
          <a:p>
            <a:fld id="{F7EE8968-1041-4DB8-AA10-753373843EB9}" type="slidenum">
              <a:rPr lang="zh-TW" altLang="en-US" smtClean="0"/>
              <a:t>17</a:t>
            </a:fld>
            <a:endParaRPr lang="zh-TW" altLang="en-US"/>
          </a:p>
        </p:txBody>
      </p:sp>
    </p:spTree>
    <p:extLst>
      <p:ext uri="{BB962C8B-B14F-4D97-AF65-F5344CB8AC3E}">
        <p14:creationId xmlns:p14="http://schemas.microsoft.com/office/powerpoint/2010/main" val="606689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E27C582-C515-4F5F-94B3-9C2E3F528422}" type="datetimeFigureOut">
              <a:rPr lang="zh-TW" altLang="en-US" smtClean="0"/>
              <a:t>2018/6/18</a:t>
            </a:fld>
            <a:endParaRPr lang="zh-TW" altLang="en-US"/>
          </a:p>
        </p:txBody>
      </p:sp>
      <p:sp>
        <p:nvSpPr>
          <p:cNvPr id="5" name="Footer Placeholder 4"/>
          <p:cNvSpPr>
            <a:spLocks noGrp="1"/>
          </p:cNvSpPr>
          <p:nvPr>
            <p:ph type="ftr" sz="quarter" idx="11"/>
          </p:nvPr>
        </p:nvSpPr>
        <p:spPr>
          <a:xfrm>
            <a:off x="1371600" y="4323845"/>
            <a:ext cx="6400800" cy="365125"/>
          </a:xfrm>
        </p:spPr>
        <p:txBody>
          <a:bodyPr/>
          <a:lstStyle/>
          <a:p>
            <a:endParaRPr lang="zh-TW" altLang="en-US"/>
          </a:p>
        </p:txBody>
      </p:sp>
      <p:sp>
        <p:nvSpPr>
          <p:cNvPr id="6" name="Slide Number Placeholder 5"/>
          <p:cNvSpPr>
            <a:spLocks noGrp="1"/>
          </p:cNvSpPr>
          <p:nvPr>
            <p:ph type="sldNum" sz="quarter" idx="12"/>
          </p:nvPr>
        </p:nvSpPr>
        <p:spPr>
          <a:xfrm>
            <a:off x="8077200" y="1430866"/>
            <a:ext cx="2743200" cy="365125"/>
          </a:xfrm>
        </p:spPr>
        <p:txBody>
          <a:bodyPr/>
          <a:lstStyle/>
          <a:p>
            <a:fld id="{DC82389F-9B9B-4EE7-B2B7-1DCFA04A2A83}" type="slidenum">
              <a:rPr lang="zh-TW" altLang="en-US" smtClean="0"/>
              <a:t>‹#›</a:t>
            </a:fld>
            <a:endParaRPr lang="zh-TW" altLang="en-US"/>
          </a:p>
        </p:txBody>
      </p:sp>
    </p:spTree>
    <p:extLst>
      <p:ext uri="{BB962C8B-B14F-4D97-AF65-F5344CB8AC3E}">
        <p14:creationId xmlns:p14="http://schemas.microsoft.com/office/powerpoint/2010/main" val="86341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7E27C582-C515-4F5F-94B3-9C2E3F528422}" type="datetimeFigureOut">
              <a:rPr lang="zh-TW" altLang="en-US" smtClean="0"/>
              <a:t>2018/6/18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C82389F-9B9B-4EE7-B2B7-1DCFA04A2A83}" type="slidenum">
              <a:rPr lang="zh-TW" altLang="en-US" smtClean="0"/>
              <a:t>‹#›</a:t>
            </a:fld>
            <a:endParaRPr lang="zh-TW" altLang="en-US"/>
          </a:p>
        </p:txBody>
      </p:sp>
    </p:spTree>
    <p:extLst>
      <p:ext uri="{BB962C8B-B14F-4D97-AF65-F5344CB8AC3E}">
        <p14:creationId xmlns:p14="http://schemas.microsoft.com/office/powerpoint/2010/main" val="4228645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標題與說明文字">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E27C582-C515-4F5F-94B3-9C2E3F528422}" type="datetimeFigureOut">
              <a:rPr lang="zh-TW" altLang="en-US" smtClean="0"/>
              <a:t>2018/6/18</a:t>
            </a:fld>
            <a:endParaRPr lang="zh-TW" altLang="en-US"/>
          </a:p>
        </p:txBody>
      </p:sp>
      <p:sp>
        <p:nvSpPr>
          <p:cNvPr id="6" name="Footer Placeholder 5"/>
          <p:cNvSpPr>
            <a:spLocks noGrp="1"/>
          </p:cNvSpPr>
          <p:nvPr>
            <p:ph type="ftr" sz="quarter" idx="11"/>
          </p:nvPr>
        </p:nvSpPr>
        <p:spPr>
          <a:xfrm>
            <a:off x="685800" y="379941"/>
            <a:ext cx="6991492" cy="365125"/>
          </a:xfrm>
        </p:spPr>
        <p:txBody>
          <a:bodyPr/>
          <a:lstStyle/>
          <a:p>
            <a:endParaRPr lang="zh-TW" altLang="en-US"/>
          </a:p>
        </p:txBody>
      </p:sp>
      <p:sp>
        <p:nvSpPr>
          <p:cNvPr id="7" name="Slide Number Placeholder 6"/>
          <p:cNvSpPr>
            <a:spLocks noGrp="1"/>
          </p:cNvSpPr>
          <p:nvPr>
            <p:ph type="sldNum" sz="quarter" idx="12"/>
          </p:nvPr>
        </p:nvSpPr>
        <p:spPr>
          <a:xfrm>
            <a:off x="10862452" y="381000"/>
            <a:ext cx="643748" cy="365125"/>
          </a:xfrm>
        </p:spPr>
        <p:txBody>
          <a:bodyPr/>
          <a:lstStyle/>
          <a:p>
            <a:fld id="{DC82389F-9B9B-4EE7-B2B7-1DCFA04A2A83}" type="slidenum">
              <a:rPr lang="zh-TW" altLang="en-US" smtClean="0"/>
              <a:t>‹#›</a:t>
            </a:fld>
            <a:endParaRPr lang="zh-TW" altLang="en-US"/>
          </a:p>
        </p:txBody>
      </p:sp>
    </p:spTree>
    <p:extLst>
      <p:ext uri="{BB962C8B-B14F-4D97-AF65-F5344CB8AC3E}">
        <p14:creationId xmlns:p14="http://schemas.microsoft.com/office/powerpoint/2010/main" val="536868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述 (含標題)">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TW" altLang="en-US" smtClean="0"/>
              <a:t>按一下以編輯母片標題樣式</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E27C582-C515-4F5F-94B3-9C2E3F528422}" type="datetimeFigureOut">
              <a:rPr lang="zh-TW" altLang="en-US" smtClean="0"/>
              <a:t>2018/6/18</a:t>
            </a:fld>
            <a:endParaRPr lang="zh-TW" altLang="en-US"/>
          </a:p>
        </p:txBody>
      </p:sp>
      <p:sp>
        <p:nvSpPr>
          <p:cNvPr id="6" name="Footer Placeholder 5"/>
          <p:cNvSpPr>
            <a:spLocks noGrp="1"/>
          </p:cNvSpPr>
          <p:nvPr>
            <p:ph type="ftr" sz="quarter" idx="11"/>
          </p:nvPr>
        </p:nvSpPr>
        <p:spPr>
          <a:xfrm>
            <a:off x="685800" y="379941"/>
            <a:ext cx="6991492" cy="365125"/>
          </a:xfrm>
        </p:spPr>
        <p:txBody>
          <a:bodyPr/>
          <a:lstStyle/>
          <a:p>
            <a:endParaRPr lang="zh-TW" altLang="en-US"/>
          </a:p>
        </p:txBody>
      </p:sp>
      <p:sp>
        <p:nvSpPr>
          <p:cNvPr id="7" name="Slide Number Placeholder 6"/>
          <p:cNvSpPr>
            <a:spLocks noGrp="1"/>
          </p:cNvSpPr>
          <p:nvPr>
            <p:ph type="sldNum" sz="quarter" idx="12"/>
          </p:nvPr>
        </p:nvSpPr>
        <p:spPr>
          <a:xfrm>
            <a:off x="10862452" y="381000"/>
            <a:ext cx="643748" cy="365125"/>
          </a:xfrm>
        </p:spPr>
        <p:txBody>
          <a:bodyPr/>
          <a:lstStyle/>
          <a:p>
            <a:fld id="{DC82389F-9B9B-4EE7-B2B7-1DCFA04A2A83}" type="slidenum">
              <a:rPr lang="zh-TW" altLang="en-US" smtClean="0"/>
              <a:t>‹#›</a:t>
            </a:fld>
            <a:endParaRPr lang="zh-TW" alt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82826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E27C582-C515-4F5F-94B3-9C2E3F528422}" type="datetimeFigureOut">
              <a:rPr lang="zh-TW" altLang="en-US" smtClean="0"/>
              <a:t>2018/6/18</a:t>
            </a:fld>
            <a:endParaRPr lang="zh-TW" altLang="en-US"/>
          </a:p>
        </p:txBody>
      </p:sp>
      <p:sp>
        <p:nvSpPr>
          <p:cNvPr id="6" name="Footer Placeholder 5"/>
          <p:cNvSpPr>
            <a:spLocks noGrp="1"/>
          </p:cNvSpPr>
          <p:nvPr>
            <p:ph type="ftr" sz="quarter" idx="11"/>
          </p:nvPr>
        </p:nvSpPr>
        <p:spPr>
          <a:xfrm>
            <a:off x="685800" y="378883"/>
            <a:ext cx="6991492" cy="365125"/>
          </a:xfrm>
        </p:spPr>
        <p:txBody>
          <a:bodyPr/>
          <a:lstStyle/>
          <a:p>
            <a:endParaRPr lang="zh-TW" altLang="en-US"/>
          </a:p>
        </p:txBody>
      </p:sp>
      <p:sp>
        <p:nvSpPr>
          <p:cNvPr id="7" name="Slide Number Placeholder 6"/>
          <p:cNvSpPr>
            <a:spLocks noGrp="1"/>
          </p:cNvSpPr>
          <p:nvPr>
            <p:ph type="sldNum" sz="quarter" idx="12"/>
          </p:nvPr>
        </p:nvSpPr>
        <p:spPr>
          <a:xfrm>
            <a:off x="10862452" y="381000"/>
            <a:ext cx="643748" cy="365125"/>
          </a:xfrm>
        </p:spPr>
        <p:txBody>
          <a:bodyPr/>
          <a:lstStyle/>
          <a:p>
            <a:fld id="{DC82389F-9B9B-4EE7-B2B7-1DCFA04A2A83}" type="slidenum">
              <a:rPr lang="zh-TW" altLang="en-US" smtClean="0"/>
              <a:t>‹#›</a:t>
            </a:fld>
            <a:endParaRPr lang="zh-TW" altLang="en-US"/>
          </a:p>
        </p:txBody>
      </p:sp>
    </p:spTree>
    <p:extLst>
      <p:ext uri="{BB962C8B-B14F-4D97-AF65-F5344CB8AC3E}">
        <p14:creationId xmlns:p14="http://schemas.microsoft.com/office/powerpoint/2010/main" val="2820926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TW" altLang="en-US" smtClean="0"/>
              <a:t>按一下以編輯母片標題樣式</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3" name="Date Placeholder 2"/>
          <p:cNvSpPr>
            <a:spLocks noGrp="1"/>
          </p:cNvSpPr>
          <p:nvPr>
            <p:ph type="dt" sz="half" idx="10"/>
          </p:nvPr>
        </p:nvSpPr>
        <p:spPr/>
        <p:txBody>
          <a:bodyPr/>
          <a:lstStyle/>
          <a:p>
            <a:fld id="{7E27C582-C515-4F5F-94B3-9C2E3F528422}" type="datetimeFigureOut">
              <a:rPr lang="zh-TW" altLang="en-US" smtClean="0"/>
              <a:t>2018/6/18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C82389F-9B9B-4EE7-B2B7-1DCFA04A2A83}" type="slidenum">
              <a:rPr lang="zh-TW" altLang="en-US" smtClean="0"/>
              <a:t>‹#›</a:t>
            </a:fld>
            <a:endParaRPr lang="zh-TW" altLang="en-US"/>
          </a:p>
        </p:txBody>
      </p:sp>
    </p:spTree>
    <p:extLst>
      <p:ext uri="{BB962C8B-B14F-4D97-AF65-F5344CB8AC3E}">
        <p14:creationId xmlns:p14="http://schemas.microsoft.com/office/powerpoint/2010/main" val="1537036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TW" altLang="en-US" smtClean="0"/>
              <a:t>按一下以編輯母片標題樣式</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3" name="Date Placeholder 2"/>
          <p:cNvSpPr>
            <a:spLocks noGrp="1"/>
          </p:cNvSpPr>
          <p:nvPr>
            <p:ph type="dt" sz="half" idx="10"/>
          </p:nvPr>
        </p:nvSpPr>
        <p:spPr/>
        <p:txBody>
          <a:bodyPr/>
          <a:lstStyle/>
          <a:p>
            <a:fld id="{7E27C582-C515-4F5F-94B3-9C2E3F528422}" type="datetimeFigureOut">
              <a:rPr lang="zh-TW" altLang="en-US" smtClean="0"/>
              <a:t>2018/6/18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C82389F-9B9B-4EE7-B2B7-1DCFA04A2A83}" type="slidenum">
              <a:rPr lang="zh-TW" altLang="en-US" smtClean="0"/>
              <a:t>‹#›</a:t>
            </a:fld>
            <a:endParaRPr lang="zh-TW" altLang="en-US"/>
          </a:p>
        </p:txBody>
      </p:sp>
    </p:spTree>
    <p:extLst>
      <p:ext uri="{BB962C8B-B14F-4D97-AF65-F5344CB8AC3E}">
        <p14:creationId xmlns:p14="http://schemas.microsoft.com/office/powerpoint/2010/main" val="1593547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E27C582-C515-4F5F-94B3-9C2E3F528422}" type="datetimeFigureOut">
              <a:rPr lang="zh-TW" altLang="en-US" smtClean="0"/>
              <a:t>2018/6/18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C82389F-9B9B-4EE7-B2B7-1DCFA04A2A83}" type="slidenum">
              <a:rPr lang="zh-TW" altLang="en-US" smtClean="0"/>
              <a:t>‹#›</a:t>
            </a:fld>
            <a:endParaRPr lang="zh-TW" altLang="en-US"/>
          </a:p>
        </p:txBody>
      </p:sp>
    </p:spTree>
    <p:extLst>
      <p:ext uri="{BB962C8B-B14F-4D97-AF65-F5344CB8AC3E}">
        <p14:creationId xmlns:p14="http://schemas.microsoft.com/office/powerpoint/2010/main" val="1095789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E27C582-C515-4F5F-94B3-9C2E3F528422}" type="datetimeFigureOut">
              <a:rPr lang="zh-TW" altLang="en-US" smtClean="0"/>
              <a:t>2018/6/18</a:t>
            </a:fld>
            <a:endParaRPr lang="zh-TW" altLang="en-US"/>
          </a:p>
        </p:txBody>
      </p:sp>
      <p:sp>
        <p:nvSpPr>
          <p:cNvPr id="5" name="Footer Placeholder 4"/>
          <p:cNvSpPr>
            <a:spLocks noGrp="1"/>
          </p:cNvSpPr>
          <p:nvPr>
            <p:ph type="ftr" sz="quarter" idx="11"/>
          </p:nvPr>
        </p:nvSpPr>
        <p:spPr>
          <a:xfrm>
            <a:off x="685800" y="381000"/>
            <a:ext cx="6991492" cy="365125"/>
          </a:xfrm>
        </p:spPr>
        <p:txBody>
          <a:bodyPr/>
          <a:lstStyle/>
          <a:p>
            <a:endParaRPr lang="zh-TW" altLang="en-US"/>
          </a:p>
        </p:txBody>
      </p:sp>
      <p:sp>
        <p:nvSpPr>
          <p:cNvPr id="6" name="Slide Number Placeholder 5"/>
          <p:cNvSpPr>
            <a:spLocks noGrp="1"/>
          </p:cNvSpPr>
          <p:nvPr>
            <p:ph type="sldNum" sz="quarter" idx="12"/>
          </p:nvPr>
        </p:nvSpPr>
        <p:spPr>
          <a:xfrm>
            <a:off x="10862452" y="381000"/>
            <a:ext cx="643748" cy="365125"/>
          </a:xfrm>
        </p:spPr>
        <p:txBody>
          <a:bodyPr/>
          <a:lstStyle/>
          <a:p>
            <a:fld id="{DC82389F-9B9B-4EE7-B2B7-1DCFA04A2A83}" type="slidenum">
              <a:rPr lang="zh-TW" altLang="en-US" smtClean="0"/>
              <a:t>‹#›</a:t>
            </a:fld>
            <a:endParaRPr lang="zh-TW" altLang="en-US"/>
          </a:p>
        </p:txBody>
      </p:sp>
    </p:spTree>
    <p:extLst>
      <p:ext uri="{BB962C8B-B14F-4D97-AF65-F5344CB8AC3E}">
        <p14:creationId xmlns:p14="http://schemas.microsoft.com/office/powerpoint/2010/main" val="307927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E27C582-C515-4F5F-94B3-9C2E3F528422}" type="datetimeFigureOut">
              <a:rPr lang="zh-TW" altLang="en-US" smtClean="0"/>
              <a:t>2018/6/18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C82389F-9B9B-4EE7-B2B7-1DCFA04A2A83}" type="slidenum">
              <a:rPr lang="zh-TW" altLang="en-US" smtClean="0"/>
              <a:t>‹#›</a:t>
            </a:fld>
            <a:endParaRPr lang="zh-TW" altLang="en-US"/>
          </a:p>
        </p:txBody>
      </p:sp>
    </p:spTree>
    <p:extLst>
      <p:ext uri="{BB962C8B-B14F-4D97-AF65-F5344CB8AC3E}">
        <p14:creationId xmlns:p14="http://schemas.microsoft.com/office/powerpoint/2010/main" val="107946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E27C582-C515-4F5F-94B3-9C2E3F528422}" type="datetimeFigureOut">
              <a:rPr lang="zh-TW" altLang="en-US" smtClean="0"/>
              <a:t>2018/6/18</a:t>
            </a:fld>
            <a:endParaRPr lang="zh-TW" altLang="en-US"/>
          </a:p>
        </p:txBody>
      </p:sp>
      <p:sp>
        <p:nvSpPr>
          <p:cNvPr id="5" name="Footer Placeholder 4"/>
          <p:cNvSpPr>
            <a:spLocks noGrp="1"/>
          </p:cNvSpPr>
          <p:nvPr>
            <p:ph type="ftr" sz="quarter" idx="11"/>
          </p:nvPr>
        </p:nvSpPr>
        <p:spPr>
          <a:xfrm>
            <a:off x="685800" y="381001"/>
            <a:ext cx="6991492" cy="364065"/>
          </a:xfrm>
        </p:spPr>
        <p:txBody>
          <a:bodyPr/>
          <a:lstStyle/>
          <a:p>
            <a:endParaRPr lang="zh-TW" altLang="en-US"/>
          </a:p>
        </p:txBody>
      </p:sp>
      <p:sp>
        <p:nvSpPr>
          <p:cNvPr id="6" name="Slide Number Placeholder 5"/>
          <p:cNvSpPr>
            <a:spLocks noGrp="1"/>
          </p:cNvSpPr>
          <p:nvPr>
            <p:ph type="sldNum" sz="quarter" idx="12"/>
          </p:nvPr>
        </p:nvSpPr>
        <p:spPr>
          <a:xfrm>
            <a:off x="10862452" y="381000"/>
            <a:ext cx="643748" cy="365125"/>
          </a:xfrm>
        </p:spPr>
        <p:txBody>
          <a:bodyPr/>
          <a:lstStyle/>
          <a:p>
            <a:fld id="{DC82389F-9B9B-4EE7-B2B7-1DCFA04A2A83}" type="slidenum">
              <a:rPr lang="zh-TW" altLang="en-US" smtClean="0"/>
              <a:t>‹#›</a:t>
            </a:fld>
            <a:endParaRPr lang="zh-TW" altLang="en-US"/>
          </a:p>
        </p:txBody>
      </p:sp>
    </p:spTree>
    <p:extLst>
      <p:ext uri="{BB962C8B-B14F-4D97-AF65-F5344CB8AC3E}">
        <p14:creationId xmlns:p14="http://schemas.microsoft.com/office/powerpoint/2010/main" val="368969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7E27C582-C515-4F5F-94B3-9C2E3F528422}" type="datetimeFigureOut">
              <a:rPr lang="zh-TW" altLang="en-US" smtClean="0"/>
              <a:t>2018/6/18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C82389F-9B9B-4EE7-B2B7-1DCFA04A2A83}" type="slidenum">
              <a:rPr lang="zh-TW" altLang="en-US" smtClean="0"/>
              <a:t>‹#›</a:t>
            </a:fld>
            <a:endParaRPr lang="zh-TW" altLang="en-US"/>
          </a:p>
        </p:txBody>
      </p:sp>
    </p:spTree>
    <p:extLst>
      <p:ext uri="{BB962C8B-B14F-4D97-AF65-F5344CB8AC3E}">
        <p14:creationId xmlns:p14="http://schemas.microsoft.com/office/powerpoint/2010/main" val="3413955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85800" y="3132666"/>
            <a:ext cx="5311775" cy="308601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6172200" y="3132666"/>
            <a:ext cx="5334000" cy="308601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7E27C582-C515-4F5F-94B3-9C2E3F528422}" type="datetimeFigureOut">
              <a:rPr lang="zh-TW" altLang="en-US" smtClean="0"/>
              <a:t>2018/6/18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C82389F-9B9B-4EE7-B2B7-1DCFA04A2A83}" type="slidenum">
              <a:rPr lang="zh-TW" altLang="en-US" smtClean="0"/>
              <a:t>‹#›</a:t>
            </a:fld>
            <a:endParaRPr lang="zh-TW" altLang="en-US"/>
          </a:p>
        </p:txBody>
      </p:sp>
    </p:spTree>
    <p:extLst>
      <p:ext uri="{BB962C8B-B14F-4D97-AF65-F5344CB8AC3E}">
        <p14:creationId xmlns:p14="http://schemas.microsoft.com/office/powerpoint/2010/main" val="1021964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7E27C582-C515-4F5F-94B3-9C2E3F528422}" type="datetimeFigureOut">
              <a:rPr lang="zh-TW" altLang="en-US" smtClean="0"/>
              <a:t>2018/6/18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C82389F-9B9B-4EE7-B2B7-1DCFA04A2A83}" type="slidenum">
              <a:rPr lang="zh-TW" altLang="en-US" smtClean="0"/>
              <a:t>‹#›</a:t>
            </a:fld>
            <a:endParaRPr lang="zh-TW" altLang="en-US"/>
          </a:p>
        </p:txBody>
      </p:sp>
    </p:spTree>
    <p:extLst>
      <p:ext uri="{BB962C8B-B14F-4D97-AF65-F5344CB8AC3E}">
        <p14:creationId xmlns:p14="http://schemas.microsoft.com/office/powerpoint/2010/main" val="1931817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7C582-C515-4F5F-94B3-9C2E3F528422}" type="datetimeFigureOut">
              <a:rPr lang="zh-TW" altLang="en-US" smtClean="0"/>
              <a:t>2018/6/18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C82389F-9B9B-4EE7-B2B7-1DCFA04A2A83}" type="slidenum">
              <a:rPr lang="zh-TW" altLang="en-US" smtClean="0"/>
              <a:t>‹#›</a:t>
            </a:fld>
            <a:endParaRPr lang="zh-TW" altLang="en-US"/>
          </a:p>
        </p:txBody>
      </p:sp>
    </p:spTree>
    <p:extLst>
      <p:ext uri="{BB962C8B-B14F-4D97-AF65-F5344CB8AC3E}">
        <p14:creationId xmlns:p14="http://schemas.microsoft.com/office/powerpoint/2010/main" val="146296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7E27C582-C515-4F5F-94B3-9C2E3F528422}" type="datetimeFigureOut">
              <a:rPr lang="zh-TW" altLang="en-US" smtClean="0"/>
              <a:t>2018/6/18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C82389F-9B9B-4EE7-B2B7-1DCFA04A2A83}" type="slidenum">
              <a:rPr lang="zh-TW" altLang="en-US" smtClean="0"/>
              <a:t>‹#›</a:t>
            </a:fld>
            <a:endParaRPr lang="zh-TW" altLang="en-US"/>
          </a:p>
        </p:txBody>
      </p:sp>
    </p:spTree>
    <p:extLst>
      <p:ext uri="{BB962C8B-B14F-4D97-AF65-F5344CB8AC3E}">
        <p14:creationId xmlns:p14="http://schemas.microsoft.com/office/powerpoint/2010/main" val="2175943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7E27C582-C515-4F5F-94B3-9C2E3F528422}" type="datetimeFigureOut">
              <a:rPr lang="zh-TW" altLang="en-US" smtClean="0"/>
              <a:t>2018/6/18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C82389F-9B9B-4EE7-B2B7-1DCFA04A2A83}" type="slidenum">
              <a:rPr lang="zh-TW" altLang="en-US" smtClean="0"/>
              <a:t>‹#›</a:t>
            </a:fld>
            <a:endParaRPr lang="zh-TW" altLang="en-US"/>
          </a:p>
        </p:txBody>
      </p:sp>
    </p:spTree>
    <p:extLst>
      <p:ext uri="{BB962C8B-B14F-4D97-AF65-F5344CB8AC3E}">
        <p14:creationId xmlns:p14="http://schemas.microsoft.com/office/powerpoint/2010/main" val="288119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E27C582-C515-4F5F-94B3-9C2E3F528422}" type="datetimeFigureOut">
              <a:rPr lang="zh-TW" altLang="en-US" smtClean="0"/>
              <a:t>2018/6/18</a:t>
            </a:fld>
            <a:endParaRPr lang="zh-TW" alt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82389F-9B9B-4EE7-B2B7-1DCFA04A2A83}" type="slidenum">
              <a:rPr lang="zh-TW" altLang="en-US" smtClean="0"/>
              <a:t>‹#›</a:t>
            </a:fld>
            <a:endParaRPr lang="zh-TW" altLang="en-US"/>
          </a:p>
        </p:txBody>
      </p:sp>
    </p:spTree>
    <p:extLst>
      <p:ext uri="{BB962C8B-B14F-4D97-AF65-F5344CB8AC3E}">
        <p14:creationId xmlns:p14="http://schemas.microsoft.com/office/powerpoint/2010/main" val="3327113059"/>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2" y="4298034"/>
            <a:ext cx="3432216" cy="2773582"/>
          </a:xfrm>
          <a:prstGeom prst="rect">
            <a:avLst/>
          </a:prstGeom>
        </p:spPr>
      </p:pic>
      <p:sp>
        <p:nvSpPr>
          <p:cNvPr id="2" name="標題 1"/>
          <p:cNvSpPr>
            <a:spLocks noGrp="1"/>
          </p:cNvSpPr>
          <p:nvPr>
            <p:ph type="ctrTitle"/>
          </p:nvPr>
        </p:nvSpPr>
        <p:spPr/>
        <p:txBody>
          <a:bodyPr>
            <a:normAutofit/>
          </a:bodyPr>
          <a:lstStyle/>
          <a:p>
            <a:r>
              <a:rPr lang="zh-TW" altLang="en-US" dirty="0" smtClean="0">
                <a:latin typeface="標楷體" panose="03000509000000000000" pitchFamily="65" charset="-120"/>
                <a:ea typeface="標楷體" panose="03000509000000000000" pitchFamily="65" charset="-120"/>
              </a:rPr>
              <a:t>作品主題：電子書櫃</a:t>
            </a:r>
            <a:r>
              <a:rPr lang="en-US" altLang="zh-TW" dirty="0">
                <a:latin typeface="標楷體" panose="03000509000000000000" pitchFamily="65" charset="-120"/>
                <a:ea typeface="標楷體" panose="03000509000000000000" pitchFamily="65" charset="-120"/>
              </a:rPr>
              <a:t/>
            </a:r>
            <a:br>
              <a:rPr lang="en-US" altLang="zh-TW" dirty="0">
                <a:latin typeface="標楷體" panose="03000509000000000000" pitchFamily="65" charset="-120"/>
                <a:ea typeface="標楷體" panose="03000509000000000000" pitchFamily="65" charset="-120"/>
              </a:rPr>
            </a:br>
            <a:r>
              <a:rPr lang="zh-TW" altLang="en-US" sz="2800" dirty="0" smtClean="0">
                <a:latin typeface="標楷體" panose="03000509000000000000" pitchFamily="65" charset="-120"/>
                <a:ea typeface="標楷體" panose="03000509000000000000" pitchFamily="65" charset="-120"/>
              </a:rPr>
              <a:t>當櫃子也連上網路</a:t>
            </a:r>
            <a:r>
              <a:rPr lang="en-US" altLang="zh-TW" sz="2800" dirty="0" smtClean="0">
                <a:latin typeface="標楷體" panose="03000509000000000000" pitchFamily="65" charset="-120"/>
                <a:ea typeface="標楷體" panose="03000509000000000000" pitchFamily="65" charset="-120"/>
              </a:rPr>
              <a:t>……</a:t>
            </a:r>
            <a:endParaRPr lang="zh-TW" altLang="en-US" sz="2800" dirty="0">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p:txBody>
          <a:bodyPr/>
          <a:lstStyle/>
          <a:p>
            <a:r>
              <a:rPr lang="en-US" altLang="zh-TW" dirty="0" smtClean="0"/>
              <a:t>Presenter:</a:t>
            </a:r>
            <a:r>
              <a:rPr lang="zh-TW" altLang="en-US" dirty="0" smtClean="0">
                <a:latin typeface="標楷體" panose="03000509000000000000" pitchFamily="65" charset="-120"/>
                <a:ea typeface="標楷體" panose="03000509000000000000" pitchFamily="65" charset="-120"/>
              </a:rPr>
              <a:t>謝承佑</a:t>
            </a:r>
            <a:endParaRPr lang="zh-TW" altLang="en-US" dirty="0">
              <a:latin typeface="標楷體" panose="03000509000000000000" pitchFamily="65" charset="-120"/>
              <a:ea typeface="標楷體" panose="03000509000000000000" pitchFamily="65" charset="-120"/>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254" y="4298034"/>
            <a:ext cx="3432216" cy="2773582"/>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8196" y="3115"/>
            <a:ext cx="1632204" cy="1619250"/>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7692" y="3115"/>
            <a:ext cx="1494307" cy="1539935"/>
          </a:xfrm>
          <a:prstGeom prst="rect">
            <a:avLst/>
          </a:prstGeom>
        </p:spPr>
      </p:pic>
    </p:spTree>
    <p:extLst>
      <p:ext uri="{BB962C8B-B14F-4D97-AF65-F5344CB8AC3E}">
        <p14:creationId xmlns:p14="http://schemas.microsoft.com/office/powerpoint/2010/main" val="485171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功能概述</a:t>
            </a:r>
            <a:endParaRPr lang="zh-TW" altLang="en-US" dirty="0"/>
          </a:p>
        </p:txBody>
      </p:sp>
      <p:sp>
        <p:nvSpPr>
          <p:cNvPr id="7" name="內容版面配置區 6"/>
          <p:cNvSpPr>
            <a:spLocks noGrp="1"/>
          </p:cNvSpPr>
          <p:nvPr>
            <p:ph idx="1"/>
          </p:nvPr>
        </p:nvSpPr>
        <p:spPr/>
        <p:txBody>
          <a:bodyPr/>
          <a:lstStyle/>
          <a:p>
            <a:r>
              <a:rPr lang="zh-TW" altLang="en-US" dirty="0" smtClean="0">
                <a:latin typeface="標楷體" panose="03000509000000000000" pitchFamily="65" charset="-120"/>
                <a:ea typeface="標楷體" panose="03000509000000000000" pitchFamily="65" charset="-120"/>
              </a:rPr>
              <a:t>將一般圖書館的基本功能結合到書櫃上，民眾可以直接在書櫃的終端機上完成借還書與預約以及找書等功能。</a:t>
            </a:r>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綜合</a:t>
            </a:r>
            <a:r>
              <a:rPr lang="zh-TW" altLang="en-US" dirty="0" smtClean="0">
                <a:latin typeface="標楷體" panose="03000509000000000000" pitchFamily="65" charset="-120"/>
                <a:ea typeface="標楷體" panose="03000509000000000000" pitchFamily="65" charset="-120"/>
              </a:rPr>
              <a:t>分析各個櫃位的使用狀況協助管理方分析所有用戶的動線與閱讀習慣，作為擺放書籍甚至是產品的參考。</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93173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Agenda</a:t>
            </a:r>
            <a:endParaRPr lang="zh-TW" altLang="en-US" dirty="0"/>
          </a:p>
        </p:txBody>
      </p:sp>
      <p:sp>
        <p:nvSpPr>
          <p:cNvPr id="3" name="內容版面配置區 2"/>
          <p:cNvSpPr>
            <a:spLocks noGrp="1"/>
          </p:cNvSpPr>
          <p:nvPr>
            <p:ph idx="1"/>
          </p:nvPr>
        </p:nvSpPr>
        <p:spPr/>
        <p:txBody>
          <a:bodyPr/>
          <a:lstStyle/>
          <a:p>
            <a:r>
              <a:rPr lang="zh-TW" altLang="en-US" dirty="0" smtClean="0">
                <a:solidFill>
                  <a:schemeClr val="bg1">
                    <a:lumMod val="50000"/>
                  </a:schemeClr>
                </a:solidFill>
                <a:latin typeface="標楷體" panose="03000509000000000000" pitchFamily="65" charset="-120"/>
                <a:ea typeface="標楷體" panose="03000509000000000000" pitchFamily="65" charset="-120"/>
              </a:rPr>
              <a:t>發想</a:t>
            </a:r>
            <a:endParaRPr lang="en-US" altLang="zh-TW" dirty="0" smtClean="0">
              <a:solidFill>
                <a:schemeClr val="bg1">
                  <a:lumMod val="50000"/>
                </a:schemeClr>
              </a:solidFill>
              <a:latin typeface="標楷體" panose="03000509000000000000" pitchFamily="65" charset="-120"/>
              <a:ea typeface="標楷體" panose="03000509000000000000" pitchFamily="65" charset="-120"/>
            </a:endParaRPr>
          </a:p>
          <a:p>
            <a:r>
              <a:rPr lang="zh-TW" altLang="en-US" dirty="0" smtClean="0">
                <a:solidFill>
                  <a:schemeClr val="bg1">
                    <a:lumMod val="50000"/>
                  </a:schemeClr>
                </a:solidFill>
                <a:latin typeface="標楷體" panose="03000509000000000000" pitchFamily="65" charset="-120"/>
                <a:ea typeface="標楷體" panose="03000509000000000000" pitchFamily="65" charset="-120"/>
              </a:rPr>
              <a:t>功能概述</a:t>
            </a:r>
            <a:endParaRPr lang="en-US" altLang="zh-TW" dirty="0" smtClean="0">
              <a:solidFill>
                <a:schemeClr val="bg1">
                  <a:lumMod val="50000"/>
                </a:schemeClr>
              </a:solidFill>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設計架構</a:t>
            </a:r>
            <a:endParaRPr lang="en-US" altLang="zh-TW" dirty="0" smtClean="0">
              <a:latin typeface="標楷體" panose="03000509000000000000" pitchFamily="65" charset="-120"/>
              <a:ea typeface="標楷體" panose="03000509000000000000" pitchFamily="65" charset="-120"/>
            </a:endParaRPr>
          </a:p>
          <a:p>
            <a:r>
              <a:rPr lang="zh-TW" altLang="en-US" dirty="0" smtClean="0">
                <a:solidFill>
                  <a:schemeClr val="bg1">
                    <a:lumMod val="50000"/>
                  </a:schemeClr>
                </a:solidFill>
                <a:latin typeface="標楷體" panose="03000509000000000000" pitchFamily="65" charset="-120"/>
                <a:ea typeface="標楷體" panose="03000509000000000000" pitchFamily="65" charset="-120"/>
              </a:rPr>
              <a:t>使用場</a:t>
            </a:r>
            <a:r>
              <a:rPr lang="zh-TW" altLang="en-US" dirty="0">
                <a:solidFill>
                  <a:schemeClr val="bg1">
                    <a:lumMod val="50000"/>
                  </a:schemeClr>
                </a:solidFill>
                <a:latin typeface="標楷體" panose="03000509000000000000" pitchFamily="65" charset="-120"/>
                <a:ea typeface="標楷體" panose="03000509000000000000" pitchFamily="65" charset="-120"/>
              </a:rPr>
              <a:t>域與設計創新</a:t>
            </a:r>
            <a:endParaRPr lang="en-US" altLang="zh-TW" dirty="0" smtClean="0">
              <a:solidFill>
                <a:schemeClr val="bg1">
                  <a:lumMod val="50000"/>
                </a:schemeClr>
              </a:solidFill>
              <a:latin typeface="標楷體" panose="03000509000000000000" pitchFamily="65" charset="-120"/>
              <a:ea typeface="標楷體" panose="03000509000000000000" pitchFamily="65" charset="-120"/>
            </a:endParaRPr>
          </a:p>
          <a:p>
            <a:r>
              <a:rPr lang="zh-TW" altLang="en-US" dirty="0">
                <a:solidFill>
                  <a:schemeClr val="bg1">
                    <a:lumMod val="50000"/>
                  </a:schemeClr>
                </a:solidFill>
                <a:latin typeface="標楷體" panose="03000509000000000000" pitchFamily="65" charset="-120"/>
                <a:ea typeface="標楷體" panose="03000509000000000000" pitchFamily="65" charset="-120"/>
              </a:rPr>
              <a:t>總結與展望</a:t>
            </a:r>
            <a:endParaRPr lang="zh-TW" altLang="en-US" dirty="0">
              <a:solidFill>
                <a:schemeClr val="bg1">
                  <a:lumMod val="50000"/>
                </a:schemeClr>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096362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主要架構</a:t>
            </a:r>
            <a:endParaRPr lang="zh-TW" altLang="en-US" dirty="0">
              <a:latin typeface="標楷體" panose="03000509000000000000" pitchFamily="65" charset="-120"/>
              <a:ea typeface="標楷體" panose="03000509000000000000" pitchFamily="65" charset="-120"/>
            </a:endParaRPr>
          </a:p>
        </p:txBody>
      </p:sp>
      <p:sp>
        <p:nvSpPr>
          <p:cNvPr id="7" name="內容版面配置區 6"/>
          <p:cNvSpPr>
            <a:spLocks noGrp="1"/>
          </p:cNvSpPr>
          <p:nvPr>
            <p:ph sz="half" idx="1"/>
          </p:nvPr>
        </p:nvSpPr>
        <p:spPr/>
        <p:txBody>
          <a:bodyPr>
            <a:normAutofit/>
          </a:bodyPr>
          <a:lstStyle/>
          <a:p>
            <a:r>
              <a:rPr lang="zh-TW" altLang="en-US" sz="2400" dirty="0" smtClean="0">
                <a:latin typeface="標楷體" panose="03000509000000000000" pitchFamily="65" charset="-120"/>
                <a:ea typeface="標楷體" panose="03000509000000000000" pitchFamily="65" charset="-120"/>
              </a:rPr>
              <a:t>使用者透過鍵盤與系統互動，並且藉由</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LCD</a:t>
            </a:r>
            <a:r>
              <a:rPr lang="zh-TW" altLang="en-US" sz="2400" dirty="0" smtClean="0">
                <a:latin typeface="標楷體" panose="03000509000000000000" pitchFamily="65" charset="-120"/>
                <a:ea typeface="標楷體" panose="03000509000000000000" pitchFamily="65" charset="-120"/>
              </a:rPr>
              <a:t>與</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LED</a:t>
            </a:r>
            <a:r>
              <a:rPr lang="zh-TW" altLang="en-US" sz="2400" dirty="0" smtClean="0">
                <a:latin typeface="標楷體" panose="03000509000000000000" pitchFamily="65" charset="-120"/>
                <a:ea typeface="標楷體" panose="03000509000000000000" pitchFamily="65" charset="-120"/>
              </a:rPr>
              <a:t>燈得到回饋</a:t>
            </a:r>
            <a:endParaRPr lang="en-US" altLang="zh-TW" sz="2400" dirty="0" smtClean="0">
              <a:latin typeface="標楷體" panose="03000509000000000000" pitchFamily="65" charset="-120"/>
              <a:ea typeface="標楷體" panose="03000509000000000000" pitchFamily="65" charset="-120"/>
            </a:endParaRPr>
          </a:p>
          <a:p>
            <a:endParaRPr lang="en-US" altLang="zh-TW" sz="2400" dirty="0" smtClean="0">
              <a:latin typeface="標楷體" panose="03000509000000000000" pitchFamily="65" charset="-120"/>
              <a:ea typeface="標楷體" panose="03000509000000000000" pitchFamily="65" charset="-120"/>
            </a:endParaRPr>
          </a:p>
          <a:p>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ARC</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EMSK</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管理書櫃功能，掌控程式流程，針對使用者使用的不同功能透過網路對資料庫進行存取</a:t>
            </a:r>
            <a:r>
              <a:rPr lang="zh-TW" altLang="en-US" sz="2400" dirty="0">
                <a:latin typeface="標楷體" panose="03000509000000000000" pitchFamily="65" charset="-120"/>
                <a:ea typeface="標楷體" panose="03000509000000000000" pitchFamily="65" charset="-120"/>
              </a:rPr>
              <a:t>，</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提供相對應的回饋</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8" name="內容版面配置區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72200" y="1825625"/>
            <a:ext cx="5903548" cy="3877193"/>
          </a:xfrm>
        </p:spPr>
      </p:pic>
    </p:spTree>
    <p:extLst>
      <p:ext uri="{BB962C8B-B14F-4D97-AF65-F5344CB8AC3E}">
        <p14:creationId xmlns:p14="http://schemas.microsoft.com/office/powerpoint/2010/main" val="568256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資料傳輸架構</a:t>
            </a:r>
            <a:endParaRPr lang="zh-TW" altLang="en-US" dirty="0">
              <a:latin typeface="標楷體" panose="03000509000000000000" pitchFamily="65" charset="-120"/>
              <a:ea typeface="標楷體" panose="03000509000000000000" pitchFamily="65" charset="-120"/>
            </a:endParaRPr>
          </a:p>
        </p:txBody>
      </p:sp>
      <p:sp>
        <p:nvSpPr>
          <p:cNvPr id="6" name="內容版面配置區 5"/>
          <p:cNvSpPr>
            <a:spLocks noGrp="1"/>
          </p:cNvSpPr>
          <p:nvPr>
            <p:ph sz="half" idx="1"/>
          </p:nvPr>
        </p:nvSpPr>
        <p:spPr/>
        <p:txBody>
          <a:bodyPr/>
          <a:lstStyle/>
          <a:p>
            <a:r>
              <a:rPr lang="en-US" altLang="zh-TW" dirty="0" smtClean="0">
                <a:latin typeface="Times New Roman" panose="02020603050405020304" pitchFamily="18" charset="0"/>
                <a:cs typeface="Times New Roman" panose="02020603050405020304" pitchFamily="18" charset="0"/>
              </a:rPr>
              <a:t>ARC</a:t>
            </a:r>
            <a:r>
              <a:rPr lang="zh-TW" altLang="en-US" dirty="0" smtClean="0">
                <a:latin typeface="標楷體" panose="03000509000000000000" pitchFamily="65" charset="-120"/>
                <a:ea typeface="標楷體" panose="03000509000000000000" pitchFamily="65" charset="-120"/>
              </a:rPr>
              <a:t>有大量的</a:t>
            </a:r>
            <a:r>
              <a:rPr lang="en-US" altLang="zh-TW" dirty="0" smtClean="0">
                <a:latin typeface="Times New Roman" panose="02020603050405020304" pitchFamily="18" charset="0"/>
                <a:cs typeface="Times New Roman" panose="02020603050405020304" pitchFamily="18" charset="0"/>
              </a:rPr>
              <a:t>IO</a:t>
            </a:r>
            <a:r>
              <a:rPr lang="zh-TW" altLang="en-US" dirty="0" smtClean="0">
                <a:latin typeface="標楷體" panose="03000509000000000000" pitchFamily="65" charset="-120"/>
                <a:ea typeface="標楷體" panose="03000509000000000000" pitchFamily="65" charset="-120"/>
              </a:rPr>
              <a:t>介面，統整了薄膜鍵盤</a:t>
            </a:r>
            <a:r>
              <a:rPr lang="zh-TW" altLang="en-US" dirty="0" smtClean="0"/>
              <a:t>、</a:t>
            </a:r>
            <a:r>
              <a:rPr lang="en-US" altLang="zh-TW" dirty="0" smtClean="0">
                <a:latin typeface="Times New Roman" panose="02020603050405020304" pitchFamily="18" charset="0"/>
                <a:cs typeface="Times New Roman" panose="02020603050405020304" pitchFamily="18" charset="0"/>
              </a:rPr>
              <a:t>LCD</a:t>
            </a:r>
            <a:r>
              <a:rPr lang="zh-TW" altLang="en-US" dirty="0" smtClean="0"/>
              <a:t>、</a:t>
            </a:r>
            <a:r>
              <a:rPr lang="zh-TW" altLang="en-US" dirty="0" smtClean="0">
                <a:latin typeface="標楷體" panose="03000509000000000000" pitchFamily="65" charset="-120"/>
                <a:ea typeface="標楷體" panose="03000509000000000000" pitchFamily="65" charset="-120"/>
              </a:rPr>
              <a:t>大量的</a:t>
            </a:r>
            <a:r>
              <a:rPr lang="en-US" altLang="zh-TW" dirty="0" smtClean="0">
                <a:latin typeface="Times New Roman" panose="02020603050405020304" pitchFamily="18" charset="0"/>
                <a:cs typeface="Times New Roman" panose="02020603050405020304" pitchFamily="18" charset="0"/>
              </a:rPr>
              <a:t>LED</a:t>
            </a:r>
            <a:r>
              <a:rPr lang="zh-TW" altLang="en-US" dirty="0" smtClean="0">
                <a:latin typeface="標楷體" panose="03000509000000000000" pitchFamily="65" charset="-120"/>
                <a:ea typeface="標楷體" panose="03000509000000000000" pitchFamily="65" charset="-120"/>
              </a:rPr>
              <a:t>與網路</a:t>
            </a:r>
            <a:endParaRPr lang="en-US" altLang="zh-TW" dirty="0" smtClean="0">
              <a:latin typeface="標楷體" panose="03000509000000000000" pitchFamily="65" charset="-120"/>
              <a:ea typeface="標楷體" panose="03000509000000000000" pitchFamily="65" charset="-120"/>
            </a:endParaRPr>
          </a:p>
          <a:p>
            <a:endParaRPr lang="en-US" altLang="zh-TW" dirty="0"/>
          </a:p>
          <a:p>
            <a:r>
              <a:rPr lang="zh-TW" altLang="en-US" dirty="0" smtClean="0">
                <a:latin typeface="標楷體" panose="03000509000000000000" pitchFamily="65" charset="-120"/>
                <a:ea typeface="標楷體" panose="03000509000000000000" pitchFamily="65" charset="-120"/>
              </a:rPr>
              <a:t>使用</a:t>
            </a:r>
            <a:r>
              <a:rPr lang="en-US" altLang="zh-TW" dirty="0" smtClean="0">
                <a:latin typeface="Times New Roman" panose="02020603050405020304" pitchFamily="18" charset="0"/>
                <a:cs typeface="Times New Roman" panose="02020603050405020304" pitchFamily="18" charset="0"/>
              </a:rPr>
              <a:t>ARC</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Linkit7688</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DUO</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的組合將處理</a:t>
            </a:r>
            <a:r>
              <a:rPr lang="en-US" altLang="zh-TW" dirty="0" smtClean="0">
                <a:latin typeface="Times New Roman" panose="02020603050405020304" pitchFamily="18" charset="0"/>
                <a:cs typeface="Times New Roman" panose="02020603050405020304" pitchFamily="18" charset="0"/>
              </a:rPr>
              <a:t>Http requests</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的工作分散出去</a:t>
            </a:r>
            <a:endParaRPr lang="en-US" altLang="zh-TW" dirty="0" smtClean="0">
              <a:latin typeface="標楷體" panose="03000509000000000000" pitchFamily="65" charset="-120"/>
              <a:ea typeface="標楷體" panose="03000509000000000000" pitchFamily="65" charset="-120"/>
              <a:cs typeface="Times New Roman" panose="02020603050405020304" pitchFamily="18" charset="0"/>
            </a:endParaRPr>
          </a:p>
          <a:p>
            <a:endParaRPr lang="zh-TW" altLang="en-US" dirty="0"/>
          </a:p>
        </p:txBody>
      </p:sp>
      <p:pic>
        <p:nvPicPr>
          <p:cNvPr id="7" name="內容版面配置區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38591" y="3196290"/>
            <a:ext cx="4601217" cy="2019582"/>
          </a:xfrm>
        </p:spPr>
      </p:pic>
    </p:spTree>
    <p:extLst>
      <p:ext uri="{BB962C8B-B14F-4D97-AF65-F5344CB8AC3E}">
        <p14:creationId xmlns:p14="http://schemas.microsoft.com/office/powerpoint/2010/main" val="14390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Propotype</a:t>
            </a:r>
            <a:endParaRPr lang="zh-TW" altLang="en-US" dirty="0"/>
          </a:p>
        </p:txBody>
      </p:sp>
      <p:pic>
        <p:nvPicPr>
          <p:cNvPr id="7" name="內容版面配置區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763385" y="2265059"/>
            <a:ext cx="5178829" cy="3882044"/>
          </a:xfrm>
        </p:spPr>
      </p:pic>
      <p:pic>
        <p:nvPicPr>
          <p:cNvPr id="10" name="內容版面配置區 9"/>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330563" y="2193925"/>
            <a:ext cx="3017273" cy="4024313"/>
          </a:xfrm>
        </p:spPr>
      </p:pic>
    </p:spTree>
    <p:extLst>
      <p:ext uri="{BB962C8B-B14F-4D97-AF65-F5344CB8AC3E}">
        <p14:creationId xmlns:p14="http://schemas.microsoft.com/office/powerpoint/2010/main" val="1982164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Agenda</a:t>
            </a:r>
            <a:endParaRPr lang="zh-TW" altLang="en-US" dirty="0"/>
          </a:p>
        </p:txBody>
      </p:sp>
      <p:sp>
        <p:nvSpPr>
          <p:cNvPr id="3" name="內容版面配置區 2"/>
          <p:cNvSpPr>
            <a:spLocks noGrp="1"/>
          </p:cNvSpPr>
          <p:nvPr>
            <p:ph idx="1"/>
          </p:nvPr>
        </p:nvSpPr>
        <p:spPr/>
        <p:txBody>
          <a:bodyPr/>
          <a:lstStyle/>
          <a:p>
            <a:r>
              <a:rPr lang="zh-TW" altLang="en-US" dirty="0" smtClean="0">
                <a:solidFill>
                  <a:schemeClr val="bg1">
                    <a:lumMod val="50000"/>
                  </a:schemeClr>
                </a:solidFill>
                <a:latin typeface="標楷體" panose="03000509000000000000" pitchFamily="65" charset="-120"/>
                <a:ea typeface="標楷體" panose="03000509000000000000" pitchFamily="65" charset="-120"/>
              </a:rPr>
              <a:t>發想</a:t>
            </a:r>
            <a:endParaRPr lang="en-US" altLang="zh-TW" dirty="0" smtClean="0">
              <a:solidFill>
                <a:schemeClr val="bg1">
                  <a:lumMod val="50000"/>
                </a:schemeClr>
              </a:solidFill>
              <a:latin typeface="標楷體" panose="03000509000000000000" pitchFamily="65" charset="-120"/>
              <a:ea typeface="標楷體" panose="03000509000000000000" pitchFamily="65" charset="-120"/>
            </a:endParaRPr>
          </a:p>
          <a:p>
            <a:r>
              <a:rPr lang="zh-TW" altLang="en-US" dirty="0" smtClean="0">
                <a:solidFill>
                  <a:schemeClr val="bg1">
                    <a:lumMod val="50000"/>
                  </a:schemeClr>
                </a:solidFill>
                <a:latin typeface="標楷體" panose="03000509000000000000" pitchFamily="65" charset="-120"/>
                <a:ea typeface="標楷體" panose="03000509000000000000" pitchFamily="65" charset="-120"/>
              </a:rPr>
              <a:t>功能概述</a:t>
            </a:r>
            <a:endParaRPr lang="en-US" altLang="zh-TW" dirty="0" smtClean="0">
              <a:solidFill>
                <a:schemeClr val="bg1">
                  <a:lumMod val="50000"/>
                </a:schemeClr>
              </a:solidFill>
              <a:latin typeface="標楷體" panose="03000509000000000000" pitchFamily="65" charset="-120"/>
              <a:ea typeface="標楷體" panose="03000509000000000000" pitchFamily="65" charset="-120"/>
            </a:endParaRPr>
          </a:p>
          <a:p>
            <a:r>
              <a:rPr lang="zh-TW" altLang="en-US" dirty="0" smtClean="0">
                <a:solidFill>
                  <a:schemeClr val="bg1">
                    <a:lumMod val="50000"/>
                  </a:schemeClr>
                </a:solidFill>
                <a:latin typeface="標楷體" panose="03000509000000000000" pitchFamily="65" charset="-120"/>
                <a:ea typeface="標楷體" panose="03000509000000000000" pitchFamily="65" charset="-120"/>
              </a:rPr>
              <a:t>設計架構</a:t>
            </a:r>
            <a:endParaRPr lang="en-US" altLang="zh-TW" dirty="0" smtClean="0">
              <a:solidFill>
                <a:schemeClr val="bg1">
                  <a:lumMod val="50000"/>
                </a:schemeClr>
              </a:solidFill>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使用場</a:t>
            </a:r>
            <a:r>
              <a:rPr lang="zh-TW" altLang="en-US" dirty="0">
                <a:latin typeface="標楷體" panose="03000509000000000000" pitchFamily="65" charset="-120"/>
                <a:ea typeface="標楷體" panose="03000509000000000000" pitchFamily="65" charset="-120"/>
              </a:rPr>
              <a:t>域與設計</a:t>
            </a:r>
            <a:r>
              <a:rPr lang="zh-TW" altLang="en-US" dirty="0" smtClean="0">
                <a:latin typeface="標楷體" panose="03000509000000000000" pitchFamily="65" charset="-120"/>
                <a:ea typeface="標楷體" panose="03000509000000000000" pitchFamily="65" charset="-120"/>
              </a:rPr>
              <a:t>創新</a:t>
            </a:r>
            <a:endParaRPr lang="en-US" altLang="zh-TW" dirty="0" smtClean="0">
              <a:latin typeface="標楷體" panose="03000509000000000000" pitchFamily="65" charset="-120"/>
              <a:ea typeface="標楷體" panose="03000509000000000000" pitchFamily="65" charset="-120"/>
            </a:endParaRPr>
          </a:p>
          <a:p>
            <a:r>
              <a:rPr lang="zh-TW" altLang="en-US" dirty="0">
                <a:solidFill>
                  <a:schemeClr val="bg1">
                    <a:lumMod val="50000"/>
                  </a:schemeClr>
                </a:solidFill>
                <a:latin typeface="標楷體" panose="03000509000000000000" pitchFamily="65" charset="-120"/>
                <a:ea typeface="標楷體" panose="03000509000000000000" pitchFamily="65" charset="-120"/>
              </a:rPr>
              <a:t>總結與展望</a:t>
            </a:r>
            <a:endParaRPr lang="zh-TW" altLang="en-US" dirty="0">
              <a:solidFill>
                <a:schemeClr val="bg1">
                  <a:lumMod val="50000"/>
                </a:schemeClr>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2431432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標題 23"/>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服務對象</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以圖書館為例</a:t>
            </a:r>
            <a:endParaRPr lang="zh-TW" altLang="en-US" dirty="0">
              <a:latin typeface="標楷體" panose="03000509000000000000" pitchFamily="65" charset="-120"/>
              <a:ea typeface="標楷體" panose="03000509000000000000" pitchFamily="65" charset="-120"/>
            </a:endParaRPr>
          </a:p>
        </p:txBody>
      </p:sp>
      <p:pic>
        <p:nvPicPr>
          <p:cNvPr id="26" name="內容版面配置區 2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69925" y="2193925"/>
            <a:ext cx="5852149" cy="4024313"/>
          </a:xfrm>
        </p:spPr>
      </p:pic>
    </p:spTree>
    <p:extLst>
      <p:ext uri="{BB962C8B-B14F-4D97-AF65-F5344CB8AC3E}">
        <p14:creationId xmlns:p14="http://schemas.microsoft.com/office/powerpoint/2010/main" val="539280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使用場域</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圖書館</a:t>
            </a:r>
            <a:endParaRPr lang="zh-TW" altLang="en-US" dirty="0"/>
          </a:p>
        </p:txBody>
      </p:sp>
      <p:sp>
        <p:nvSpPr>
          <p:cNvPr id="3" name="內容版面配置區 2"/>
          <p:cNvSpPr>
            <a:spLocks noGrp="1"/>
          </p:cNvSpPr>
          <p:nvPr>
            <p:ph sz="half" idx="1"/>
          </p:nvPr>
        </p:nvSpPr>
        <p:spPr/>
        <p:txBody>
          <a:bodyPr>
            <a:normAutofit/>
          </a:bodyPr>
          <a:lstStyle/>
          <a:p>
            <a:r>
              <a:rPr lang="zh-TW" altLang="en-US" dirty="0" smtClean="0">
                <a:latin typeface="標楷體" panose="03000509000000000000" pitchFamily="65" charset="-120"/>
                <a:ea typeface="標楷體" panose="03000509000000000000" pitchFamily="65" charset="-120"/>
              </a:rPr>
              <a:t>對於民眾而言，優勢在於</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減少借書人排隊等候的時間</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借書人如果事先查詢好書籍的</a:t>
            </a:r>
            <a:r>
              <a:rPr lang="en-US" altLang="zh-TW" dirty="0" smtClean="0">
                <a:latin typeface="標楷體" panose="03000509000000000000" pitchFamily="65" charset="-120"/>
                <a:ea typeface="標楷體" panose="03000509000000000000" pitchFamily="65" charset="-120"/>
              </a:rPr>
              <a:t>ID</a:t>
            </a:r>
            <a:r>
              <a:rPr lang="zh-TW" altLang="en-US" dirty="0" smtClean="0">
                <a:latin typeface="標楷體" panose="03000509000000000000" pitchFamily="65" charset="-120"/>
                <a:ea typeface="標楷體" panose="03000509000000000000" pitchFamily="65" charset="-120"/>
              </a:rPr>
              <a:t>，書櫃能夠藉由</a:t>
            </a:r>
            <a:r>
              <a:rPr lang="en-US" altLang="zh-TW" dirty="0" smtClean="0">
                <a:latin typeface="標楷體" panose="03000509000000000000" pitchFamily="65" charset="-120"/>
                <a:ea typeface="標楷體" panose="03000509000000000000" pitchFamily="65" charset="-120"/>
              </a:rPr>
              <a:t>ID</a:t>
            </a:r>
            <a:r>
              <a:rPr lang="zh-TW" altLang="en-US" dirty="0" smtClean="0">
                <a:latin typeface="標楷體" panose="03000509000000000000" pitchFamily="65" charset="-120"/>
                <a:ea typeface="標楷體" panose="03000509000000000000" pitchFamily="65" charset="-120"/>
              </a:rPr>
              <a:t>幫助借書人找到想找的書</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3.</a:t>
            </a:r>
            <a:r>
              <a:rPr lang="zh-TW" altLang="en-US" dirty="0" smtClean="0">
                <a:latin typeface="標楷體" panose="03000509000000000000" pitchFamily="65" charset="-120"/>
                <a:ea typeface="標楷體" panose="03000509000000000000" pitchFamily="65" charset="-120"/>
              </a:rPr>
              <a:t>對於較為令人尷尬的書籍，能夠給予借書人隱私的情況下獨力完成借閱而不用拿到櫃台，也能夠獨立完成歸還</a:t>
            </a:r>
            <a:endParaRPr lang="en-US" altLang="zh-TW" dirty="0" smtClean="0">
              <a:latin typeface="標楷體" panose="03000509000000000000" pitchFamily="65" charset="-120"/>
              <a:ea typeface="標楷體" panose="03000509000000000000" pitchFamily="65" charset="-120"/>
            </a:endParaRPr>
          </a:p>
          <a:p>
            <a:endParaRPr lang="zh-TW" altLang="en-US" dirty="0"/>
          </a:p>
        </p:txBody>
      </p:sp>
      <p:pic>
        <p:nvPicPr>
          <p:cNvPr id="5" name="內容版面配置區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62812" y="3386931"/>
            <a:ext cx="3152775" cy="1638300"/>
          </a:xfrm>
        </p:spPr>
      </p:pic>
    </p:spTree>
    <p:extLst>
      <p:ext uri="{BB962C8B-B14F-4D97-AF65-F5344CB8AC3E}">
        <p14:creationId xmlns:p14="http://schemas.microsoft.com/office/powerpoint/2010/main" val="36099936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使用場域</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圖書館</a:t>
            </a:r>
            <a:endParaRPr lang="zh-TW" altLang="en-US" dirty="0"/>
          </a:p>
        </p:txBody>
      </p:sp>
      <p:sp>
        <p:nvSpPr>
          <p:cNvPr id="3" name="內容版面配置區 2"/>
          <p:cNvSpPr>
            <a:spLocks noGrp="1"/>
          </p:cNvSpPr>
          <p:nvPr>
            <p:ph sz="half" idx="1"/>
          </p:nvPr>
        </p:nvSpPr>
        <p:spPr/>
        <p:txBody>
          <a:bodyPr/>
          <a:lstStyle/>
          <a:p>
            <a:r>
              <a:rPr lang="zh-TW" altLang="en-US" dirty="0" smtClean="0">
                <a:latin typeface="標楷體" panose="03000509000000000000" pitchFamily="65" charset="-120"/>
                <a:ea typeface="標楷體" panose="03000509000000000000" pitchFamily="65" charset="-120"/>
              </a:rPr>
              <a:t>對於圖書館，優勢在於</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減少服務人員所需的人力</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方便記錄書本的位置，減輕負擔</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3.</a:t>
            </a:r>
            <a:r>
              <a:rPr lang="zh-TW" altLang="en-US" dirty="0" smtClean="0">
                <a:latin typeface="標楷體" panose="03000509000000000000" pitchFamily="65" charset="-120"/>
                <a:ea typeface="標楷體" panose="03000509000000000000" pitchFamily="65" charset="-120"/>
              </a:rPr>
              <a:t>節省一本一本找書的時間</a:t>
            </a:r>
          </a:p>
          <a:p>
            <a:endParaRPr lang="zh-TW" altLang="en-US" dirty="0"/>
          </a:p>
        </p:txBody>
      </p:sp>
      <p:pic>
        <p:nvPicPr>
          <p:cNvPr id="5" name="內容版面配置區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19948" y="2193925"/>
            <a:ext cx="5038504" cy="4024313"/>
          </a:xfrm>
        </p:spPr>
      </p:pic>
    </p:spTree>
    <p:extLst>
      <p:ext uri="{BB962C8B-B14F-4D97-AF65-F5344CB8AC3E}">
        <p14:creationId xmlns:p14="http://schemas.microsoft.com/office/powerpoint/2010/main" val="424022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延伸使用場域</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一般商店</a:t>
            </a:r>
            <a:endParaRPr lang="zh-TW" altLang="en-US" dirty="0"/>
          </a:p>
        </p:txBody>
      </p:sp>
      <p:sp>
        <p:nvSpPr>
          <p:cNvPr id="3" name="內容版面配置區 2"/>
          <p:cNvSpPr>
            <a:spLocks noGrp="1"/>
          </p:cNvSpPr>
          <p:nvPr>
            <p:ph sz="half" idx="1"/>
          </p:nvPr>
        </p:nvSpPr>
        <p:spPr/>
        <p:txBody>
          <a:bodyPr/>
          <a:lstStyle/>
          <a:p>
            <a:r>
              <a:rPr lang="zh-TW" altLang="en-US" dirty="0" smtClean="0">
                <a:latin typeface="標楷體" panose="03000509000000000000" pitchFamily="65" charset="-120"/>
                <a:ea typeface="標楷體" panose="03000509000000000000" pitchFamily="65" charset="-120"/>
              </a:rPr>
              <a:t>對於民眾而言，直接在貨架上就可以完成結帳、查找商品等等功能</a:t>
            </a:r>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對於商店而言，將櫃檯的概念直接移植到貨架上，減輕人力成本甚至不需要人力</a:t>
            </a:r>
            <a:endParaRPr lang="en-US" altLang="zh-TW" dirty="0" smtClean="0">
              <a:latin typeface="標楷體" panose="03000509000000000000" pitchFamily="65" charset="-120"/>
              <a:ea typeface="標楷體" panose="03000509000000000000" pitchFamily="65" charset="-120"/>
            </a:endParaRPr>
          </a:p>
        </p:txBody>
      </p:sp>
      <p:pic>
        <p:nvPicPr>
          <p:cNvPr id="5" name="內容版面配置區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77062" y="2343944"/>
            <a:ext cx="3724275" cy="3724275"/>
          </a:xfrm>
        </p:spPr>
      </p:pic>
    </p:spTree>
    <p:extLst>
      <p:ext uri="{BB962C8B-B14F-4D97-AF65-F5344CB8AC3E}">
        <p14:creationId xmlns:p14="http://schemas.microsoft.com/office/powerpoint/2010/main" val="153390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Agenda</a:t>
            </a:r>
            <a:endParaRPr lang="zh-TW" altLang="en-US" dirty="0"/>
          </a:p>
        </p:txBody>
      </p:sp>
      <p:sp>
        <p:nvSpPr>
          <p:cNvPr id="3" name="內容版面配置區 2"/>
          <p:cNvSpPr>
            <a:spLocks noGrp="1"/>
          </p:cNvSpPr>
          <p:nvPr>
            <p:ph idx="1"/>
          </p:nvPr>
        </p:nvSpPr>
        <p:spPr/>
        <p:txBody>
          <a:bodyPr/>
          <a:lstStyle/>
          <a:p>
            <a:r>
              <a:rPr lang="zh-TW" altLang="en-US" dirty="0" smtClean="0">
                <a:latin typeface="標楷體" panose="03000509000000000000" pitchFamily="65" charset="-120"/>
                <a:ea typeface="標楷體" panose="03000509000000000000" pitchFamily="65" charset="-120"/>
              </a:rPr>
              <a:t>發想</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功能概述</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設計架構</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使用場</a:t>
            </a:r>
            <a:r>
              <a:rPr lang="zh-TW" altLang="en-US" dirty="0">
                <a:latin typeface="標楷體" panose="03000509000000000000" pitchFamily="65" charset="-120"/>
                <a:ea typeface="標楷體" panose="03000509000000000000" pitchFamily="65" charset="-120"/>
              </a:rPr>
              <a:t>域與設計創新</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總結與展望</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72486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Agenda</a:t>
            </a:r>
            <a:endParaRPr lang="zh-TW" altLang="en-US" dirty="0"/>
          </a:p>
        </p:txBody>
      </p:sp>
      <p:sp>
        <p:nvSpPr>
          <p:cNvPr id="3" name="內容版面配置區 2"/>
          <p:cNvSpPr>
            <a:spLocks noGrp="1"/>
          </p:cNvSpPr>
          <p:nvPr>
            <p:ph idx="1"/>
          </p:nvPr>
        </p:nvSpPr>
        <p:spPr/>
        <p:txBody>
          <a:bodyPr/>
          <a:lstStyle/>
          <a:p>
            <a:r>
              <a:rPr lang="zh-TW" altLang="en-US" dirty="0" smtClean="0">
                <a:solidFill>
                  <a:schemeClr val="bg1">
                    <a:lumMod val="50000"/>
                  </a:schemeClr>
                </a:solidFill>
                <a:latin typeface="標楷體" panose="03000509000000000000" pitchFamily="65" charset="-120"/>
                <a:ea typeface="標楷體" panose="03000509000000000000" pitchFamily="65" charset="-120"/>
              </a:rPr>
              <a:t>發想</a:t>
            </a:r>
            <a:endParaRPr lang="en-US" altLang="zh-TW" dirty="0" smtClean="0">
              <a:solidFill>
                <a:schemeClr val="bg1">
                  <a:lumMod val="50000"/>
                </a:schemeClr>
              </a:solidFill>
              <a:latin typeface="標楷體" panose="03000509000000000000" pitchFamily="65" charset="-120"/>
              <a:ea typeface="標楷體" panose="03000509000000000000" pitchFamily="65" charset="-120"/>
            </a:endParaRPr>
          </a:p>
          <a:p>
            <a:r>
              <a:rPr lang="zh-TW" altLang="en-US" dirty="0" smtClean="0">
                <a:solidFill>
                  <a:schemeClr val="bg1">
                    <a:lumMod val="50000"/>
                  </a:schemeClr>
                </a:solidFill>
                <a:latin typeface="標楷體" panose="03000509000000000000" pitchFamily="65" charset="-120"/>
                <a:ea typeface="標楷體" panose="03000509000000000000" pitchFamily="65" charset="-120"/>
              </a:rPr>
              <a:t>功能概述</a:t>
            </a:r>
            <a:endParaRPr lang="en-US" altLang="zh-TW" dirty="0" smtClean="0">
              <a:solidFill>
                <a:schemeClr val="bg1">
                  <a:lumMod val="50000"/>
                </a:schemeClr>
              </a:solidFill>
              <a:latin typeface="標楷體" panose="03000509000000000000" pitchFamily="65" charset="-120"/>
              <a:ea typeface="標楷體" panose="03000509000000000000" pitchFamily="65" charset="-120"/>
            </a:endParaRPr>
          </a:p>
          <a:p>
            <a:r>
              <a:rPr lang="zh-TW" altLang="en-US" dirty="0" smtClean="0">
                <a:solidFill>
                  <a:schemeClr val="bg1">
                    <a:lumMod val="50000"/>
                  </a:schemeClr>
                </a:solidFill>
                <a:latin typeface="標楷體" panose="03000509000000000000" pitchFamily="65" charset="-120"/>
                <a:ea typeface="標楷體" panose="03000509000000000000" pitchFamily="65" charset="-120"/>
              </a:rPr>
              <a:t>設計架構</a:t>
            </a:r>
            <a:endParaRPr lang="en-US" altLang="zh-TW" dirty="0" smtClean="0">
              <a:solidFill>
                <a:schemeClr val="bg1">
                  <a:lumMod val="50000"/>
                </a:schemeClr>
              </a:solidFill>
              <a:latin typeface="標楷體" panose="03000509000000000000" pitchFamily="65" charset="-120"/>
              <a:ea typeface="標楷體" panose="03000509000000000000" pitchFamily="65" charset="-120"/>
            </a:endParaRPr>
          </a:p>
          <a:p>
            <a:r>
              <a:rPr lang="zh-TW" altLang="en-US" dirty="0" smtClean="0">
                <a:solidFill>
                  <a:schemeClr val="bg1">
                    <a:lumMod val="50000"/>
                  </a:schemeClr>
                </a:solidFill>
                <a:latin typeface="標楷體" panose="03000509000000000000" pitchFamily="65" charset="-120"/>
                <a:ea typeface="標楷體" panose="03000509000000000000" pitchFamily="65" charset="-120"/>
              </a:rPr>
              <a:t>使用場</a:t>
            </a:r>
            <a:r>
              <a:rPr lang="zh-TW" altLang="en-US" dirty="0">
                <a:solidFill>
                  <a:schemeClr val="bg1">
                    <a:lumMod val="50000"/>
                  </a:schemeClr>
                </a:solidFill>
                <a:latin typeface="標楷體" panose="03000509000000000000" pitchFamily="65" charset="-120"/>
                <a:ea typeface="標楷體" panose="03000509000000000000" pitchFamily="65" charset="-120"/>
              </a:rPr>
              <a:t>域與設計創新</a:t>
            </a:r>
            <a:endParaRPr lang="en-US" altLang="zh-TW" dirty="0" smtClean="0">
              <a:solidFill>
                <a:schemeClr val="bg1">
                  <a:lumMod val="50000"/>
                </a:schemeClr>
              </a:solidFill>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總結與展望</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780833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總結與展望  </a:t>
            </a:r>
            <a:endParaRPr lang="zh-TW" altLang="en-US" dirty="0"/>
          </a:p>
        </p:txBody>
      </p:sp>
      <p:sp>
        <p:nvSpPr>
          <p:cNvPr id="3" name="內容版面配置區 2"/>
          <p:cNvSpPr>
            <a:spLocks noGrp="1"/>
          </p:cNvSpPr>
          <p:nvPr>
            <p:ph idx="1"/>
          </p:nvPr>
        </p:nvSpPr>
        <p:spPr/>
        <p:txBody>
          <a:bodyPr/>
          <a:lstStyle/>
          <a:p>
            <a:r>
              <a:rPr lang="zh-TW" altLang="en-US" dirty="0" smtClean="0">
                <a:latin typeface="標楷體" panose="03000509000000000000" pitchFamily="65" charset="-120"/>
                <a:ea typeface="標楷體" panose="03000509000000000000" pitchFamily="65" charset="-120"/>
              </a:rPr>
              <a:t>當需要被整理的物品數量可觀且雜亂時，透過這樣的設計能夠減少搜尋的時間，對使用方與管理方均有好處</a:t>
            </a:r>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在未來還可以結合觸控、</a:t>
            </a:r>
            <a:r>
              <a:rPr lang="en-US" altLang="zh-TW" dirty="0" smtClean="0">
                <a:latin typeface="標楷體" panose="03000509000000000000" pitchFamily="65" charset="-120"/>
                <a:ea typeface="標楷體" panose="03000509000000000000" pitchFamily="65" charset="-120"/>
              </a:rPr>
              <a:t>RFID</a:t>
            </a:r>
            <a:r>
              <a:rPr lang="zh-TW" altLang="en-US" dirty="0" smtClean="0">
                <a:latin typeface="標楷體" panose="03000509000000000000" pitchFamily="65" charset="-120"/>
                <a:ea typeface="標楷體" panose="03000509000000000000" pitchFamily="65" charset="-120"/>
              </a:rPr>
              <a:t>、人臉辨識等科技，提供使用者全新的使用介面</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275484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smtClean="0">
                <a:latin typeface="Times New Roman" panose="02020603050405020304" pitchFamily="18" charset="0"/>
                <a:ea typeface="Eofont R" panose="020B0500000000000000" pitchFamily="34" charset="-128"/>
                <a:cs typeface="Times New Roman" panose="02020603050405020304" pitchFamily="18" charset="0"/>
              </a:rPr>
              <a:t>Thank You</a:t>
            </a:r>
            <a:endParaRPr lang="zh-TW" altLang="en-US" dirty="0">
              <a:latin typeface="Times New Roman" panose="02020603050405020304" pitchFamily="18" charset="0"/>
              <a:ea typeface="Eofont R" panose="020B0500000000000000" pitchFamily="34" charset="-128"/>
              <a:cs typeface="Times New Roman" panose="02020603050405020304" pitchFamily="18" charset="0"/>
            </a:endParaRPr>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967190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Agenda</a:t>
            </a:r>
            <a:endParaRPr lang="zh-TW" altLang="en-US" dirty="0"/>
          </a:p>
        </p:txBody>
      </p:sp>
      <p:sp>
        <p:nvSpPr>
          <p:cNvPr id="3" name="內容版面配置區 2"/>
          <p:cNvSpPr>
            <a:spLocks noGrp="1"/>
          </p:cNvSpPr>
          <p:nvPr>
            <p:ph idx="1"/>
          </p:nvPr>
        </p:nvSpPr>
        <p:spPr/>
        <p:txBody>
          <a:bodyPr/>
          <a:lstStyle/>
          <a:p>
            <a:r>
              <a:rPr lang="zh-TW" altLang="en-US" dirty="0" smtClean="0">
                <a:latin typeface="標楷體" panose="03000509000000000000" pitchFamily="65" charset="-120"/>
                <a:ea typeface="標楷體" panose="03000509000000000000" pitchFamily="65" charset="-120"/>
              </a:rPr>
              <a:t>發想</a:t>
            </a:r>
            <a:endParaRPr lang="en-US" altLang="zh-TW" dirty="0" smtClean="0">
              <a:latin typeface="標楷體" panose="03000509000000000000" pitchFamily="65" charset="-120"/>
              <a:ea typeface="標楷體" panose="03000509000000000000" pitchFamily="65" charset="-120"/>
            </a:endParaRPr>
          </a:p>
          <a:p>
            <a:r>
              <a:rPr lang="zh-TW" altLang="en-US" dirty="0" smtClean="0">
                <a:solidFill>
                  <a:schemeClr val="bg1">
                    <a:lumMod val="50000"/>
                  </a:schemeClr>
                </a:solidFill>
                <a:latin typeface="標楷體" panose="03000509000000000000" pitchFamily="65" charset="-120"/>
                <a:ea typeface="標楷體" panose="03000509000000000000" pitchFamily="65" charset="-120"/>
              </a:rPr>
              <a:t>功能概述</a:t>
            </a:r>
            <a:endParaRPr lang="en-US" altLang="zh-TW" dirty="0" smtClean="0">
              <a:solidFill>
                <a:schemeClr val="bg1">
                  <a:lumMod val="50000"/>
                </a:schemeClr>
              </a:solidFill>
              <a:latin typeface="標楷體" panose="03000509000000000000" pitchFamily="65" charset="-120"/>
              <a:ea typeface="標楷體" panose="03000509000000000000" pitchFamily="65" charset="-120"/>
            </a:endParaRPr>
          </a:p>
          <a:p>
            <a:r>
              <a:rPr lang="zh-TW" altLang="en-US" dirty="0" smtClean="0">
                <a:solidFill>
                  <a:schemeClr val="bg1">
                    <a:lumMod val="50000"/>
                  </a:schemeClr>
                </a:solidFill>
                <a:latin typeface="標楷體" panose="03000509000000000000" pitchFamily="65" charset="-120"/>
                <a:ea typeface="標楷體" panose="03000509000000000000" pitchFamily="65" charset="-120"/>
              </a:rPr>
              <a:t>設計架構</a:t>
            </a:r>
            <a:endParaRPr lang="en-US" altLang="zh-TW" dirty="0" smtClean="0">
              <a:solidFill>
                <a:schemeClr val="bg1">
                  <a:lumMod val="50000"/>
                </a:schemeClr>
              </a:solidFill>
              <a:latin typeface="標楷體" panose="03000509000000000000" pitchFamily="65" charset="-120"/>
              <a:ea typeface="標楷體" panose="03000509000000000000" pitchFamily="65" charset="-120"/>
            </a:endParaRPr>
          </a:p>
          <a:p>
            <a:r>
              <a:rPr lang="zh-TW" altLang="en-US" dirty="0" smtClean="0">
                <a:solidFill>
                  <a:schemeClr val="bg1">
                    <a:lumMod val="50000"/>
                  </a:schemeClr>
                </a:solidFill>
                <a:latin typeface="標楷體" panose="03000509000000000000" pitchFamily="65" charset="-120"/>
                <a:ea typeface="標楷體" panose="03000509000000000000" pitchFamily="65" charset="-120"/>
              </a:rPr>
              <a:t>使用場</a:t>
            </a:r>
            <a:r>
              <a:rPr lang="zh-TW" altLang="en-US" dirty="0">
                <a:solidFill>
                  <a:schemeClr val="bg1">
                    <a:lumMod val="50000"/>
                  </a:schemeClr>
                </a:solidFill>
                <a:latin typeface="標楷體" panose="03000509000000000000" pitchFamily="65" charset="-120"/>
                <a:ea typeface="標楷體" panose="03000509000000000000" pitchFamily="65" charset="-120"/>
              </a:rPr>
              <a:t>域與設計創新</a:t>
            </a:r>
            <a:endParaRPr lang="en-US" altLang="zh-TW" dirty="0" smtClean="0">
              <a:solidFill>
                <a:schemeClr val="bg1">
                  <a:lumMod val="50000"/>
                </a:schemeClr>
              </a:solidFill>
              <a:latin typeface="標楷體" panose="03000509000000000000" pitchFamily="65" charset="-120"/>
              <a:ea typeface="標楷體" panose="03000509000000000000" pitchFamily="65" charset="-120"/>
            </a:endParaRPr>
          </a:p>
          <a:p>
            <a:r>
              <a:rPr lang="zh-TW" altLang="en-US" dirty="0">
                <a:solidFill>
                  <a:schemeClr val="bg1">
                    <a:lumMod val="50000"/>
                  </a:schemeClr>
                </a:solidFill>
                <a:latin typeface="標楷體" panose="03000509000000000000" pitchFamily="65" charset="-120"/>
                <a:ea typeface="標楷體" panose="03000509000000000000" pitchFamily="65" charset="-120"/>
              </a:rPr>
              <a:t>總結與展望</a:t>
            </a:r>
            <a:endParaRPr lang="zh-TW" altLang="en-US" dirty="0">
              <a:solidFill>
                <a:schemeClr val="bg1">
                  <a:lumMod val="50000"/>
                </a:schemeClr>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59524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發想</a:t>
            </a:r>
            <a:endParaRPr lang="zh-TW" altLang="en-US" dirty="0">
              <a:latin typeface="標楷體" panose="03000509000000000000" pitchFamily="65" charset="-120"/>
              <a:ea typeface="標楷體" panose="03000509000000000000" pitchFamily="65" charset="-120"/>
            </a:endParaRPr>
          </a:p>
        </p:txBody>
      </p:sp>
      <p:sp>
        <p:nvSpPr>
          <p:cNvPr id="8" name="內容版面配置區 7"/>
          <p:cNvSpPr>
            <a:spLocks noGrp="1"/>
          </p:cNvSpPr>
          <p:nvPr>
            <p:ph sz="half" idx="1"/>
          </p:nvPr>
        </p:nvSpPr>
        <p:spPr/>
        <p:txBody>
          <a:bodyPr/>
          <a:lstStyle/>
          <a:p>
            <a:r>
              <a:rPr lang="zh-TW" altLang="en-US" dirty="0" smtClean="0">
                <a:latin typeface="標楷體" panose="03000509000000000000" pitchFamily="65" charset="-120"/>
                <a:ea typeface="標楷體" panose="03000509000000000000" pitchFamily="65" charset="-120"/>
              </a:rPr>
              <a:t>圖書館員找書的時候為什麼都在一個書櫃旁一本一本克難的找</a:t>
            </a:r>
            <a:r>
              <a:rPr lang="en-US" altLang="zh-TW" dirty="0" smtClean="0">
                <a:latin typeface="標楷體" panose="03000509000000000000" pitchFamily="65" charset="-120"/>
                <a:ea typeface="標楷體" panose="03000509000000000000" pitchFamily="65" charset="-120"/>
              </a:rPr>
              <a:t>?</a:t>
            </a:r>
          </a:p>
          <a:p>
            <a:endParaRPr lang="en-US" altLang="zh-TW" dirty="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→香港粉</a:t>
            </a:r>
            <a:r>
              <a:rPr lang="zh-TW" altLang="en-US" dirty="0">
                <a:latin typeface="標楷體" panose="03000509000000000000" pitchFamily="65" charset="-120"/>
                <a:ea typeface="標楷體" panose="03000509000000000000" pitchFamily="65" charset="-120"/>
              </a:rPr>
              <a:t>嶺南公共</a:t>
            </a:r>
            <a:r>
              <a:rPr lang="zh-TW" altLang="en-US" dirty="0" smtClean="0">
                <a:latin typeface="標楷體" panose="03000509000000000000" pitchFamily="65" charset="-120"/>
                <a:ea typeface="標楷體" panose="03000509000000000000" pitchFamily="65" charset="-120"/>
              </a:rPr>
              <a:t>圖書館</a:t>
            </a:r>
            <a:endParaRPr lang="zh-TW" altLang="en-US" dirty="0">
              <a:latin typeface="標楷體" panose="03000509000000000000" pitchFamily="65" charset="-120"/>
              <a:ea typeface="標楷體" panose="03000509000000000000" pitchFamily="65" charset="-120"/>
            </a:endParaRPr>
          </a:p>
        </p:txBody>
      </p:sp>
      <p:pic>
        <p:nvPicPr>
          <p:cNvPr id="12" name="內容版面配置區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429193"/>
            <a:ext cx="5334000" cy="3553777"/>
          </a:xfrm>
        </p:spPr>
      </p:pic>
    </p:spTree>
    <p:extLst>
      <p:ext uri="{BB962C8B-B14F-4D97-AF65-F5344CB8AC3E}">
        <p14:creationId xmlns:p14="http://schemas.microsoft.com/office/powerpoint/2010/main" val="2011709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發想</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sz="half" idx="1"/>
          </p:nvPr>
        </p:nvSpPr>
        <p:spPr/>
        <p:txBody>
          <a:bodyPr>
            <a:normAutofit/>
          </a:bodyPr>
          <a:lstStyle/>
          <a:p>
            <a:r>
              <a:rPr lang="zh-TW" altLang="en-US" dirty="0" smtClean="0">
                <a:latin typeface="標楷體" panose="03000509000000000000" pitchFamily="65" charset="-120"/>
                <a:ea typeface="標楷體" panose="03000509000000000000" pitchFamily="65" charset="-120"/>
              </a:rPr>
              <a:t>我為什麼每次都找不到我想找的書啊</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一本一本找要找到什麼時候</a:t>
            </a:r>
            <a:r>
              <a:rPr lang="en-US" altLang="zh-TW" dirty="0" smtClean="0">
                <a:latin typeface="標楷體" panose="03000509000000000000" pitchFamily="65" charset="-120"/>
                <a:ea typeface="標楷體" panose="03000509000000000000" pitchFamily="65" charset="-120"/>
              </a:rPr>
              <a:t>?</a:t>
            </a:r>
          </a:p>
          <a:p>
            <a:endParaRPr lang="en-US" altLang="zh-TW" dirty="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→韓國首爾 星空</a:t>
            </a:r>
            <a:r>
              <a:rPr lang="zh-TW" altLang="en-US" dirty="0">
                <a:latin typeface="標楷體" panose="03000509000000000000" pitchFamily="65" charset="-120"/>
                <a:ea typeface="標楷體" panose="03000509000000000000" pitchFamily="65" charset="-120"/>
              </a:rPr>
              <a:t>圖書館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STARFIELD LIBRARY</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內容版面配置區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428081"/>
            <a:ext cx="5334000" cy="3556000"/>
          </a:xfrm>
        </p:spPr>
      </p:pic>
    </p:spTree>
    <p:extLst>
      <p:ext uri="{BB962C8B-B14F-4D97-AF65-F5344CB8AC3E}">
        <p14:creationId xmlns:p14="http://schemas.microsoft.com/office/powerpoint/2010/main" val="426125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發想</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sz="half" idx="1"/>
          </p:nvPr>
        </p:nvSpPr>
        <p:spPr/>
        <p:txBody>
          <a:bodyPr/>
          <a:lstStyle/>
          <a:p>
            <a:r>
              <a:rPr lang="zh-TW" altLang="en-US" dirty="0" smtClean="0">
                <a:latin typeface="標楷體" panose="03000509000000000000" pitchFamily="65" charset="-120"/>
                <a:ea typeface="標楷體" panose="03000509000000000000" pitchFamily="65" charset="-120"/>
              </a:rPr>
              <a:t>便利商店貨物店到店，為什麼每次店員找我的訂的東西都要問我「東西有很大嗎</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」或是「是訂衣服嗎</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」，然後找貨物找這麼久</a:t>
            </a:r>
            <a:r>
              <a:rPr lang="en-US" altLang="zh-TW" dirty="0" smtClean="0">
                <a:latin typeface="標楷體" panose="03000509000000000000" pitchFamily="65" charset="-120"/>
                <a:ea typeface="標楷體" panose="03000509000000000000" pitchFamily="65" charset="-120"/>
              </a:rPr>
              <a:t>?</a:t>
            </a:r>
          </a:p>
          <a:p>
            <a:endParaRPr lang="en-US" altLang="zh-TW" dirty="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→台灣某超商</a:t>
            </a:r>
            <a:endParaRPr lang="en-US" altLang="zh-TW" dirty="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pic>
        <p:nvPicPr>
          <p:cNvPr id="5" name="內容版面配置區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7912" y="2193925"/>
            <a:ext cx="3282576" cy="4024313"/>
          </a:xfrm>
        </p:spPr>
      </p:pic>
    </p:spTree>
    <p:extLst>
      <p:ext uri="{BB962C8B-B14F-4D97-AF65-F5344CB8AC3E}">
        <p14:creationId xmlns:p14="http://schemas.microsoft.com/office/powerpoint/2010/main" val="142572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當櫃子</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櫃台</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資料庫網際網路</a:t>
            </a:r>
            <a:r>
              <a:rPr lang="en-US" altLang="zh-TW"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pic>
        <p:nvPicPr>
          <p:cNvPr id="9" name="內容版面配置區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1050" y="2315369"/>
            <a:ext cx="10629900" cy="3781425"/>
          </a:xfrm>
        </p:spPr>
      </p:pic>
    </p:spTree>
    <p:extLst>
      <p:ext uri="{BB962C8B-B14F-4D97-AF65-F5344CB8AC3E}">
        <p14:creationId xmlns:p14="http://schemas.microsoft.com/office/powerpoint/2010/main" val="1363503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Agenda</a:t>
            </a:r>
            <a:endParaRPr lang="zh-TW" altLang="en-US" dirty="0"/>
          </a:p>
        </p:txBody>
      </p:sp>
      <p:sp>
        <p:nvSpPr>
          <p:cNvPr id="3" name="內容版面配置區 2"/>
          <p:cNvSpPr>
            <a:spLocks noGrp="1"/>
          </p:cNvSpPr>
          <p:nvPr>
            <p:ph idx="1"/>
          </p:nvPr>
        </p:nvSpPr>
        <p:spPr/>
        <p:txBody>
          <a:bodyPr/>
          <a:lstStyle/>
          <a:p>
            <a:r>
              <a:rPr lang="zh-TW" altLang="en-US" dirty="0" smtClean="0">
                <a:solidFill>
                  <a:schemeClr val="bg1">
                    <a:lumMod val="50000"/>
                  </a:schemeClr>
                </a:solidFill>
                <a:latin typeface="標楷體" panose="03000509000000000000" pitchFamily="65" charset="-120"/>
                <a:ea typeface="標楷體" panose="03000509000000000000" pitchFamily="65" charset="-120"/>
              </a:rPr>
              <a:t>發想</a:t>
            </a:r>
            <a:endParaRPr lang="en-US" altLang="zh-TW" dirty="0" smtClean="0">
              <a:solidFill>
                <a:schemeClr val="bg1">
                  <a:lumMod val="50000"/>
                </a:schemeClr>
              </a:solidFill>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功能概述</a:t>
            </a:r>
            <a:endParaRPr lang="en-US" altLang="zh-TW" dirty="0" smtClean="0">
              <a:latin typeface="標楷體" panose="03000509000000000000" pitchFamily="65" charset="-120"/>
              <a:ea typeface="標楷體" panose="03000509000000000000" pitchFamily="65" charset="-120"/>
            </a:endParaRPr>
          </a:p>
          <a:p>
            <a:r>
              <a:rPr lang="zh-TW" altLang="en-US" dirty="0" smtClean="0">
                <a:solidFill>
                  <a:schemeClr val="bg1">
                    <a:lumMod val="50000"/>
                  </a:schemeClr>
                </a:solidFill>
                <a:latin typeface="標楷體" panose="03000509000000000000" pitchFamily="65" charset="-120"/>
                <a:ea typeface="標楷體" panose="03000509000000000000" pitchFamily="65" charset="-120"/>
              </a:rPr>
              <a:t>設計架構</a:t>
            </a:r>
            <a:endParaRPr lang="en-US" altLang="zh-TW" dirty="0" smtClean="0">
              <a:solidFill>
                <a:schemeClr val="bg1">
                  <a:lumMod val="50000"/>
                </a:schemeClr>
              </a:solidFill>
              <a:latin typeface="標楷體" panose="03000509000000000000" pitchFamily="65" charset="-120"/>
              <a:ea typeface="標楷體" panose="03000509000000000000" pitchFamily="65" charset="-120"/>
            </a:endParaRPr>
          </a:p>
          <a:p>
            <a:r>
              <a:rPr lang="zh-TW" altLang="en-US" dirty="0" smtClean="0">
                <a:solidFill>
                  <a:schemeClr val="bg1">
                    <a:lumMod val="50000"/>
                  </a:schemeClr>
                </a:solidFill>
                <a:latin typeface="標楷體" panose="03000509000000000000" pitchFamily="65" charset="-120"/>
                <a:ea typeface="標楷體" panose="03000509000000000000" pitchFamily="65" charset="-120"/>
              </a:rPr>
              <a:t>使用場</a:t>
            </a:r>
            <a:r>
              <a:rPr lang="zh-TW" altLang="en-US" dirty="0">
                <a:solidFill>
                  <a:schemeClr val="bg1">
                    <a:lumMod val="50000"/>
                  </a:schemeClr>
                </a:solidFill>
                <a:latin typeface="標楷體" panose="03000509000000000000" pitchFamily="65" charset="-120"/>
                <a:ea typeface="標楷體" panose="03000509000000000000" pitchFamily="65" charset="-120"/>
              </a:rPr>
              <a:t>域與設計創新</a:t>
            </a:r>
            <a:endParaRPr lang="en-US" altLang="zh-TW" dirty="0" smtClean="0">
              <a:solidFill>
                <a:schemeClr val="bg1">
                  <a:lumMod val="50000"/>
                </a:schemeClr>
              </a:solidFill>
              <a:latin typeface="標楷體" panose="03000509000000000000" pitchFamily="65" charset="-120"/>
              <a:ea typeface="標楷體" panose="03000509000000000000" pitchFamily="65" charset="-120"/>
            </a:endParaRPr>
          </a:p>
          <a:p>
            <a:r>
              <a:rPr lang="zh-TW" altLang="en-US" dirty="0">
                <a:solidFill>
                  <a:schemeClr val="bg1">
                    <a:lumMod val="50000"/>
                  </a:schemeClr>
                </a:solidFill>
                <a:latin typeface="標楷體" panose="03000509000000000000" pitchFamily="65" charset="-120"/>
                <a:ea typeface="標楷體" panose="03000509000000000000" pitchFamily="65" charset="-120"/>
              </a:rPr>
              <a:t>總結與展望</a:t>
            </a:r>
            <a:endParaRPr lang="zh-TW" altLang="en-US" dirty="0">
              <a:solidFill>
                <a:schemeClr val="bg1">
                  <a:lumMod val="50000"/>
                </a:schemeClr>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691196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功能</a:t>
            </a:r>
            <a:r>
              <a:rPr lang="zh-TW" altLang="en-US" dirty="0" smtClean="0">
                <a:latin typeface="標楷體" panose="03000509000000000000" pitchFamily="65" charset="-120"/>
                <a:ea typeface="標楷體" panose="03000509000000000000" pitchFamily="65" charset="-120"/>
              </a:rPr>
              <a:t>概述</a:t>
            </a:r>
            <a:endParaRPr lang="zh-TW" altLang="en-US" dirty="0">
              <a:latin typeface="標楷體" panose="03000509000000000000" pitchFamily="65" charset="-120"/>
              <a:ea typeface="標楷體" panose="03000509000000000000" pitchFamily="65" charset="-120"/>
            </a:endParaRPr>
          </a:p>
        </p:txBody>
      </p:sp>
      <p:sp>
        <p:nvSpPr>
          <p:cNvPr id="4" name="文字版面配置區 3"/>
          <p:cNvSpPr>
            <a:spLocks noGrp="1"/>
          </p:cNvSpPr>
          <p:nvPr>
            <p:ph type="body" idx="1"/>
          </p:nvPr>
        </p:nvSpPr>
        <p:spPr/>
        <p:txBody>
          <a:bodyPr>
            <a:normAutofit lnSpcReduction="10000"/>
          </a:bodyPr>
          <a:lstStyle/>
          <a:p>
            <a:r>
              <a:rPr lang="zh-TW" altLang="en-US" b="0" dirty="0" smtClean="0">
                <a:latin typeface="標楷體" panose="03000509000000000000" pitchFamily="65" charset="-120"/>
                <a:ea typeface="標楷體" panose="03000509000000000000" pitchFamily="65" charset="-120"/>
              </a:rPr>
              <a:t>沒有任何紀錄，緣分到了就找到東西了</a:t>
            </a:r>
            <a:endParaRPr lang="zh-TW" altLang="en-US" b="0" dirty="0">
              <a:latin typeface="標楷體" panose="03000509000000000000" pitchFamily="65" charset="-120"/>
              <a:ea typeface="標楷體" panose="03000509000000000000" pitchFamily="65" charset="-120"/>
            </a:endParaRPr>
          </a:p>
        </p:txBody>
      </p:sp>
      <p:pic>
        <p:nvPicPr>
          <p:cNvPr id="8" name="內容版面配置區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0734" y="3132138"/>
            <a:ext cx="5221907" cy="3086100"/>
          </a:xfrm>
        </p:spPr>
      </p:pic>
      <p:sp>
        <p:nvSpPr>
          <p:cNvPr id="6" name="文字版面配置區 5"/>
          <p:cNvSpPr>
            <a:spLocks noGrp="1"/>
          </p:cNvSpPr>
          <p:nvPr>
            <p:ph type="body" sz="quarter" idx="3"/>
          </p:nvPr>
        </p:nvSpPr>
        <p:spPr/>
        <p:txBody>
          <a:bodyPr>
            <a:normAutofit lnSpcReduction="10000"/>
          </a:bodyPr>
          <a:lstStyle/>
          <a:p>
            <a:r>
              <a:rPr lang="zh-TW" altLang="en-US" b="0" dirty="0" smtClean="0">
                <a:latin typeface="標楷體" panose="03000509000000000000" pitchFamily="65" charset="-120"/>
                <a:ea typeface="標楷體" panose="03000509000000000000" pitchFamily="65" charset="-120"/>
              </a:rPr>
              <a:t>將物品放置處記錄在資料庫中，方便查詢物品位置</a:t>
            </a:r>
            <a:endParaRPr lang="zh-TW" altLang="en-US" b="0" dirty="0">
              <a:latin typeface="標楷體" panose="03000509000000000000" pitchFamily="65" charset="-120"/>
              <a:ea typeface="標楷體" panose="03000509000000000000" pitchFamily="65" charset="-120"/>
            </a:endParaRPr>
          </a:p>
        </p:txBody>
      </p:sp>
      <p:pic>
        <p:nvPicPr>
          <p:cNvPr id="9" name="內容版面配置區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24958" y="3132138"/>
            <a:ext cx="4428484" cy="3086100"/>
          </a:xfrm>
        </p:spPr>
      </p:pic>
    </p:spTree>
    <p:extLst>
      <p:ext uri="{BB962C8B-B14F-4D97-AF65-F5344CB8AC3E}">
        <p14:creationId xmlns:p14="http://schemas.microsoft.com/office/powerpoint/2010/main" val="721718272"/>
      </p:ext>
    </p:extLst>
  </p:cSld>
  <p:clrMapOvr>
    <a:masterClrMapping/>
  </p:clrMapOvr>
</p:sld>
</file>

<file path=ppt/theme/theme1.xml><?xml version="1.0" encoding="utf-8"?>
<a:theme xmlns:a="http://schemas.openxmlformats.org/drawingml/2006/main" name="飛機雲">
  <a:themeElements>
    <a:clrScheme name="飛機雲">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飛機雲">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飛機雲">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TM04033937[[fn=飛機雲]]</Template>
  <TotalTime>486</TotalTime>
  <Words>635</Words>
  <Application>Microsoft Office PowerPoint</Application>
  <PresentationFormat>寬螢幕</PresentationFormat>
  <Paragraphs>101</Paragraphs>
  <Slides>22</Slides>
  <Notes>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22</vt:i4>
      </vt:variant>
    </vt:vector>
  </HeadingPairs>
  <TitlesOfParts>
    <vt:vector size="30" baseType="lpstr">
      <vt:lpstr>Eofont R</vt:lpstr>
      <vt:lpstr>新細明體</vt:lpstr>
      <vt:lpstr>標楷體</vt:lpstr>
      <vt:lpstr>Arial</vt:lpstr>
      <vt:lpstr>Calibri</vt:lpstr>
      <vt:lpstr>Century Gothic</vt:lpstr>
      <vt:lpstr>Times New Roman</vt:lpstr>
      <vt:lpstr>飛機雲</vt:lpstr>
      <vt:lpstr>作品主題：電子書櫃 當櫃子也連上網路……</vt:lpstr>
      <vt:lpstr>Agenda</vt:lpstr>
      <vt:lpstr>Agenda</vt:lpstr>
      <vt:lpstr>發想</vt:lpstr>
      <vt:lpstr>發想</vt:lpstr>
      <vt:lpstr>發想</vt:lpstr>
      <vt:lpstr>當櫃子+櫃台+資料庫網際網路……</vt:lpstr>
      <vt:lpstr>Agenda</vt:lpstr>
      <vt:lpstr>功能概述</vt:lpstr>
      <vt:lpstr>功能概述</vt:lpstr>
      <vt:lpstr>Agenda</vt:lpstr>
      <vt:lpstr>主要架構</vt:lpstr>
      <vt:lpstr>資料傳輸架構</vt:lpstr>
      <vt:lpstr>Propotype</vt:lpstr>
      <vt:lpstr>Agenda</vt:lpstr>
      <vt:lpstr>服務對象----以圖書館為例</vt:lpstr>
      <vt:lpstr>使用場域----圖書館</vt:lpstr>
      <vt:lpstr>使用場域----圖書館</vt:lpstr>
      <vt:lpstr>延伸使用場域----一般商店</vt:lpstr>
      <vt:lpstr>Agenda</vt:lpstr>
      <vt:lpstr>總結與展望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ricky0711.yang@gmail.com</dc:creator>
  <cp:lastModifiedBy>ricky0711.yang@gmail.com</cp:lastModifiedBy>
  <cp:revision>30</cp:revision>
  <dcterms:created xsi:type="dcterms:W3CDTF">2018-06-17T02:45:46Z</dcterms:created>
  <dcterms:modified xsi:type="dcterms:W3CDTF">2018-06-18T03:39:54Z</dcterms:modified>
</cp:coreProperties>
</file>