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8"/>
  </p:sldMasterIdLst>
  <p:notesMasterIdLst>
    <p:notesMasterId r:id="rId41"/>
  </p:notesMasterIdLst>
  <p:sldIdLst>
    <p:sldId id="256" r:id="rId19"/>
    <p:sldId id="260" r:id="rId20"/>
    <p:sldId id="259" r:id="rId21"/>
    <p:sldId id="258" r:id="rId22"/>
    <p:sldId id="257" r:id="rId23"/>
    <p:sldId id="275" r:id="rId24"/>
    <p:sldId id="274" r:id="rId25"/>
    <p:sldId id="261" r:id="rId26"/>
    <p:sldId id="262" r:id="rId27"/>
    <p:sldId id="263" r:id="rId28"/>
    <p:sldId id="264" r:id="rId29"/>
    <p:sldId id="265" r:id="rId30"/>
    <p:sldId id="266" r:id="rId31"/>
    <p:sldId id="267" r:id="rId32"/>
    <p:sldId id="268" r:id="rId33"/>
    <p:sldId id="277" r:id="rId34"/>
    <p:sldId id="276" r:id="rId35"/>
    <p:sldId id="269" r:id="rId36"/>
    <p:sldId id="270" r:id="rId37"/>
    <p:sldId id="271" r:id="rId38"/>
    <p:sldId id="272" r:id="rId39"/>
    <p:sldId id="27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1.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customXml" Target="../customXml/item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20" Type="http://schemas.openxmlformats.org/officeDocument/2006/relationships/slide" Target="slides/slide2.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Sheet1!$A$1:$A$6</c:f>
              <c:strCache>
                <c:ptCount val="6"/>
                <c:pt idx="0">
                  <c:v>Brooklyn</c:v>
                </c:pt>
                <c:pt idx="1">
                  <c:v>Queens</c:v>
                </c:pt>
                <c:pt idx="2">
                  <c:v>Manhattan</c:v>
                </c:pt>
                <c:pt idx="3">
                  <c:v>Bronx</c:v>
                </c:pt>
                <c:pt idx="4">
                  <c:v>Staten Island</c:v>
                </c:pt>
                <c:pt idx="5">
                  <c:v>Other</c:v>
                </c:pt>
              </c:strCache>
            </c:strRef>
          </c:cat>
          <c:val>
            <c:numRef>
              <c:f>Sheet1!$B$1:$B$6</c:f>
              <c:numCache>
                <c:formatCode>General</c:formatCode>
                <c:ptCount val="6"/>
                <c:pt idx="0">
                  <c:v>2203149</c:v>
                </c:pt>
                <c:pt idx="1">
                  <c:v>1481280</c:v>
                </c:pt>
                <c:pt idx="2">
                  <c:v>846146</c:v>
                </c:pt>
                <c:pt idx="3">
                  <c:v>811574</c:v>
                </c:pt>
                <c:pt idx="4">
                  <c:v>135530</c:v>
                </c:pt>
                <c:pt idx="5">
                  <c:v>112780</c:v>
                </c:pt>
              </c:numCache>
            </c:numRef>
          </c:val>
          <c:extLst>
            <c:ext xmlns:c16="http://schemas.microsoft.com/office/drawing/2014/chart" uri="{C3380CC4-5D6E-409C-BE32-E72D297353CC}">
              <c16:uniqueId val="{00000000-75C6-40FA-A68E-BDAB2067EE0C}"/>
            </c:ext>
          </c:extLst>
        </c:ser>
        <c:dLbls>
          <c:showLegendKey val="0"/>
          <c:showVal val="0"/>
          <c:showCatName val="0"/>
          <c:showSerName val="0"/>
          <c:showPercent val="0"/>
          <c:showBubbleSize val="0"/>
        </c:dLbls>
        <c:gapWidth val="219"/>
        <c:overlap val="-27"/>
        <c:axId val="415921064"/>
        <c:axId val="415922048"/>
      </c:barChart>
      <c:catAx>
        <c:axId val="415921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922048"/>
        <c:crosses val="autoZero"/>
        <c:auto val="1"/>
        <c:lblAlgn val="ctr"/>
        <c:lblOffset val="100"/>
        <c:noMultiLvlLbl val="0"/>
      </c:catAx>
      <c:valAx>
        <c:axId val="4159220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921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D9780-866E-4D0F-8CC0-A49BDBE54CB5}" type="datetimeFigureOut">
              <a:rPr lang="en-US" smtClean="0"/>
              <a:t>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18A2-88FA-4491-841A-5EB54A34AF96}" type="slidenum">
              <a:rPr lang="en-US" smtClean="0"/>
              <a:t>‹#›</a:t>
            </a:fld>
            <a:endParaRPr lang="en-US"/>
          </a:p>
        </p:txBody>
      </p:sp>
    </p:spTree>
    <p:extLst>
      <p:ext uri="{BB962C8B-B14F-4D97-AF65-F5344CB8AC3E}">
        <p14:creationId xmlns:p14="http://schemas.microsoft.com/office/powerpoint/2010/main" val="184630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CBDCCF82-C545-414C-9504-190D15FD4E13}" type="datetime1">
              <a:rPr lang="en-US" smtClean="0"/>
              <a:t>2/27/2018</a:t>
            </a:fld>
            <a:endParaRPr lang="en-US"/>
          </a:p>
        </p:txBody>
      </p:sp>
      <p:sp>
        <p:nvSpPr>
          <p:cNvPr id="11" name="Footer Placeholder 10"/>
          <p:cNvSpPr>
            <a:spLocks noGrp="1"/>
          </p:cNvSpPr>
          <p:nvPr>
            <p:ph type="ftr" sz="quarter" idx="11"/>
          </p:nvPr>
        </p:nvSpPr>
        <p:spPr/>
        <p:txBody>
          <a:bodyPr/>
          <a:lstStyle/>
          <a:p>
            <a:r>
              <a:rPr lang="en-US" dirty="0"/>
              <a:t>Feb. 27, 2018</a:t>
            </a:r>
          </a:p>
        </p:txBody>
      </p:sp>
      <p:sp>
        <p:nvSpPr>
          <p:cNvPr id="12" name="Slide Number Placeholder 11"/>
          <p:cNvSpPr>
            <a:spLocks noGrp="1"/>
          </p:cNvSpPr>
          <p:nvPr>
            <p:ph type="sldNum" sz="quarter" idx="12"/>
          </p:nvPr>
        </p:nvSpPr>
        <p:spPr/>
        <p:txBody>
          <a:bodyPr/>
          <a:lstStyle>
            <a:lvl1pPr>
              <a:defRPr/>
            </a:lvl1pPr>
          </a:lstStyle>
          <a:p>
            <a:r>
              <a:rPr lang="en-US" dirty="0"/>
              <a:t>95-797</a:t>
            </a:r>
          </a:p>
          <a:p>
            <a:r>
              <a:rPr lang="en-US" dirty="0"/>
              <a:t>Group 9</a:t>
            </a:r>
          </a:p>
        </p:txBody>
      </p:sp>
    </p:spTree>
    <p:extLst>
      <p:ext uri="{BB962C8B-B14F-4D97-AF65-F5344CB8AC3E}">
        <p14:creationId xmlns:p14="http://schemas.microsoft.com/office/powerpoint/2010/main" val="191545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D0675-5A4B-4A72-8304-B281CC42F78A}" type="datetime1">
              <a:rPr lang="en-US" smtClean="0"/>
              <a:t>2/27/2018</a:t>
            </a:fld>
            <a:endParaRPr lang="en-US"/>
          </a:p>
        </p:txBody>
      </p:sp>
      <p:sp>
        <p:nvSpPr>
          <p:cNvPr id="5" name="Footer Placeholder 4"/>
          <p:cNvSpPr>
            <a:spLocks noGrp="1"/>
          </p:cNvSpPr>
          <p:nvPr>
            <p:ph type="ftr" sz="quarter" idx="11"/>
          </p:nvPr>
        </p:nvSpPr>
        <p:spPr/>
        <p:txBody>
          <a:bodyPr/>
          <a:lstStyle/>
          <a:p>
            <a:r>
              <a:rPr lang="en-US"/>
              <a:t>Feb. 27, 2018</a:t>
            </a:r>
          </a:p>
        </p:txBody>
      </p:sp>
      <p:sp>
        <p:nvSpPr>
          <p:cNvPr id="6" name="Slide Number Placeholder 5"/>
          <p:cNvSpPr>
            <a:spLocks noGrp="1"/>
          </p:cNvSpPr>
          <p:nvPr>
            <p:ph type="sldNum" sz="quarter" idx="12"/>
          </p:nvPr>
        </p:nvSpPr>
        <p:spPr/>
        <p:txBody>
          <a:bodyPr/>
          <a:lstStyle/>
          <a:p>
            <a:fld id="{960FE9ED-692A-4EE2-B1A2-034EB4A40CD3}" type="slidenum">
              <a:rPr lang="en-US" smtClean="0"/>
              <a:t>‹#›</a:t>
            </a:fld>
            <a:endParaRPr lang="en-US"/>
          </a:p>
        </p:txBody>
      </p:sp>
    </p:spTree>
    <p:extLst>
      <p:ext uri="{BB962C8B-B14F-4D97-AF65-F5344CB8AC3E}">
        <p14:creationId xmlns:p14="http://schemas.microsoft.com/office/powerpoint/2010/main" val="11735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E01C9-2F5D-4340-A18D-3427A0099B42}" type="datetime1">
              <a:rPr lang="en-US" smtClean="0"/>
              <a:t>2/27/2018</a:t>
            </a:fld>
            <a:endParaRPr lang="en-US"/>
          </a:p>
        </p:txBody>
      </p:sp>
      <p:sp>
        <p:nvSpPr>
          <p:cNvPr id="5" name="Footer Placeholder 4"/>
          <p:cNvSpPr>
            <a:spLocks noGrp="1"/>
          </p:cNvSpPr>
          <p:nvPr>
            <p:ph type="ftr" sz="quarter" idx="11"/>
          </p:nvPr>
        </p:nvSpPr>
        <p:spPr/>
        <p:txBody>
          <a:bodyPr/>
          <a:lstStyle/>
          <a:p>
            <a:r>
              <a:rPr lang="en-US"/>
              <a:t>Feb. 27, 2018</a:t>
            </a:r>
          </a:p>
        </p:txBody>
      </p:sp>
      <p:sp>
        <p:nvSpPr>
          <p:cNvPr id="6" name="Slide Number Placeholder 5"/>
          <p:cNvSpPr>
            <a:spLocks noGrp="1"/>
          </p:cNvSpPr>
          <p:nvPr>
            <p:ph type="sldNum" sz="quarter" idx="12"/>
          </p:nvPr>
        </p:nvSpPr>
        <p:spPr/>
        <p:txBody>
          <a:bodyPr/>
          <a:lstStyle/>
          <a:p>
            <a:fld id="{960FE9ED-692A-4EE2-B1A2-034EB4A40CD3}" type="slidenum">
              <a:rPr lang="en-US" smtClean="0"/>
              <a:t>‹#›</a:t>
            </a:fld>
            <a:endParaRPr lang="en-US"/>
          </a:p>
        </p:txBody>
      </p:sp>
    </p:spTree>
    <p:extLst>
      <p:ext uri="{BB962C8B-B14F-4D97-AF65-F5344CB8AC3E}">
        <p14:creationId xmlns:p14="http://schemas.microsoft.com/office/powerpoint/2010/main" val="370881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fld id="{0D0276DB-346D-4F8C-A683-3B6FCA3CD1A1}" type="datetime1">
              <a:rPr lang="en-US" smtClean="0"/>
              <a:t>2/27/2018</a:t>
            </a:fld>
            <a:endParaRPr lang="en-US"/>
          </a:p>
        </p:txBody>
      </p:sp>
      <p:sp>
        <p:nvSpPr>
          <p:cNvPr id="7" name="Footer Placeholder 6"/>
          <p:cNvSpPr>
            <a:spLocks noGrp="1"/>
          </p:cNvSpPr>
          <p:nvPr>
            <p:ph type="ftr" sz="quarter" idx="11"/>
          </p:nvPr>
        </p:nvSpPr>
        <p:spPr/>
        <p:txBody>
          <a:bodyPr/>
          <a:lstStyle/>
          <a:p>
            <a:r>
              <a:rPr lang="en-US"/>
              <a:t>Feb. 27, 2018</a:t>
            </a:r>
            <a:endParaRPr lang="en-US" dirty="0"/>
          </a:p>
        </p:txBody>
      </p:sp>
      <p:sp>
        <p:nvSpPr>
          <p:cNvPr id="8" name="Slide Number Placeholder 7"/>
          <p:cNvSpPr>
            <a:spLocks noGrp="1"/>
          </p:cNvSpPr>
          <p:nvPr>
            <p:ph type="sldNum" sz="quarter" idx="12"/>
          </p:nvPr>
        </p:nvSpPr>
        <p:spPr/>
        <p:txBody>
          <a:bodyPr/>
          <a:lstStyle/>
          <a:p>
            <a:r>
              <a:rPr lang="en-US"/>
              <a:t>95-797</a:t>
            </a:r>
          </a:p>
          <a:p>
            <a:r>
              <a:rPr lang="en-US"/>
              <a:t>Group 9</a:t>
            </a:r>
          </a:p>
          <a:p>
            <a:endParaRPr lang="en-US" dirty="0"/>
          </a:p>
        </p:txBody>
      </p:sp>
    </p:spTree>
    <p:extLst>
      <p:ext uri="{BB962C8B-B14F-4D97-AF65-F5344CB8AC3E}">
        <p14:creationId xmlns:p14="http://schemas.microsoft.com/office/powerpoint/2010/main" val="2683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EB0EE-4545-4102-A870-7BFD7C6BCFE2}" type="datetime1">
              <a:rPr lang="en-US" smtClean="0"/>
              <a:t>2/27/2018</a:t>
            </a:fld>
            <a:endParaRPr lang="en-US"/>
          </a:p>
        </p:txBody>
      </p:sp>
      <p:sp>
        <p:nvSpPr>
          <p:cNvPr id="5" name="Footer Placeholder 4"/>
          <p:cNvSpPr>
            <a:spLocks noGrp="1"/>
          </p:cNvSpPr>
          <p:nvPr>
            <p:ph type="ftr" sz="quarter" idx="11"/>
          </p:nvPr>
        </p:nvSpPr>
        <p:spPr/>
        <p:txBody>
          <a:bodyPr/>
          <a:lstStyle/>
          <a:p>
            <a:r>
              <a:rPr lang="en-US"/>
              <a:t>Feb. 27, 2018</a:t>
            </a:r>
          </a:p>
        </p:txBody>
      </p:sp>
      <p:sp>
        <p:nvSpPr>
          <p:cNvPr id="6" name="Slide Number Placeholder 5"/>
          <p:cNvSpPr>
            <a:spLocks noGrp="1"/>
          </p:cNvSpPr>
          <p:nvPr>
            <p:ph type="sldNum" sz="quarter" idx="12"/>
          </p:nvPr>
        </p:nvSpPr>
        <p:spPr/>
        <p:txBody>
          <a:bodyPr/>
          <a:lstStyle/>
          <a:p>
            <a:fld id="{960FE9ED-692A-4EE2-B1A2-034EB4A40CD3}" type="slidenum">
              <a:rPr lang="en-US" smtClean="0"/>
              <a:t>‹#›</a:t>
            </a:fld>
            <a:endParaRPr lang="en-US"/>
          </a:p>
        </p:txBody>
      </p:sp>
    </p:spTree>
    <p:extLst>
      <p:ext uri="{BB962C8B-B14F-4D97-AF65-F5344CB8AC3E}">
        <p14:creationId xmlns:p14="http://schemas.microsoft.com/office/powerpoint/2010/main" val="40082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49865C-D293-422B-B7EC-23F58AFDD78D}" type="datetime1">
              <a:rPr lang="en-US" smtClean="0"/>
              <a:t>2/27/2018</a:t>
            </a:fld>
            <a:endParaRPr lang="en-US"/>
          </a:p>
        </p:txBody>
      </p:sp>
      <p:sp>
        <p:nvSpPr>
          <p:cNvPr id="5" name="Footer Placeholder 4"/>
          <p:cNvSpPr>
            <a:spLocks noGrp="1"/>
          </p:cNvSpPr>
          <p:nvPr>
            <p:ph type="ftr" sz="quarter" idx="11"/>
          </p:nvPr>
        </p:nvSpPr>
        <p:spPr/>
        <p:txBody>
          <a:bodyPr/>
          <a:lstStyle/>
          <a:p>
            <a:r>
              <a:rPr lang="en-US"/>
              <a:t>Feb. 27, 2018</a:t>
            </a:r>
          </a:p>
        </p:txBody>
      </p:sp>
      <p:sp>
        <p:nvSpPr>
          <p:cNvPr id="6" name="Slide Number Placeholder 5"/>
          <p:cNvSpPr>
            <a:spLocks noGrp="1"/>
          </p:cNvSpPr>
          <p:nvPr>
            <p:ph type="sldNum" sz="quarter" idx="12"/>
          </p:nvPr>
        </p:nvSpPr>
        <p:spPr/>
        <p:txBody>
          <a:bodyPr/>
          <a:lstStyle/>
          <a:p>
            <a:fld id="{960FE9ED-692A-4EE2-B1A2-034EB4A40CD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83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67E7D-E211-488E-A500-35A0A448900B}" type="datetime1">
              <a:rPr lang="en-US" smtClean="0"/>
              <a:t>2/27/2018</a:t>
            </a:fld>
            <a:endParaRPr lang="en-US"/>
          </a:p>
        </p:txBody>
      </p:sp>
      <p:sp>
        <p:nvSpPr>
          <p:cNvPr id="6" name="Footer Placeholder 5"/>
          <p:cNvSpPr>
            <a:spLocks noGrp="1"/>
          </p:cNvSpPr>
          <p:nvPr>
            <p:ph type="ftr" sz="quarter" idx="11"/>
          </p:nvPr>
        </p:nvSpPr>
        <p:spPr/>
        <p:txBody>
          <a:bodyPr/>
          <a:lstStyle/>
          <a:p>
            <a:r>
              <a:rPr lang="en-US"/>
              <a:t>Feb. 27, 2018</a:t>
            </a:r>
          </a:p>
        </p:txBody>
      </p:sp>
      <p:sp>
        <p:nvSpPr>
          <p:cNvPr id="7" name="Slide Number Placeholder 6"/>
          <p:cNvSpPr>
            <a:spLocks noGrp="1"/>
          </p:cNvSpPr>
          <p:nvPr>
            <p:ph type="sldNum" sz="quarter" idx="12"/>
          </p:nvPr>
        </p:nvSpPr>
        <p:spPr/>
        <p:txBody>
          <a:bodyPr/>
          <a:lstStyle/>
          <a:p>
            <a:fld id="{960FE9ED-692A-4EE2-B1A2-034EB4A40CD3}" type="slidenum">
              <a:rPr lang="en-US" smtClean="0"/>
              <a:t>‹#›</a:t>
            </a:fld>
            <a:endParaRPr lang="en-US"/>
          </a:p>
        </p:txBody>
      </p:sp>
    </p:spTree>
    <p:extLst>
      <p:ext uri="{BB962C8B-B14F-4D97-AF65-F5344CB8AC3E}">
        <p14:creationId xmlns:p14="http://schemas.microsoft.com/office/powerpoint/2010/main" val="423602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F8DB82-7D02-43A7-A30E-B843489151C9}" type="datetime1">
              <a:rPr lang="en-US" smtClean="0"/>
              <a:t>2/27/2018</a:t>
            </a:fld>
            <a:endParaRPr lang="en-US"/>
          </a:p>
        </p:txBody>
      </p:sp>
      <p:sp>
        <p:nvSpPr>
          <p:cNvPr id="8" name="Footer Placeholder 7"/>
          <p:cNvSpPr>
            <a:spLocks noGrp="1"/>
          </p:cNvSpPr>
          <p:nvPr>
            <p:ph type="ftr" sz="quarter" idx="11"/>
          </p:nvPr>
        </p:nvSpPr>
        <p:spPr/>
        <p:txBody>
          <a:bodyPr/>
          <a:lstStyle/>
          <a:p>
            <a:r>
              <a:rPr lang="en-US"/>
              <a:t>Feb. 27, 2018</a:t>
            </a:r>
          </a:p>
        </p:txBody>
      </p:sp>
      <p:sp>
        <p:nvSpPr>
          <p:cNvPr id="9" name="Slide Number Placeholder 8"/>
          <p:cNvSpPr>
            <a:spLocks noGrp="1"/>
          </p:cNvSpPr>
          <p:nvPr>
            <p:ph type="sldNum" sz="quarter" idx="12"/>
          </p:nvPr>
        </p:nvSpPr>
        <p:spPr/>
        <p:txBody>
          <a:bodyPr/>
          <a:lstStyle/>
          <a:p>
            <a:fld id="{960FE9ED-692A-4EE2-B1A2-034EB4A40CD3}" type="slidenum">
              <a:rPr lang="en-US" smtClean="0"/>
              <a:t>‹#›</a:t>
            </a:fld>
            <a:endParaRPr lang="en-US"/>
          </a:p>
        </p:txBody>
      </p:sp>
    </p:spTree>
    <p:extLst>
      <p:ext uri="{BB962C8B-B14F-4D97-AF65-F5344CB8AC3E}">
        <p14:creationId xmlns:p14="http://schemas.microsoft.com/office/powerpoint/2010/main" val="271633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9E1284-C5D1-459F-844C-AC0EE9390582}" type="datetime1">
              <a:rPr lang="en-US" smtClean="0"/>
              <a:t>2/27/2018</a:t>
            </a:fld>
            <a:endParaRPr lang="en-US"/>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a:t>
            </a:fld>
            <a:endParaRPr lang="en-US"/>
          </a:p>
        </p:txBody>
      </p:sp>
    </p:spTree>
    <p:extLst>
      <p:ext uri="{BB962C8B-B14F-4D97-AF65-F5344CB8AC3E}">
        <p14:creationId xmlns:p14="http://schemas.microsoft.com/office/powerpoint/2010/main" val="297223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25C228-8097-4860-B95A-21FE0B79C9BF}" type="datetime1">
              <a:rPr lang="en-US" smtClean="0"/>
              <a:t>2/27/2018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Feb. 27, 2018</a:t>
            </a:r>
          </a:p>
        </p:txBody>
      </p:sp>
      <p:sp>
        <p:nvSpPr>
          <p:cNvPr id="9" name="Slide Number Placeholder 8"/>
          <p:cNvSpPr>
            <a:spLocks noGrp="1"/>
          </p:cNvSpPr>
          <p:nvPr>
            <p:ph type="sldNum" sz="quarter" idx="12"/>
          </p:nvPr>
        </p:nvSpPr>
        <p:spPr/>
        <p:txBody>
          <a:bodyPr/>
          <a:lstStyle/>
          <a:p>
            <a:fld id="{960FE9ED-692A-4EE2-B1A2-034EB4A40CD3}" type="slidenum">
              <a:rPr lang="en-US" smtClean="0"/>
              <a:t>‹#›</a:t>
            </a:fld>
            <a:endParaRPr lang="en-US"/>
          </a:p>
        </p:txBody>
      </p:sp>
    </p:spTree>
    <p:extLst>
      <p:ext uri="{BB962C8B-B14F-4D97-AF65-F5344CB8AC3E}">
        <p14:creationId xmlns:p14="http://schemas.microsoft.com/office/powerpoint/2010/main" val="182835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479238-C099-4968-B12C-EAA78544B791}" type="datetime1">
              <a:rPr lang="en-US" smtClean="0"/>
              <a:t>2/27/2018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Feb. 27, 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0FE9ED-692A-4EE2-B1A2-034EB4A40CD3}" type="slidenum">
              <a:rPr lang="en-US" smtClean="0"/>
              <a:t>‹#›</a:t>
            </a:fld>
            <a:endParaRPr lang="en-US"/>
          </a:p>
        </p:txBody>
      </p:sp>
    </p:spTree>
    <p:extLst>
      <p:ext uri="{BB962C8B-B14F-4D97-AF65-F5344CB8AC3E}">
        <p14:creationId xmlns:p14="http://schemas.microsoft.com/office/powerpoint/2010/main" val="370956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BFA8F-B683-450C-A030-CE9F44525275}" type="datetime1">
              <a:rPr lang="en-US" smtClean="0"/>
              <a:t>2/27/2018</a:t>
            </a:fld>
            <a:endParaRPr lang="en-US"/>
          </a:p>
        </p:txBody>
      </p:sp>
      <p:sp>
        <p:nvSpPr>
          <p:cNvPr id="6" name="Footer Placeholder 5"/>
          <p:cNvSpPr>
            <a:spLocks noGrp="1"/>
          </p:cNvSpPr>
          <p:nvPr>
            <p:ph type="ftr" sz="quarter" idx="11"/>
          </p:nvPr>
        </p:nvSpPr>
        <p:spPr/>
        <p:txBody>
          <a:bodyPr/>
          <a:lstStyle/>
          <a:p>
            <a:r>
              <a:rPr lang="en-US"/>
              <a:t>Feb. 27, 2018</a:t>
            </a:r>
          </a:p>
        </p:txBody>
      </p:sp>
      <p:sp>
        <p:nvSpPr>
          <p:cNvPr id="7" name="Slide Number Placeholder 6"/>
          <p:cNvSpPr>
            <a:spLocks noGrp="1"/>
          </p:cNvSpPr>
          <p:nvPr>
            <p:ph type="sldNum" sz="quarter" idx="12"/>
          </p:nvPr>
        </p:nvSpPr>
        <p:spPr/>
        <p:txBody>
          <a:bodyPr/>
          <a:lstStyle/>
          <a:p>
            <a:fld id="{960FE9ED-692A-4EE2-B1A2-034EB4A40CD3}" type="slidenum">
              <a:rPr lang="en-US" smtClean="0"/>
              <a:t>‹#›</a:t>
            </a:fld>
            <a:endParaRPr lang="en-US"/>
          </a:p>
        </p:txBody>
      </p:sp>
    </p:spTree>
    <p:extLst>
      <p:ext uri="{BB962C8B-B14F-4D97-AF65-F5344CB8AC3E}">
        <p14:creationId xmlns:p14="http://schemas.microsoft.com/office/powerpoint/2010/main" val="414990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CA661C-EDC1-4502-9B3E-20C1AFA80E8D}" type="datetime1">
              <a:rPr lang="en-US" smtClean="0"/>
              <a:t>2/27/2018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Feb. 27, 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dirty="0"/>
              <a:t>95-797</a:t>
            </a:r>
          </a:p>
          <a:p>
            <a:r>
              <a:rPr lang="en-US" dirty="0"/>
              <a:t>Group 9</a:t>
            </a:r>
          </a:p>
          <a:p>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14">
            <a:extLst>
              <a:ext uri="{28A0092B-C50C-407E-A947-70E740481C1C}">
                <a14:useLocalDpi xmlns:a14="http://schemas.microsoft.com/office/drawing/2010/main" val="0"/>
              </a:ext>
            </a:extLst>
          </a:blip>
          <a:srcRect l="19797" t="29409" r="19869" b="28073"/>
          <a:stretch/>
        </p:blipFill>
        <p:spPr>
          <a:xfrm>
            <a:off x="213790" y="5693247"/>
            <a:ext cx="2700997" cy="1069145"/>
          </a:xfrm>
          <a:prstGeom prst="rect">
            <a:avLst/>
          </a:prstGeom>
        </p:spPr>
      </p:pic>
    </p:spTree>
    <p:extLst>
      <p:ext uri="{BB962C8B-B14F-4D97-AF65-F5344CB8AC3E}">
        <p14:creationId xmlns:p14="http://schemas.microsoft.com/office/powerpoint/2010/main" val="183743817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387" y="458878"/>
            <a:ext cx="10058400" cy="3566160"/>
          </a:xfrm>
        </p:spPr>
        <p:txBody>
          <a:bodyPr>
            <a:normAutofit/>
          </a:bodyPr>
          <a:lstStyle/>
          <a:p>
            <a:pPr algn="ctr"/>
            <a:r>
              <a:rPr lang="en-US" sz="6000" dirty="0"/>
              <a:t>“YO, YOU CAN’T PARK HERE!”: </a:t>
            </a:r>
            <a:br>
              <a:rPr lang="en-US" dirty="0"/>
            </a:br>
            <a:r>
              <a:rPr lang="en-US" dirty="0"/>
              <a:t>NYC PARKING VIOLATIONS </a:t>
            </a:r>
          </a:p>
        </p:txBody>
      </p:sp>
      <p:sp>
        <p:nvSpPr>
          <p:cNvPr id="3" name="Subtitle 2"/>
          <p:cNvSpPr>
            <a:spLocks noGrp="1"/>
          </p:cNvSpPr>
          <p:nvPr>
            <p:ph type="subTitle" idx="1"/>
          </p:nvPr>
        </p:nvSpPr>
        <p:spPr>
          <a:xfrm>
            <a:off x="1100051" y="4455620"/>
            <a:ext cx="10058400" cy="1143000"/>
          </a:xfrm>
        </p:spPr>
        <p:txBody>
          <a:bodyPr>
            <a:normAutofit fontScale="62500" lnSpcReduction="20000"/>
          </a:bodyPr>
          <a:lstStyle/>
          <a:p>
            <a:pPr algn="ctr"/>
            <a:r>
              <a:rPr lang="en-US" b="1" i="1" dirty="0"/>
              <a:t>AN ANALYSIS OF PARKING VIOLATIONS USING DATA WAREHOUSING</a:t>
            </a:r>
          </a:p>
          <a:p>
            <a:pPr algn="ctr"/>
            <a:r>
              <a:rPr lang="en-US" sz="1700" dirty="0"/>
              <a:t>Group 9:</a:t>
            </a:r>
          </a:p>
          <a:p>
            <a:pPr algn="ctr"/>
            <a:r>
              <a:rPr lang="en-US" sz="1700" dirty="0"/>
              <a:t>Jordan bender, </a:t>
            </a:r>
            <a:r>
              <a:rPr lang="en-US" sz="1700" dirty="0" err="1"/>
              <a:t>ya</a:t>
            </a:r>
            <a:r>
              <a:rPr lang="en-US" sz="1700" dirty="0"/>
              <a:t> ting </a:t>
            </a:r>
            <a:r>
              <a:rPr lang="en-US" sz="1700" dirty="0" err="1"/>
              <a:t>chang</a:t>
            </a:r>
            <a:r>
              <a:rPr lang="en-US" sz="1700" dirty="0"/>
              <a:t>, </a:t>
            </a:r>
            <a:r>
              <a:rPr lang="en-US" sz="1700" dirty="0" err="1"/>
              <a:t>arpit</a:t>
            </a:r>
            <a:r>
              <a:rPr lang="en-US" sz="1700" dirty="0"/>
              <a:t> Chaudhary, chi </a:t>
            </a:r>
            <a:r>
              <a:rPr lang="en-US" sz="1700" dirty="0" err="1"/>
              <a:t>zhang</a:t>
            </a:r>
            <a:r>
              <a:rPr lang="en-US" sz="1700" dirty="0"/>
              <a:t>, </a:t>
            </a:r>
            <a:r>
              <a:rPr lang="en-US" sz="1700" dirty="0" err="1"/>
              <a:t>jianfu</a:t>
            </a:r>
            <a:r>
              <a:rPr lang="en-US" sz="1700" dirty="0"/>
              <a:t> </a:t>
            </a:r>
            <a:r>
              <a:rPr lang="en-US" sz="1700" dirty="0" err="1"/>
              <a:t>zhang</a:t>
            </a:r>
            <a:endParaRPr lang="en-US" sz="1700" dirty="0"/>
          </a:p>
          <a:p>
            <a:pPr algn="ctr"/>
            <a:r>
              <a:rPr lang="en-US" sz="1700" dirty="0"/>
              <a:t>Prof. Bob </a:t>
            </a:r>
            <a:r>
              <a:rPr lang="en-US" sz="1700" dirty="0" err="1"/>
              <a:t>Brichacek</a:t>
            </a:r>
            <a:endParaRPr lang="en-US" sz="17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357" t="29706" r="19938" b="26098"/>
          <a:stretch/>
        </p:blipFill>
        <p:spPr>
          <a:xfrm>
            <a:off x="201634" y="5676313"/>
            <a:ext cx="2672863" cy="1111347"/>
          </a:xfrm>
          <a:prstGeom prst="rect">
            <a:avLst/>
          </a:prstGeom>
        </p:spPr>
      </p:pic>
      <p:sp>
        <p:nvSpPr>
          <p:cNvPr id="5" name="Footer Placeholder 4"/>
          <p:cNvSpPr>
            <a:spLocks noGrp="1"/>
          </p:cNvSpPr>
          <p:nvPr>
            <p:ph type="ftr" sz="quarter" idx="11"/>
          </p:nvPr>
        </p:nvSpPr>
        <p:spPr/>
        <p:txBody>
          <a:bodyPr/>
          <a:lstStyle/>
          <a:p>
            <a:r>
              <a:rPr lang="en-US"/>
              <a:t>Feb. 27, 2018</a:t>
            </a:r>
            <a:endParaRPr lang="en-US" dirty="0"/>
          </a:p>
        </p:txBody>
      </p:sp>
      <p:sp>
        <p:nvSpPr>
          <p:cNvPr id="6" name="Slide Number Placeholder 5"/>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79292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 MODEL: </a:t>
            </a:r>
            <a:br>
              <a:rPr lang="en-US" dirty="0"/>
            </a:br>
            <a:r>
              <a:rPr lang="en-US" dirty="0"/>
              <a:t>TOTAL NUMBER OF RECORDS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i="1" dirty="0">
                <a:solidFill>
                  <a:schemeClr val="tx1"/>
                </a:solidFill>
              </a:rPr>
              <a:t>Original Records</a:t>
            </a:r>
            <a:r>
              <a:rPr lang="en-US" dirty="0">
                <a:solidFill>
                  <a:schemeClr val="tx1"/>
                </a:solidFill>
              </a:rPr>
              <a:t>: </a:t>
            </a:r>
          </a:p>
          <a:p>
            <a:pPr lvl="1">
              <a:buFont typeface="Arial" panose="020B0604020202020204" pitchFamily="34" charset="0"/>
              <a:buChar char="•"/>
            </a:pPr>
            <a:r>
              <a:rPr lang="en-US" dirty="0">
                <a:solidFill>
                  <a:schemeClr val="tx1"/>
                </a:solidFill>
              </a:rPr>
              <a:t>4.2 Million Rows to start (via NYC </a:t>
            </a:r>
            <a:r>
              <a:rPr lang="en-US" dirty="0" err="1">
                <a:solidFill>
                  <a:schemeClr val="tx1"/>
                </a:solidFill>
              </a:rPr>
              <a:t>OpenData</a:t>
            </a:r>
            <a:r>
              <a:rPr lang="en-US" dirty="0">
                <a:solidFill>
                  <a:schemeClr val="tx1"/>
                </a:solidFill>
              </a:rPr>
              <a:t>)</a:t>
            </a:r>
          </a:p>
          <a:p>
            <a:pPr>
              <a:buFont typeface="Arial" panose="020B0604020202020204" pitchFamily="34" charset="0"/>
              <a:buChar char="•"/>
            </a:pPr>
            <a:r>
              <a:rPr lang="en-US" dirty="0">
                <a:solidFill>
                  <a:schemeClr val="tx1"/>
                </a:solidFill>
              </a:rPr>
              <a:t>Fact Table: </a:t>
            </a:r>
          </a:p>
          <a:p>
            <a:pPr lvl="1">
              <a:buFont typeface="Arial" panose="020B0604020202020204" pitchFamily="34" charset="0"/>
              <a:buChar char="•"/>
            </a:pPr>
            <a:r>
              <a:rPr lang="en-US" dirty="0">
                <a:solidFill>
                  <a:schemeClr val="tx1"/>
                </a:solidFill>
              </a:rPr>
              <a:t>95,807 Rows</a:t>
            </a:r>
          </a:p>
          <a:p>
            <a:pPr>
              <a:buFont typeface="Arial" panose="020B0604020202020204" pitchFamily="34" charset="0"/>
              <a:buChar char="•"/>
            </a:pPr>
            <a:r>
              <a:rPr lang="en-US" dirty="0">
                <a:solidFill>
                  <a:schemeClr val="tx1"/>
                </a:solidFill>
              </a:rPr>
              <a:t>Dimension Tables: </a:t>
            </a:r>
          </a:p>
          <a:p>
            <a:pPr lvl="1">
              <a:buFont typeface="Arial" panose="020B0604020202020204" pitchFamily="34" charset="0"/>
              <a:buChar char="•"/>
            </a:pPr>
            <a:r>
              <a:rPr lang="en-US" dirty="0">
                <a:solidFill>
                  <a:schemeClr val="tx1"/>
                </a:solidFill>
              </a:rPr>
              <a:t>Location: 25,822 Rows</a:t>
            </a:r>
          </a:p>
          <a:p>
            <a:pPr lvl="1">
              <a:buFont typeface="Arial" panose="020B0604020202020204" pitchFamily="34" charset="0"/>
              <a:buChar char="•"/>
            </a:pPr>
            <a:r>
              <a:rPr lang="en-US" dirty="0">
                <a:solidFill>
                  <a:schemeClr val="tx1"/>
                </a:solidFill>
              </a:rPr>
              <a:t>Car: 16,508 Rows</a:t>
            </a:r>
          </a:p>
          <a:p>
            <a:pPr lvl="1">
              <a:buFont typeface="Arial" panose="020B0604020202020204" pitchFamily="34" charset="0"/>
              <a:buChar char="•"/>
            </a:pPr>
            <a:r>
              <a:rPr lang="en-US" dirty="0">
                <a:solidFill>
                  <a:schemeClr val="tx1"/>
                </a:solidFill>
              </a:rPr>
              <a:t>Issuer: 17, 335 Rows</a:t>
            </a:r>
          </a:p>
          <a:p>
            <a:pPr lvl="1">
              <a:buFont typeface="Arial" panose="020B0604020202020204" pitchFamily="34" charset="0"/>
              <a:buChar char="•"/>
            </a:pPr>
            <a:r>
              <a:rPr lang="en-US" dirty="0">
                <a:solidFill>
                  <a:schemeClr val="tx1"/>
                </a:solidFill>
              </a:rPr>
              <a:t>Date: 365 Rows</a:t>
            </a:r>
          </a:p>
          <a:p>
            <a:pPr lvl="1">
              <a:buFont typeface="Arial" panose="020B0604020202020204" pitchFamily="34" charset="0"/>
              <a:buChar char="•"/>
            </a:pPr>
            <a:r>
              <a:rPr lang="en-US" dirty="0">
                <a:solidFill>
                  <a:schemeClr val="tx1"/>
                </a:solidFill>
              </a:rPr>
              <a:t>Time: 1,440 Rows</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10</a:t>
            </a:fld>
            <a:endParaRPr lang="en-US"/>
          </a:p>
        </p:txBody>
      </p:sp>
    </p:spTree>
    <p:extLst>
      <p:ext uri="{BB962C8B-B14F-4D97-AF65-F5344CB8AC3E}">
        <p14:creationId xmlns:p14="http://schemas.microsoft.com/office/powerpoint/2010/main" val="391229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OVERVIEW: </a:t>
            </a:r>
            <a:br>
              <a:rPr lang="en-US" dirty="0"/>
            </a:br>
            <a:r>
              <a:rPr lang="en-US" dirty="0"/>
              <a:t>INPUT DATA SOURCES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solidFill>
                  <a:schemeClr val="tx1"/>
                </a:solidFill>
              </a:rPr>
              <a:t>NYC </a:t>
            </a:r>
            <a:r>
              <a:rPr lang="en-US" dirty="0" err="1">
                <a:solidFill>
                  <a:schemeClr val="tx1"/>
                </a:solidFill>
              </a:rPr>
              <a:t>OpenData</a:t>
            </a:r>
            <a:r>
              <a:rPr lang="en-US" dirty="0">
                <a:solidFill>
                  <a:schemeClr val="tx1"/>
                </a:solidFill>
              </a:rPr>
              <a:t> (.csv)</a:t>
            </a:r>
          </a:p>
          <a:p>
            <a:pPr lvl="1">
              <a:buFont typeface="Arial" panose="020B0604020202020204" pitchFamily="34" charset="0"/>
              <a:buChar char="•"/>
            </a:pPr>
            <a:r>
              <a:rPr lang="en-US" dirty="0">
                <a:solidFill>
                  <a:schemeClr val="tx1"/>
                </a:solidFill>
              </a:rPr>
              <a:t>Full information about each summon that we broke into dimensions. This is the bulk of our data that underwent ETL. </a:t>
            </a:r>
          </a:p>
          <a:p>
            <a:pPr>
              <a:buFont typeface="Arial" panose="020B0604020202020204" pitchFamily="34" charset="0"/>
              <a:buChar char="•"/>
            </a:pPr>
            <a:r>
              <a:rPr lang="en-US" dirty="0">
                <a:solidFill>
                  <a:schemeClr val="tx1"/>
                </a:solidFill>
              </a:rPr>
              <a:t>Violation Ticket Amount (.csv)</a:t>
            </a:r>
          </a:p>
          <a:p>
            <a:pPr lvl="1">
              <a:buFont typeface="Arial" panose="020B0604020202020204" pitchFamily="34" charset="0"/>
              <a:buChar char="•"/>
            </a:pPr>
            <a:r>
              <a:rPr lang="en-US" dirty="0">
                <a:solidFill>
                  <a:schemeClr val="tx1"/>
                </a:solidFill>
              </a:rPr>
              <a:t>Information connecting the Violation Code to a specific Ticket Price. This was standardized and cleaned to be uploaded into the warehouse. </a:t>
            </a:r>
          </a:p>
          <a:p>
            <a:pPr>
              <a:buFont typeface="Arial" panose="020B0604020202020204" pitchFamily="34" charset="0"/>
              <a:buChar char="•"/>
            </a:pPr>
            <a:r>
              <a:rPr lang="en-US" dirty="0">
                <a:solidFill>
                  <a:schemeClr val="tx1"/>
                </a:solidFill>
              </a:rPr>
              <a:t>Date/Time Excel Sheet (.csv) </a:t>
            </a:r>
          </a:p>
          <a:p>
            <a:pPr lvl="1">
              <a:buFont typeface="Arial" panose="020B0604020202020204" pitchFamily="34" charset="0"/>
              <a:buChar char="•"/>
            </a:pPr>
            <a:r>
              <a:rPr lang="en-US" dirty="0">
                <a:solidFill>
                  <a:schemeClr val="tx1"/>
                </a:solidFill>
              </a:rPr>
              <a:t>Manually-generated and edited Date and Time Excel sheets that were later added as Dimensions to our warehouse. </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11</a:t>
            </a:fld>
            <a:endParaRPr lang="en-US"/>
          </a:p>
        </p:txBody>
      </p:sp>
    </p:spTree>
    <p:extLst>
      <p:ext uri="{BB962C8B-B14F-4D97-AF65-F5344CB8AC3E}">
        <p14:creationId xmlns:p14="http://schemas.microsoft.com/office/powerpoint/2010/main" val="277866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OVERVIEW: </a:t>
            </a:r>
            <a:br>
              <a:rPr lang="en-US" dirty="0"/>
            </a:br>
            <a:r>
              <a:rPr lang="en-US" dirty="0"/>
              <a:t>HOW WE LOADED THE DATA</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a:solidFill>
                  <a:schemeClr val="tx1"/>
                </a:solidFill>
              </a:rPr>
              <a:t>Tools: </a:t>
            </a:r>
          </a:p>
          <a:p>
            <a:pPr lvl="1">
              <a:buFont typeface="Arial" panose="020B0604020202020204" pitchFamily="34" charset="0"/>
              <a:buChar char="•"/>
            </a:pPr>
            <a:r>
              <a:rPr lang="en-US" dirty="0">
                <a:solidFill>
                  <a:schemeClr val="tx1"/>
                </a:solidFill>
              </a:rPr>
              <a:t>Transformed data with R and Python; Loaded data with SSIS</a:t>
            </a:r>
          </a:p>
          <a:p>
            <a:pPr>
              <a:buFont typeface="Arial" panose="020B0604020202020204" pitchFamily="34" charset="0"/>
              <a:buChar char="•"/>
            </a:pPr>
            <a:r>
              <a:rPr lang="en-US" dirty="0">
                <a:solidFill>
                  <a:schemeClr val="tx1"/>
                </a:solidFill>
              </a:rPr>
              <a:t>Before our data was ready to use, we had to clean data. Examples include:</a:t>
            </a:r>
          </a:p>
          <a:p>
            <a:pPr lvl="1">
              <a:buFont typeface="Arial" panose="020B0604020202020204" pitchFamily="34" charset="0"/>
              <a:buChar char="•"/>
            </a:pPr>
            <a:r>
              <a:rPr lang="en-US" dirty="0">
                <a:solidFill>
                  <a:schemeClr val="tx1"/>
                </a:solidFill>
              </a:rPr>
              <a:t>Added Ticket Price using external data </a:t>
            </a:r>
          </a:p>
          <a:p>
            <a:pPr lvl="2">
              <a:buFont typeface="Arial" panose="020B0604020202020204" pitchFamily="34" charset="0"/>
              <a:buChar char="•"/>
            </a:pPr>
            <a:r>
              <a:rPr lang="en-US" dirty="0">
                <a:solidFill>
                  <a:schemeClr val="tx1"/>
                </a:solidFill>
              </a:rPr>
              <a:t>By mapping Ticket and Violation Time	</a:t>
            </a:r>
          </a:p>
          <a:p>
            <a:pPr lvl="1">
              <a:buFont typeface="Arial" panose="020B0604020202020204" pitchFamily="34" charset="0"/>
              <a:buChar char="•"/>
            </a:pPr>
            <a:r>
              <a:rPr lang="en-US" dirty="0">
                <a:solidFill>
                  <a:schemeClr val="tx1"/>
                </a:solidFill>
              </a:rPr>
              <a:t>Changed County to readable format, </a:t>
            </a:r>
          </a:p>
          <a:p>
            <a:pPr lvl="1">
              <a:buFont typeface="Arial" panose="020B0604020202020204" pitchFamily="34" charset="0"/>
              <a:buChar char="•"/>
            </a:pPr>
            <a:r>
              <a:rPr lang="en-US" dirty="0">
                <a:solidFill>
                  <a:schemeClr val="tx1"/>
                </a:solidFill>
              </a:rPr>
              <a:t>Standardized Car Color </a:t>
            </a:r>
          </a:p>
          <a:p>
            <a:pPr lvl="1">
              <a:buFont typeface="Arial" panose="020B0604020202020204" pitchFamily="34" charset="0"/>
              <a:buChar char="•"/>
            </a:pPr>
            <a:r>
              <a:rPr lang="en-US" dirty="0">
                <a:solidFill>
                  <a:schemeClr val="tx1"/>
                </a:solidFill>
              </a:rPr>
              <a:t>Fixed years later than 2017 that were errors (ex. “2064”) </a:t>
            </a:r>
          </a:p>
          <a:p>
            <a:pPr lvl="1">
              <a:buFont typeface="Arial" panose="020B0604020202020204" pitchFamily="34" charset="0"/>
              <a:buChar char="•"/>
            </a:pPr>
            <a:r>
              <a:rPr lang="en-US" dirty="0">
                <a:solidFill>
                  <a:schemeClr val="tx1"/>
                </a:solidFill>
              </a:rPr>
              <a:t>Standardized the times on tickets to standard times (ex. Eliminating “26:00”)</a:t>
            </a:r>
          </a:p>
          <a:p>
            <a:pPr lvl="1">
              <a:buFont typeface="Arial" panose="020B0604020202020204" pitchFamily="34" charset="0"/>
              <a:buChar char="•"/>
            </a:pPr>
            <a:r>
              <a:rPr lang="en-US" dirty="0">
                <a:solidFill>
                  <a:schemeClr val="tx1"/>
                </a:solidFill>
              </a:rPr>
              <a:t>Matched County to Violation Locations</a:t>
            </a:r>
          </a:p>
          <a:p>
            <a:pPr>
              <a:buFont typeface="Arial" panose="020B0604020202020204" pitchFamily="34" charset="0"/>
              <a:buChar char="•"/>
            </a:pPr>
            <a:r>
              <a:rPr lang="en-US" dirty="0">
                <a:solidFill>
                  <a:schemeClr val="tx1"/>
                </a:solidFill>
              </a:rPr>
              <a:t>Consolidations: Our raw data was divided appropriately, so no consolidations were needed. Thanks NYC </a:t>
            </a:r>
            <a:r>
              <a:rPr lang="en-US" dirty="0" err="1">
                <a:solidFill>
                  <a:schemeClr val="tx1"/>
                </a:solidFill>
              </a:rPr>
              <a:t>OpenData</a:t>
            </a:r>
            <a:r>
              <a:rPr lang="en-US" dirty="0">
                <a:solidFill>
                  <a:schemeClr val="tx1"/>
                </a:solidFill>
              </a:rPr>
              <a:t>! </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12</a:t>
            </a:fld>
            <a:endParaRPr lang="en-US"/>
          </a:p>
        </p:txBody>
      </p:sp>
    </p:spTree>
    <p:extLst>
      <p:ext uri="{BB962C8B-B14F-4D97-AF65-F5344CB8AC3E}">
        <p14:creationId xmlns:p14="http://schemas.microsoft.com/office/powerpoint/2010/main" val="131774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a:t>ETL OVERVIEW: </a:t>
            </a:r>
            <a:br>
              <a:rPr lang="en-US"/>
            </a:br>
            <a:r>
              <a:rPr lang="en-US"/>
              <a:t>SCD TYPE 2 IMPLEMENTATION </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solidFill>
                  <a:schemeClr val="tx1"/>
                </a:solidFill>
              </a:rPr>
              <a:t>Issuer Dimension: </a:t>
            </a:r>
          </a:p>
          <a:p>
            <a:pPr lvl="1">
              <a:buFont typeface="Arial" panose="020B0604020202020204" pitchFamily="34" charset="0"/>
              <a:buChar char="•"/>
            </a:pPr>
            <a:r>
              <a:rPr lang="en-US" dirty="0">
                <a:solidFill>
                  <a:schemeClr val="tx1"/>
                </a:solidFill>
              </a:rPr>
              <a:t>Attributes: </a:t>
            </a:r>
            <a:r>
              <a:rPr lang="en-US" dirty="0"/>
              <a:t>Issuing Precinct, Issuer Command, Issuer Agency </a:t>
            </a:r>
            <a:endParaRPr lang="en-US" dirty="0">
              <a:solidFill>
                <a:schemeClr val="tx1"/>
              </a:solidFill>
            </a:endParaRPr>
          </a:p>
          <a:p>
            <a:pPr lvl="1">
              <a:buFont typeface="Arial" panose="020B0604020202020204" pitchFamily="34" charset="0"/>
              <a:buChar char="•"/>
            </a:pPr>
            <a:r>
              <a:rPr lang="en-US" dirty="0">
                <a:solidFill>
                  <a:schemeClr val="tx1"/>
                </a:solidFill>
              </a:rPr>
              <a:t>Reason: Over time, people move Precincts, transfer Agencies, or Command changes. </a:t>
            </a:r>
          </a:p>
          <a:p>
            <a:pPr lvl="1">
              <a:buFont typeface="Arial" panose="020B0604020202020204" pitchFamily="34" charset="0"/>
              <a:buChar char="•"/>
            </a:pPr>
            <a:r>
              <a:rPr lang="en-US" dirty="0">
                <a:solidFill>
                  <a:schemeClr val="tx1"/>
                </a:solidFill>
              </a:rPr>
              <a:t>This was completed with the Slowly Changing Dimension Wizard in SSIS.</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solidFill>
                  <a:schemeClr val="tx1"/>
                </a:solidFill>
              </a:rPr>
              <a:t>Location Dimension: </a:t>
            </a:r>
          </a:p>
          <a:p>
            <a:pPr lvl="1">
              <a:buFont typeface="Arial" panose="020B0604020202020204" pitchFamily="34" charset="0"/>
              <a:buChar char="•"/>
            </a:pPr>
            <a:r>
              <a:rPr lang="en-US" dirty="0">
                <a:solidFill>
                  <a:schemeClr val="tx1"/>
                </a:solidFill>
              </a:rPr>
              <a:t>Attributes: </a:t>
            </a:r>
            <a:r>
              <a:rPr lang="en-US" dirty="0"/>
              <a:t>Precinct, County, Violation Location</a:t>
            </a:r>
            <a:endParaRPr lang="en-US" dirty="0">
              <a:solidFill>
                <a:schemeClr val="tx1"/>
              </a:solidFill>
            </a:endParaRPr>
          </a:p>
          <a:p>
            <a:pPr lvl="1">
              <a:buFont typeface="Arial" panose="020B0604020202020204" pitchFamily="34" charset="0"/>
              <a:buChar char="•"/>
            </a:pPr>
            <a:r>
              <a:rPr lang="en-US" dirty="0">
                <a:solidFill>
                  <a:schemeClr val="tx1"/>
                </a:solidFill>
              </a:rPr>
              <a:t>Reason: Location codes or names can change. More often, the Precinct changes as populations and zoning changes in neighborhoods. </a:t>
            </a:r>
          </a:p>
          <a:p>
            <a:pPr lvl="1">
              <a:buFont typeface="Arial" panose="020B0604020202020204" pitchFamily="34" charset="0"/>
              <a:buChar char="•"/>
            </a:pPr>
            <a:r>
              <a:rPr lang="en-US" dirty="0">
                <a:solidFill>
                  <a:schemeClr val="tx1"/>
                </a:solidFill>
              </a:rPr>
              <a:t>This was completed with the Slowly Changing Dimension Wizard in SSIS</a:t>
            </a:r>
            <a:r>
              <a:rPr lang="en-US" dirty="0">
                <a:solidFill>
                  <a:schemeClr val="accent2"/>
                </a:solidFill>
              </a:rPr>
              <a:t>.</a:t>
            </a:r>
          </a:p>
        </p:txBody>
      </p:sp>
      <p:sp>
        <p:nvSpPr>
          <p:cNvPr id="4" name="Footer Placeholder 3"/>
          <p:cNvSpPr>
            <a:spLocks noGrp="1"/>
          </p:cNvSpPr>
          <p:nvPr>
            <p:ph type="ftr" sz="quarter" idx="11"/>
          </p:nvPr>
        </p:nvSpPr>
        <p:spPr>
          <a:xfrm>
            <a:off x="3686185" y="6459785"/>
            <a:ext cx="4822804" cy="365125"/>
          </a:xfrm>
        </p:spPr>
        <p:txBody>
          <a:bodyPr/>
          <a:lstStyle/>
          <a:p>
            <a:r>
              <a:rPr lang="en-US"/>
              <a:t>Feb. 27, 2018</a:t>
            </a:r>
          </a:p>
        </p:txBody>
      </p:sp>
      <p:sp>
        <p:nvSpPr>
          <p:cNvPr id="5" name="Slide Number Placeholder 4"/>
          <p:cNvSpPr>
            <a:spLocks noGrp="1"/>
          </p:cNvSpPr>
          <p:nvPr>
            <p:ph type="sldNum" sz="quarter" idx="12"/>
          </p:nvPr>
        </p:nvSpPr>
        <p:spPr>
          <a:xfrm>
            <a:off x="9900458" y="6459785"/>
            <a:ext cx="1312025" cy="365125"/>
          </a:xfrm>
        </p:spPr>
        <p:txBody>
          <a:bodyPr/>
          <a:lstStyle/>
          <a:p>
            <a:fld id="{960FE9ED-692A-4EE2-B1A2-034EB4A40CD3}" type="slidenum">
              <a:rPr lang="en-US" smtClean="0"/>
              <a:t>13</a:t>
            </a:fld>
            <a:endParaRPr lang="en-US"/>
          </a:p>
        </p:txBody>
      </p:sp>
    </p:spTree>
    <p:extLst>
      <p:ext uri="{BB962C8B-B14F-4D97-AF65-F5344CB8AC3E}">
        <p14:creationId xmlns:p14="http://schemas.microsoft.com/office/powerpoint/2010/main" val="89628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OVERVIEW: </a:t>
            </a:r>
            <a:br>
              <a:rPr lang="en-US" dirty="0"/>
            </a:br>
            <a:r>
              <a:rPr lang="en-US" dirty="0"/>
              <a:t>LESSONS LEARNED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solidFill>
                  <a:schemeClr val="tx1"/>
                </a:solidFill>
              </a:rPr>
              <a:t>Data entry at the beginning of a project is very important. Our project can vastly simplified if initial data collection is done consistently and cleanly. Ex: Ticket Issuers keying incorrect dates or locations. </a:t>
            </a:r>
          </a:p>
          <a:p>
            <a:pPr>
              <a:buFont typeface="Arial" panose="020B0604020202020204" pitchFamily="34" charset="0"/>
              <a:buChar char="•"/>
            </a:pPr>
            <a:r>
              <a:rPr lang="en-US" dirty="0">
                <a:solidFill>
                  <a:schemeClr val="tx1"/>
                </a:solidFill>
              </a:rPr>
              <a:t>The Transformation process would be much smoother with cleaner data, so it is better to check and double check data before attempting to load into the warehouse. Otherwise, you risk re-doing data loading as you notice problems, re-clean data, and re-load. </a:t>
            </a:r>
          </a:p>
          <a:p>
            <a:pPr>
              <a:buFont typeface="Arial" panose="020B0604020202020204" pitchFamily="34" charset="0"/>
              <a:buChar char="•"/>
            </a:pPr>
            <a:r>
              <a:rPr lang="en-US" dirty="0">
                <a:solidFill>
                  <a:schemeClr val="tx1"/>
                </a:solidFill>
              </a:rPr>
              <a:t>The ETL Process takes longer than you think it will. Plan ahead!</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14</a:t>
            </a:fld>
            <a:endParaRPr lang="en-US"/>
          </a:p>
        </p:txBody>
      </p:sp>
    </p:spTree>
    <p:extLst>
      <p:ext uri="{BB962C8B-B14F-4D97-AF65-F5344CB8AC3E}">
        <p14:creationId xmlns:p14="http://schemas.microsoft.com/office/powerpoint/2010/main" val="125201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REPORTS</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15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759828071"/>
              </p:ext>
            </p:extLst>
          </p:nvPr>
        </p:nvGraphicFramePr>
        <p:xfrm>
          <a:off x="6928854" y="3370356"/>
          <a:ext cx="5114757" cy="2904513"/>
        </p:xfrm>
        <a:graphic>
          <a:graphicData uri="http://schemas.openxmlformats.org/drawingml/2006/table">
            <a:tbl>
              <a:tblPr firstRow="1" bandRow="1">
                <a:tableStyleId>{5C22544A-7EE6-4342-B048-85BDC9FD1C3A}</a:tableStyleId>
              </a:tblPr>
              <a:tblGrid>
                <a:gridCol w="1704919">
                  <a:extLst>
                    <a:ext uri="{9D8B030D-6E8A-4147-A177-3AD203B41FA5}">
                      <a16:colId xmlns:a16="http://schemas.microsoft.com/office/drawing/2014/main" val="2281928285"/>
                    </a:ext>
                  </a:extLst>
                </a:gridCol>
                <a:gridCol w="1704919">
                  <a:extLst>
                    <a:ext uri="{9D8B030D-6E8A-4147-A177-3AD203B41FA5}">
                      <a16:colId xmlns:a16="http://schemas.microsoft.com/office/drawing/2014/main" val="442749254"/>
                    </a:ext>
                  </a:extLst>
                </a:gridCol>
                <a:gridCol w="1704919">
                  <a:extLst>
                    <a:ext uri="{9D8B030D-6E8A-4147-A177-3AD203B41FA5}">
                      <a16:colId xmlns:a16="http://schemas.microsoft.com/office/drawing/2014/main" val="1497590587"/>
                    </a:ext>
                  </a:extLst>
                </a:gridCol>
              </a:tblGrid>
              <a:tr h="370840">
                <a:tc>
                  <a:txBody>
                    <a:bodyPr/>
                    <a:lstStyle/>
                    <a:p>
                      <a:r>
                        <a:rPr lang="en-US" dirty="0"/>
                        <a:t>County</a:t>
                      </a:r>
                    </a:p>
                  </a:txBody>
                  <a:tcPr/>
                </a:tc>
                <a:tc>
                  <a:txBody>
                    <a:bodyPr/>
                    <a:lstStyle/>
                    <a:p>
                      <a:r>
                        <a:rPr lang="en-US" dirty="0"/>
                        <a:t>Total Amount of Fine Issued</a:t>
                      </a:r>
                    </a:p>
                  </a:txBody>
                  <a:tcPr/>
                </a:tc>
                <a:tc>
                  <a:txBody>
                    <a:bodyPr/>
                    <a:lstStyle/>
                    <a:p>
                      <a:r>
                        <a:rPr lang="en-US" dirty="0"/>
                        <a:t>Rank</a:t>
                      </a:r>
                    </a:p>
                  </a:txBody>
                  <a:tcPr/>
                </a:tc>
                <a:extLst>
                  <a:ext uri="{0D108BD9-81ED-4DB2-BD59-A6C34878D82A}">
                    <a16:rowId xmlns:a16="http://schemas.microsoft.com/office/drawing/2014/main" val="3688035448"/>
                  </a:ext>
                </a:extLst>
              </a:tr>
              <a:tr h="370840">
                <a:tc>
                  <a:txBody>
                    <a:bodyPr/>
                    <a:lstStyle/>
                    <a:p>
                      <a:r>
                        <a:rPr lang="en-US" dirty="0"/>
                        <a:t>BROOKLYN</a:t>
                      </a:r>
                    </a:p>
                  </a:txBody>
                  <a:tcPr/>
                </a:tc>
                <a:tc>
                  <a:txBody>
                    <a:bodyPr/>
                    <a:lstStyle/>
                    <a:p>
                      <a:r>
                        <a:rPr lang="en-US" dirty="0"/>
                        <a:t>$2,203,149.00 </a:t>
                      </a:r>
                    </a:p>
                  </a:txBody>
                  <a:tcPr/>
                </a:tc>
                <a:tc>
                  <a:txBody>
                    <a:bodyPr/>
                    <a:lstStyle/>
                    <a:p>
                      <a:r>
                        <a:rPr lang="en-US" dirty="0"/>
                        <a:t>1</a:t>
                      </a:r>
                    </a:p>
                  </a:txBody>
                  <a:tcPr/>
                </a:tc>
                <a:extLst>
                  <a:ext uri="{0D108BD9-81ED-4DB2-BD59-A6C34878D82A}">
                    <a16:rowId xmlns:a16="http://schemas.microsoft.com/office/drawing/2014/main" val="3651227975"/>
                  </a:ext>
                </a:extLst>
              </a:tr>
              <a:tr h="370840">
                <a:tc>
                  <a:txBody>
                    <a:bodyPr/>
                    <a:lstStyle/>
                    <a:p>
                      <a:r>
                        <a:rPr lang="en-US" dirty="0"/>
                        <a:t>QUEENS</a:t>
                      </a:r>
                    </a:p>
                  </a:txBody>
                  <a:tcPr/>
                </a:tc>
                <a:tc>
                  <a:txBody>
                    <a:bodyPr/>
                    <a:lstStyle/>
                    <a:p>
                      <a:r>
                        <a:rPr lang="en-US" dirty="0"/>
                        <a:t>$1,481,280.00 </a:t>
                      </a:r>
                    </a:p>
                  </a:txBody>
                  <a:tcPr/>
                </a:tc>
                <a:tc>
                  <a:txBody>
                    <a:bodyPr/>
                    <a:lstStyle/>
                    <a:p>
                      <a:r>
                        <a:rPr lang="en-US" dirty="0"/>
                        <a:t>2</a:t>
                      </a:r>
                    </a:p>
                  </a:txBody>
                  <a:tcPr/>
                </a:tc>
                <a:extLst>
                  <a:ext uri="{0D108BD9-81ED-4DB2-BD59-A6C34878D82A}">
                    <a16:rowId xmlns:a16="http://schemas.microsoft.com/office/drawing/2014/main" val="2097326671"/>
                  </a:ext>
                </a:extLst>
              </a:tr>
              <a:tr h="370840">
                <a:tc>
                  <a:txBody>
                    <a:bodyPr/>
                    <a:lstStyle/>
                    <a:p>
                      <a:r>
                        <a:rPr lang="en-US" dirty="0"/>
                        <a:t>MANHATTAN</a:t>
                      </a:r>
                    </a:p>
                  </a:txBody>
                  <a:tcPr/>
                </a:tc>
                <a:tc>
                  <a:txBody>
                    <a:bodyPr/>
                    <a:lstStyle/>
                    <a:p>
                      <a:r>
                        <a:rPr lang="en-US" dirty="0"/>
                        <a:t>$846,146.00 </a:t>
                      </a:r>
                    </a:p>
                  </a:txBody>
                  <a:tcPr/>
                </a:tc>
                <a:tc>
                  <a:txBody>
                    <a:bodyPr/>
                    <a:lstStyle/>
                    <a:p>
                      <a:r>
                        <a:rPr lang="en-US" dirty="0"/>
                        <a:t>3</a:t>
                      </a:r>
                    </a:p>
                  </a:txBody>
                  <a:tcPr/>
                </a:tc>
                <a:extLst>
                  <a:ext uri="{0D108BD9-81ED-4DB2-BD59-A6C34878D82A}">
                    <a16:rowId xmlns:a16="http://schemas.microsoft.com/office/drawing/2014/main" val="92058370"/>
                  </a:ext>
                </a:extLst>
              </a:tr>
              <a:tr h="415313">
                <a:tc>
                  <a:txBody>
                    <a:bodyPr/>
                    <a:lstStyle/>
                    <a:p>
                      <a:r>
                        <a:rPr lang="en-US" dirty="0"/>
                        <a:t>BRONX</a:t>
                      </a:r>
                    </a:p>
                  </a:txBody>
                  <a:tcPr/>
                </a:tc>
                <a:tc>
                  <a:txBody>
                    <a:bodyPr/>
                    <a:lstStyle/>
                    <a:p>
                      <a:r>
                        <a:rPr lang="en-US" dirty="0"/>
                        <a:t>$811,574.00 </a:t>
                      </a:r>
                    </a:p>
                  </a:txBody>
                  <a:tcPr/>
                </a:tc>
                <a:tc>
                  <a:txBody>
                    <a:bodyPr/>
                    <a:lstStyle/>
                    <a:p>
                      <a:r>
                        <a:rPr lang="en-US" dirty="0"/>
                        <a:t>4</a:t>
                      </a:r>
                    </a:p>
                  </a:txBody>
                  <a:tcPr/>
                </a:tc>
                <a:extLst>
                  <a:ext uri="{0D108BD9-81ED-4DB2-BD59-A6C34878D82A}">
                    <a16:rowId xmlns:a16="http://schemas.microsoft.com/office/drawing/2014/main" val="854706938"/>
                  </a:ext>
                </a:extLst>
              </a:tr>
              <a:tr h="370840">
                <a:tc>
                  <a:txBody>
                    <a:bodyPr/>
                    <a:lstStyle/>
                    <a:p>
                      <a:r>
                        <a:rPr lang="en-US" dirty="0"/>
                        <a:t>STATEN ISLAND</a:t>
                      </a:r>
                    </a:p>
                  </a:txBody>
                  <a:tcPr/>
                </a:tc>
                <a:tc>
                  <a:txBody>
                    <a:bodyPr/>
                    <a:lstStyle/>
                    <a:p>
                      <a:r>
                        <a:rPr lang="en-US" dirty="0"/>
                        <a:t>$135,530.00 </a:t>
                      </a:r>
                    </a:p>
                  </a:txBody>
                  <a:tcPr/>
                </a:tc>
                <a:tc>
                  <a:txBody>
                    <a:bodyPr/>
                    <a:lstStyle/>
                    <a:p>
                      <a:r>
                        <a:rPr lang="en-US" dirty="0"/>
                        <a:t>5</a:t>
                      </a:r>
                    </a:p>
                  </a:txBody>
                  <a:tcPr/>
                </a:tc>
                <a:extLst>
                  <a:ext uri="{0D108BD9-81ED-4DB2-BD59-A6C34878D82A}">
                    <a16:rowId xmlns:a16="http://schemas.microsoft.com/office/drawing/2014/main" val="3016909370"/>
                  </a:ext>
                </a:extLst>
              </a:tr>
              <a:tr h="0">
                <a:tc>
                  <a:txBody>
                    <a:bodyPr/>
                    <a:lstStyle/>
                    <a:p>
                      <a:r>
                        <a:rPr lang="en-US" dirty="0"/>
                        <a:t>OTHER</a:t>
                      </a:r>
                    </a:p>
                  </a:txBody>
                  <a:tcPr/>
                </a:tc>
                <a:tc>
                  <a:txBody>
                    <a:bodyPr/>
                    <a:lstStyle/>
                    <a:p>
                      <a:r>
                        <a:rPr lang="en-US" dirty="0"/>
                        <a:t>$112,780.00 </a:t>
                      </a:r>
                    </a:p>
                  </a:txBody>
                  <a:tcPr/>
                </a:tc>
                <a:tc>
                  <a:txBody>
                    <a:bodyPr/>
                    <a:lstStyle/>
                    <a:p>
                      <a:r>
                        <a:rPr lang="en-US" dirty="0"/>
                        <a:t>6</a:t>
                      </a:r>
                    </a:p>
                  </a:txBody>
                  <a:tcPr/>
                </a:tc>
                <a:extLst>
                  <a:ext uri="{0D108BD9-81ED-4DB2-BD59-A6C34878D82A}">
                    <a16:rowId xmlns:a16="http://schemas.microsoft.com/office/drawing/2014/main" val="1671636464"/>
                  </a:ext>
                </a:extLst>
              </a:tr>
            </a:tbl>
          </a:graphicData>
        </a:graphic>
      </p:graphicFrame>
      <p:sp>
        <p:nvSpPr>
          <p:cNvPr id="9" name="Rectangle 2"/>
          <p:cNvSpPr>
            <a:spLocks noChangeArrowheads="1"/>
          </p:cNvSpPr>
          <p:nvPr/>
        </p:nvSpPr>
        <p:spPr bwMode="auto">
          <a:xfrm>
            <a:off x="832585" y="1938225"/>
            <a:ext cx="853381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 County AS "Borough", COUNT(</a:t>
            </a:r>
            <a:r>
              <a:rPr kumimoji="0" lang="en-US" altLang="en-US" sz="1200" b="0" i="0" u="none" strike="noStrike" cap="none" normalizeH="0" baseline="0" dirty="0" err="1">
                <a:ln>
                  <a:noFill/>
                </a:ln>
                <a:solidFill>
                  <a:schemeClr val="tx1"/>
                </a:solidFill>
                <a:effectLst/>
                <a:latin typeface="Arial Unicode MS"/>
              </a:rPr>
              <a:t>Summons_Key</a:t>
            </a:r>
            <a:r>
              <a:rPr kumimoji="0" lang="en-US" altLang="en-US" sz="1200" b="0" i="0" u="none" strike="noStrike" cap="none" normalizeH="0" baseline="0" dirty="0">
                <a:ln>
                  <a:noFill/>
                </a:ln>
                <a:solidFill>
                  <a:schemeClr val="tx1"/>
                </a:solidFill>
                <a:effectLst/>
                <a:latin typeface="Arial Unicode MS"/>
              </a:rPr>
              <a:t>) AS "Number Of Tickets Issued",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RANK() OVER (ORDER BY COUNT(</a:t>
            </a:r>
            <a:r>
              <a:rPr kumimoji="0" lang="en-US" altLang="en-US" sz="1200" b="0" i="0" u="none" strike="noStrike" cap="none" normalizeH="0" baseline="0" dirty="0" err="1">
                <a:ln>
                  <a:noFill/>
                </a:ln>
                <a:solidFill>
                  <a:schemeClr val="tx1"/>
                </a:solidFill>
                <a:effectLst/>
                <a:latin typeface="Arial Unicode MS"/>
              </a:rPr>
              <a:t>Summons_Key</a:t>
            </a:r>
            <a:r>
              <a:rPr kumimoji="0" lang="en-US" altLang="en-US" sz="1200" b="0" i="0" u="none" strike="noStrike" cap="none" normalizeH="0" baseline="0" dirty="0">
                <a:ln>
                  <a:noFill/>
                </a:ln>
                <a:solidFill>
                  <a:schemeClr val="tx1"/>
                </a:solidFill>
                <a:effectLst/>
                <a:latin typeface="Arial Unicode MS"/>
              </a:rPr>
              <a:t>) DESC) AS "Rank"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FROM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dbo</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Fact_Parking_Tickets</a:t>
            </a:r>
            <a:r>
              <a:rPr kumimoji="0" lang="en-US" altLang="en-US" sz="12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JOIN [</a:t>
            </a:r>
            <a:r>
              <a:rPr kumimoji="0" lang="en-US" altLang="en-US" sz="1200" b="0" i="0" u="none" strike="noStrike" cap="none" normalizeH="0" baseline="0" dirty="0" err="1">
                <a:ln>
                  <a:noFill/>
                </a:ln>
                <a:solidFill>
                  <a:schemeClr val="tx1"/>
                </a:solidFill>
                <a:effectLst/>
                <a:latin typeface="Arial Unicode MS"/>
              </a:rPr>
              <a:t>dbo</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Dim_Location</a:t>
            </a:r>
            <a:r>
              <a:rPr kumimoji="0" lang="en-US" altLang="en-US" sz="1200" b="0" i="0" u="none" strike="noStrike" cap="none" normalizeH="0" baseline="0" dirty="0">
                <a:ln>
                  <a:noFill/>
                </a:ln>
                <a:solidFill>
                  <a:schemeClr val="tx1"/>
                </a:solidFill>
                <a:effectLst/>
                <a:latin typeface="Arial Unicode MS"/>
              </a:rPr>
              <a:t>] on [</a:t>
            </a:r>
            <a:r>
              <a:rPr kumimoji="0" lang="en-US" altLang="en-US" sz="1200" b="0" i="0" u="none" strike="noStrike" cap="none" normalizeH="0" baseline="0" dirty="0" err="1">
                <a:ln>
                  <a:noFill/>
                </a:ln>
                <a:solidFill>
                  <a:schemeClr val="tx1"/>
                </a:solidFill>
                <a:effectLst/>
                <a:latin typeface="Arial Unicode MS"/>
              </a:rPr>
              <a:t>dbo</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Dim_Location</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Location_Key</a:t>
            </a:r>
            <a:r>
              <a:rPr kumimoji="0" lang="en-US" altLang="en-US" sz="1200" b="0" i="0" u="none" strike="noStrike" cap="none" normalizeH="0" baseline="0" dirty="0">
                <a:ln>
                  <a:noFill/>
                </a:ln>
                <a:solidFill>
                  <a:schemeClr val="tx1"/>
                </a:solidFill>
                <a:effectLst/>
                <a:latin typeface="Arial Unicode MS"/>
              </a:rPr>
              <a:t>] = [</a:t>
            </a:r>
            <a:r>
              <a:rPr kumimoji="0" lang="en-US" altLang="en-US" sz="1200" b="0" i="0" u="none" strike="noStrike" cap="none" normalizeH="0" baseline="0" dirty="0" err="1">
                <a:ln>
                  <a:noFill/>
                </a:ln>
                <a:solidFill>
                  <a:schemeClr val="tx1"/>
                </a:solidFill>
                <a:effectLst/>
                <a:latin typeface="Arial Unicode MS"/>
              </a:rPr>
              <a:t>dbo</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Fact_Parking_Tickets</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Location_Key</a:t>
            </a:r>
            <a:r>
              <a:rPr kumimoji="0" lang="en-US" altLang="en-US" sz="12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JOIN [</a:t>
            </a:r>
            <a:r>
              <a:rPr kumimoji="0" lang="en-US" altLang="en-US" sz="1200" b="0" i="0" u="none" strike="noStrike" cap="none" normalizeH="0" baseline="0" dirty="0" err="1">
                <a:ln>
                  <a:noFill/>
                </a:ln>
                <a:solidFill>
                  <a:schemeClr val="tx1"/>
                </a:solidFill>
                <a:effectLst/>
                <a:latin typeface="Arial Unicode MS"/>
              </a:rPr>
              <a:t>dbo</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Dim_Date</a:t>
            </a:r>
            <a:r>
              <a:rPr kumimoji="0" lang="en-US" altLang="en-US" sz="1200" b="0" i="0" u="none" strike="noStrike" cap="none" normalizeH="0" baseline="0" dirty="0">
                <a:ln>
                  <a:noFill/>
                </a:ln>
                <a:solidFill>
                  <a:schemeClr val="tx1"/>
                </a:solidFill>
                <a:effectLst/>
                <a:latin typeface="Arial Unicode MS"/>
              </a:rPr>
              <a:t>] ON [</a:t>
            </a:r>
            <a:r>
              <a:rPr kumimoji="0" lang="en-US" altLang="en-US" sz="1200" b="0" i="0" u="none" strike="noStrike" cap="none" normalizeH="0" baseline="0" dirty="0" err="1">
                <a:ln>
                  <a:noFill/>
                </a:ln>
                <a:solidFill>
                  <a:schemeClr val="tx1"/>
                </a:solidFill>
                <a:effectLst/>
                <a:latin typeface="Arial Unicode MS"/>
              </a:rPr>
              <a:t>dbo</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Dim_Date</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Date_Key</a:t>
            </a:r>
            <a:r>
              <a:rPr kumimoji="0" lang="en-US" altLang="en-US" sz="1200" b="0" i="0" u="none" strike="noStrike" cap="none" normalizeH="0" baseline="0" dirty="0">
                <a:ln>
                  <a:noFill/>
                </a:ln>
                <a:solidFill>
                  <a:schemeClr val="tx1"/>
                </a:solidFill>
                <a:effectLst/>
                <a:latin typeface="Arial Unicode MS"/>
              </a:rPr>
              <a:t> = [</a:t>
            </a:r>
            <a:r>
              <a:rPr kumimoji="0" lang="en-US" altLang="en-US" sz="1200" b="0" i="0" u="none" strike="noStrike" cap="none" normalizeH="0" baseline="0" dirty="0" err="1">
                <a:ln>
                  <a:noFill/>
                </a:ln>
                <a:solidFill>
                  <a:schemeClr val="tx1"/>
                </a:solidFill>
                <a:effectLst/>
                <a:latin typeface="Arial Unicode MS"/>
              </a:rPr>
              <a:t>dbo</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Fact_Parking_Tickets</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Date_Key</a:t>
            </a:r>
            <a:r>
              <a:rPr kumimoji="0" lang="en-US" altLang="en-US" sz="12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WHERE </a:t>
            </a:r>
            <a:r>
              <a:rPr kumimoji="0" lang="en-US" altLang="en-US" sz="1200" b="0" i="0" u="none" strike="noStrike" cap="none" normalizeH="0" baseline="0" dirty="0" err="1">
                <a:ln>
                  <a:noFill/>
                </a:ln>
                <a:solidFill>
                  <a:schemeClr val="tx1"/>
                </a:solidFill>
                <a:effectLst/>
                <a:latin typeface="Arial Unicode MS"/>
              </a:rPr>
              <a:t>Weekend_Indicator</a:t>
            </a:r>
            <a:r>
              <a:rPr kumimoji="0" lang="en-US" altLang="en-US" sz="1200" b="0" i="0" u="none" strike="noStrike" cap="none" normalizeH="0" baseline="0" dirty="0">
                <a:ln>
                  <a:noFill/>
                </a:ln>
                <a:solidFill>
                  <a:schemeClr val="tx1"/>
                </a:solidFill>
                <a:effectLst/>
                <a:latin typeface="Arial Unicode MS"/>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GROUP BY County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ORDER BY "Rank"</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1707028798"/>
              </p:ext>
            </p:extLst>
          </p:nvPr>
        </p:nvGraphicFramePr>
        <p:xfrm>
          <a:off x="2053390" y="345101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33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REPORTS (Cont.) </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16</a:t>
            </a:fld>
            <a:endParaRPr lang="en-US"/>
          </a:p>
        </p:txBody>
      </p:sp>
      <p:sp>
        <p:nvSpPr>
          <p:cNvPr id="6" name="Rectangle 1"/>
          <p:cNvSpPr>
            <a:spLocks noGrp="1" noChangeArrowheads="1"/>
          </p:cNvSpPr>
          <p:nvPr>
            <p:ph idx="1"/>
          </p:nvPr>
        </p:nvSpPr>
        <p:spPr bwMode="auto">
          <a:xfrm>
            <a:off x="1097280" y="2010761"/>
            <a:ext cx="1090336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SELECT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FROM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a:ln>
                  <a:noFill/>
                </a:ln>
                <a:solidFill>
                  <a:schemeClr val="tx1"/>
                </a:solidFill>
                <a:effectLst/>
                <a:latin typeface="Arial Unicode MS"/>
              </a:rPr>
              <a:t>(SELECT </a:t>
            </a:r>
            <a:r>
              <a:rPr kumimoji="0" lang="en-US" altLang="en-US" sz="1800" b="0" i="0" u="none" strike="noStrike" cap="none" normalizeH="0" baseline="0" dirty="0" err="1">
                <a:ln>
                  <a:noFill/>
                </a:ln>
                <a:solidFill>
                  <a:schemeClr val="tx1"/>
                </a:solidFill>
                <a:effectLst/>
                <a:latin typeface="Arial Unicode MS"/>
              </a:rPr>
              <a:t>House_Number</a:t>
            </a:r>
            <a:r>
              <a:rPr kumimoji="0" lang="en-US" altLang="en-US" sz="1800" b="0" i="0" u="none" strike="noStrike" cap="none" normalizeH="0" baseline="0" dirty="0">
                <a:ln>
                  <a:noFill/>
                </a:ln>
                <a:solidFill>
                  <a:schemeClr val="tx1"/>
                </a:solidFill>
                <a:effectLst/>
                <a:latin typeface="Arial Unicode MS"/>
              </a:rPr>
              <a:t> "House Number", </a:t>
            </a:r>
            <a:r>
              <a:rPr kumimoji="0" lang="en-US" altLang="en-US" sz="1800" b="0" i="0" u="none" strike="noStrike" cap="none" normalizeH="0" baseline="0" dirty="0" err="1">
                <a:ln>
                  <a:noFill/>
                </a:ln>
                <a:solidFill>
                  <a:schemeClr val="tx1"/>
                </a:solidFill>
                <a:effectLst/>
                <a:latin typeface="Arial Unicode MS"/>
              </a:rPr>
              <a:t>Street_Name</a:t>
            </a:r>
            <a:r>
              <a:rPr kumimoji="0" lang="en-US" altLang="en-US" sz="1800" b="0" i="0" u="none" strike="noStrike" cap="none" normalizeH="0" baseline="0" dirty="0">
                <a:ln>
                  <a:noFill/>
                </a:ln>
                <a:solidFill>
                  <a:schemeClr val="tx1"/>
                </a:solidFill>
                <a:effectLst/>
                <a:latin typeface="Arial Unicode MS"/>
              </a:rPr>
              <a:t> AS "Street Name",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a:ln>
                  <a:noFill/>
                </a:ln>
                <a:solidFill>
                  <a:schemeClr val="tx1"/>
                </a:solidFill>
                <a:effectLst/>
                <a:latin typeface="Arial Unicode MS"/>
              </a:rPr>
              <a:t>COUNT(</a:t>
            </a:r>
            <a:r>
              <a:rPr kumimoji="0" lang="en-US" altLang="en-US" sz="1800" b="0" i="0" u="none" strike="noStrike" cap="none" normalizeH="0" baseline="0" dirty="0" err="1">
                <a:ln>
                  <a:noFill/>
                </a:ln>
                <a:solidFill>
                  <a:schemeClr val="tx1"/>
                </a:solidFill>
                <a:effectLst/>
                <a:latin typeface="Arial Unicode MS"/>
              </a:rPr>
              <a:t>Summons_Key</a:t>
            </a:r>
            <a:r>
              <a:rPr kumimoji="0" lang="en-US" altLang="en-US" sz="1800" b="0" i="0" u="none" strike="noStrike" cap="none" normalizeH="0" baseline="0" dirty="0">
                <a:ln>
                  <a:noFill/>
                </a:ln>
                <a:solidFill>
                  <a:schemeClr val="tx1"/>
                </a:solidFill>
                <a:effectLst/>
                <a:latin typeface="Arial Unicode MS"/>
              </a:rPr>
              <a:t>) AS "Number Of Tickets Issued",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a:ln>
                  <a:noFill/>
                </a:ln>
                <a:solidFill>
                  <a:schemeClr val="tx1"/>
                </a:solidFill>
                <a:effectLst/>
                <a:latin typeface="Arial Unicode MS"/>
              </a:rPr>
              <a:t>RANK() OVER (ORDER BY COUNT(</a:t>
            </a:r>
            <a:r>
              <a:rPr kumimoji="0" lang="en-US" altLang="en-US" sz="1800" b="0" i="0" u="none" strike="noStrike" cap="none" normalizeH="0" baseline="0" dirty="0" err="1">
                <a:ln>
                  <a:noFill/>
                </a:ln>
                <a:solidFill>
                  <a:schemeClr val="tx1"/>
                </a:solidFill>
                <a:effectLst/>
                <a:latin typeface="Arial Unicode MS"/>
              </a:rPr>
              <a:t>Summons_Key</a:t>
            </a:r>
            <a:r>
              <a:rPr kumimoji="0" lang="en-US" altLang="en-US" sz="1800" b="0" i="0" u="none" strike="noStrike" cap="none" normalizeH="0" baseline="0" dirty="0">
                <a:ln>
                  <a:noFill/>
                </a:ln>
                <a:solidFill>
                  <a:schemeClr val="tx1"/>
                </a:solidFill>
                <a:effectLst/>
                <a:latin typeface="Arial Unicode MS"/>
              </a:rPr>
              <a:t>) DESC) AS "Rank"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a:ln>
                  <a:noFill/>
                </a:ln>
                <a:solidFill>
                  <a:schemeClr val="tx1"/>
                </a:solidFill>
                <a:effectLst/>
                <a:latin typeface="Arial Unicode MS"/>
              </a:rPr>
              <a:t>FROM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dbo</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Fact_Parking_Tickets</a:t>
            </a:r>
            <a:r>
              <a:rPr kumimoji="0" lang="en-US" altLang="en-US" sz="18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a:ln>
                  <a:noFill/>
                </a:ln>
                <a:solidFill>
                  <a:schemeClr val="tx1"/>
                </a:solidFill>
                <a:effectLst/>
                <a:latin typeface="Arial Unicode MS"/>
              </a:rPr>
              <a:t>JOIN [</a:t>
            </a:r>
            <a:r>
              <a:rPr kumimoji="0" lang="en-US" altLang="en-US" sz="1800" b="0" i="0" u="none" strike="noStrike" cap="none" normalizeH="0" baseline="0" dirty="0" err="1">
                <a:ln>
                  <a:noFill/>
                </a:ln>
                <a:solidFill>
                  <a:schemeClr val="tx1"/>
                </a:solidFill>
                <a:effectLst/>
                <a:latin typeface="Arial Unicode MS"/>
              </a:rPr>
              <a:t>dbo</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Dim_Location</a:t>
            </a:r>
            <a:r>
              <a:rPr kumimoji="0" lang="en-US" altLang="en-US" sz="1800" b="0" i="0" u="none" strike="noStrike" cap="none" normalizeH="0" baseline="0" dirty="0">
                <a:ln>
                  <a:noFill/>
                </a:ln>
                <a:solidFill>
                  <a:schemeClr val="tx1"/>
                </a:solidFill>
                <a:effectLst/>
                <a:latin typeface="Arial Unicode MS"/>
              </a:rPr>
              <a:t>]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dbo</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Dim_Location</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Location_Key</a:t>
            </a:r>
            <a:r>
              <a:rPr kumimoji="0" lang="en-US" altLang="en-US" sz="1800" b="0" i="0" u="none" strike="noStrike" cap="none" normalizeH="0" baseline="0" dirty="0">
                <a:ln>
                  <a:noFill/>
                </a:ln>
                <a:solidFill>
                  <a:schemeClr val="tx1"/>
                </a:solidFill>
                <a:effectLst/>
                <a:latin typeface="Arial Unicode MS"/>
              </a:rPr>
              <a:t>] = [</a:t>
            </a:r>
            <a:r>
              <a:rPr kumimoji="0" lang="en-US" altLang="en-US" sz="1800" b="0" i="0" u="none" strike="noStrike" cap="none" normalizeH="0" baseline="0" dirty="0" err="1">
                <a:ln>
                  <a:noFill/>
                </a:ln>
                <a:solidFill>
                  <a:schemeClr val="tx1"/>
                </a:solidFill>
                <a:effectLst/>
                <a:latin typeface="Arial Unicode MS"/>
              </a:rPr>
              <a:t>dbo</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Fact_Parking_Tickets</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Location_Key</a:t>
            </a:r>
            <a:r>
              <a:rPr kumimoji="0" lang="en-US" altLang="en-US" sz="18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a:ln>
                  <a:noFill/>
                </a:ln>
                <a:solidFill>
                  <a:schemeClr val="tx1"/>
                </a:solidFill>
                <a:effectLst/>
                <a:latin typeface="Arial Unicode MS"/>
              </a:rPr>
              <a:t>WHERE </a:t>
            </a:r>
            <a:r>
              <a:rPr kumimoji="0" lang="en-US" altLang="en-US" sz="1800" b="0" i="0" u="none" strike="noStrike" cap="none" normalizeH="0" baseline="0" dirty="0" err="1">
                <a:ln>
                  <a:noFill/>
                </a:ln>
                <a:solidFill>
                  <a:schemeClr val="tx1"/>
                </a:solidFill>
                <a:effectLst/>
                <a:latin typeface="Arial Unicode MS"/>
              </a:rPr>
              <a:t>House_Number</a:t>
            </a:r>
            <a:r>
              <a:rPr kumimoji="0" lang="en-US" altLang="en-US" sz="1800" b="0" i="0" u="none" strike="noStrike" cap="none" normalizeH="0" baseline="0" dirty="0">
                <a:ln>
                  <a:noFill/>
                </a:ln>
                <a:solidFill>
                  <a:schemeClr val="tx1"/>
                </a:solidFill>
                <a:effectLst/>
                <a:latin typeface="Arial Unicode MS"/>
              </a:rPr>
              <a:t> not like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a:ln>
                  <a:noFill/>
                </a:ln>
                <a:solidFill>
                  <a:schemeClr val="tx1"/>
                </a:solidFill>
                <a:effectLst/>
                <a:latin typeface="Arial Unicode MS"/>
              </a:rPr>
              <a:t>GROUP BY </a:t>
            </a:r>
            <a:r>
              <a:rPr kumimoji="0" lang="en-US" altLang="en-US" sz="1800" b="0" i="0" u="none" strike="noStrike" cap="none" normalizeH="0" baseline="0" dirty="0" err="1">
                <a:ln>
                  <a:noFill/>
                </a:ln>
                <a:solidFill>
                  <a:schemeClr val="tx1"/>
                </a:solidFill>
                <a:effectLst/>
                <a:latin typeface="Arial Unicode MS"/>
              </a:rPr>
              <a:t>House_Number</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Street_Name</a:t>
            </a:r>
            <a:r>
              <a:rPr kumimoji="0" lang="en-US" altLang="en-US" sz="1800" b="0" i="0" u="none" strike="noStrike" cap="none" normalizeH="0" baseline="0" dirty="0">
                <a:ln>
                  <a:noFill/>
                </a:ln>
                <a:solidFill>
                  <a:schemeClr val="tx1"/>
                </a:solidFill>
                <a:effectLst/>
                <a:latin typeface="Arial Unicode MS"/>
              </a:rPr>
              <a:t>) AS </a:t>
            </a:r>
            <a:r>
              <a:rPr kumimoji="0" lang="en-US" altLang="en-US" sz="1800" b="0" i="0" u="none" strike="noStrike" cap="none" normalizeH="0" baseline="0" dirty="0" err="1">
                <a:ln>
                  <a:noFill/>
                </a:ln>
                <a:solidFill>
                  <a:schemeClr val="tx1"/>
                </a:solidFill>
                <a:effectLst/>
                <a:latin typeface="Arial Unicode MS"/>
              </a:rPr>
              <a:t>House_Street</a:t>
            </a:r>
            <a:r>
              <a:rPr kumimoji="0" lang="en-US" altLang="en-US" sz="18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WHERE "Rank" &lt;=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ORDER BY "Rank"</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655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REPORTS (Cont.)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18075041"/>
              </p:ext>
            </p:extLst>
          </p:nvPr>
        </p:nvGraphicFramePr>
        <p:xfrm>
          <a:off x="2935703" y="1812572"/>
          <a:ext cx="8602580" cy="4505211"/>
        </p:xfrm>
        <a:graphic>
          <a:graphicData uri="http://schemas.openxmlformats.org/drawingml/2006/table">
            <a:tbl>
              <a:tblPr firstRow="1" bandRow="1">
                <a:tableStyleId>{5C22544A-7EE6-4342-B048-85BDC9FD1C3A}</a:tableStyleId>
              </a:tblPr>
              <a:tblGrid>
                <a:gridCol w="2150645">
                  <a:extLst>
                    <a:ext uri="{9D8B030D-6E8A-4147-A177-3AD203B41FA5}">
                      <a16:colId xmlns:a16="http://schemas.microsoft.com/office/drawing/2014/main" val="996865564"/>
                    </a:ext>
                  </a:extLst>
                </a:gridCol>
                <a:gridCol w="2150645">
                  <a:extLst>
                    <a:ext uri="{9D8B030D-6E8A-4147-A177-3AD203B41FA5}">
                      <a16:colId xmlns:a16="http://schemas.microsoft.com/office/drawing/2014/main" val="498382846"/>
                    </a:ext>
                  </a:extLst>
                </a:gridCol>
                <a:gridCol w="2150645">
                  <a:extLst>
                    <a:ext uri="{9D8B030D-6E8A-4147-A177-3AD203B41FA5}">
                      <a16:colId xmlns:a16="http://schemas.microsoft.com/office/drawing/2014/main" val="4024358445"/>
                    </a:ext>
                  </a:extLst>
                </a:gridCol>
                <a:gridCol w="2150645">
                  <a:extLst>
                    <a:ext uri="{9D8B030D-6E8A-4147-A177-3AD203B41FA5}">
                      <a16:colId xmlns:a16="http://schemas.microsoft.com/office/drawing/2014/main" val="2308840554"/>
                    </a:ext>
                  </a:extLst>
                </a:gridCol>
              </a:tblGrid>
              <a:tr h="573291">
                <a:tc>
                  <a:txBody>
                    <a:bodyPr/>
                    <a:lstStyle/>
                    <a:p>
                      <a:r>
                        <a:rPr lang="en-US" dirty="0"/>
                        <a:t>House Number</a:t>
                      </a:r>
                    </a:p>
                  </a:txBody>
                  <a:tcPr/>
                </a:tc>
                <a:tc>
                  <a:txBody>
                    <a:bodyPr/>
                    <a:lstStyle/>
                    <a:p>
                      <a:r>
                        <a:rPr lang="en-US" dirty="0"/>
                        <a:t>Street Name</a:t>
                      </a:r>
                    </a:p>
                  </a:txBody>
                  <a:tcPr/>
                </a:tc>
                <a:tc>
                  <a:txBody>
                    <a:bodyPr/>
                    <a:lstStyle/>
                    <a:p>
                      <a:r>
                        <a:rPr lang="en-US" dirty="0"/>
                        <a:t>Number Of Tickets Issued</a:t>
                      </a:r>
                    </a:p>
                  </a:txBody>
                  <a:tcPr/>
                </a:tc>
                <a:tc>
                  <a:txBody>
                    <a:bodyPr/>
                    <a:lstStyle/>
                    <a:p>
                      <a:r>
                        <a:rPr lang="en-US" dirty="0"/>
                        <a:t>Rank</a:t>
                      </a:r>
                    </a:p>
                  </a:txBody>
                  <a:tcPr/>
                </a:tc>
                <a:extLst>
                  <a:ext uri="{0D108BD9-81ED-4DB2-BD59-A6C34878D82A}">
                    <a16:rowId xmlns:a16="http://schemas.microsoft.com/office/drawing/2014/main" val="72905049"/>
                  </a:ext>
                </a:extLst>
              </a:tr>
              <a:tr h="573291">
                <a:tc>
                  <a:txBody>
                    <a:bodyPr/>
                    <a:lstStyle/>
                    <a:p>
                      <a:r>
                        <a:rPr lang="en-US" dirty="0"/>
                        <a:t>1</a:t>
                      </a:r>
                    </a:p>
                  </a:txBody>
                  <a:tcPr/>
                </a:tc>
                <a:tc>
                  <a:txBody>
                    <a:bodyPr/>
                    <a:lstStyle/>
                    <a:p>
                      <a:r>
                        <a:rPr lang="en-US" dirty="0"/>
                        <a:t>ORCHARD BEACH RD</a:t>
                      </a:r>
                    </a:p>
                  </a:txBody>
                  <a:tcPr/>
                </a:tc>
                <a:tc>
                  <a:txBody>
                    <a:bodyPr/>
                    <a:lstStyle/>
                    <a:p>
                      <a:r>
                        <a:rPr lang="en-US" dirty="0"/>
                        <a:t>107</a:t>
                      </a:r>
                    </a:p>
                  </a:txBody>
                  <a:tcPr/>
                </a:tc>
                <a:tc>
                  <a:txBody>
                    <a:bodyPr/>
                    <a:lstStyle/>
                    <a:p>
                      <a:r>
                        <a:rPr lang="en-US" dirty="0"/>
                        <a:t>1</a:t>
                      </a:r>
                    </a:p>
                  </a:txBody>
                  <a:tcPr/>
                </a:tc>
                <a:extLst>
                  <a:ext uri="{0D108BD9-81ED-4DB2-BD59-A6C34878D82A}">
                    <a16:rowId xmlns:a16="http://schemas.microsoft.com/office/drawing/2014/main" val="1559717073"/>
                  </a:ext>
                </a:extLst>
              </a:tr>
              <a:tr h="327595">
                <a:tc>
                  <a:txBody>
                    <a:bodyPr/>
                    <a:lstStyle/>
                    <a:p>
                      <a:r>
                        <a:rPr lang="en-US" dirty="0"/>
                        <a:t>80-26</a:t>
                      </a:r>
                    </a:p>
                  </a:txBody>
                  <a:tcPr/>
                </a:tc>
                <a:tc>
                  <a:txBody>
                    <a:bodyPr/>
                    <a:lstStyle/>
                    <a:p>
                      <a:r>
                        <a:rPr lang="en-US" dirty="0"/>
                        <a:t>BAXTER AVE</a:t>
                      </a:r>
                    </a:p>
                  </a:txBody>
                  <a:tcPr/>
                </a:tc>
                <a:tc>
                  <a:txBody>
                    <a:bodyPr/>
                    <a:lstStyle/>
                    <a:p>
                      <a:r>
                        <a:rPr lang="en-US" dirty="0"/>
                        <a:t>94</a:t>
                      </a:r>
                    </a:p>
                  </a:txBody>
                  <a:tcPr/>
                </a:tc>
                <a:tc>
                  <a:txBody>
                    <a:bodyPr/>
                    <a:lstStyle/>
                    <a:p>
                      <a:r>
                        <a:rPr lang="en-US" dirty="0"/>
                        <a:t>2</a:t>
                      </a:r>
                    </a:p>
                  </a:txBody>
                  <a:tcPr/>
                </a:tc>
                <a:extLst>
                  <a:ext uri="{0D108BD9-81ED-4DB2-BD59-A6C34878D82A}">
                    <a16:rowId xmlns:a16="http://schemas.microsoft.com/office/drawing/2014/main" val="1078733826"/>
                  </a:ext>
                </a:extLst>
              </a:tr>
              <a:tr h="327595">
                <a:tc>
                  <a:txBody>
                    <a:bodyPr/>
                    <a:lstStyle/>
                    <a:p>
                      <a:r>
                        <a:rPr lang="en-US" dirty="0"/>
                        <a:t>3</a:t>
                      </a:r>
                    </a:p>
                  </a:txBody>
                  <a:tcPr/>
                </a:tc>
                <a:tc>
                  <a:txBody>
                    <a:bodyPr/>
                    <a:lstStyle/>
                    <a:p>
                      <a:r>
                        <a:rPr lang="en-US" dirty="0"/>
                        <a:t>SOUNDVIEW AVE</a:t>
                      </a:r>
                    </a:p>
                  </a:txBody>
                  <a:tcPr/>
                </a:tc>
                <a:tc>
                  <a:txBody>
                    <a:bodyPr/>
                    <a:lstStyle/>
                    <a:p>
                      <a:r>
                        <a:rPr lang="en-US" dirty="0"/>
                        <a:t>82</a:t>
                      </a:r>
                    </a:p>
                  </a:txBody>
                  <a:tcPr/>
                </a:tc>
                <a:tc>
                  <a:txBody>
                    <a:bodyPr/>
                    <a:lstStyle/>
                    <a:p>
                      <a:r>
                        <a:rPr lang="en-US" dirty="0"/>
                        <a:t>3</a:t>
                      </a:r>
                    </a:p>
                  </a:txBody>
                  <a:tcPr/>
                </a:tc>
                <a:extLst>
                  <a:ext uri="{0D108BD9-81ED-4DB2-BD59-A6C34878D82A}">
                    <a16:rowId xmlns:a16="http://schemas.microsoft.com/office/drawing/2014/main" val="4155688055"/>
                  </a:ext>
                </a:extLst>
              </a:tr>
              <a:tr h="327595">
                <a:tc>
                  <a:txBody>
                    <a:bodyPr/>
                    <a:lstStyle/>
                    <a:p>
                      <a:r>
                        <a:rPr lang="en-US" dirty="0"/>
                        <a:t>2875</a:t>
                      </a:r>
                    </a:p>
                  </a:txBody>
                  <a:tcPr/>
                </a:tc>
                <a:tc>
                  <a:txBody>
                    <a:bodyPr/>
                    <a:lstStyle/>
                    <a:p>
                      <a:r>
                        <a:rPr lang="en-US" dirty="0"/>
                        <a:t>W 8 ST</a:t>
                      </a:r>
                    </a:p>
                  </a:txBody>
                  <a:tcPr/>
                </a:tc>
                <a:tc>
                  <a:txBody>
                    <a:bodyPr/>
                    <a:lstStyle/>
                    <a:p>
                      <a:r>
                        <a:rPr lang="en-US" dirty="0"/>
                        <a:t>82</a:t>
                      </a:r>
                    </a:p>
                  </a:txBody>
                  <a:tcPr/>
                </a:tc>
                <a:tc>
                  <a:txBody>
                    <a:bodyPr/>
                    <a:lstStyle/>
                    <a:p>
                      <a:r>
                        <a:rPr lang="en-US" dirty="0"/>
                        <a:t>4</a:t>
                      </a:r>
                    </a:p>
                  </a:txBody>
                  <a:tcPr/>
                </a:tc>
                <a:extLst>
                  <a:ext uri="{0D108BD9-81ED-4DB2-BD59-A6C34878D82A}">
                    <a16:rowId xmlns:a16="http://schemas.microsoft.com/office/drawing/2014/main" val="2652972855"/>
                  </a:ext>
                </a:extLst>
              </a:tr>
              <a:tr h="327595">
                <a:tc>
                  <a:txBody>
                    <a:bodyPr/>
                    <a:lstStyle/>
                    <a:p>
                      <a:r>
                        <a:rPr lang="en-US" dirty="0"/>
                        <a:t>1904</a:t>
                      </a:r>
                    </a:p>
                  </a:txBody>
                  <a:tcPr/>
                </a:tc>
                <a:tc>
                  <a:txBody>
                    <a:bodyPr/>
                    <a:lstStyle/>
                    <a:p>
                      <a:r>
                        <a:rPr lang="en-US" dirty="0"/>
                        <a:t>SURF AVE</a:t>
                      </a:r>
                    </a:p>
                  </a:txBody>
                  <a:tcPr/>
                </a:tc>
                <a:tc>
                  <a:txBody>
                    <a:bodyPr/>
                    <a:lstStyle/>
                    <a:p>
                      <a:r>
                        <a:rPr lang="en-US" dirty="0"/>
                        <a:t>75</a:t>
                      </a:r>
                    </a:p>
                  </a:txBody>
                  <a:tcPr/>
                </a:tc>
                <a:tc>
                  <a:txBody>
                    <a:bodyPr/>
                    <a:lstStyle/>
                    <a:p>
                      <a:r>
                        <a:rPr lang="en-US" dirty="0"/>
                        <a:t>5</a:t>
                      </a:r>
                    </a:p>
                  </a:txBody>
                  <a:tcPr/>
                </a:tc>
                <a:extLst>
                  <a:ext uri="{0D108BD9-81ED-4DB2-BD59-A6C34878D82A}">
                    <a16:rowId xmlns:a16="http://schemas.microsoft.com/office/drawing/2014/main" val="3399092302"/>
                  </a:ext>
                </a:extLst>
              </a:tr>
              <a:tr h="327595">
                <a:tc>
                  <a:txBody>
                    <a:bodyPr/>
                    <a:lstStyle/>
                    <a:p>
                      <a:r>
                        <a:rPr lang="en-US" dirty="0"/>
                        <a:t>15</a:t>
                      </a:r>
                    </a:p>
                  </a:txBody>
                  <a:tcPr/>
                </a:tc>
                <a:tc>
                  <a:txBody>
                    <a:bodyPr/>
                    <a:lstStyle/>
                    <a:p>
                      <a:r>
                        <a:rPr lang="en-US" dirty="0"/>
                        <a:t>OCEAN AVE</a:t>
                      </a:r>
                    </a:p>
                  </a:txBody>
                  <a:tcPr/>
                </a:tc>
                <a:tc>
                  <a:txBody>
                    <a:bodyPr/>
                    <a:lstStyle/>
                    <a:p>
                      <a:r>
                        <a:rPr lang="en-US" dirty="0"/>
                        <a:t>72</a:t>
                      </a:r>
                    </a:p>
                  </a:txBody>
                  <a:tcPr/>
                </a:tc>
                <a:tc>
                  <a:txBody>
                    <a:bodyPr/>
                    <a:lstStyle/>
                    <a:p>
                      <a:r>
                        <a:rPr lang="en-US" dirty="0"/>
                        <a:t>6</a:t>
                      </a:r>
                    </a:p>
                  </a:txBody>
                  <a:tcPr/>
                </a:tc>
                <a:extLst>
                  <a:ext uri="{0D108BD9-81ED-4DB2-BD59-A6C34878D82A}">
                    <a16:rowId xmlns:a16="http://schemas.microsoft.com/office/drawing/2014/main" val="3807686129"/>
                  </a:ext>
                </a:extLst>
              </a:tr>
              <a:tr h="327595">
                <a:tc>
                  <a:txBody>
                    <a:bodyPr/>
                    <a:lstStyle/>
                    <a:p>
                      <a:r>
                        <a:rPr lang="en-US" dirty="0"/>
                        <a:t>175</a:t>
                      </a:r>
                    </a:p>
                  </a:txBody>
                  <a:tcPr/>
                </a:tc>
                <a:tc>
                  <a:txBody>
                    <a:bodyPr/>
                    <a:lstStyle/>
                    <a:p>
                      <a:r>
                        <a:rPr lang="en-US" dirty="0"/>
                        <a:t>ADAMS ST</a:t>
                      </a:r>
                    </a:p>
                  </a:txBody>
                  <a:tcPr/>
                </a:tc>
                <a:tc>
                  <a:txBody>
                    <a:bodyPr/>
                    <a:lstStyle/>
                    <a:p>
                      <a:r>
                        <a:rPr lang="en-US" dirty="0"/>
                        <a:t>62</a:t>
                      </a:r>
                    </a:p>
                  </a:txBody>
                  <a:tcPr/>
                </a:tc>
                <a:tc>
                  <a:txBody>
                    <a:bodyPr/>
                    <a:lstStyle/>
                    <a:p>
                      <a:r>
                        <a:rPr lang="en-US" dirty="0"/>
                        <a:t>7</a:t>
                      </a:r>
                    </a:p>
                  </a:txBody>
                  <a:tcPr/>
                </a:tc>
                <a:extLst>
                  <a:ext uri="{0D108BD9-81ED-4DB2-BD59-A6C34878D82A}">
                    <a16:rowId xmlns:a16="http://schemas.microsoft.com/office/drawing/2014/main" val="3950066698"/>
                  </a:ext>
                </a:extLst>
              </a:tr>
              <a:tr h="327595">
                <a:tc>
                  <a:txBody>
                    <a:bodyPr/>
                    <a:lstStyle/>
                    <a:p>
                      <a:r>
                        <a:rPr lang="en-US" dirty="0"/>
                        <a:t>25-40</a:t>
                      </a:r>
                    </a:p>
                  </a:txBody>
                  <a:tcPr/>
                </a:tc>
                <a:tc>
                  <a:txBody>
                    <a:bodyPr/>
                    <a:lstStyle/>
                    <a:p>
                      <a:r>
                        <a:rPr lang="en-US" dirty="0"/>
                        <a:t>SHORE BLVD</a:t>
                      </a:r>
                    </a:p>
                  </a:txBody>
                  <a:tcPr/>
                </a:tc>
                <a:tc>
                  <a:txBody>
                    <a:bodyPr/>
                    <a:lstStyle/>
                    <a:p>
                      <a:r>
                        <a:rPr lang="en-US" dirty="0"/>
                        <a:t>61</a:t>
                      </a:r>
                    </a:p>
                  </a:txBody>
                  <a:tcPr/>
                </a:tc>
                <a:tc>
                  <a:txBody>
                    <a:bodyPr/>
                    <a:lstStyle/>
                    <a:p>
                      <a:r>
                        <a:rPr lang="en-US" dirty="0"/>
                        <a:t>8</a:t>
                      </a:r>
                    </a:p>
                  </a:txBody>
                  <a:tcPr/>
                </a:tc>
                <a:extLst>
                  <a:ext uri="{0D108BD9-81ED-4DB2-BD59-A6C34878D82A}">
                    <a16:rowId xmlns:a16="http://schemas.microsoft.com/office/drawing/2014/main" val="134613225"/>
                  </a:ext>
                </a:extLst>
              </a:tr>
              <a:tr h="327595">
                <a:tc>
                  <a:txBody>
                    <a:bodyPr/>
                    <a:lstStyle/>
                    <a:p>
                      <a:r>
                        <a:rPr lang="en-US" dirty="0"/>
                        <a:t>884</a:t>
                      </a:r>
                    </a:p>
                  </a:txBody>
                  <a:tcPr/>
                </a:tc>
                <a:tc>
                  <a:txBody>
                    <a:bodyPr/>
                    <a:lstStyle/>
                    <a:p>
                      <a:r>
                        <a:rPr lang="en-US" dirty="0"/>
                        <a:t>67 ST</a:t>
                      </a:r>
                    </a:p>
                  </a:txBody>
                  <a:tcPr/>
                </a:tc>
                <a:tc>
                  <a:txBody>
                    <a:bodyPr/>
                    <a:lstStyle/>
                    <a:p>
                      <a:r>
                        <a:rPr lang="en-US" dirty="0"/>
                        <a:t>56</a:t>
                      </a:r>
                    </a:p>
                  </a:txBody>
                  <a:tcPr/>
                </a:tc>
                <a:tc>
                  <a:txBody>
                    <a:bodyPr/>
                    <a:lstStyle/>
                    <a:p>
                      <a:r>
                        <a:rPr lang="en-US" dirty="0"/>
                        <a:t>9</a:t>
                      </a:r>
                    </a:p>
                  </a:txBody>
                  <a:tcPr/>
                </a:tc>
                <a:extLst>
                  <a:ext uri="{0D108BD9-81ED-4DB2-BD59-A6C34878D82A}">
                    <a16:rowId xmlns:a16="http://schemas.microsoft.com/office/drawing/2014/main" val="780698706"/>
                  </a:ext>
                </a:extLst>
              </a:tr>
              <a:tr h="327595">
                <a:tc>
                  <a:txBody>
                    <a:bodyPr/>
                    <a:lstStyle/>
                    <a:p>
                      <a:r>
                        <a:rPr lang="en-US" dirty="0"/>
                        <a:t>901</a:t>
                      </a:r>
                    </a:p>
                  </a:txBody>
                  <a:tcPr/>
                </a:tc>
                <a:tc>
                  <a:txBody>
                    <a:bodyPr/>
                    <a:lstStyle/>
                    <a:p>
                      <a:r>
                        <a:rPr lang="en-US" dirty="0"/>
                        <a:t>12 AVE</a:t>
                      </a:r>
                    </a:p>
                  </a:txBody>
                  <a:tcPr/>
                </a:tc>
                <a:tc>
                  <a:txBody>
                    <a:bodyPr/>
                    <a:lstStyle/>
                    <a:p>
                      <a:r>
                        <a:rPr lang="en-US" dirty="0"/>
                        <a:t>49</a:t>
                      </a:r>
                    </a:p>
                  </a:txBody>
                  <a:tcPr/>
                </a:tc>
                <a:tc>
                  <a:txBody>
                    <a:bodyPr/>
                    <a:lstStyle/>
                    <a:p>
                      <a:r>
                        <a:rPr lang="en-US" dirty="0"/>
                        <a:t>10</a:t>
                      </a:r>
                    </a:p>
                  </a:txBody>
                  <a:tcPr/>
                </a:tc>
                <a:extLst>
                  <a:ext uri="{0D108BD9-81ED-4DB2-BD59-A6C34878D82A}">
                    <a16:rowId xmlns:a16="http://schemas.microsoft.com/office/drawing/2014/main" val="3615671077"/>
                  </a:ext>
                </a:extLst>
              </a:tr>
            </a:tbl>
          </a:graphicData>
        </a:graphic>
      </p:graphicFrame>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17</a:t>
            </a:fld>
            <a:endParaRPr lang="en-US"/>
          </a:p>
        </p:txBody>
      </p:sp>
    </p:spTree>
    <p:extLst>
      <p:ext uri="{BB962C8B-B14F-4D97-AF65-F5344CB8AC3E}">
        <p14:creationId xmlns:p14="http://schemas.microsoft.com/office/powerpoint/2010/main" val="1959058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REPORTS: </a:t>
            </a:r>
            <a:br>
              <a:rPr lang="en-US" dirty="0"/>
            </a:br>
            <a:r>
              <a:rPr lang="en-US" dirty="0"/>
              <a:t>SQL FUNCTIONS AND KNOWLEDGE GAINED</a:t>
            </a:r>
          </a:p>
        </p:txBody>
      </p:sp>
      <p:sp>
        <p:nvSpPr>
          <p:cNvPr id="3" name="Content Placeholder 2"/>
          <p:cNvSpPr>
            <a:spLocks noGrp="1"/>
          </p:cNvSpPr>
          <p:nvPr>
            <p:ph idx="1"/>
          </p:nvPr>
        </p:nvSpPr>
        <p:spPr/>
        <p:txBody>
          <a:bodyPr>
            <a:normAutofit fontScale="77500" lnSpcReduction="20000"/>
          </a:bodyPr>
          <a:lstStyle/>
          <a:p>
            <a:pPr>
              <a:buFont typeface="Arial" panose="020B0604020202020204" pitchFamily="34" charset="0"/>
              <a:buChar char="•"/>
            </a:pPr>
            <a:r>
              <a:rPr lang="en-US" sz="3600" dirty="0">
                <a:solidFill>
                  <a:schemeClr val="tx1"/>
                </a:solidFill>
              </a:rPr>
              <a:t>Some of the general and analytic SQL functions used:</a:t>
            </a:r>
          </a:p>
          <a:p>
            <a:pPr lvl="1">
              <a:buFont typeface="Arial" panose="020B0604020202020204" pitchFamily="34" charset="0"/>
              <a:buChar char="•"/>
            </a:pPr>
            <a:r>
              <a:rPr lang="en-US" sz="3400" dirty="0">
                <a:solidFill>
                  <a:schemeClr val="tx1"/>
                </a:solidFill>
              </a:rPr>
              <a:t>Rank </a:t>
            </a:r>
          </a:p>
          <a:p>
            <a:pPr lvl="1">
              <a:buFont typeface="Arial" panose="020B0604020202020204" pitchFamily="34" charset="0"/>
              <a:buChar char="•"/>
            </a:pPr>
            <a:r>
              <a:rPr lang="en-US" sz="3400" dirty="0">
                <a:solidFill>
                  <a:schemeClr val="tx1"/>
                </a:solidFill>
              </a:rPr>
              <a:t>Count</a:t>
            </a:r>
          </a:p>
          <a:p>
            <a:pPr lvl="1">
              <a:buFont typeface="Arial" panose="020B0604020202020204" pitchFamily="34" charset="0"/>
              <a:buChar char="•"/>
            </a:pPr>
            <a:r>
              <a:rPr lang="en-US" sz="3400" dirty="0">
                <a:solidFill>
                  <a:schemeClr val="tx1"/>
                </a:solidFill>
              </a:rPr>
              <a:t>Sum</a:t>
            </a:r>
          </a:p>
          <a:p>
            <a:pPr lvl="1">
              <a:buFont typeface="Arial" panose="020B0604020202020204" pitchFamily="34" charset="0"/>
              <a:buChar char="•"/>
            </a:pPr>
            <a:r>
              <a:rPr lang="en-US" sz="3400" dirty="0">
                <a:solidFill>
                  <a:schemeClr val="tx1"/>
                </a:solidFill>
              </a:rPr>
              <a:t>Group by; Order by</a:t>
            </a:r>
          </a:p>
          <a:p>
            <a:pPr lvl="1">
              <a:buFont typeface="Arial" panose="020B0604020202020204" pitchFamily="34" charset="0"/>
              <a:buChar char="•"/>
            </a:pPr>
            <a:r>
              <a:rPr lang="en-US" sz="3400" dirty="0">
                <a:solidFill>
                  <a:schemeClr val="tx1"/>
                </a:solidFill>
              </a:rPr>
              <a:t>Formatting for Currency and Date/Time Display </a:t>
            </a:r>
          </a:p>
          <a:p>
            <a:pPr>
              <a:buFont typeface="Arial" panose="020B0604020202020204" pitchFamily="34" charset="0"/>
              <a:buChar char="•"/>
            </a:pPr>
            <a:r>
              <a:rPr lang="en-US" sz="3600" dirty="0">
                <a:solidFill>
                  <a:schemeClr val="tx1"/>
                </a:solidFill>
              </a:rPr>
              <a:t>Business Knowledge Gained (some examples): </a:t>
            </a:r>
          </a:p>
          <a:p>
            <a:pPr lvl="1">
              <a:buFont typeface="Arial" panose="020B0604020202020204" pitchFamily="34" charset="0"/>
              <a:buChar char="•"/>
            </a:pPr>
            <a:r>
              <a:rPr lang="en-US" sz="3400" dirty="0">
                <a:solidFill>
                  <a:schemeClr val="tx1"/>
                </a:solidFill>
              </a:rPr>
              <a:t>Total Amount Fined by Borough (Brooklyn charged most) </a:t>
            </a:r>
          </a:p>
          <a:p>
            <a:pPr lvl="1">
              <a:buFont typeface="Arial" panose="020B0604020202020204" pitchFamily="34" charset="0"/>
              <a:buChar char="•"/>
            </a:pPr>
            <a:r>
              <a:rPr lang="en-US" sz="3400" dirty="0">
                <a:solidFill>
                  <a:schemeClr val="tx1"/>
                </a:solidFill>
              </a:rPr>
              <a:t>Tickets by Season (Very seasonal with Summer most/Fall close second)</a:t>
            </a:r>
          </a:p>
          <a:p>
            <a:pPr lvl="1">
              <a:buFont typeface="Arial" panose="020B0604020202020204" pitchFamily="34" charset="0"/>
              <a:buChar char="•"/>
            </a:pPr>
            <a:r>
              <a:rPr lang="en-US" sz="3400" dirty="0">
                <a:solidFill>
                  <a:schemeClr val="tx1"/>
                </a:solidFill>
              </a:rPr>
              <a:t>Time of Day with Most Tickets (5:00 p.m. – 5:59 p.m. has the most tickets)</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18</a:t>
            </a:fld>
            <a:endParaRPr lang="en-US"/>
          </a:p>
        </p:txBody>
      </p:sp>
    </p:spTree>
    <p:extLst>
      <p:ext uri="{BB962C8B-B14F-4D97-AF65-F5344CB8AC3E}">
        <p14:creationId xmlns:p14="http://schemas.microsoft.com/office/powerpoint/2010/main" val="318579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REPORTS: </a:t>
            </a:r>
            <a:br>
              <a:rPr lang="en-US" dirty="0"/>
            </a:br>
            <a:r>
              <a:rPr lang="en-US" dirty="0"/>
              <a:t>ADDITIONAL REPORTING DIRECTION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Additional Ideas for Reports to Run (a sampling of the possibilities): </a:t>
            </a:r>
          </a:p>
          <a:p>
            <a:pPr lvl="1">
              <a:buFont typeface="Arial" panose="020B0604020202020204" pitchFamily="34" charset="0"/>
              <a:buChar char="•"/>
            </a:pPr>
            <a:r>
              <a:rPr lang="en-US" sz="2400" dirty="0"/>
              <a:t>Ranking Streets by overall cost or specific violations over the whole city; by Borough; by Neighborhood</a:t>
            </a:r>
          </a:p>
          <a:p>
            <a:pPr lvl="1">
              <a:buFont typeface="Arial" panose="020B0604020202020204" pitchFamily="34" charset="0"/>
              <a:buChar char="•"/>
            </a:pPr>
            <a:r>
              <a:rPr lang="en-US" sz="2400" dirty="0"/>
              <a:t>Ranking Car attributes more – such as which Make, Model, or Years have the most violation; may not be overly useful for enforcement, but could be used for understanding preferences or wealth distribution across the city. </a:t>
            </a:r>
          </a:p>
          <a:p>
            <a:pPr lvl="1">
              <a:buFont typeface="Arial" panose="020B0604020202020204" pitchFamily="34" charset="0"/>
              <a:buChar char="•"/>
            </a:pPr>
            <a:r>
              <a:rPr lang="en-US" sz="2400" dirty="0"/>
              <a:t>Ranking by Registration State – which states (other than NY and NJ) receive the most violations </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19</a:t>
            </a:fld>
            <a:endParaRPr lang="en-US"/>
          </a:p>
        </p:txBody>
      </p:sp>
    </p:spTree>
    <p:extLst>
      <p:ext uri="{BB962C8B-B14F-4D97-AF65-F5344CB8AC3E}">
        <p14:creationId xmlns:p14="http://schemas.microsoft.com/office/powerpoint/2010/main" val="391881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OVERVIEW:</a:t>
            </a:r>
            <a:br>
              <a:rPr lang="en-US" dirty="0"/>
            </a:br>
            <a:r>
              <a:rPr lang="en-US" dirty="0"/>
              <a:t>ROOM FOR IMPROVEMENT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NYC </a:t>
            </a:r>
            <a:r>
              <a:rPr lang="en-US" dirty="0" err="1"/>
              <a:t>OpenData</a:t>
            </a:r>
            <a:r>
              <a:rPr lang="en-US" dirty="0"/>
              <a:t> publishes yearly parking violation information</a:t>
            </a:r>
          </a:p>
          <a:p>
            <a:pPr>
              <a:buFont typeface="Arial" panose="020B0604020202020204" pitchFamily="34" charset="0"/>
              <a:buChar char="•"/>
            </a:pPr>
            <a:r>
              <a:rPr lang="en-US" dirty="0"/>
              <a:t>With this data, it is possible to analyze macro-trends across the Five Boroughs and micro-trends on city blocks</a:t>
            </a:r>
          </a:p>
          <a:p>
            <a:pPr>
              <a:buFont typeface="Arial" panose="020B0604020202020204" pitchFamily="34" charset="0"/>
              <a:buChar char="•"/>
            </a:pPr>
            <a:r>
              <a:rPr lang="en-US" dirty="0"/>
              <a:t>We believe this data can be used to decrease parking violations by providing more information to Ticket Issuers, while increasing traffic flow. </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259" y="3479679"/>
            <a:ext cx="4378730" cy="2368344"/>
          </a:xfrm>
          <a:prstGeom prst="rect">
            <a:avLst/>
          </a:prstGeom>
        </p:spPr>
      </p:pic>
      <p:sp>
        <p:nvSpPr>
          <p:cNvPr id="7" name="TextBox 6"/>
          <p:cNvSpPr txBox="1"/>
          <p:nvPr/>
        </p:nvSpPr>
        <p:spPr>
          <a:xfrm>
            <a:off x="8822624" y="5843886"/>
            <a:ext cx="2599508" cy="507831"/>
          </a:xfrm>
          <a:prstGeom prst="rect">
            <a:avLst/>
          </a:prstGeom>
          <a:noFill/>
        </p:spPr>
        <p:txBody>
          <a:bodyPr wrap="square" rtlCol="0">
            <a:spAutoFit/>
          </a:bodyPr>
          <a:lstStyle/>
          <a:p>
            <a:r>
              <a:rPr lang="en-US" sz="900" dirty="0"/>
              <a:t>Photo Source:</a:t>
            </a:r>
          </a:p>
          <a:p>
            <a:r>
              <a:rPr lang="en-US" sz="900" dirty="0"/>
              <a:t>http://www.bostoncoachblog.com/wp-content/uploads/2014/09/NYC-traffic.jpg</a:t>
            </a:r>
          </a:p>
        </p:txBody>
      </p:sp>
    </p:spTree>
    <p:extLst>
      <p:ext uri="{BB962C8B-B14F-4D97-AF65-F5344CB8AC3E}">
        <p14:creationId xmlns:p14="http://schemas.microsoft.com/office/powerpoint/2010/main" val="2957887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REPORTS: </a:t>
            </a:r>
            <a:br>
              <a:rPr lang="en-US" dirty="0"/>
            </a:br>
            <a:r>
              <a:rPr lang="en-US" dirty="0"/>
              <a:t>ADDITIONAL DATA SOURCES DESIRED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solidFill>
                  <a:schemeClr val="tx1"/>
                </a:solidFill>
              </a:rPr>
              <a:t>In order to run more reports and perform other business analysis, we’d love to have:</a:t>
            </a:r>
          </a:p>
          <a:p>
            <a:pPr lvl="1">
              <a:buFont typeface="Arial" panose="020B0604020202020204" pitchFamily="34" charset="0"/>
              <a:buChar char="•"/>
            </a:pPr>
            <a:r>
              <a:rPr lang="en-US" sz="2000" dirty="0">
                <a:solidFill>
                  <a:schemeClr val="tx1"/>
                </a:solidFill>
              </a:rPr>
              <a:t>Cleaner data with a more strict data entry procedure</a:t>
            </a:r>
          </a:p>
          <a:p>
            <a:pPr lvl="1">
              <a:buFont typeface="Arial" panose="020B0604020202020204" pitchFamily="34" charset="0"/>
              <a:buChar char="•"/>
            </a:pPr>
            <a:r>
              <a:rPr lang="en-US" sz="2000" dirty="0">
                <a:solidFill>
                  <a:schemeClr val="tx1"/>
                </a:solidFill>
              </a:rPr>
              <a:t>Demographic Data</a:t>
            </a:r>
          </a:p>
          <a:p>
            <a:pPr lvl="1">
              <a:buFont typeface="Arial" panose="020B0604020202020204" pitchFamily="34" charset="0"/>
              <a:buChar char="•"/>
            </a:pPr>
            <a:r>
              <a:rPr lang="en-US" sz="2000" dirty="0">
                <a:solidFill>
                  <a:schemeClr val="tx1"/>
                </a:solidFill>
              </a:rPr>
              <a:t>Data on Residential Neighborhoods (Characteristics of neighborhood and how it affects parking)</a:t>
            </a:r>
          </a:p>
          <a:p>
            <a:pPr lvl="1">
              <a:buFont typeface="Arial" panose="020B0604020202020204" pitchFamily="34" charset="0"/>
              <a:buChar char="•"/>
            </a:pPr>
            <a:r>
              <a:rPr lang="en-US" sz="2000" dirty="0">
                <a:solidFill>
                  <a:schemeClr val="tx1"/>
                </a:solidFill>
              </a:rPr>
              <a:t>Data on Businesses, Parks, and Other Amenities around the violations</a:t>
            </a:r>
          </a:p>
          <a:p>
            <a:pPr lvl="1">
              <a:buFont typeface="Arial" panose="020B0604020202020204" pitchFamily="34" charset="0"/>
              <a:buChar char="•"/>
            </a:pPr>
            <a:r>
              <a:rPr lang="en-US" sz="2000" dirty="0">
                <a:solidFill>
                  <a:schemeClr val="tx1"/>
                </a:solidFill>
              </a:rPr>
              <a:t>Weather Information</a:t>
            </a:r>
          </a:p>
          <a:p>
            <a:pPr lvl="1">
              <a:buFont typeface="Arial" panose="020B0604020202020204" pitchFamily="34" charset="0"/>
              <a:buChar char="•"/>
            </a:pPr>
            <a:r>
              <a:rPr lang="en-US" sz="2000" dirty="0">
                <a:solidFill>
                  <a:schemeClr val="tx1"/>
                </a:solidFill>
              </a:rPr>
              <a:t>Traffic Flow Information </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20</a:t>
            </a:fld>
            <a:endParaRPr lang="en-US"/>
          </a:p>
        </p:txBody>
      </p:sp>
    </p:spTree>
    <p:extLst>
      <p:ext uri="{BB962C8B-B14F-4D97-AF65-F5344CB8AC3E}">
        <p14:creationId xmlns:p14="http://schemas.microsoft.com/office/powerpoint/2010/main" val="2286577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sz="2400" dirty="0">
                <a:solidFill>
                  <a:schemeClr val="tx1"/>
                </a:solidFill>
              </a:rPr>
              <a:t>What We’ll Do Differently for Our Next Warehouse:</a:t>
            </a:r>
          </a:p>
          <a:p>
            <a:pPr lvl="1">
              <a:buFont typeface="Arial" panose="020B0604020202020204" pitchFamily="34" charset="0"/>
              <a:buChar char="•"/>
            </a:pPr>
            <a:r>
              <a:rPr lang="en-US" sz="2200" dirty="0">
                <a:solidFill>
                  <a:schemeClr val="tx1"/>
                </a:solidFill>
              </a:rPr>
              <a:t>Have a stricter procedure for data entry that improves data quality (if we have control over this step)</a:t>
            </a:r>
          </a:p>
          <a:p>
            <a:pPr lvl="1">
              <a:buFont typeface="Arial" panose="020B0604020202020204" pitchFamily="34" charset="0"/>
              <a:buChar char="•"/>
            </a:pPr>
            <a:r>
              <a:rPr lang="en-US" sz="2200" dirty="0">
                <a:solidFill>
                  <a:schemeClr val="tx1"/>
                </a:solidFill>
              </a:rPr>
              <a:t>Clean the data thoroughly before attempting to load into our warehouse (this will save us time and frustration in the long run)</a:t>
            </a:r>
          </a:p>
          <a:p>
            <a:pPr lvl="1">
              <a:buFont typeface="Arial" panose="020B0604020202020204" pitchFamily="34" charset="0"/>
              <a:buChar char="•"/>
            </a:pPr>
            <a:r>
              <a:rPr lang="en-US" sz="2200" dirty="0">
                <a:solidFill>
                  <a:schemeClr val="tx1"/>
                </a:solidFill>
              </a:rPr>
              <a:t>Data Integrity is paramount throughout – be sure our data is mapping the correct way and we understand the connection between the attributes</a:t>
            </a:r>
          </a:p>
          <a:p>
            <a:pPr lvl="1">
              <a:buFont typeface="Arial" panose="020B0604020202020204" pitchFamily="34" charset="0"/>
              <a:buChar char="•"/>
            </a:pPr>
            <a:r>
              <a:rPr lang="en-US" sz="2200" dirty="0">
                <a:solidFill>
                  <a:schemeClr val="tx1"/>
                </a:solidFill>
              </a:rPr>
              <a:t>Consider the size of our Dimension Tables when designing the dimensions (estimate rows before we upload so that we know we have the right layout and granularity) </a:t>
            </a:r>
          </a:p>
          <a:p>
            <a:pPr lvl="1">
              <a:buFont typeface="Arial" panose="020B0604020202020204" pitchFamily="34" charset="0"/>
              <a:buChar char="•"/>
            </a:pPr>
            <a:r>
              <a:rPr lang="en-US" sz="2200" dirty="0">
                <a:solidFill>
                  <a:schemeClr val="tx1"/>
                </a:solidFill>
              </a:rPr>
              <a:t>Double check that we have all our Natural Keys correct, especially for any SCD Type 2 attributes</a:t>
            </a:r>
          </a:p>
          <a:p>
            <a:pPr marL="0" indent="0">
              <a:buNone/>
            </a:pPr>
            <a:r>
              <a:rPr lang="en-US" sz="2400" dirty="0">
                <a:solidFill>
                  <a:srgbClr val="FF0000"/>
                </a:solidFill>
              </a:rPr>
              <a:t> </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21</a:t>
            </a:fld>
            <a:endParaRPr lang="en-US"/>
          </a:p>
        </p:txBody>
      </p:sp>
    </p:spTree>
    <p:extLst>
      <p:ext uri="{BB962C8B-B14F-4D97-AF65-F5344CB8AC3E}">
        <p14:creationId xmlns:p14="http://schemas.microsoft.com/office/powerpoint/2010/main" val="343448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4913" y="2071688"/>
            <a:ext cx="4762500" cy="3571875"/>
          </a:xfrm>
        </p:spPr>
      </p:pic>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22</a:t>
            </a:fld>
            <a:endParaRPr lang="en-US"/>
          </a:p>
        </p:txBody>
      </p:sp>
      <p:sp>
        <p:nvSpPr>
          <p:cNvPr id="7" name="TextBox 6"/>
          <p:cNvSpPr txBox="1"/>
          <p:nvPr/>
        </p:nvSpPr>
        <p:spPr>
          <a:xfrm>
            <a:off x="3686185" y="5682342"/>
            <a:ext cx="4654929" cy="369332"/>
          </a:xfrm>
          <a:prstGeom prst="rect">
            <a:avLst/>
          </a:prstGeom>
          <a:noFill/>
        </p:spPr>
        <p:txBody>
          <a:bodyPr wrap="square" rtlCol="0">
            <a:spAutoFit/>
          </a:bodyPr>
          <a:lstStyle/>
          <a:p>
            <a:r>
              <a:rPr lang="en-US" sz="900" dirty="0"/>
              <a:t>Photo Source: </a:t>
            </a:r>
          </a:p>
          <a:p>
            <a:r>
              <a:rPr lang="en-US" sz="900" dirty="0"/>
              <a:t>https://www.flickr.com/photos/psd/2086641</a:t>
            </a:r>
          </a:p>
        </p:txBody>
      </p:sp>
    </p:spTree>
    <p:extLst>
      <p:ext uri="{BB962C8B-B14F-4D97-AF65-F5344CB8AC3E}">
        <p14:creationId xmlns:p14="http://schemas.microsoft.com/office/powerpoint/2010/main" val="342588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OVERVIEW: </a:t>
            </a:r>
            <a:br>
              <a:rPr lang="en-US" dirty="0"/>
            </a:br>
            <a:r>
              <a:rPr lang="en-US" dirty="0"/>
              <a:t>QUESTIONS WE CAN ANSWER</a:t>
            </a:r>
          </a:p>
        </p:txBody>
      </p:sp>
      <p:sp>
        <p:nvSpPr>
          <p:cNvPr id="3" name="Content Placeholder 2"/>
          <p:cNvSpPr>
            <a:spLocks noGrp="1"/>
          </p:cNvSpPr>
          <p:nvPr>
            <p:ph idx="1"/>
          </p:nvPr>
        </p:nvSpPr>
        <p:spPr/>
        <p:txBody>
          <a:bodyPr/>
          <a:lstStyle/>
          <a:p>
            <a:r>
              <a:rPr lang="en-US" dirty="0"/>
              <a:t>Some examples of questions we can answer: </a:t>
            </a:r>
          </a:p>
          <a:p>
            <a:pPr>
              <a:buFont typeface="Arial" panose="020B0604020202020204" pitchFamily="34" charset="0"/>
              <a:buChar char="•"/>
            </a:pPr>
            <a:r>
              <a:rPr lang="en-US" dirty="0"/>
              <a:t>What time slots are tickets most likely to be issued in Brooklyn on Friday nights?</a:t>
            </a:r>
          </a:p>
          <a:p>
            <a:pPr>
              <a:buFont typeface="Arial" panose="020B0604020202020204" pitchFamily="34" charset="0"/>
              <a:buChar char="•"/>
            </a:pPr>
            <a:r>
              <a:rPr lang="en-US" dirty="0"/>
              <a:t>What borough suffers the most parking violations on weekends?</a:t>
            </a:r>
          </a:p>
          <a:p>
            <a:pPr>
              <a:buFont typeface="Arial" panose="020B0604020202020204" pitchFamily="34" charset="0"/>
              <a:buChar char="•"/>
            </a:pPr>
            <a:r>
              <a:rPr lang="en-US" dirty="0"/>
              <a:t>Which season are people more likely to park unlawfully?</a:t>
            </a:r>
          </a:p>
          <a:p>
            <a:pPr>
              <a:buFont typeface="Arial" panose="020B0604020202020204" pitchFamily="34" charset="0"/>
              <a:buChar char="•"/>
            </a:pPr>
            <a:r>
              <a:rPr lang="en-US" dirty="0"/>
              <a:t>What color of cars generated the most fines in Q3?</a:t>
            </a:r>
          </a:p>
          <a:p>
            <a:pPr>
              <a:buFont typeface="Arial" panose="020B0604020202020204" pitchFamily="34" charset="0"/>
              <a:buChar char="•"/>
            </a:pPr>
            <a:r>
              <a:rPr lang="en-US" dirty="0"/>
              <a:t>Are there any places in the city that are in need of better parking signage? </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3</a:t>
            </a:fld>
            <a:endParaRPr lang="en-US"/>
          </a:p>
        </p:txBody>
      </p:sp>
    </p:spTree>
    <p:extLst>
      <p:ext uri="{BB962C8B-B14F-4D97-AF65-F5344CB8AC3E}">
        <p14:creationId xmlns:p14="http://schemas.microsoft.com/office/powerpoint/2010/main" val="392868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 MODELING STEPS</a:t>
            </a:r>
          </a:p>
        </p:txBody>
      </p:sp>
      <p:sp>
        <p:nvSpPr>
          <p:cNvPr id="3" name="Content Placeholder 2"/>
          <p:cNvSpPr>
            <a:spLocks noGrp="1"/>
          </p:cNvSpPr>
          <p:nvPr>
            <p:ph idx="1"/>
          </p:nvPr>
        </p:nvSpPr>
        <p:spPr/>
        <p:txBody>
          <a:bodyPr>
            <a:normAutofit lnSpcReduction="10000"/>
          </a:bodyPr>
          <a:lstStyle/>
          <a:p>
            <a:r>
              <a:rPr lang="en-US" dirty="0"/>
              <a:t>1. Business Question: </a:t>
            </a:r>
          </a:p>
          <a:p>
            <a:r>
              <a:rPr lang="en-US" i="1" dirty="0"/>
              <a:t>How can we maximize our understanding of parking tickets to decrease violations and increase compliance?</a:t>
            </a:r>
          </a:p>
          <a:p>
            <a:r>
              <a:rPr lang="en-US" dirty="0"/>
              <a:t>2. Grain: </a:t>
            </a:r>
          </a:p>
          <a:p>
            <a:r>
              <a:rPr lang="en-US" i="1" dirty="0">
                <a:solidFill>
                  <a:schemeClr val="tx1"/>
                </a:solidFill>
              </a:rPr>
              <a:t>Our Grain is summons key, violation key, date key, time key, issuer key, and car key.</a:t>
            </a:r>
          </a:p>
          <a:p>
            <a:r>
              <a:rPr lang="en-US" dirty="0"/>
              <a:t>3. Dimensions: </a:t>
            </a:r>
          </a:p>
          <a:p>
            <a:r>
              <a:rPr lang="en-US" i="1" dirty="0">
                <a:solidFill>
                  <a:schemeClr val="tx1"/>
                </a:solidFill>
              </a:rPr>
              <a:t>Our Dimensions are Location, Car, Issuer, Date, and Time. We have a Summons Key that is a Degenerative Dimension. </a:t>
            </a:r>
          </a:p>
          <a:p>
            <a:r>
              <a:rPr lang="en-US" dirty="0"/>
              <a:t>4. Facts:</a:t>
            </a:r>
          </a:p>
          <a:p>
            <a:r>
              <a:rPr lang="en-US" i="1" dirty="0">
                <a:solidFill>
                  <a:schemeClr val="tx1"/>
                </a:solidFill>
              </a:rPr>
              <a:t>Our Facts are Violation Code and Ticket Price, Plate ID, and House Number.</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4</a:t>
            </a:fld>
            <a:endParaRPr lang="en-US"/>
          </a:p>
        </p:txBody>
      </p:sp>
    </p:spTree>
    <p:extLst>
      <p:ext uri="{BB962C8B-B14F-4D97-AF65-F5344CB8AC3E}">
        <p14:creationId xmlns:p14="http://schemas.microsoft.com/office/powerpoint/2010/main" val="404968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5</a:t>
            </a:fld>
            <a:endParaRPr lang="en-US"/>
          </a:p>
        </p:txBody>
      </p:sp>
      <p:pic>
        <p:nvPicPr>
          <p:cNvPr id="6" name="Picture 5"/>
          <p:cNvPicPr>
            <a:picLocks noChangeAspect="1"/>
          </p:cNvPicPr>
          <p:nvPr/>
        </p:nvPicPr>
        <p:blipFill rotWithShape="1">
          <a:blip r:embed="rId2"/>
          <a:srcRect l="19010" t="18125" r="16535" b="5089"/>
          <a:stretch/>
        </p:blipFill>
        <p:spPr>
          <a:xfrm>
            <a:off x="274320" y="274320"/>
            <a:ext cx="11534503" cy="6550590"/>
          </a:xfrm>
          <a:prstGeom prst="rect">
            <a:avLst/>
          </a:prstGeom>
        </p:spPr>
      </p:pic>
    </p:spTree>
    <p:extLst>
      <p:ext uri="{BB962C8B-B14F-4D97-AF65-F5344CB8AC3E}">
        <p14:creationId xmlns:p14="http://schemas.microsoft.com/office/powerpoint/2010/main" val="368192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6</a:t>
            </a:fld>
            <a:endParaRPr lang="en-US"/>
          </a:p>
        </p:txBody>
      </p:sp>
      <p:pic>
        <p:nvPicPr>
          <p:cNvPr id="6" name="Picture 5"/>
          <p:cNvPicPr>
            <a:picLocks noChangeAspect="1"/>
          </p:cNvPicPr>
          <p:nvPr/>
        </p:nvPicPr>
        <p:blipFill rotWithShape="1">
          <a:blip r:embed="rId2"/>
          <a:srcRect l="17706" t="15446" r="15731" b="4911"/>
          <a:stretch/>
        </p:blipFill>
        <p:spPr>
          <a:xfrm>
            <a:off x="300446" y="274636"/>
            <a:ext cx="11403874" cy="6367711"/>
          </a:xfrm>
          <a:prstGeom prst="rect">
            <a:avLst/>
          </a:prstGeom>
        </p:spPr>
      </p:pic>
    </p:spTree>
    <p:extLst>
      <p:ext uri="{BB962C8B-B14F-4D97-AF65-F5344CB8AC3E}">
        <p14:creationId xmlns:p14="http://schemas.microsoft.com/office/powerpoint/2010/main" val="228826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DIMENSIONAL MODEL:</a:t>
            </a:r>
            <a:br>
              <a:rPr lang="en-US" dirty="0"/>
            </a:br>
            <a:r>
              <a:rPr lang="en-US" sz="4400" dirty="0"/>
              <a:t>DIMENSIONS, KEY ATTRIBUTES, AND HIERACHIES</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u="sng" dirty="0"/>
              <a:t>Location</a:t>
            </a:r>
            <a:r>
              <a:rPr lang="en-US" dirty="0"/>
              <a:t>: </a:t>
            </a:r>
            <a:r>
              <a:rPr lang="en-US" i="1" dirty="0"/>
              <a:t>Allows an understanding of where the violation occurred. Key Attributes: </a:t>
            </a:r>
            <a:r>
              <a:rPr lang="en-US" i="1" dirty="0">
                <a:solidFill>
                  <a:schemeClr val="tx1"/>
                </a:solidFill>
              </a:rPr>
              <a:t>County, Street Name, and Precinct.</a:t>
            </a:r>
            <a:r>
              <a:rPr lang="en-US" i="1" dirty="0">
                <a:solidFill>
                  <a:srgbClr val="FF0000"/>
                </a:solidFill>
              </a:rPr>
              <a:t> </a:t>
            </a:r>
            <a:r>
              <a:rPr lang="en-US" i="1" dirty="0">
                <a:solidFill>
                  <a:schemeClr val="tx1"/>
                </a:solidFill>
              </a:rPr>
              <a:t>Hierarchies – Prioritizing Street and County (Borough) over Intersection.</a:t>
            </a:r>
            <a:endParaRPr lang="en-US" i="1" dirty="0"/>
          </a:p>
          <a:p>
            <a:pPr>
              <a:buFont typeface="Arial" panose="020B0604020202020204" pitchFamily="34" charset="0"/>
              <a:buChar char="•"/>
            </a:pPr>
            <a:r>
              <a:rPr lang="en-US" u="sng" dirty="0"/>
              <a:t>Car</a:t>
            </a:r>
            <a:r>
              <a:rPr lang="en-US" dirty="0"/>
              <a:t>: </a:t>
            </a:r>
            <a:r>
              <a:rPr lang="en-US" i="1" dirty="0"/>
              <a:t>Allows an understanding of the type of car to better understand the distribution of violations. </a:t>
            </a:r>
            <a:r>
              <a:rPr lang="en-US" i="1" dirty="0">
                <a:solidFill>
                  <a:schemeClr val="tx1"/>
                </a:solidFill>
              </a:rPr>
              <a:t>Body Type, Color, Make, and Registration State.</a:t>
            </a:r>
            <a:r>
              <a:rPr lang="en-US" i="1" dirty="0">
                <a:solidFill>
                  <a:schemeClr val="accent2"/>
                </a:solidFill>
              </a:rPr>
              <a:t> </a:t>
            </a:r>
            <a:r>
              <a:rPr lang="en-US" i="1" dirty="0">
                <a:solidFill>
                  <a:schemeClr val="tx1"/>
                </a:solidFill>
              </a:rPr>
              <a:t>Hierarchies – Depends! But no inherent hierarchies. </a:t>
            </a:r>
            <a:endParaRPr lang="en-US" i="1" dirty="0"/>
          </a:p>
          <a:p>
            <a:pPr>
              <a:buFont typeface="Arial" panose="020B0604020202020204" pitchFamily="34" charset="0"/>
              <a:buChar char="•"/>
            </a:pPr>
            <a:r>
              <a:rPr lang="en-US" u="sng" dirty="0"/>
              <a:t>I</a:t>
            </a:r>
            <a:r>
              <a:rPr lang="en-US" u="sng" dirty="0">
                <a:solidFill>
                  <a:schemeClr val="tx1"/>
                </a:solidFill>
              </a:rPr>
              <a:t>ssuer</a:t>
            </a:r>
            <a:r>
              <a:rPr lang="en-US" dirty="0"/>
              <a:t>: </a:t>
            </a:r>
            <a:r>
              <a:rPr lang="en-US" i="1" dirty="0"/>
              <a:t>Allows an understanding of the Issuer and their command. </a:t>
            </a:r>
            <a:r>
              <a:rPr lang="en-US" i="1" dirty="0">
                <a:solidFill>
                  <a:schemeClr val="tx1"/>
                </a:solidFill>
              </a:rPr>
              <a:t>Issuer Code, Precinct, and Command.</a:t>
            </a:r>
            <a:r>
              <a:rPr lang="en-US" i="1" dirty="0">
                <a:solidFill>
                  <a:srgbClr val="FF0000"/>
                </a:solidFill>
              </a:rPr>
              <a:t> </a:t>
            </a:r>
            <a:r>
              <a:rPr lang="en-US" i="1" dirty="0">
                <a:solidFill>
                  <a:schemeClr val="tx1"/>
                </a:solidFill>
              </a:rPr>
              <a:t>Hierarchies – No inherent hierarchies.  </a:t>
            </a:r>
            <a:endParaRPr lang="en-US" i="1" dirty="0"/>
          </a:p>
          <a:p>
            <a:pPr>
              <a:buFont typeface="Arial" panose="020B0604020202020204" pitchFamily="34" charset="0"/>
              <a:buChar char="•"/>
            </a:pPr>
            <a:r>
              <a:rPr lang="en-US" u="sng" dirty="0"/>
              <a:t>Date</a:t>
            </a:r>
            <a:r>
              <a:rPr lang="en-US" dirty="0"/>
              <a:t>: </a:t>
            </a:r>
            <a:r>
              <a:rPr lang="en-US" i="1" dirty="0"/>
              <a:t>Allows an understanding of weekly, monthly, yearly, or seasonal distribution of violations. Key Attributes: </a:t>
            </a:r>
            <a:r>
              <a:rPr lang="en-US" i="1" dirty="0">
                <a:solidFill>
                  <a:schemeClr val="tx1"/>
                </a:solidFill>
              </a:rPr>
              <a:t>Day and Week, Quarter, and Seasons. Hierarchies -  Year, Season/Quarter, Month, Week, and Day.</a:t>
            </a:r>
          </a:p>
          <a:p>
            <a:pPr>
              <a:buFont typeface="Arial" panose="020B0604020202020204" pitchFamily="34" charset="0"/>
              <a:buChar char="•"/>
            </a:pPr>
            <a:r>
              <a:rPr lang="en-US" u="sng" dirty="0"/>
              <a:t>Time</a:t>
            </a:r>
            <a:r>
              <a:rPr lang="en-US" dirty="0"/>
              <a:t> : </a:t>
            </a:r>
            <a:r>
              <a:rPr lang="en-US" i="1" dirty="0"/>
              <a:t>Allows an understanding of  time of day and special indicators, for example: Rush Hours. Key Attributes: Hours and Special Indicators. Hierarchies - Hour and Minute. </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7</a:t>
            </a:fld>
            <a:endParaRPr lang="en-US"/>
          </a:p>
        </p:txBody>
      </p:sp>
    </p:spTree>
    <p:extLst>
      <p:ext uri="{BB962C8B-B14F-4D97-AF65-F5344CB8AC3E}">
        <p14:creationId xmlns:p14="http://schemas.microsoft.com/office/powerpoint/2010/main" val="339827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 MODEL:</a:t>
            </a:r>
            <a:br>
              <a:rPr lang="en-US" dirty="0"/>
            </a:br>
            <a:r>
              <a:rPr lang="en-US" dirty="0"/>
              <a:t>SCD TYPE 2 FIELDS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Issuer: </a:t>
            </a:r>
          </a:p>
          <a:p>
            <a:pPr lvl="1">
              <a:buFont typeface="Arial" panose="020B0604020202020204" pitchFamily="34" charset="0"/>
              <a:buChar char="•"/>
            </a:pPr>
            <a:r>
              <a:rPr lang="en-US" dirty="0"/>
              <a:t>Issuing Precinct (This is our demonstrated SCD Type 2.) </a:t>
            </a:r>
          </a:p>
          <a:p>
            <a:pPr lvl="1">
              <a:buFont typeface="Arial" panose="020B0604020202020204" pitchFamily="34" charset="0"/>
              <a:buChar char="•"/>
            </a:pPr>
            <a:r>
              <a:rPr lang="en-US" dirty="0"/>
              <a:t>Issuer Command  </a:t>
            </a:r>
          </a:p>
          <a:p>
            <a:pPr lvl="1">
              <a:buFont typeface="Arial" panose="020B0604020202020204" pitchFamily="34" charset="0"/>
              <a:buChar char="•"/>
            </a:pPr>
            <a:r>
              <a:rPr lang="en-US" dirty="0"/>
              <a:t>Issuer Agency </a:t>
            </a:r>
            <a:endParaRPr lang="en-US" dirty="0">
              <a:solidFill>
                <a:schemeClr val="accent2"/>
              </a:solidFill>
            </a:endParaRPr>
          </a:p>
          <a:p>
            <a:pPr lvl="1">
              <a:buFont typeface="Arial" panose="020B0604020202020204" pitchFamily="34" charset="0"/>
              <a:buChar char="•"/>
            </a:pPr>
            <a:endParaRPr lang="en-US" dirty="0"/>
          </a:p>
          <a:p>
            <a:pPr>
              <a:buFont typeface="Arial" panose="020B0604020202020204" pitchFamily="34" charset="0"/>
              <a:buChar char="•"/>
            </a:pPr>
            <a:r>
              <a:rPr lang="en-US" dirty="0"/>
              <a:t>Location: </a:t>
            </a:r>
          </a:p>
          <a:p>
            <a:pPr lvl="1">
              <a:buFont typeface="Arial" panose="020B0604020202020204" pitchFamily="34" charset="0"/>
              <a:buChar char="•"/>
            </a:pPr>
            <a:r>
              <a:rPr lang="en-US" dirty="0"/>
              <a:t>Precinct (This is our demonstrated SCD Type 2.)</a:t>
            </a:r>
          </a:p>
          <a:p>
            <a:pPr lvl="1">
              <a:buFont typeface="Arial" panose="020B0604020202020204" pitchFamily="34" charset="0"/>
              <a:buChar char="•"/>
            </a:pPr>
            <a:r>
              <a:rPr lang="en-US" dirty="0"/>
              <a:t>County </a:t>
            </a:r>
          </a:p>
          <a:p>
            <a:pPr lvl="1">
              <a:buFont typeface="Arial" panose="020B0604020202020204" pitchFamily="34" charset="0"/>
              <a:buChar char="•"/>
            </a:pPr>
            <a:r>
              <a:rPr lang="en-US" dirty="0"/>
              <a:t>Violation Location</a:t>
            </a: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8</a:t>
            </a:fld>
            <a:endParaRPr lang="en-US"/>
          </a:p>
        </p:txBody>
      </p:sp>
    </p:spTree>
    <p:extLst>
      <p:ext uri="{BB962C8B-B14F-4D97-AF65-F5344CB8AC3E}">
        <p14:creationId xmlns:p14="http://schemas.microsoft.com/office/powerpoint/2010/main" val="407556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 MODEL: </a:t>
            </a:r>
            <a:br>
              <a:rPr lang="en-US" dirty="0"/>
            </a:br>
            <a:r>
              <a:rPr lang="en-US" dirty="0"/>
              <a:t>FACTS AND MEASURES</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a:t>Violation Code – </a:t>
            </a:r>
            <a:r>
              <a:rPr lang="en-US" i="1" dirty="0"/>
              <a:t>Specifies the violation that occurred. </a:t>
            </a:r>
            <a:endParaRPr lang="en-US" dirty="0"/>
          </a:p>
          <a:p>
            <a:pPr lvl="1">
              <a:buFont typeface="Arial" panose="020B0604020202020204" pitchFamily="34" charset="0"/>
              <a:buChar char="•"/>
            </a:pPr>
            <a:r>
              <a:rPr lang="en-US" dirty="0"/>
              <a:t>This non-additive attribute allows us to understand which violation occurred and to link it to a ticket price. </a:t>
            </a:r>
          </a:p>
          <a:p>
            <a:pPr>
              <a:buFont typeface="Arial" panose="020B0604020202020204" pitchFamily="34" charset="0"/>
              <a:buChar char="•"/>
            </a:pPr>
            <a:r>
              <a:rPr lang="en-US" dirty="0"/>
              <a:t>Ticket Price – </a:t>
            </a:r>
            <a:r>
              <a:rPr lang="en-US" i="1" dirty="0"/>
              <a:t>Specifies the amount due per ticket issued.</a:t>
            </a:r>
            <a:endParaRPr lang="en-US" dirty="0"/>
          </a:p>
          <a:p>
            <a:pPr lvl="1">
              <a:buFont typeface="Arial" panose="020B0604020202020204" pitchFamily="34" charset="0"/>
              <a:buChar char="•"/>
            </a:pPr>
            <a:r>
              <a:rPr lang="en-US" dirty="0"/>
              <a:t>This additive attribute allows us to total tickets across violations as a whole or across numerous other measures, such as fines charged across neighborhoods.</a:t>
            </a:r>
          </a:p>
          <a:p>
            <a:pPr>
              <a:buFont typeface="Arial" panose="020B0604020202020204" pitchFamily="34" charset="0"/>
              <a:buChar char="•"/>
            </a:pPr>
            <a:r>
              <a:rPr lang="en-US" dirty="0">
                <a:solidFill>
                  <a:schemeClr val="tx1"/>
                </a:solidFill>
              </a:rPr>
              <a:t>Plate ID – </a:t>
            </a:r>
            <a:r>
              <a:rPr lang="en-US" i="1" dirty="0">
                <a:solidFill>
                  <a:schemeClr val="tx1"/>
                </a:solidFill>
              </a:rPr>
              <a:t>Specifies the plate tied to the car for a summons. </a:t>
            </a:r>
            <a:endParaRPr lang="en-US" dirty="0">
              <a:solidFill>
                <a:schemeClr val="tx1"/>
              </a:solidFill>
            </a:endParaRPr>
          </a:p>
          <a:p>
            <a:pPr lvl="1">
              <a:buFont typeface="Arial" panose="020B0604020202020204" pitchFamily="34" charset="0"/>
              <a:buChar char="•"/>
            </a:pPr>
            <a:r>
              <a:rPr lang="en-US" dirty="0">
                <a:solidFill>
                  <a:schemeClr val="tx1"/>
                </a:solidFill>
              </a:rPr>
              <a:t>This non-additive attribute allows us to identify a unique car per summons and learn more about the specific transaction and car type. </a:t>
            </a:r>
          </a:p>
          <a:p>
            <a:pPr>
              <a:buFont typeface="Arial" panose="020B0604020202020204" pitchFamily="34" charset="0"/>
              <a:buChar char="•"/>
            </a:pPr>
            <a:r>
              <a:rPr lang="en-US" dirty="0">
                <a:solidFill>
                  <a:schemeClr val="tx1"/>
                </a:solidFill>
              </a:rPr>
              <a:t>House Number  - </a:t>
            </a:r>
            <a:r>
              <a:rPr lang="en-US" i="1" dirty="0">
                <a:solidFill>
                  <a:schemeClr val="tx1"/>
                </a:solidFill>
              </a:rPr>
              <a:t>Specifies the location of the violation on a street. </a:t>
            </a:r>
          </a:p>
          <a:p>
            <a:pPr lvl="1">
              <a:buFont typeface="Arial" panose="020B0604020202020204" pitchFamily="34" charset="0"/>
              <a:buChar char="•"/>
            </a:pPr>
            <a:r>
              <a:rPr lang="en-US" dirty="0">
                <a:solidFill>
                  <a:schemeClr val="tx1"/>
                </a:solidFill>
              </a:rPr>
              <a:t>This non-additive attribute allows us to pinpoint a location on a potentially long NYC street by isolating to the house/building level on that street. </a:t>
            </a:r>
          </a:p>
          <a:p>
            <a:pPr>
              <a:buFont typeface="Arial" panose="020B0604020202020204" pitchFamily="34" charset="0"/>
              <a:buChar char="•"/>
            </a:pPr>
            <a:endParaRPr lang="en-US" dirty="0">
              <a:solidFill>
                <a:schemeClr val="accent2"/>
              </a:solidFill>
            </a:endParaRPr>
          </a:p>
        </p:txBody>
      </p:sp>
      <p:sp>
        <p:nvSpPr>
          <p:cNvPr id="4" name="Footer Placeholder 3"/>
          <p:cNvSpPr>
            <a:spLocks noGrp="1"/>
          </p:cNvSpPr>
          <p:nvPr>
            <p:ph type="ftr" sz="quarter" idx="11"/>
          </p:nvPr>
        </p:nvSpPr>
        <p:spPr/>
        <p:txBody>
          <a:bodyPr/>
          <a:lstStyle/>
          <a:p>
            <a:r>
              <a:rPr lang="en-US"/>
              <a:t>Feb. 27, 2018</a:t>
            </a:r>
          </a:p>
        </p:txBody>
      </p:sp>
      <p:sp>
        <p:nvSpPr>
          <p:cNvPr id="5" name="Slide Number Placeholder 4"/>
          <p:cNvSpPr>
            <a:spLocks noGrp="1"/>
          </p:cNvSpPr>
          <p:nvPr>
            <p:ph type="sldNum" sz="quarter" idx="12"/>
          </p:nvPr>
        </p:nvSpPr>
        <p:spPr/>
        <p:txBody>
          <a:bodyPr/>
          <a:lstStyle/>
          <a:p>
            <a:fld id="{960FE9ED-692A-4EE2-B1A2-034EB4A40CD3}" type="slidenum">
              <a:rPr lang="en-US" smtClean="0"/>
              <a:t>9</a:t>
            </a:fld>
            <a:endParaRPr lang="en-US"/>
          </a:p>
        </p:txBody>
      </p:sp>
    </p:spTree>
    <p:extLst>
      <p:ext uri="{BB962C8B-B14F-4D97-AF65-F5344CB8AC3E}">
        <p14:creationId xmlns:p14="http://schemas.microsoft.com/office/powerpoint/2010/main" val="2872041941"/>
      </p:ext>
    </p:extLst>
  </p:cSld>
  <p:clrMapOvr>
    <a:masterClrMapping/>
  </p:clrMapOvr>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000000"/>
      </a:lt2>
      <a:accent1>
        <a:srgbClr val="000000"/>
      </a:accent1>
      <a:accent2>
        <a:srgbClr val="FF0000"/>
      </a:accent2>
      <a:accent3>
        <a:srgbClr val="262626"/>
      </a:accent3>
      <a:accent4>
        <a:srgbClr val="FFFFFF"/>
      </a:accent4>
      <a:accent5>
        <a:srgbClr val="FF0000"/>
      </a:accent5>
      <a:accent6>
        <a:srgbClr val="000000"/>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Tile" Revision="1" Stencil="System.Storyboarding.WindowsPhone" StencilVersion="0.1"/>
</Control>
</file>

<file path=customXml/item10.xml><?xml version="1.0" encoding="utf-8"?>
<Control xmlns="http://schemas.microsoft.com/VisualStudio/2011/storyboarding/control">
  <Id Name="System.Storyboarding.WindowsPhone.WideTile" Revision="1" Stencil="System.Storyboarding.WindowsPhone" StencilVersion="0.1"/>
</Control>
</file>

<file path=customXml/item11.xml><?xml version="1.0" encoding="utf-8"?>
<Control xmlns="http://schemas.microsoft.com/VisualStudio/2011/storyboarding/control">
  <Id Name="System.Storyboarding.WindowsPhone.Tile" Revision="1" Stencil="System.Storyboarding.WindowsPhone" StencilVersion="0.1"/>
</Control>
</file>

<file path=customXml/item12.xml><?xml version="1.0" encoding="utf-8"?>
<Control xmlns="http://schemas.microsoft.com/VisualStudio/2011/storyboarding/control">
  <Id Name="System.Storyboarding.WindowsPhone.Tile" Revision="1" Stencil="System.Storyboarding.WindowsPhone" StencilVersion="0.1"/>
</Control>
</file>

<file path=customXml/item13.xml><?xml version="1.0" encoding="utf-8"?>
<Control xmlns="http://schemas.microsoft.com/VisualStudio/2011/storyboarding/control">
  <Id Name="System.Storyboarding.WindowsPhone.Tile" Revision="1" Stencil="System.Storyboarding.WindowsPhone" StencilVersion="0.1"/>
</Control>
</file>

<file path=customXml/item14.xml><?xml version="1.0" encoding="utf-8"?>
<Control xmlns="http://schemas.microsoft.com/VisualStudio/2011/storyboarding/control">
  <Id Name="System.Storyboarding.WindowsPhone.Tile" Revision="1" Stencil="System.Storyboarding.WindowsPhone" StencilVersion="0.1"/>
</Control>
</file>

<file path=customXml/item15.xml><?xml version="1.0" encoding="utf-8"?>
<Control xmlns="http://schemas.microsoft.com/VisualStudio/2011/storyboarding/control">
  <Id Name="System.Storyboarding.Common.Text" Revision="1" Stencil="System.Storyboarding.Common" StencilVersion="0.1"/>
</Control>
</file>

<file path=customXml/item16.xml><?xml version="1.0" encoding="utf-8"?>
<Control xmlns="http://schemas.microsoft.com/VisualStudio/2011/storyboarding/control">
  <Id Name="System.Storyboarding.Icons.User" Revision="1" Stencil="System.Storyboarding.Icons" StencilVersion="0.1"/>
</Control>
</file>

<file path=customXml/item17.xml><?xml version="1.0" encoding="utf-8"?>
<Control xmlns="http://schemas.microsoft.com/VisualStudio/2011/storyboarding/control">
  <Id Name="System.Storyboarding.Backgrounds.StartScreen" Revision="1" Stencil="System.Storyboarding.Backgrounds" StencilVersion="0.1"/>
</Control>
</file>

<file path=customXml/item2.xml><?xml version="1.0" encoding="utf-8"?>
<Control xmlns="http://schemas.microsoft.com/VisualStudio/2011/storyboarding/control">
  <Id Name="System.Storyboarding.WindowsPhone.Tile" Revision="1" Stencil="System.Storyboarding.WindowsPhone" StencilVersion="0.1"/>
</Control>
</file>

<file path=customXml/item3.xml><?xml version="1.0" encoding="utf-8"?>
<Control xmlns="http://schemas.microsoft.com/VisualStudio/2011/storyboarding/control">
  <Id Name="System.Storyboarding.WindowsPhone.WideTile" Revision="1" Stencil="System.Storyboarding.WindowsPhone" StencilVersion="0.1"/>
</Control>
</file>

<file path=customXml/item4.xml><?xml version="1.0" encoding="utf-8"?>
<Control xmlns="http://schemas.microsoft.com/VisualStudio/2011/storyboarding/control">
  <Id Name="System.Storyboarding.WindowsPhone.Tile" Revision="1" Stencil="System.Storyboarding.WindowsPhone" StencilVersion="0.1"/>
</Control>
</file>

<file path=customXml/item5.xml><?xml version="1.0" encoding="utf-8"?>
<Control xmlns="http://schemas.microsoft.com/VisualStudio/2011/storyboarding/control">
  <Id Name="System.Storyboarding.WindowsPhone.Tile" Revision="1" Stencil="System.Storyboarding.WindowsPhone" StencilVersion="0.1"/>
</Control>
</file>

<file path=customXml/item6.xml><?xml version="1.0" encoding="utf-8"?>
<Control xmlns="http://schemas.microsoft.com/VisualStudio/2011/storyboarding/control">
  <Id Name="System.Storyboarding.WindowsPhone.WideTile" Revision="1" Stencil="System.Storyboarding.WindowsPhone" StencilVersion="0.1"/>
</Control>
</file>

<file path=customXml/item7.xml><?xml version="1.0" encoding="utf-8"?>
<Control xmlns="http://schemas.microsoft.com/VisualStudio/2011/storyboarding/control">
  <Id Name="System.Storyboarding.WindowsPhone.Tile" Revision="1" Stencil="System.Storyboarding.WindowsPhone" StencilVersion="0.1"/>
</Control>
</file>

<file path=customXml/item8.xml><?xml version="1.0" encoding="utf-8"?>
<Control xmlns="http://schemas.microsoft.com/VisualStudio/2011/storyboarding/control">
  <Id Name="System.Storyboarding.WindowsPhone.Tile" Revision="1" Stencil="System.Storyboarding.WindowsPhone" StencilVersion="0.1"/>
</Control>
</file>

<file path=customXml/item9.xml><?xml version="1.0" encoding="utf-8"?>
<Control xmlns="http://schemas.microsoft.com/VisualStudio/2011/storyboarding/control">
  <Id Name="System.Storyboarding.WindowsPhone.Tile" Revision="1" Stencil="System.Storyboarding.WindowsPhone" StencilVersion="0.1"/>
</Control>
</file>

<file path=customXml/itemProps1.xml><?xml version="1.0" encoding="utf-8"?>
<ds:datastoreItem xmlns:ds="http://schemas.openxmlformats.org/officeDocument/2006/customXml" ds:itemID="{A56E7BBF-4AD1-4BAB-BB90-656BC303E394}">
  <ds:schemaRefs>
    <ds:schemaRef ds:uri="http://schemas.microsoft.com/VisualStudio/2011/storyboarding/control"/>
  </ds:schemaRefs>
</ds:datastoreItem>
</file>

<file path=customXml/itemProps10.xml><?xml version="1.0" encoding="utf-8"?>
<ds:datastoreItem xmlns:ds="http://schemas.openxmlformats.org/officeDocument/2006/customXml" ds:itemID="{5F8B743C-58C9-496B-861D-37CFDCB689D2}">
  <ds:schemaRefs>
    <ds:schemaRef ds:uri="http://schemas.microsoft.com/VisualStudio/2011/storyboarding/control"/>
  </ds:schemaRefs>
</ds:datastoreItem>
</file>

<file path=customXml/itemProps11.xml><?xml version="1.0" encoding="utf-8"?>
<ds:datastoreItem xmlns:ds="http://schemas.openxmlformats.org/officeDocument/2006/customXml" ds:itemID="{0A0B0AB4-528F-45D0-9477-351EBE4AC7B5}">
  <ds:schemaRefs>
    <ds:schemaRef ds:uri="http://schemas.microsoft.com/VisualStudio/2011/storyboarding/control"/>
  </ds:schemaRefs>
</ds:datastoreItem>
</file>

<file path=customXml/itemProps12.xml><?xml version="1.0" encoding="utf-8"?>
<ds:datastoreItem xmlns:ds="http://schemas.openxmlformats.org/officeDocument/2006/customXml" ds:itemID="{227E5C53-C01D-4E70-A6B9-862CEA9643DB}">
  <ds:schemaRefs>
    <ds:schemaRef ds:uri="http://schemas.microsoft.com/VisualStudio/2011/storyboarding/control"/>
  </ds:schemaRefs>
</ds:datastoreItem>
</file>

<file path=customXml/itemProps13.xml><?xml version="1.0" encoding="utf-8"?>
<ds:datastoreItem xmlns:ds="http://schemas.openxmlformats.org/officeDocument/2006/customXml" ds:itemID="{864CECF6-9DCA-4D1C-9B38-E0688ABC9BEF}">
  <ds:schemaRefs>
    <ds:schemaRef ds:uri="http://schemas.microsoft.com/VisualStudio/2011/storyboarding/control"/>
  </ds:schemaRefs>
</ds:datastoreItem>
</file>

<file path=customXml/itemProps14.xml><?xml version="1.0" encoding="utf-8"?>
<ds:datastoreItem xmlns:ds="http://schemas.openxmlformats.org/officeDocument/2006/customXml" ds:itemID="{F8288DEA-22B9-443B-ABE1-014EF687A73A}">
  <ds:schemaRefs>
    <ds:schemaRef ds:uri="http://schemas.microsoft.com/VisualStudio/2011/storyboarding/control"/>
  </ds:schemaRefs>
</ds:datastoreItem>
</file>

<file path=customXml/itemProps15.xml><?xml version="1.0" encoding="utf-8"?>
<ds:datastoreItem xmlns:ds="http://schemas.openxmlformats.org/officeDocument/2006/customXml" ds:itemID="{CCE23676-7212-4FCA-ABFB-70FF7FF618C0}">
  <ds:schemaRefs>
    <ds:schemaRef ds:uri="http://schemas.microsoft.com/VisualStudio/2011/storyboarding/control"/>
  </ds:schemaRefs>
</ds:datastoreItem>
</file>

<file path=customXml/itemProps16.xml><?xml version="1.0" encoding="utf-8"?>
<ds:datastoreItem xmlns:ds="http://schemas.openxmlformats.org/officeDocument/2006/customXml" ds:itemID="{2D71B260-49DD-430A-993F-35BB818160D2}">
  <ds:schemaRefs>
    <ds:schemaRef ds:uri="http://schemas.microsoft.com/VisualStudio/2011/storyboarding/control"/>
  </ds:schemaRefs>
</ds:datastoreItem>
</file>

<file path=customXml/itemProps17.xml><?xml version="1.0" encoding="utf-8"?>
<ds:datastoreItem xmlns:ds="http://schemas.openxmlformats.org/officeDocument/2006/customXml" ds:itemID="{1360AF45-9DA6-4B06-A67E-DC4EC8B9B34E}">
  <ds:schemaRefs>
    <ds:schemaRef ds:uri="http://schemas.microsoft.com/VisualStudio/2011/storyboarding/control"/>
  </ds:schemaRefs>
</ds:datastoreItem>
</file>

<file path=customXml/itemProps2.xml><?xml version="1.0" encoding="utf-8"?>
<ds:datastoreItem xmlns:ds="http://schemas.openxmlformats.org/officeDocument/2006/customXml" ds:itemID="{8376A45C-3B73-430A-AB07-14AE228ECB55}">
  <ds:schemaRefs>
    <ds:schemaRef ds:uri="http://schemas.microsoft.com/VisualStudio/2011/storyboarding/control"/>
  </ds:schemaRefs>
</ds:datastoreItem>
</file>

<file path=customXml/itemProps3.xml><?xml version="1.0" encoding="utf-8"?>
<ds:datastoreItem xmlns:ds="http://schemas.openxmlformats.org/officeDocument/2006/customXml" ds:itemID="{76EF0D77-C994-4232-9406-B3D450F81857}">
  <ds:schemaRefs>
    <ds:schemaRef ds:uri="http://schemas.microsoft.com/VisualStudio/2011/storyboarding/control"/>
  </ds:schemaRefs>
</ds:datastoreItem>
</file>

<file path=customXml/itemProps4.xml><?xml version="1.0" encoding="utf-8"?>
<ds:datastoreItem xmlns:ds="http://schemas.openxmlformats.org/officeDocument/2006/customXml" ds:itemID="{62297194-F276-4C35-9AA2-BFDF1B032F77}">
  <ds:schemaRefs>
    <ds:schemaRef ds:uri="http://schemas.microsoft.com/VisualStudio/2011/storyboarding/control"/>
  </ds:schemaRefs>
</ds:datastoreItem>
</file>

<file path=customXml/itemProps5.xml><?xml version="1.0" encoding="utf-8"?>
<ds:datastoreItem xmlns:ds="http://schemas.openxmlformats.org/officeDocument/2006/customXml" ds:itemID="{54096EDF-8844-4AF1-A245-67F5F80754AD}">
  <ds:schemaRefs>
    <ds:schemaRef ds:uri="http://schemas.microsoft.com/VisualStudio/2011/storyboarding/control"/>
  </ds:schemaRefs>
</ds:datastoreItem>
</file>

<file path=customXml/itemProps6.xml><?xml version="1.0" encoding="utf-8"?>
<ds:datastoreItem xmlns:ds="http://schemas.openxmlformats.org/officeDocument/2006/customXml" ds:itemID="{A20CCF91-9787-422A-AEBB-C4729D818C00}">
  <ds:schemaRefs>
    <ds:schemaRef ds:uri="http://schemas.microsoft.com/VisualStudio/2011/storyboarding/control"/>
  </ds:schemaRefs>
</ds:datastoreItem>
</file>

<file path=customXml/itemProps7.xml><?xml version="1.0" encoding="utf-8"?>
<ds:datastoreItem xmlns:ds="http://schemas.openxmlformats.org/officeDocument/2006/customXml" ds:itemID="{1C0C511F-E67D-4D4A-9A7B-6E9F2916E4D8}">
  <ds:schemaRefs>
    <ds:schemaRef ds:uri="http://schemas.microsoft.com/VisualStudio/2011/storyboarding/control"/>
  </ds:schemaRefs>
</ds:datastoreItem>
</file>

<file path=customXml/itemProps8.xml><?xml version="1.0" encoding="utf-8"?>
<ds:datastoreItem xmlns:ds="http://schemas.openxmlformats.org/officeDocument/2006/customXml" ds:itemID="{B86ED811-76FA-470E-BF65-7B08F4E478BD}">
  <ds:schemaRefs>
    <ds:schemaRef ds:uri="http://schemas.microsoft.com/VisualStudio/2011/storyboarding/control"/>
  </ds:schemaRefs>
</ds:datastoreItem>
</file>

<file path=customXml/itemProps9.xml><?xml version="1.0" encoding="utf-8"?>
<ds:datastoreItem xmlns:ds="http://schemas.openxmlformats.org/officeDocument/2006/customXml" ds:itemID="{B945FD6A-04E9-4DD2-94EC-104268517FC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Retrospect</Template>
  <TotalTime>3780</TotalTime>
  <Words>1896</Words>
  <Application>Microsoft Office PowerPoint</Application>
  <PresentationFormat>Widescreen</PresentationFormat>
  <Paragraphs>266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Unicode MS</vt:lpstr>
      <vt:lpstr>Calibri</vt:lpstr>
      <vt:lpstr>Calibri Light</vt:lpstr>
      <vt:lpstr>Retrospect</vt:lpstr>
      <vt:lpstr>“YO, YOU CAN’T PARK HERE!”:  NYC PARKING VIOLATIONS </vt:lpstr>
      <vt:lpstr>BUSINESS OVERVIEW: ROOM FOR IMPROVEMENT</vt:lpstr>
      <vt:lpstr>BUSINESS OVERVIEW:  QUESTIONS WE CAN ANSWER</vt:lpstr>
      <vt:lpstr>DIMENSIONAL MODELING STEPS</vt:lpstr>
      <vt:lpstr>PowerPoint Presentation</vt:lpstr>
      <vt:lpstr>PowerPoint Presentation</vt:lpstr>
      <vt:lpstr> DIMENSIONAL MODEL: DIMENSIONS, KEY ATTRIBUTES, AND HIERACHIES</vt:lpstr>
      <vt:lpstr>DIMENSIONAL MODEL: SCD TYPE 2 FIELDS</vt:lpstr>
      <vt:lpstr>DIMENSIONAL MODEL:  FACTS AND MEASURES</vt:lpstr>
      <vt:lpstr>DIMENSIONAL MODEL:  TOTAL NUMBER OF RECORDS</vt:lpstr>
      <vt:lpstr>ETL OVERVIEW:  INPUT DATA SOURCES</vt:lpstr>
      <vt:lpstr>ETL OVERVIEW:  HOW WE LOADED THE DATA</vt:lpstr>
      <vt:lpstr>ETL OVERVIEW:  SCD TYPE 2 IMPLEMENTATION </vt:lpstr>
      <vt:lpstr>ETL OVERVIEW:  LESSONS LEARNED</vt:lpstr>
      <vt:lpstr>BUSINESS REPORTS</vt:lpstr>
      <vt:lpstr>BUSINESS REPORTS (Cont.) </vt:lpstr>
      <vt:lpstr>BUSINESS REPORTS (Cont.) </vt:lpstr>
      <vt:lpstr>BUSINESS REPORTS:  SQL FUNCTIONS AND KNOWLEDGE GAINED</vt:lpstr>
      <vt:lpstr>BUSINESS REPORTS:  ADDITIONAL REPORTING DIRECTION</vt:lpstr>
      <vt:lpstr>BUSINESS REPORTS:  ADDITIONAL DATA SOURCES DESIRED</vt:lpstr>
      <vt:lpstr>LESSONS LEARNED</vt:lpstr>
      <vt:lpstr>Q &amp; A</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Bender</dc:creator>
  <cp:lastModifiedBy>Arpit Chaudhary</cp:lastModifiedBy>
  <cp:revision>57</cp:revision>
  <dcterms:created xsi:type="dcterms:W3CDTF">2018-02-24T03:11:16Z</dcterms:created>
  <dcterms:modified xsi:type="dcterms:W3CDTF">2018-02-28T01:07:42Z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