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78" r:id="rId5"/>
  </p:sldMasterIdLst>
  <p:notesMasterIdLst>
    <p:notesMasterId r:id="rId22"/>
  </p:notesMasterIdLst>
  <p:handoutMasterIdLst>
    <p:handoutMasterId r:id="rId23"/>
  </p:handoutMasterIdLst>
  <p:sldIdLst>
    <p:sldId id="256" r:id="rId6"/>
    <p:sldId id="257" r:id="rId7"/>
    <p:sldId id="307" r:id="rId8"/>
    <p:sldId id="258" r:id="rId9"/>
    <p:sldId id="286" r:id="rId10"/>
    <p:sldId id="308" r:id="rId11"/>
    <p:sldId id="309" r:id="rId12"/>
    <p:sldId id="310" r:id="rId13"/>
    <p:sldId id="312" r:id="rId14"/>
    <p:sldId id="313" r:id="rId15"/>
    <p:sldId id="314" r:id="rId16"/>
    <p:sldId id="289" r:id="rId17"/>
    <p:sldId id="317" r:id="rId18"/>
    <p:sldId id="287" r:id="rId19"/>
    <p:sldId id="315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F9FE"/>
    <a:srgbClr val="F7A123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A87F93-7836-4E5F-A64D-65E5A3708ACB}" v="4" dt="2019-09-04T09:05:28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7" autoAdjust="0"/>
    <p:restoredTop sz="94660"/>
  </p:normalViewPr>
  <p:slideViewPr>
    <p:cSldViewPr snapToGrid="0">
      <p:cViewPr>
        <p:scale>
          <a:sx n="80" d="100"/>
          <a:sy n="80" d="100"/>
        </p:scale>
        <p:origin x="643" y="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5/23/2020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CN" altLang="en-US" noProof="0"/>
              <a:t>单击此处编辑母版副标题样式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模板来源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1692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office.com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724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CN" altLang="en-US" noProof="0"/>
              <a:t>单击此处编辑母版文本样式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343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3082" y="2499297"/>
            <a:ext cx="8158047" cy="1243584"/>
          </a:xfrm>
        </p:spPr>
        <p:txBody>
          <a:bodyPr/>
          <a:lstStyle/>
          <a:p>
            <a:r>
              <a:rPr lang="ru-RU" altLang="zh-CN" dirty="0"/>
              <a:t>КУРСОВАЯ РАБОТА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373" y="5743852"/>
            <a:ext cx="2378683" cy="790645"/>
          </a:xfrm>
        </p:spPr>
        <p:txBody>
          <a:bodyPr/>
          <a:lstStyle/>
          <a:p>
            <a:pPr marL="0" indent="0" algn="r">
              <a:buNone/>
            </a:pPr>
            <a:r>
              <a:rPr lang="ru-RU" dirty="0">
                <a:latin typeface="微软雅黑" panose="020B0503020204020204" pitchFamily="34" charset="-122"/>
                <a:ea typeface="微软雅黑" panose="020B0503020204020204" pitchFamily="34" charset="-122"/>
              </a:rPr>
              <a:t>Мэн Цзянин</a:t>
            </a:r>
          </a:p>
          <a:p>
            <a:pPr marL="0" indent="0" algn="r">
              <a:buNone/>
            </a:pPr>
            <a:r>
              <a:rPr lang="ru-RU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3530904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/90002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7915B2-61AC-41F2-A88D-283AB1AE3C52}"/>
              </a:ext>
            </a:extLst>
          </p:cNvPr>
          <p:cNvSpPr txBox="1"/>
          <p:nvPr/>
        </p:nvSpPr>
        <p:spPr>
          <a:xfrm>
            <a:off x="2773082" y="3896913"/>
            <a:ext cx="734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sz="2400" dirty="0">
                <a:solidFill>
                  <a:srgbClr val="B4F9FE"/>
                </a:solidFill>
              </a:rPr>
              <a:t>по дисциплине «Алгоритмы и структуры данных» </a:t>
            </a:r>
            <a:endParaRPr lang="zh-CN" altLang="en-US" sz="2400" dirty="0">
              <a:solidFill>
                <a:srgbClr val="B4F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КР_Мэн_Цзянин_3530904_90002">
            <a:extLst>
              <a:ext uri="{FF2B5EF4-FFF2-40B4-BE49-F238E27FC236}">
                <a16:creationId xmlns:a16="http://schemas.microsoft.com/office/drawing/2014/main" id="{7257C164-3246-463E-9DF9-6BD0B6471C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27EAC8E-053C-4009-A24F-9E50D17550D7}"/>
              </a:ext>
            </a:extLst>
          </p:cNvPr>
          <p:cNvSpPr txBox="1"/>
          <p:nvPr/>
        </p:nvSpPr>
        <p:spPr>
          <a:xfrm>
            <a:off x="10017375" y="287416"/>
            <a:ext cx="19141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altLang="zh-CN" sz="3200" b="1" dirty="0">
                <a:solidFill>
                  <a:schemeClr val="bg1"/>
                </a:solidFill>
              </a:rPr>
              <a:t>Методы </a:t>
            </a:r>
            <a:endParaRPr lang="zh-CN" altLang="en-US" sz="2800" dirty="0">
              <a:solidFill>
                <a:schemeClr val="bg1"/>
              </a:solidFill>
            </a:endParaRPr>
          </a:p>
          <a:p>
            <a:pPr algn="ctr"/>
            <a:r>
              <a:rPr lang="ru-RU" altLang="zh-CN" sz="2800" dirty="0">
                <a:solidFill>
                  <a:schemeClr val="bg1"/>
                </a:solidFill>
              </a:rPr>
              <a:t>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D942D8-98CB-4F3C-AF54-F7E8759A954E}"/>
              </a:ext>
            </a:extLst>
          </p:cNvPr>
          <p:cNvSpPr txBox="1"/>
          <p:nvPr/>
        </p:nvSpPr>
        <p:spPr>
          <a:xfrm>
            <a:off x="260447" y="827930"/>
            <a:ext cx="1184703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void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insertNode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(Node*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nodeInsert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unsigned int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count_word_text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); </a:t>
            </a:r>
          </a:p>
          <a:p>
            <a:pPr marL="266700"/>
            <a:r>
              <a:rPr lang="ru-RU" altLang="zh-CN" sz="1600" dirty="0">
                <a:solidFill>
                  <a:schemeClr val="bg1"/>
                </a:solidFill>
              </a:rPr>
              <a:t>Каждое слово и его информации (</a:t>
            </a:r>
            <a:r>
              <a:rPr lang="en-US" altLang="zh-CN" sz="1600" dirty="0">
                <a:solidFill>
                  <a:schemeClr val="bg1"/>
                </a:solidFill>
              </a:rPr>
              <a:t>row, col, count, length) – </a:t>
            </a:r>
            <a:r>
              <a:rPr lang="ru-RU" altLang="zh-CN" sz="1600" dirty="0">
                <a:solidFill>
                  <a:schemeClr val="bg1"/>
                </a:solidFill>
              </a:rPr>
              <a:t>это один узел в бинарном дереве поиска. Метод этой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ru-RU" altLang="zh-CN" sz="1600" dirty="0">
                <a:solidFill>
                  <a:schemeClr val="bg1"/>
                </a:solidFill>
              </a:rPr>
              <a:t>функции заключается в вставке узлов в двоичное дерево поиска.  </a:t>
            </a:r>
          </a:p>
          <a:p>
            <a:r>
              <a:rPr lang="ru-RU" altLang="zh-CN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void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makeWordTree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(); </a:t>
            </a:r>
          </a:p>
          <a:p>
            <a:pPr marL="266700"/>
            <a:r>
              <a:rPr lang="ru-RU" altLang="zh-CN" sz="1600" dirty="0">
                <a:solidFill>
                  <a:schemeClr val="bg1"/>
                </a:solidFill>
              </a:rPr>
              <a:t>С помощью предыдущей функции (</a:t>
            </a:r>
            <a:r>
              <a:rPr lang="en-US" altLang="zh-CN" sz="1600" dirty="0">
                <a:solidFill>
                  <a:schemeClr val="bg1"/>
                </a:solidFill>
              </a:rPr>
              <a:t>void </a:t>
            </a:r>
            <a:r>
              <a:rPr lang="en-US" altLang="zh-CN" sz="1600" dirty="0" err="1">
                <a:solidFill>
                  <a:schemeClr val="bg1"/>
                </a:solidFill>
              </a:rPr>
              <a:t>insertNode</a:t>
            </a:r>
            <a:r>
              <a:rPr lang="en-US" altLang="zh-CN" sz="1600" dirty="0">
                <a:solidFill>
                  <a:schemeClr val="bg1"/>
                </a:solidFill>
              </a:rPr>
              <a:t>(Node* </a:t>
            </a:r>
            <a:r>
              <a:rPr lang="en-US" altLang="zh-CN" sz="1600" dirty="0" err="1">
                <a:solidFill>
                  <a:schemeClr val="bg1"/>
                </a:solidFill>
              </a:rPr>
              <a:t>nodeInsert</a:t>
            </a:r>
            <a:r>
              <a:rPr lang="en-US" altLang="zh-CN" sz="1600" dirty="0">
                <a:solidFill>
                  <a:schemeClr val="bg1"/>
                </a:solidFill>
              </a:rPr>
              <a:t>, unsigned int </a:t>
            </a:r>
            <a:r>
              <a:rPr lang="en-US" altLang="zh-CN" sz="1600" dirty="0" err="1">
                <a:solidFill>
                  <a:schemeClr val="bg1"/>
                </a:solidFill>
              </a:rPr>
              <a:t>count_word_text</a:t>
            </a:r>
            <a:r>
              <a:rPr lang="en-US" altLang="zh-CN" sz="1600" dirty="0">
                <a:solidFill>
                  <a:schemeClr val="bg1"/>
                </a:solidFill>
              </a:rPr>
              <a:t>);), </a:t>
            </a:r>
            <a:r>
              <a:rPr lang="ru-RU" altLang="zh-CN" sz="1600" dirty="0">
                <a:solidFill>
                  <a:schemeClr val="bg1"/>
                </a:solidFill>
              </a:rPr>
              <a:t>эта функция вставляет все слова из статьи в двоичное дерево поиска по лексикографическому порядку, После преобразования слова в нижний регистр и удалил “.”, “.”, “’</a:t>
            </a:r>
            <a:r>
              <a:rPr lang="en-US" altLang="zh-CN" sz="1600" dirty="0">
                <a:solidFill>
                  <a:schemeClr val="bg1"/>
                </a:solidFill>
              </a:rPr>
              <a:t>s”. </a:t>
            </a:r>
          </a:p>
          <a:p>
            <a:endParaRPr lang="en-US" altLang="zh-CN" sz="16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void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addRowNum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(); </a:t>
            </a:r>
            <a:endParaRPr lang="en-US" altLang="zh-CN" sz="16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66700"/>
            <a:r>
              <a:rPr lang="ru-RU" altLang="zh-CN" sz="1600" dirty="0">
                <a:solidFill>
                  <a:schemeClr val="bg1"/>
                </a:solidFill>
              </a:rPr>
              <a:t>Эта функция считывает статью из файла и выводит статью с добавленным номером строки в output.txt. Кроме того, она также подсчитывает общее количество слов в статье, количество строк.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void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_</a:t>
            </a: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inOrderOnScreen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_ (</a:t>
            </a: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Node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* </a:t>
            </a: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root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bool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repetitive_word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); </a:t>
            </a:r>
          </a:p>
          <a:p>
            <a:pPr marL="266700"/>
            <a:r>
              <a:rPr lang="ru-RU" altLang="zh-CN" sz="1600" dirty="0">
                <a:solidFill>
                  <a:schemeClr val="bg1"/>
                </a:solidFill>
              </a:rPr>
              <a:t>Сформировать таблицу и печать на экране, в которой все слова будут расположены в алфавитном порядке и для каждого слова будет указан список строк, столбец его нахождения (по возрастанию номеров строк), количество одинаковых слов и количество букв в слове. В аргументе функции </a:t>
            </a:r>
            <a:r>
              <a:rPr lang="ru-RU" altLang="zh-CN" sz="1600" dirty="0" err="1">
                <a:solidFill>
                  <a:schemeClr val="bg1"/>
                </a:solidFill>
              </a:rPr>
              <a:t>bool</a:t>
            </a:r>
            <a:r>
              <a:rPr lang="ru-RU" altLang="zh-CN" sz="1600" dirty="0">
                <a:solidFill>
                  <a:schemeClr val="bg1"/>
                </a:solidFill>
              </a:rPr>
              <a:t> </a:t>
            </a:r>
            <a:r>
              <a:rPr lang="ru-RU" altLang="zh-CN" sz="1600" dirty="0" err="1">
                <a:solidFill>
                  <a:schemeClr val="bg1"/>
                </a:solidFill>
              </a:rPr>
              <a:t>repetitive_word</a:t>
            </a:r>
            <a:r>
              <a:rPr lang="ru-RU" altLang="zh-CN" sz="1600" dirty="0">
                <a:solidFill>
                  <a:schemeClr val="bg1"/>
                </a:solidFill>
              </a:rPr>
              <a:t> – это выводит ли повторные слова. 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void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_</a:t>
            </a: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inOrderOutputInFile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_ (</a:t>
            </a: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Node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* </a:t>
            </a: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root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ofstream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&amp; </a:t>
            </a: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ofs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bool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repetitive_word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); </a:t>
            </a:r>
            <a:endParaRPr lang="en-US" altLang="zh-CN" sz="16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66700"/>
            <a:r>
              <a:rPr lang="ru-RU" altLang="zh-CN" sz="1600" dirty="0">
                <a:solidFill>
                  <a:schemeClr val="bg1"/>
                </a:solidFill>
              </a:rPr>
              <a:t>Сформировать таблицу и выводить в фале, в которой все слова будут расположены в алфавитном порядке и для каждого слова будет указан список строк, столбец его нахождения (по возрастанию номеров строк), количество одинаковых слов и количество букв в слове. В аргументе функции </a:t>
            </a:r>
            <a:r>
              <a:rPr lang="ru-RU" altLang="zh-CN" sz="1600" dirty="0" err="1">
                <a:solidFill>
                  <a:schemeClr val="bg1"/>
                </a:solidFill>
              </a:rPr>
              <a:t>bool</a:t>
            </a:r>
            <a:r>
              <a:rPr lang="ru-RU" altLang="zh-CN" sz="1600" dirty="0">
                <a:solidFill>
                  <a:schemeClr val="bg1"/>
                </a:solidFill>
              </a:rPr>
              <a:t> </a:t>
            </a:r>
            <a:r>
              <a:rPr lang="ru-RU" altLang="zh-CN" sz="1600" dirty="0" err="1">
                <a:solidFill>
                  <a:schemeClr val="bg1"/>
                </a:solidFill>
              </a:rPr>
              <a:t>repetitive_word</a:t>
            </a:r>
            <a:r>
              <a:rPr lang="ru-RU" altLang="zh-CN" sz="1600" dirty="0">
                <a:solidFill>
                  <a:schemeClr val="bg1"/>
                </a:solidFill>
              </a:rPr>
              <a:t> – это выводит ли повторные слова 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967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КР_Мэн_Цзянин_3530904_90002">
            <a:extLst>
              <a:ext uri="{FF2B5EF4-FFF2-40B4-BE49-F238E27FC236}">
                <a16:creationId xmlns:a16="http://schemas.microsoft.com/office/drawing/2014/main" id="{7257C164-3246-463E-9DF9-6BD0B6471C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27EAC8E-053C-4009-A24F-9E50D17550D7}"/>
              </a:ext>
            </a:extLst>
          </p:cNvPr>
          <p:cNvSpPr txBox="1"/>
          <p:nvPr/>
        </p:nvSpPr>
        <p:spPr>
          <a:xfrm>
            <a:off x="10017375" y="287416"/>
            <a:ext cx="19141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altLang="zh-CN" sz="3200" b="1" dirty="0">
                <a:solidFill>
                  <a:schemeClr val="bg1"/>
                </a:solidFill>
              </a:rPr>
              <a:t>Методы </a:t>
            </a:r>
            <a:endParaRPr lang="zh-CN" altLang="en-US" sz="2800" dirty="0">
              <a:solidFill>
                <a:schemeClr val="bg1"/>
              </a:solidFill>
            </a:endParaRPr>
          </a:p>
          <a:p>
            <a:pPr algn="ctr"/>
            <a:r>
              <a:rPr lang="ru-RU" altLang="zh-CN" sz="2800" dirty="0">
                <a:solidFill>
                  <a:schemeClr val="bg1"/>
                </a:solidFill>
              </a:rPr>
              <a:t>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D942D8-98CB-4F3C-AF54-F7E8759A954E}"/>
              </a:ext>
            </a:extLst>
          </p:cNvPr>
          <p:cNvSpPr txBox="1"/>
          <p:nvPr/>
        </p:nvSpPr>
        <p:spPr>
          <a:xfrm>
            <a:off x="344970" y="795247"/>
            <a:ext cx="118470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void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_</a:t>
            </a: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changeCaseAndClearSign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_(</a:t>
            </a: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string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&amp; </a:t>
            </a: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word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); </a:t>
            </a:r>
            <a:endParaRPr lang="en-US" altLang="zh-CN" sz="16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66700"/>
            <a:r>
              <a:rPr lang="ru-RU" altLang="zh-CN" sz="1600" dirty="0">
                <a:solidFill>
                  <a:schemeClr val="bg1"/>
                </a:solidFill>
              </a:rPr>
              <a:t>Для одного и того же слова, но с большой буквы или с “ ’s ” или на конце слова имеет “ ,”, “ .”. Эта функция может преобразовать все буквы в маленькую букву и удалить “ ,”, “ .”.</a:t>
            </a:r>
          </a:p>
          <a:p>
            <a:endParaRPr lang="ru-RU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bool _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isHaveSameWord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_(string word, pair&lt;unsigned int, unsigned int&gt;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row_col_word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ru-RU" altLang="zh-CN" sz="16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66700"/>
            <a:r>
              <a:rPr lang="ru-RU" altLang="zh-CN" sz="1600" dirty="0">
                <a:solidFill>
                  <a:schemeClr val="bg1"/>
                </a:solidFill>
              </a:rPr>
              <a:t>Эта функция предназначена для определения того, существует ли одно и то же слово в двоичном дереве поиска при вставке нового слова. Если есть однородное слово </a:t>
            </a:r>
            <a:r>
              <a:rPr lang="en-US" altLang="zh-CN" sz="1600" dirty="0">
                <a:solidFill>
                  <a:schemeClr val="bg1"/>
                </a:solidFill>
              </a:rPr>
              <a:t>return true, </a:t>
            </a:r>
            <a:r>
              <a:rPr lang="ru-RU" altLang="zh-CN" sz="1600" dirty="0">
                <a:solidFill>
                  <a:schemeClr val="bg1"/>
                </a:solidFill>
              </a:rPr>
              <a:t>если нет </a:t>
            </a:r>
            <a:r>
              <a:rPr lang="en-US" altLang="zh-CN" sz="1600" dirty="0">
                <a:solidFill>
                  <a:schemeClr val="bg1"/>
                </a:solidFill>
              </a:rPr>
              <a:t>return false. 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Node* _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searchWordInTree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_(string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word_search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);</a:t>
            </a:r>
            <a:endParaRPr lang="ru-RU" altLang="zh-CN" sz="16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66700"/>
            <a:r>
              <a:rPr lang="ru-RU" altLang="zh-CN" sz="1600" dirty="0">
                <a:solidFill>
                  <a:schemeClr val="bg1"/>
                </a:solidFill>
              </a:rPr>
              <a:t>Поиск, существует ли введенное пользователем слово. </a:t>
            </a:r>
          </a:p>
          <a:p>
            <a:endParaRPr lang="ru-RU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string&amp; _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clearAllSpace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_(string&amp; str);</a:t>
            </a:r>
            <a:endParaRPr lang="ru-RU" altLang="zh-CN" sz="16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66700"/>
            <a:r>
              <a:rPr lang="ru-RU" altLang="zh-CN" sz="1600" dirty="0">
                <a:solidFill>
                  <a:schemeClr val="bg1"/>
                </a:solidFill>
              </a:rPr>
              <a:t>Чтобы удаление пробелов в строке, при вычислении длины строки. </a:t>
            </a:r>
          </a:p>
          <a:p>
            <a:r>
              <a:rPr lang="ru-RU" altLang="zh-CN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bool _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deleteNodeBinarySearchTree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_(string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dele_key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);</a:t>
            </a:r>
            <a:endParaRPr lang="ru-RU" altLang="zh-CN" sz="16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66700"/>
            <a:r>
              <a:rPr lang="ru-RU" altLang="zh-CN" sz="1600" dirty="0">
                <a:solidFill>
                  <a:schemeClr val="bg1"/>
                </a:solidFill>
              </a:rPr>
              <a:t>Удаляет узлы двоичного дерева поиска на основе введенных пользователем слов.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459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DA0732E-6835-4A06-B1E8-0307ED9CD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6225" y="95251"/>
            <a:ext cx="7658099" cy="12096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altLang="zh-CN" sz="1400" b="0" dirty="0">
                <a:solidFill>
                  <a:schemeClr val="bg1"/>
                </a:solidFill>
              </a:rPr>
              <a:t>Пример (вводит) </a:t>
            </a:r>
            <a:r>
              <a:rPr lang="en-US" altLang="zh-CN" sz="1400" b="0" dirty="0">
                <a:solidFill>
                  <a:schemeClr val="bg1"/>
                </a:solidFill>
              </a:rPr>
              <a:t>:</a:t>
            </a:r>
            <a:br>
              <a:rPr lang="en-US" altLang="zh-CN" sz="1400" b="0" dirty="0">
                <a:solidFill>
                  <a:schemeClr val="bg1"/>
                </a:solidFill>
              </a:rPr>
            </a:br>
            <a:r>
              <a:rPr lang="en-US" altLang="zh-CN" sz="1400" b="0" i="1" dirty="0">
                <a:solidFill>
                  <a:schemeClr val="bg1"/>
                </a:solidFill>
              </a:rPr>
              <a:t>“This Prestwick House Literary Touchstone Edition includes a glossary and reader's notes to help the modern reader fully appreciate London's masterful weaving of science, philosophy, and the storyteller’s”</a:t>
            </a:r>
            <a:endParaRPr lang="zh-CN" altLang="en-US" sz="1400" b="0" i="1" dirty="0">
              <a:solidFill>
                <a:schemeClr val="bg1"/>
              </a:solidFill>
            </a:endParaRPr>
          </a:p>
        </p:txBody>
      </p:sp>
      <p:pic>
        <p:nvPicPr>
          <p:cNvPr id="6" name="图片 5" descr="图片包含 游戏机, 窗帘&#10;&#10;描述已自动生成">
            <a:extLst>
              <a:ext uri="{FF2B5EF4-FFF2-40B4-BE49-F238E27FC236}">
                <a16:creationId xmlns:a16="http://schemas.microsoft.com/office/drawing/2014/main" id="{540207E0-7EA7-4D47-AB8F-09263836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292775"/>
            <a:ext cx="12268200" cy="5565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443812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8BA87-3BF9-4011-B078-D895485C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49" y="314325"/>
            <a:ext cx="11045571" cy="1295400"/>
          </a:xfrm>
        </p:spPr>
        <p:txBody>
          <a:bodyPr>
            <a:noAutofit/>
          </a:bodyPr>
          <a:lstStyle/>
          <a:p>
            <a:r>
              <a:rPr lang="ru-RU" altLang="zh-CN" sz="3200" dirty="0"/>
              <a:t>Средняя длина пути от корня до любого узла в случайно построенном бинарном дереве поиска</a:t>
            </a:r>
            <a:br>
              <a:rPr lang="zh-CN" altLang="zh-CN" sz="2800" dirty="0"/>
            </a:br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72FA13-08D1-4D00-A9F6-B26E0134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A18582-1661-42D2-93B4-1E188D653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9" y="1332323"/>
            <a:ext cx="10477500" cy="50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50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CD904E6-BE3E-4F72-A31C-51636121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9E08CF-9CA2-45B6-BA1A-DC530CD86FBB}"/>
              </a:ext>
            </a:extLst>
          </p:cNvPr>
          <p:cNvSpPr txBox="1"/>
          <p:nvPr/>
        </p:nvSpPr>
        <p:spPr>
          <a:xfrm>
            <a:off x="500879" y="466725"/>
            <a:ext cx="5595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sz="3200" b="1" dirty="0">
                <a:solidFill>
                  <a:schemeClr val="bg1"/>
                </a:solidFill>
              </a:rPr>
              <a:t>Сложность в О-символике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0FBAEBF-B2BE-4BE1-A54A-A828DF80B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619133"/>
              </p:ext>
            </p:extLst>
          </p:nvPr>
        </p:nvGraphicFramePr>
        <p:xfrm>
          <a:off x="2017712" y="1485900"/>
          <a:ext cx="8156576" cy="4581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4908">
                  <a:extLst>
                    <a:ext uri="{9D8B030D-6E8A-4147-A177-3AD203B41FA5}">
                      <a16:colId xmlns:a16="http://schemas.microsoft.com/office/drawing/2014/main" val="206112142"/>
                    </a:ext>
                  </a:extLst>
                </a:gridCol>
                <a:gridCol w="2660834">
                  <a:extLst>
                    <a:ext uri="{9D8B030D-6E8A-4147-A177-3AD203B41FA5}">
                      <a16:colId xmlns:a16="http://schemas.microsoft.com/office/drawing/2014/main" val="3920758685"/>
                    </a:ext>
                  </a:extLst>
                </a:gridCol>
                <a:gridCol w="2660834">
                  <a:extLst>
                    <a:ext uri="{9D8B030D-6E8A-4147-A177-3AD203B41FA5}">
                      <a16:colId xmlns:a16="http://schemas.microsoft.com/office/drawing/2014/main" val="1719318514"/>
                    </a:ext>
                  </a:extLst>
                </a:gridCol>
              </a:tblGrid>
              <a:tr h="9163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>
                          <a:effectLst/>
                        </a:rPr>
                        <a:t>Алгоритм</a:t>
                      </a:r>
                      <a:endParaRPr lang="ru-RU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>
                          <a:effectLst/>
                        </a:rPr>
                        <a:t>В среднем</a:t>
                      </a:r>
                      <a:endParaRPr lang="ru-RU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>
                          <a:effectLst/>
                        </a:rPr>
                        <a:t>В худшем случае</a:t>
                      </a:r>
                      <a:endParaRPr lang="ru-RU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0581860"/>
                  </a:ext>
                </a:extLst>
              </a:tr>
              <a:tr h="9163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 dirty="0">
                          <a:effectLst/>
                        </a:rPr>
                        <a:t>Расход памяти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>
                          <a:effectLst/>
                        </a:rPr>
                        <a:t>N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 dirty="0">
                          <a:effectLst/>
                        </a:rPr>
                        <a:t>N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0574205"/>
                  </a:ext>
                </a:extLst>
              </a:tr>
              <a:tr h="9163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 dirty="0">
                          <a:effectLst/>
                        </a:rPr>
                        <a:t>Поиск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 dirty="0" err="1">
                          <a:effectLst/>
                        </a:rPr>
                        <a:t>lgN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 dirty="0">
                          <a:effectLst/>
                        </a:rPr>
                        <a:t>N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7629451"/>
                  </a:ext>
                </a:extLst>
              </a:tr>
              <a:tr h="9163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>
                          <a:effectLst/>
                        </a:rPr>
                        <a:t>Вставка</a:t>
                      </a:r>
                      <a:endParaRPr lang="ru-RU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 dirty="0" err="1">
                          <a:effectLst/>
                        </a:rPr>
                        <a:t>lgN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 dirty="0">
                          <a:effectLst/>
                        </a:rPr>
                        <a:t>N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26678751"/>
                  </a:ext>
                </a:extLst>
              </a:tr>
              <a:tr h="9163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 dirty="0">
                          <a:effectLst/>
                        </a:rPr>
                        <a:t>Удаление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>
                          <a:effectLst/>
                        </a:rPr>
                        <a:t>lgN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 dirty="0">
                          <a:effectLst/>
                        </a:rPr>
                        <a:t>N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6916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27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CD904E6-BE3E-4F72-A31C-51636121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9E08CF-9CA2-45B6-BA1A-DC530CD86FBB}"/>
              </a:ext>
            </a:extLst>
          </p:cNvPr>
          <p:cNvSpPr txBox="1"/>
          <p:nvPr/>
        </p:nvSpPr>
        <p:spPr>
          <a:xfrm>
            <a:off x="500879" y="466725"/>
            <a:ext cx="4834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sz="3200" b="1" dirty="0">
                <a:solidFill>
                  <a:schemeClr val="bg1"/>
                </a:solidFill>
              </a:rPr>
              <a:t>Сравнение сложности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B3A56E2-76BA-4230-AEF1-964A4ADDF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723367"/>
              </p:ext>
            </p:extLst>
          </p:nvPr>
        </p:nvGraphicFramePr>
        <p:xfrm>
          <a:off x="1146174" y="1576388"/>
          <a:ext cx="9899651" cy="4338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391">
                  <a:extLst>
                    <a:ext uri="{9D8B030D-6E8A-4147-A177-3AD203B41FA5}">
                      <a16:colId xmlns:a16="http://schemas.microsoft.com/office/drawing/2014/main" val="1869097904"/>
                    </a:ext>
                  </a:extLst>
                </a:gridCol>
                <a:gridCol w="1488815">
                  <a:extLst>
                    <a:ext uri="{9D8B030D-6E8A-4147-A177-3AD203B41FA5}">
                      <a16:colId xmlns:a16="http://schemas.microsoft.com/office/drawing/2014/main" val="70138313"/>
                    </a:ext>
                  </a:extLst>
                </a:gridCol>
                <a:gridCol w="1488815">
                  <a:extLst>
                    <a:ext uri="{9D8B030D-6E8A-4147-A177-3AD203B41FA5}">
                      <a16:colId xmlns:a16="http://schemas.microsoft.com/office/drawing/2014/main" val="433693197"/>
                    </a:ext>
                  </a:extLst>
                </a:gridCol>
                <a:gridCol w="1488815">
                  <a:extLst>
                    <a:ext uri="{9D8B030D-6E8A-4147-A177-3AD203B41FA5}">
                      <a16:colId xmlns:a16="http://schemas.microsoft.com/office/drawing/2014/main" val="1050811905"/>
                    </a:ext>
                  </a:extLst>
                </a:gridCol>
                <a:gridCol w="1488815">
                  <a:extLst>
                    <a:ext uri="{9D8B030D-6E8A-4147-A177-3AD203B41FA5}">
                      <a16:colId xmlns:a16="http://schemas.microsoft.com/office/drawing/2014/main" val="3137608688"/>
                    </a:ext>
                  </a:extLst>
                </a:gridCol>
              </a:tblGrid>
              <a:tr h="82841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 dirty="0">
                          <a:effectLst/>
                        </a:rPr>
                        <a:t>Алгоритм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>
                          <a:effectLst/>
                        </a:rPr>
                        <a:t>Средняя ситуация</a:t>
                      </a:r>
                      <a:endParaRPr lang="ru-RU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>
                          <a:effectLst/>
                        </a:rPr>
                        <a:t>Худшая ситуация</a:t>
                      </a:r>
                      <a:endParaRPr lang="ru-RU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253290"/>
                  </a:ext>
                </a:extLst>
              </a:tr>
              <a:tr h="8284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 dirty="0">
                          <a:effectLst/>
                        </a:rPr>
                        <a:t>найти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>
                          <a:effectLst/>
                        </a:rPr>
                        <a:t>вставлять</a:t>
                      </a:r>
                      <a:endParaRPr lang="ru-RU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>
                          <a:effectLst/>
                        </a:rPr>
                        <a:t>найти успех</a:t>
                      </a:r>
                      <a:endParaRPr lang="ru-RU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>
                          <a:effectLst/>
                        </a:rPr>
                        <a:t>вставлять</a:t>
                      </a:r>
                      <a:endParaRPr lang="ru-RU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4514427"/>
                  </a:ext>
                </a:extLst>
              </a:tr>
              <a:tr h="1024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>
                          <a:effectLst/>
                        </a:rPr>
                        <a:t>Последовательный запрос                                                                                     (неупорядоченный связанный список)</a:t>
                      </a:r>
                      <a:endParaRPr lang="ru-RU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 dirty="0">
                          <a:effectLst/>
                        </a:rPr>
                        <a:t>N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>
                          <a:effectLst/>
                        </a:rPr>
                        <a:t>N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>
                          <a:effectLst/>
                        </a:rPr>
                        <a:t>N/2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>
                          <a:effectLst/>
                        </a:rPr>
                        <a:t>N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09469582"/>
                  </a:ext>
                </a:extLst>
              </a:tr>
              <a:tr h="82841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>
                          <a:effectLst/>
                        </a:rPr>
                        <a:t>Бинарный поиск                                                                                   (упорядоченный массив)</a:t>
                      </a:r>
                      <a:endParaRPr lang="ru-RU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>
                          <a:effectLst/>
                        </a:rPr>
                        <a:t>lgN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>
                          <a:effectLst/>
                        </a:rPr>
                        <a:t>N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>
                          <a:effectLst/>
                        </a:rPr>
                        <a:t>lgN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>
                          <a:effectLst/>
                        </a:rPr>
                        <a:t>N/2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4246687"/>
                  </a:ext>
                </a:extLst>
              </a:tr>
              <a:tr h="82841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>
                          <a:effectLst/>
                        </a:rPr>
                        <a:t>Бинарное дерево поиска</a:t>
                      </a:r>
                      <a:endParaRPr lang="ru-RU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>
                          <a:effectLst/>
                        </a:rPr>
                        <a:t>N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>
                          <a:effectLst/>
                        </a:rPr>
                        <a:t>N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>
                          <a:effectLst/>
                        </a:rPr>
                        <a:t>1.39lgN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 dirty="0">
                          <a:effectLst/>
                        </a:rPr>
                        <a:t>1.39lgN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8804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108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510" y="3429000"/>
            <a:ext cx="5316716" cy="1915998"/>
          </a:xfrm>
        </p:spPr>
        <p:txBody>
          <a:bodyPr/>
          <a:lstStyle/>
          <a:p>
            <a:r>
              <a:rPr lang="ru-RU" sz="6000" dirty="0"/>
              <a:t>Спасибо за внимание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14" y="619898"/>
            <a:ext cx="9351489" cy="859055"/>
          </a:xfrm>
        </p:spPr>
        <p:txBody>
          <a:bodyPr>
            <a:noAutofit/>
          </a:bodyPr>
          <a:lstStyle/>
          <a:p>
            <a:r>
              <a:rPr lang="ru-RU" altLang="zh-CN" sz="2800" dirty="0"/>
              <a:t>Вариант 1.2.1 </a:t>
            </a:r>
            <a:br>
              <a:rPr lang="ru-RU" altLang="zh-CN" sz="2800" dirty="0"/>
            </a:br>
            <a:r>
              <a:rPr lang="ru-RU" altLang="zh-CN" sz="2800" dirty="0"/>
              <a:t>Перекрестные  ссылки.  Бинарное  дерево  поиска 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CBDE55-3A13-4697-95F6-B0EDFD158B13}"/>
              </a:ext>
            </a:extLst>
          </p:cNvPr>
          <p:cNvSpPr txBox="1"/>
          <p:nvPr/>
        </p:nvSpPr>
        <p:spPr>
          <a:xfrm>
            <a:off x="8360411" y="177800"/>
            <a:ext cx="3405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sz="2000" dirty="0">
                <a:solidFill>
                  <a:srgbClr val="B4F9FE"/>
                </a:solidFill>
              </a:rPr>
              <a:t>Общая постановка задачи </a:t>
            </a:r>
            <a:endParaRPr lang="zh-CN" altLang="en-US" sz="2000" dirty="0">
              <a:solidFill>
                <a:srgbClr val="B4F9FE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F9DA7D-AF8E-4F42-ADF7-6B839E25B4DA}"/>
              </a:ext>
            </a:extLst>
          </p:cNvPr>
          <p:cNvSpPr txBox="1"/>
          <p:nvPr/>
        </p:nvSpPr>
        <p:spPr>
          <a:xfrm>
            <a:off x="653143" y="1520941"/>
            <a:ext cx="9428543" cy="1703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altLang="zh-CN" dirty="0">
                <a:solidFill>
                  <a:schemeClr val="bg1"/>
                </a:solidFill>
              </a:rPr>
              <a:t>Для разрабатываемого словаря реализовать основные операции: 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ru-RU" altLang="zh-CN" dirty="0">
                <a:solidFill>
                  <a:schemeClr val="bg1"/>
                </a:solidFill>
              </a:rPr>
              <a:t>INSERT (ключ, значение) – добавить запись с указанным ключом и значением 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ru-RU" altLang="zh-CN" dirty="0">
                <a:solidFill>
                  <a:schemeClr val="bg1"/>
                </a:solidFill>
              </a:rPr>
              <a:t>SEARCH (ключ)- найти запись с указанным ключом 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ru-RU" altLang="zh-CN" dirty="0">
                <a:solidFill>
                  <a:schemeClr val="bg1"/>
                </a:solidFill>
              </a:rPr>
              <a:t>DELETE (ключ)- удалить запись с указанным ключом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3879FD-83A1-4D2E-9EB6-254267281C5F}"/>
              </a:ext>
            </a:extLst>
          </p:cNvPr>
          <p:cNvSpPr txBox="1"/>
          <p:nvPr/>
        </p:nvSpPr>
        <p:spPr>
          <a:xfrm>
            <a:off x="653143" y="3094443"/>
            <a:ext cx="9740039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2) </a:t>
            </a:r>
            <a:r>
              <a:rPr lang="ru-RU" altLang="zh-CN" dirty="0">
                <a:solidFill>
                  <a:schemeClr val="bg1"/>
                </a:solidFill>
              </a:rPr>
              <a:t>Предусмотреть обработку и инициализацию исключительных ситуаций,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ru-RU" altLang="zh-CN" dirty="0">
                <a:solidFill>
                  <a:schemeClr val="bg1"/>
                </a:solidFill>
              </a:rPr>
              <a:t>связанных, например, с проверкой значения полей перед инициализацией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ru-RU" altLang="zh-CN" dirty="0">
                <a:solidFill>
                  <a:schemeClr val="bg1"/>
                </a:solidFill>
              </a:rPr>
              <a:t>и присваиванием.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altLang="zh-CN" dirty="0">
                <a:solidFill>
                  <a:schemeClr val="bg1"/>
                </a:solidFill>
              </a:rPr>
              <a:t>3) Программа должна быть написана в соответствии со стандартом программирования: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ru-RU" altLang="zh-CN" dirty="0">
                <a:solidFill>
                  <a:schemeClr val="bg1"/>
                </a:solidFill>
              </a:rPr>
              <a:t>C++ </a:t>
            </a:r>
            <a:r>
              <a:rPr lang="ru-RU" altLang="zh-CN" dirty="0" err="1">
                <a:solidFill>
                  <a:schemeClr val="bg1"/>
                </a:solidFill>
              </a:rPr>
              <a:t>Programming</a:t>
            </a:r>
            <a:r>
              <a:rPr lang="ru-RU" altLang="zh-CN" dirty="0">
                <a:solidFill>
                  <a:schemeClr val="bg1"/>
                </a:solidFill>
              </a:rPr>
              <a:t> </a:t>
            </a:r>
            <a:r>
              <a:rPr lang="ru-RU" altLang="zh-CN" dirty="0" err="1">
                <a:solidFill>
                  <a:schemeClr val="bg1"/>
                </a:solidFill>
              </a:rPr>
              <a:t>Style</a:t>
            </a:r>
            <a:r>
              <a:rPr lang="ru-RU" altLang="zh-CN" dirty="0">
                <a:solidFill>
                  <a:schemeClr val="bg1"/>
                </a:solidFill>
              </a:rPr>
              <a:t> </a:t>
            </a:r>
            <a:r>
              <a:rPr lang="ru-RU" altLang="zh-CN" dirty="0" err="1">
                <a:solidFill>
                  <a:schemeClr val="bg1"/>
                </a:solidFill>
              </a:rPr>
              <a:t>Guidelines</a:t>
            </a:r>
            <a:r>
              <a:rPr lang="ru-RU" altLang="zh-CN" dirty="0">
                <a:solidFill>
                  <a:schemeClr val="bg1"/>
                </a:solidFill>
              </a:rPr>
              <a:t> (http://geosoft.no/development/cppstyle.html).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altLang="zh-CN" dirty="0">
                <a:solidFill>
                  <a:schemeClr val="bg1"/>
                </a:solidFill>
              </a:rPr>
              <a:t>4) Тесты должны учитывать как допустимые, так и не допустимые последовательности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ru-RU" altLang="zh-CN" dirty="0">
                <a:solidFill>
                  <a:schemeClr val="bg1"/>
                </a:solidFill>
              </a:rPr>
              <a:t>входных данных.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14" y="619898"/>
            <a:ext cx="9351489" cy="859055"/>
          </a:xfrm>
        </p:spPr>
        <p:txBody>
          <a:bodyPr>
            <a:noAutofit/>
          </a:bodyPr>
          <a:lstStyle/>
          <a:p>
            <a:r>
              <a:rPr lang="ru-RU" altLang="zh-CN" sz="2800" dirty="0"/>
              <a:t>Вариант 1.2.1 </a:t>
            </a:r>
            <a:br>
              <a:rPr lang="ru-RU" altLang="zh-CN" sz="2800" dirty="0"/>
            </a:br>
            <a:r>
              <a:rPr lang="ru-RU" altLang="zh-CN" sz="2800" dirty="0"/>
              <a:t>Перекрестные  ссылки.  Бинарное  дерево  поиска 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CBDE55-3A13-4697-95F6-B0EDFD158B13}"/>
              </a:ext>
            </a:extLst>
          </p:cNvPr>
          <p:cNvSpPr txBox="1"/>
          <p:nvPr/>
        </p:nvSpPr>
        <p:spPr>
          <a:xfrm>
            <a:off x="10081686" y="177800"/>
            <a:ext cx="1669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sz="2000" dirty="0">
                <a:solidFill>
                  <a:srgbClr val="B4F9FE"/>
                </a:solidFill>
              </a:rPr>
              <a:t>Требования </a:t>
            </a:r>
            <a:endParaRPr lang="zh-CN" altLang="en-US" sz="2000" dirty="0">
              <a:solidFill>
                <a:srgbClr val="B4F9FE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F9DA7D-AF8E-4F42-ADF7-6B839E25B4DA}"/>
              </a:ext>
            </a:extLst>
          </p:cNvPr>
          <p:cNvSpPr txBox="1"/>
          <p:nvPr/>
        </p:nvSpPr>
        <p:spPr>
          <a:xfrm>
            <a:off x="653143" y="1520941"/>
            <a:ext cx="9423349" cy="4611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zh-CN" dirty="0">
                <a:solidFill>
                  <a:schemeClr val="bg1"/>
                </a:solidFill>
              </a:rPr>
              <a:t>Разработать и реализовать алгоритм формирования перекрестных ссылок: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ru-RU" altLang="zh-CN" dirty="0">
                <a:solidFill>
                  <a:schemeClr val="bg1"/>
                </a:solidFill>
              </a:rPr>
              <a:t>• прочитать текст и вывести его с добавлением последовательных номеров строк;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ru-RU" altLang="zh-CN" dirty="0">
                <a:solidFill>
                  <a:schemeClr val="bg1"/>
                </a:solidFill>
              </a:rPr>
              <a:t>• собрать все слова, встречающиеся в тексте;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ru-RU" altLang="zh-CN" dirty="0">
                <a:solidFill>
                  <a:schemeClr val="bg1"/>
                </a:solidFill>
              </a:rPr>
              <a:t>• сформировать таблицу, в которой все слова будут расположены в алфавитном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altLang="zh-CN" dirty="0">
                <a:solidFill>
                  <a:schemeClr val="bg1"/>
                </a:solidFill>
              </a:rPr>
              <a:t>порядке и для каждого слова будет указан список строк его нахождения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altLang="zh-CN" dirty="0">
                <a:solidFill>
                  <a:schemeClr val="bg1"/>
                </a:solidFill>
              </a:rPr>
              <a:t>(по возрастанию номеров строк)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altLang="zh-CN" dirty="0">
                <a:solidFill>
                  <a:schemeClr val="bg1"/>
                </a:solidFill>
              </a:rPr>
              <a:t>Для реализации задания использовать бинарное дерево поиска, узел которого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altLang="zh-CN" dirty="0">
                <a:solidFill>
                  <a:schemeClr val="bg1"/>
                </a:solidFill>
              </a:rPr>
              <a:t>может содержать: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ru-RU" altLang="zh-CN" dirty="0">
                <a:solidFill>
                  <a:schemeClr val="bg1"/>
                </a:solidFill>
              </a:rPr>
              <a:t>• Ключ – слово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ru-RU" altLang="zh-CN" dirty="0">
                <a:solidFill>
                  <a:schemeClr val="bg1"/>
                </a:solidFill>
              </a:rPr>
              <a:t>• Информационная часть – ссылка на список, содержащий номера строк 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9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ru-RU" altLang="zh-CN" dirty="0"/>
              <a:t>Описание алгоритма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1" name="图片 10" descr="地图上有字&#10;&#10;描述已自动生成">
            <a:extLst>
              <a:ext uri="{FF2B5EF4-FFF2-40B4-BE49-F238E27FC236}">
                <a16:creationId xmlns:a16="http://schemas.microsoft.com/office/drawing/2014/main" id="{E31032E5-7F70-4680-8FAF-6FEF38D60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2366184"/>
            <a:ext cx="3118079" cy="2653685"/>
          </a:xfrm>
          <a:prstGeom prst="rect">
            <a:avLst/>
          </a:prstGeom>
          <a:noFill/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061B2C7-C42F-45D9-85FA-7475D6571BF2}"/>
              </a:ext>
            </a:extLst>
          </p:cNvPr>
          <p:cNvSpPr txBox="1"/>
          <p:nvPr/>
        </p:nvSpPr>
        <p:spPr>
          <a:xfrm>
            <a:off x="3704254" y="1539551"/>
            <a:ext cx="8266922" cy="4624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ru-RU" altLang="zh-CN" sz="2000" dirty="0">
                <a:solidFill>
                  <a:schemeClr val="bg1"/>
                </a:solidFill>
              </a:rPr>
              <a:t>Двоичное дерево поиска - это двоичное дерево, для которого выполняются следующие дополнительные условия (свойства дерева поиска):</a:t>
            </a:r>
          </a:p>
          <a:p>
            <a:pPr indent="-228600" algn="just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altLang="zh-CN" sz="2000" dirty="0">
              <a:solidFill>
                <a:schemeClr val="bg1"/>
              </a:solidFill>
            </a:endParaRPr>
          </a:p>
          <a:p>
            <a:pPr marL="285750" indent="-228600" algn="just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altLang="zh-CN" sz="2000" dirty="0">
                <a:solidFill>
                  <a:schemeClr val="bg1"/>
                </a:solidFill>
              </a:rPr>
              <a:t>Оба поддерева </a:t>
            </a:r>
            <a:r>
              <a:rPr lang="en-US" altLang="zh-CN" sz="2000" dirty="0">
                <a:solidFill>
                  <a:schemeClr val="bg1"/>
                </a:solidFill>
              </a:rPr>
              <a:t>- </a:t>
            </a:r>
            <a:r>
              <a:rPr lang="ru-RU" altLang="zh-CN" sz="2000" dirty="0">
                <a:solidFill>
                  <a:schemeClr val="bg1"/>
                </a:solidFill>
              </a:rPr>
              <a:t>левое и правое </a:t>
            </a:r>
            <a:r>
              <a:rPr lang="en-US" altLang="zh-CN" sz="2000" dirty="0">
                <a:solidFill>
                  <a:schemeClr val="bg1"/>
                </a:solidFill>
              </a:rPr>
              <a:t>- </a:t>
            </a:r>
            <a:r>
              <a:rPr lang="ru-RU" altLang="zh-CN" sz="2000" dirty="0">
                <a:solidFill>
                  <a:schemeClr val="bg1"/>
                </a:solidFill>
              </a:rPr>
              <a:t>являются двоичными деревьями поиска.</a:t>
            </a:r>
          </a:p>
          <a:p>
            <a:pPr marL="285750" indent="-228600" algn="just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altLang="zh-CN" sz="2000" dirty="0">
                <a:solidFill>
                  <a:schemeClr val="bg1"/>
                </a:solidFill>
              </a:rPr>
              <a:t>У всех узлов левого поддерева произвольного узла X значения ключей данных меньше либо равны, нежели значение ключа данных самого узла X.</a:t>
            </a:r>
          </a:p>
          <a:p>
            <a:pPr marL="285750" indent="-228600" algn="just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altLang="zh-CN" sz="2000" dirty="0">
                <a:solidFill>
                  <a:schemeClr val="bg1"/>
                </a:solidFill>
              </a:rPr>
              <a:t>У всех узлов правого поддерева произвольного узла X значения ключей данных больше либо равны, нежели значение ключа данных самого узла X.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28600" algn="just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ru-RU" altLang="zh-CN" sz="2000" dirty="0">
                <a:solidFill>
                  <a:schemeClr val="bg1"/>
                </a:solidFill>
              </a:rPr>
              <a:t>Очевидно, данные в каждом узле должны обладать ключами, на которых определена операция сравнения </a:t>
            </a:r>
            <a:r>
              <a:rPr lang="ru-RU" altLang="zh-CN" sz="2000" i="1" dirty="0">
                <a:solidFill>
                  <a:schemeClr val="bg1"/>
                </a:solidFill>
              </a:rPr>
              <a:t>меньше</a:t>
            </a:r>
            <a:r>
              <a:rPr lang="ru-RU" altLang="zh-CN" sz="20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ru-RU" altLang="zh-CN" sz="2000" dirty="0">
                <a:solidFill>
                  <a:schemeClr val="bg1"/>
                </a:solidFill>
              </a:rPr>
              <a:t>Как правило, информация, представляющая каждый узел, является записью, а не единственным полем данных.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ru-RU" altLang="zh-CN" sz="2000" dirty="0">
                <a:solidFill>
                  <a:schemeClr val="bg1"/>
                </a:solidFill>
              </a:rPr>
              <a:t>Однако это касается реализации, а не природы двоичного дерева поиска.</a:t>
            </a:r>
          </a:p>
          <a:p>
            <a:pPr marL="57150" algn="just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endParaRPr lang="zh-CN" alt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A0E0355-7990-4553-BA29-3BBB972C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E1C4D611-B535-451B-9E36-44CE74B4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305" y="549035"/>
            <a:ext cx="11214100" cy="590931"/>
          </a:xfrm>
        </p:spPr>
        <p:txBody>
          <a:bodyPr/>
          <a:lstStyle/>
          <a:p>
            <a:r>
              <a:rPr lang="ru-RU" altLang="zh-CN" sz="3600" dirty="0"/>
              <a:t>Описание алгоритма </a:t>
            </a:r>
            <a:endParaRPr 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776DFE-C4C6-4DB9-8EEC-8A6704DA6DD3}"/>
              </a:ext>
            </a:extLst>
          </p:cNvPr>
          <p:cNvSpPr txBox="1"/>
          <p:nvPr/>
        </p:nvSpPr>
        <p:spPr>
          <a:xfrm>
            <a:off x="363305" y="1646207"/>
            <a:ext cx="115145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dirty="0">
                <a:solidFill>
                  <a:schemeClr val="bg1"/>
                </a:solidFill>
              </a:rPr>
              <a:t>Для целей реализации двоичное дерево поиска можно определить так: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zh-CN" dirty="0">
                <a:solidFill>
                  <a:schemeClr val="bg1"/>
                </a:solidFill>
              </a:rPr>
              <a:t>Двоичное дерево состоит из узлов (вершин) — записей вида (</a:t>
            </a:r>
            <a:r>
              <a:rPr lang="ru-RU" altLang="zh-CN" dirty="0" err="1">
                <a:solidFill>
                  <a:schemeClr val="bg1"/>
                </a:solidFill>
              </a:rPr>
              <a:t>data</a:t>
            </a:r>
            <a:r>
              <a:rPr lang="ru-RU" altLang="zh-CN" dirty="0">
                <a:solidFill>
                  <a:schemeClr val="bg1"/>
                </a:solidFill>
              </a:rPr>
              <a:t>, </a:t>
            </a:r>
            <a:r>
              <a:rPr lang="ru-RU" altLang="zh-CN" dirty="0" err="1">
                <a:solidFill>
                  <a:schemeClr val="bg1"/>
                </a:solidFill>
              </a:rPr>
              <a:t>left</a:t>
            </a:r>
            <a:r>
              <a:rPr lang="ru-RU" altLang="zh-CN" dirty="0">
                <a:solidFill>
                  <a:schemeClr val="bg1"/>
                </a:solidFill>
              </a:rPr>
              <a:t>, </a:t>
            </a:r>
            <a:r>
              <a:rPr lang="ru-RU" altLang="zh-CN" dirty="0" err="1">
                <a:solidFill>
                  <a:schemeClr val="bg1"/>
                </a:solidFill>
              </a:rPr>
              <a:t>right</a:t>
            </a:r>
            <a:r>
              <a:rPr lang="ru-RU" altLang="zh-CN" dirty="0">
                <a:solidFill>
                  <a:schemeClr val="bg1"/>
                </a:solidFill>
              </a:rPr>
              <a:t>), где </a:t>
            </a:r>
            <a:r>
              <a:rPr lang="ru-RU" altLang="zh-CN" dirty="0" err="1">
                <a:solidFill>
                  <a:schemeClr val="bg1"/>
                </a:solidFill>
              </a:rPr>
              <a:t>data</a:t>
            </a:r>
            <a:r>
              <a:rPr lang="ru-RU" altLang="zh-CN" dirty="0">
                <a:solidFill>
                  <a:schemeClr val="bg1"/>
                </a:solidFill>
              </a:rPr>
              <a:t> — некоторые данные, привязанные к узлу, </a:t>
            </a:r>
            <a:r>
              <a:rPr lang="ru-RU" altLang="zh-CN" dirty="0" err="1">
                <a:solidFill>
                  <a:schemeClr val="bg1"/>
                </a:solidFill>
              </a:rPr>
              <a:t>left</a:t>
            </a:r>
            <a:r>
              <a:rPr lang="ru-RU" altLang="zh-CN" dirty="0">
                <a:solidFill>
                  <a:schemeClr val="bg1"/>
                </a:solidFill>
              </a:rPr>
              <a:t> и </a:t>
            </a:r>
            <a:r>
              <a:rPr lang="ru-RU" altLang="zh-CN" dirty="0" err="1">
                <a:solidFill>
                  <a:schemeClr val="bg1"/>
                </a:solidFill>
              </a:rPr>
              <a:t>right</a:t>
            </a:r>
            <a:r>
              <a:rPr lang="ru-RU" altLang="zh-CN" dirty="0">
                <a:solidFill>
                  <a:schemeClr val="bg1"/>
                </a:solidFill>
              </a:rPr>
              <a:t> — ссылки на узлы, являющиеся детьми данного узла — левый и правый сыновья соответственно. Для оптимизации алгоритмов конкретные реализации предполагают также определения поля </a:t>
            </a:r>
            <a:r>
              <a:rPr lang="ru-RU" altLang="zh-CN" dirty="0" err="1">
                <a:solidFill>
                  <a:schemeClr val="bg1"/>
                </a:solidFill>
              </a:rPr>
              <a:t>parent</a:t>
            </a:r>
            <a:r>
              <a:rPr lang="ru-RU" altLang="zh-CN" dirty="0">
                <a:solidFill>
                  <a:schemeClr val="bg1"/>
                </a:solidFill>
              </a:rPr>
              <a:t> в каждом узле (кроме корневого) — ссылки на родительский элемент.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ru-RU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zh-CN" dirty="0">
                <a:solidFill>
                  <a:schemeClr val="bg1"/>
                </a:solidFill>
              </a:rPr>
              <a:t>Данные (</a:t>
            </a:r>
            <a:r>
              <a:rPr lang="ru-RU" altLang="zh-CN" dirty="0" err="1">
                <a:solidFill>
                  <a:schemeClr val="bg1"/>
                </a:solidFill>
              </a:rPr>
              <a:t>data</a:t>
            </a:r>
            <a:r>
              <a:rPr lang="ru-RU" altLang="zh-CN" dirty="0">
                <a:solidFill>
                  <a:schemeClr val="bg1"/>
                </a:solidFill>
              </a:rPr>
              <a:t>) обладают ключом (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), на котором определена операция сравнения «меньше». В конкретных реализациях это может быть пара (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, </a:t>
            </a:r>
            <a:r>
              <a:rPr lang="ru-RU" altLang="zh-CN" dirty="0" err="1">
                <a:solidFill>
                  <a:schemeClr val="bg1"/>
                </a:solidFill>
              </a:rPr>
              <a:t>value</a:t>
            </a:r>
            <a:r>
              <a:rPr lang="ru-RU" altLang="zh-CN" dirty="0">
                <a:solidFill>
                  <a:schemeClr val="bg1"/>
                </a:solidFill>
              </a:rPr>
              <a:t>) — (ключ и значение), или ссылка на такую пару, или простое определение операции сравнения на необходимой структуре данных или ссылке на неё.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ru-RU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zh-CN" dirty="0">
                <a:solidFill>
                  <a:schemeClr val="bg1"/>
                </a:solidFill>
              </a:rPr>
              <a:t>Для любого узла X выполняются свойства дерева поиска: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[</a:t>
            </a:r>
            <a:r>
              <a:rPr lang="ru-RU" altLang="zh-CN" dirty="0" err="1">
                <a:solidFill>
                  <a:schemeClr val="bg1"/>
                </a:solidFill>
              </a:rPr>
              <a:t>left</a:t>
            </a:r>
            <a:r>
              <a:rPr lang="ru-RU" altLang="zh-CN" dirty="0">
                <a:solidFill>
                  <a:schemeClr val="bg1"/>
                </a:solidFill>
              </a:rPr>
              <a:t>[X]] &lt;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[X] ≤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[</a:t>
            </a:r>
            <a:r>
              <a:rPr lang="ru-RU" altLang="zh-CN" dirty="0" err="1">
                <a:solidFill>
                  <a:schemeClr val="bg1"/>
                </a:solidFill>
              </a:rPr>
              <a:t>right</a:t>
            </a:r>
            <a:r>
              <a:rPr lang="ru-RU" altLang="zh-CN" dirty="0">
                <a:solidFill>
                  <a:schemeClr val="bg1"/>
                </a:solidFill>
              </a:rPr>
              <a:t>[X]], то есть ключи данных родительского узла больше ключей данных левого сына и нестрого меньше ключей данных правого.</a:t>
            </a:r>
          </a:p>
        </p:txBody>
      </p:sp>
    </p:spTree>
    <p:extLst>
      <p:ext uri="{BB962C8B-B14F-4D97-AF65-F5344CB8AC3E}">
        <p14:creationId xmlns:p14="http://schemas.microsoft.com/office/powerpoint/2010/main" val="580623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A2833-50BC-41D2-8A9F-FFAA4D40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 dirty="0"/>
              <a:t>Основные </a:t>
            </a:r>
            <a:r>
              <a:rPr lang="ru-RU" altLang="zh-CN" dirty="0" err="1"/>
              <a:t>меторды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5337E1-AFC2-4C63-BA74-82F76463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4C7293-A805-4DB9-8ADC-BAAB163F82BF}"/>
              </a:ext>
            </a:extLst>
          </p:cNvPr>
          <p:cNvSpPr txBox="1"/>
          <p:nvPr/>
        </p:nvSpPr>
        <p:spPr>
          <a:xfrm>
            <a:off x="444500" y="1288058"/>
            <a:ext cx="1167130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zh-CN" b="1" dirty="0">
                <a:solidFill>
                  <a:schemeClr val="bg1"/>
                </a:solidFill>
              </a:rPr>
              <a:t>Добавление элемента (INSERT) </a:t>
            </a:r>
          </a:p>
          <a:p>
            <a:pPr>
              <a:lnSpc>
                <a:spcPct val="150000"/>
              </a:lnSpc>
            </a:pPr>
            <a:r>
              <a:rPr lang="ru-RU" altLang="zh-CN" b="1" dirty="0">
                <a:solidFill>
                  <a:schemeClr val="bg1"/>
                </a:solidFill>
              </a:rPr>
              <a:t>Дано: </a:t>
            </a:r>
            <a:r>
              <a:rPr lang="ru-RU" altLang="zh-CN" dirty="0">
                <a:solidFill>
                  <a:schemeClr val="bg1"/>
                </a:solidFill>
              </a:rPr>
              <a:t>дерево </a:t>
            </a:r>
            <a:r>
              <a:rPr lang="ru-RU" altLang="zh-CN" dirty="0" err="1">
                <a:solidFill>
                  <a:schemeClr val="bg1"/>
                </a:solidFill>
              </a:rPr>
              <a:t>Тree</a:t>
            </a:r>
            <a:r>
              <a:rPr lang="ru-RU" altLang="zh-CN" dirty="0">
                <a:solidFill>
                  <a:schemeClr val="bg1"/>
                </a:solidFill>
              </a:rPr>
              <a:t> и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ru-RU" altLang="zh-CN" b="1" dirty="0">
                <a:solidFill>
                  <a:schemeClr val="bg1"/>
                </a:solidFill>
              </a:rPr>
              <a:t>Задача: </a:t>
            </a:r>
            <a:r>
              <a:rPr lang="ru-RU" altLang="zh-CN" dirty="0">
                <a:solidFill>
                  <a:schemeClr val="bg1"/>
                </a:solidFill>
              </a:rPr>
              <a:t>вставить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 в дерево </a:t>
            </a:r>
            <a:r>
              <a:rPr lang="ru-RU" altLang="zh-CN" dirty="0" err="1">
                <a:solidFill>
                  <a:schemeClr val="bg1"/>
                </a:solidFill>
              </a:rPr>
              <a:t>Тree</a:t>
            </a:r>
            <a:r>
              <a:rPr lang="ru-RU" altLang="zh-CN" dirty="0">
                <a:solidFill>
                  <a:schemeClr val="bg1"/>
                </a:solidFill>
              </a:rPr>
              <a:t> (при совпадении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). </a:t>
            </a:r>
          </a:p>
          <a:p>
            <a:pPr>
              <a:lnSpc>
                <a:spcPct val="150000"/>
              </a:lnSpc>
            </a:pPr>
            <a:r>
              <a:rPr lang="ru-RU" altLang="zh-CN" b="1" dirty="0">
                <a:solidFill>
                  <a:schemeClr val="bg1"/>
                </a:solidFill>
              </a:rPr>
              <a:t>Сложность: </a:t>
            </a:r>
            <a:r>
              <a:rPr lang="ru-RU" altLang="zh-CN" dirty="0">
                <a:solidFill>
                  <a:schemeClr val="bg1"/>
                </a:solidFill>
              </a:rPr>
              <a:t>O(</a:t>
            </a:r>
            <a:r>
              <a:rPr lang="ru-RU" altLang="zh-CN" dirty="0" err="1">
                <a:solidFill>
                  <a:schemeClr val="bg1"/>
                </a:solidFill>
              </a:rPr>
              <a:t>log</a:t>
            </a:r>
            <a:r>
              <a:rPr lang="ru-RU" altLang="zh-CN" dirty="0">
                <a:solidFill>
                  <a:schemeClr val="bg1"/>
                </a:solidFill>
              </a:rPr>
              <a:t> n) в среднем; O(n) в худшем случае. </a:t>
            </a:r>
          </a:p>
          <a:p>
            <a:pPr>
              <a:lnSpc>
                <a:spcPct val="150000"/>
              </a:lnSpc>
            </a:pPr>
            <a:r>
              <a:rPr lang="ru-RU" altLang="zh-CN" b="1" dirty="0">
                <a:solidFill>
                  <a:schemeClr val="bg1"/>
                </a:solidFill>
              </a:rPr>
              <a:t>Алгоритм:  </a:t>
            </a:r>
          </a:p>
          <a:p>
            <a:pPr>
              <a:lnSpc>
                <a:spcPct val="150000"/>
              </a:lnSpc>
            </a:pPr>
            <a:r>
              <a:rPr lang="ru-RU" altLang="zh-CN" dirty="0">
                <a:solidFill>
                  <a:schemeClr val="bg1"/>
                </a:solidFill>
              </a:rPr>
              <a:t>1. Если дерево пусто, заменить его на дерево с одним корневым узлом (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, </a:t>
            </a:r>
            <a:r>
              <a:rPr lang="ru-RU" altLang="zh-CN" dirty="0" err="1">
                <a:solidFill>
                  <a:schemeClr val="bg1"/>
                </a:solidFill>
              </a:rPr>
              <a:t>null</a:t>
            </a:r>
            <a:r>
              <a:rPr lang="ru-RU" altLang="zh-CN" dirty="0">
                <a:solidFill>
                  <a:schemeClr val="bg1"/>
                </a:solidFill>
              </a:rPr>
              <a:t>, </a:t>
            </a:r>
            <a:r>
              <a:rPr lang="ru-RU" altLang="zh-CN" dirty="0" err="1">
                <a:solidFill>
                  <a:schemeClr val="bg1"/>
                </a:solidFill>
              </a:rPr>
              <a:t>null</a:t>
            </a:r>
            <a:r>
              <a:rPr lang="ru-RU" altLang="zh-CN" dirty="0">
                <a:solidFill>
                  <a:schemeClr val="bg1"/>
                </a:solidFill>
              </a:rPr>
              <a:t>, </a:t>
            </a:r>
            <a:r>
              <a:rPr lang="ru-RU" altLang="zh-CN" dirty="0" err="1">
                <a:solidFill>
                  <a:schemeClr val="bg1"/>
                </a:solidFill>
              </a:rPr>
              <a:t>null</a:t>
            </a:r>
            <a:r>
              <a:rPr lang="ru-RU" altLang="zh-CN" dirty="0">
                <a:solidFill>
                  <a:schemeClr val="bg1"/>
                </a:solidFill>
              </a:rPr>
              <a:t>) и остановиться. </a:t>
            </a:r>
          </a:p>
          <a:p>
            <a:pPr>
              <a:lnSpc>
                <a:spcPct val="150000"/>
              </a:lnSpc>
            </a:pPr>
            <a:r>
              <a:rPr lang="ru-RU" altLang="zh-CN" dirty="0">
                <a:solidFill>
                  <a:schemeClr val="bg1"/>
                </a:solidFill>
              </a:rPr>
              <a:t>2. Иначе сравнить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 с ключом корневого узла X.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zh-CN" dirty="0">
                <a:solidFill>
                  <a:schemeClr val="bg1"/>
                </a:solidFill>
              </a:rPr>
              <a:t>Если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 &gt; X, рекурсивно добавить (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) в правое поддерево </a:t>
            </a:r>
            <a:r>
              <a:rPr lang="ru-RU" altLang="zh-CN" dirty="0" err="1">
                <a:solidFill>
                  <a:schemeClr val="bg1"/>
                </a:solidFill>
              </a:rPr>
              <a:t>Тree</a:t>
            </a:r>
            <a:r>
              <a:rPr lang="ru-RU" altLang="zh-CN" dirty="0">
                <a:solidFill>
                  <a:schemeClr val="bg1"/>
                </a:solidFill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zh-CN" dirty="0">
                <a:solidFill>
                  <a:schemeClr val="bg1"/>
                </a:solidFill>
              </a:rPr>
              <a:t>Если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 &lt; X, рекурсивно добавить (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) в левое поддерево </a:t>
            </a:r>
            <a:r>
              <a:rPr lang="ru-RU" altLang="zh-CN" dirty="0" err="1">
                <a:solidFill>
                  <a:schemeClr val="bg1"/>
                </a:solidFill>
              </a:rPr>
              <a:t>Тree</a:t>
            </a:r>
            <a:r>
              <a:rPr lang="ru-RU" altLang="zh-CN" dirty="0">
                <a:solidFill>
                  <a:schemeClr val="bg1"/>
                </a:solidFill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zh-CN" dirty="0">
                <a:solidFill>
                  <a:schemeClr val="bg1"/>
                </a:solidFill>
              </a:rPr>
              <a:t>Если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 = X, запишите информацию о повторении второго слова в </a:t>
            </a:r>
            <a:r>
              <a:rPr lang="ru-RU" altLang="zh-CN" dirty="0" err="1">
                <a:solidFill>
                  <a:schemeClr val="bg1"/>
                </a:solidFill>
              </a:rPr>
              <a:t>info</a:t>
            </a:r>
            <a:r>
              <a:rPr lang="ru-RU" altLang="zh-CN" dirty="0">
                <a:solidFill>
                  <a:schemeClr val="bg1"/>
                </a:solidFill>
              </a:rPr>
              <a:t>_.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30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A2833-50BC-41D2-8A9F-FFAA4D40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 dirty="0"/>
              <a:t>Основные </a:t>
            </a:r>
            <a:r>
              <a:rPr lang="ru-RU" altLang="zh-CN" dirty="0" err="1"/>
              <a:t>меторды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5337E1-AFC2-4C63-BA74-82F76463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58B947-3779-4D54-9528-9C25598A7119}"/>
              </a:ext>
            </a:extLst>
          </p:cNvPr>
          <p:cNvSpPr txBox="1"/>
          <p:nvPr/>
        </p:nvSpPr>
        <p:spPr>
          <a:xfrm>
            <a:off x="642354" y="1478339"/>
            <a:ext cx="10316741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zh-CN" b="1" dirty="0">
                <a:solidFill>
                  <a:schemeClr val="bg1"/>
                </a:solidFill>
              </a:rPr>
              <a:t>Поиск элемента (SEARCH) </a:t>
            </a:r>
          </a:p>
          <a:p>
            <a:pPr>
              <a:lnSpc>
                <a:spcPct val="150000"/>
              </a:lnSpc>
            </a:pPr>
            <a:r>
              <a:rPr lang="ru-RU" altLang="zh-CN" b="1" dirty="0">
                <a:solidFill>
                  <a:schemeClr val="bg1"/>
                </a:solidFill>
              </a:rPr>
              <a:t>Дано: </a:t>
            </a:r>
            <a:r>
              <a:rPr lang="ru-RU" altLang="zh-CN" dirty="0">
                <a:solidFill>
                  <a:schemeClr val="bg1"/>
                </a:solidFill>
              </a:rPr>
              <a:t>дерево </a:t>
            </a:r>
            <a:r>
              <a:rPr lang="ru-RU" altLang="zh-CN" dirty="0" err="1">
                <a:solidFill>
                  <a:schemeClr val="bg1"/>
                </a:solidFill>
              </a:rPr>
              <a:t>Тree</a:t>
            </a:r>
            <a:r>
              <a:rPr lang="ru-RU" altLang="zh-CN" dirty="0">
                <a:solidFill>
                  <a:schemeClr val="bg1"/>
                </a:solidFill>
              </a:rPr>
              <a:t> и ключ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ru-RU" altLang="zh-CN" b="1" dirty="0">
                <a:solidFill>
                  <a:schemeClr val="bg1"/>
                </a:solidFill>
              </a:rPr>
              <a:t>Задача: </a:t>
            </a:r>
            <a:r>
              <a:rPr lang="ru-RU" altLang="zh-CN" dirty="0">
                <a:solidFill>
                  <a:schemeClr val="bg1"/>
                </a:solidFill>
              </a:rPr>
              <a:t>проверить, есть ли узел с ключом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 в дереве </a:t>
            </a:r>
            <a:r>
              <a:rPr lang="ru-RU" altLang="zh-CN" dirty="0" err="1">
                <a:solidFill>
                  <a:schemeClr val="bg1"/>
                </a:solidFill>
              </a:rPr>
              <a:t>Тree</a:t>
            </a:r>
            <a:r>
              <a:rPr lang="ru-RU" altLang="zh-CN" dirty="0">
                <a:solidFill>
                  <a:schemeClr val="bg1"/>
                </a:solidFill>
              </a:rPr>
              <a:t>, и если да, то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ru-RU" altLang="zh-CN" dirty="0">
                <a:solidFill>
                  <a:schemeClr val="bg1"/>
                </a:solidFill>
              </a:rPr>
              <a:t>вернуть ссылку на этот узел. </a:t>
            </a:r>
          </a:p>
          <a:p>
            <a:pPr>
              <a:lnSpc>
                <a:spcPct val="150000"/>
              </a:lnSpc>
            </a:pPr>
            <a:r>
              <a:rPr lang="ru-RU" altLang="zh-CN" b="1" dirty="0">
                <a:solidFill>
                  <a:schemeClr val="bg1"/>
                </a:solidFill>
              </a:rPr>
              <a:t>Сложность: </a:t>
            </a:r>
            <a:r>
              <a:rPr lang="ru-RU" altLang="zh-CN" dirty="0">
                <a:solidFill>
                  <a:schemeClr val="bg1"/>
                </a:solidFill>
              </a:rPr>
              <a:t>O(log2n) в среднем; O(n) в худшем случае. </a:t>
            </a:r>
          </a:p>
          <a:p>
            <a:pPr>
              <a:lnSpc>
                <a:spcPct val="150000"/>
              </a:lnSpc>
            </a:pPr>
            <a:r>
              <a:rPr lang="ru-RU" altLang="zh-CN" b="1" dirty="0">
                <a:solidFill>
                  <a:schemeClr val="bg1"/>
                </a:solidFill>
              </a:rPr>
              <a:t>Алгоритм: </a:t>
            </a:r>
          </a:p>
          <a:p>
            <a:pPr>
              <a:lnSpc>
                <a:spcPct val="150000"/>
              </a:lnSpc>
            </a:pPr>
            <a:r>
              <a:rPr lang="ru-RU" altLang="zh-CN" dirty="0">
                <a:solidFill>
                  <a:schemeClr val="bg1"/>
                </a:solidFill>
              </a:rPr>
              <a:t>1. Если дерево пусто, сообщить, что узел не найден, и остановиться. </a:t>
            </a:r>
          </a:p>
          <a:p>
            <a:pPr>
              <a:lnSpc>
                <a:spcPct val="150000"/>
              </a:lnSpc>
            </a:pPr>
            <a:r>
              <a:rPr lang="ru-RU" altLang="zh-CN" dirty="0">
                <a:solidFill>
                  <a:schemeClr val="bg1"/>
                </a:solidFill>
              </a:rPr>
              <a:t>2. Иначе сравнить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 со значением ключа корневого узла X.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zh-CN" dirty="0">
                <a:solidFill>
                  <a:schemeClr val="bg1"/>
                </a:solidFill>
              </a:rPr>
              <a:t>Если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 = X, выдать ссылку на этот узел и остановиться.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zh-CN" dirty="0">
                <a:solidFill>
                  <a:schemeClr val="bg1"/>
                </a:solidFill>
              </a:rPr>
              <a:t>Если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 &gt; X, рекурсивно искать ключ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 в правом поддереве </a:t>
            </a:r>
            <a:r>
              <a:rPr lang="ru-RU" altLang="zh-CN" dirty="0" err="1">
                <a:solidFill>
                  <a:schemeClr val="bg1"/>
                </a:solidFill>
              </a:rPr>
              <a:t>Тree</a:t>
            </a:r>
            <a:r>
              <a:rPr lang="ru-RU" altLang="zh-CN" dirty="0">
                <a:solidFill>
                  <a:schemeClr val="bg1"/>
                </a:solidFill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zh-CN" dirty="0">
                <a:solidFill>
                  <a:schemeClr val="bg1"/>
                </a:solidFill>
              </a:rPr>
              <a:t>Если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 &lt; X, рекурсивно искать ключ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 в левом поддереве </a:t>
            </a:r>
            <a:r>
              <a:rPr lang="ru-RU" altLang="zh-CN" dirty="0" err="1">
                <a:solidFill>
                  <a:schemeClr val="bg1"/>
                </a:solidFill>
              </a:rPr>
              <a:t>Тree</a:t>
            </a:r>
            <a:r>
              <a:rPr lang="ru-RU" altLang="zh-CN" dirty="0">
                <a:solidFill>
                  <a:schemeClr val="bg1"/>
                </a:solidFill>
              </a:rPr>
              <a:t>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549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A2833-50BC-41D2-8A9F-FFAA4D40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 dirty="0"/>
              <a:t>Основные </a:t>
            </a:r>
            <a:r>
              <a:rPr lang="ru-RU" altLang="zh-CN" dirty="0" err="1"/>
              <a:t>меторды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5337E1-AFC2-4C63-BA74-82F76463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DACBFA-89A9-4A1A-8353-85BF0945E8D5}"/>
              </a:ext>
            </a:extLst>
          </p:cNvPr>
          <p:cNvSpPr txBox="1"/>
          <p:nvPr/>
        </p:nvSpPr>
        <p:spPr>
          <a:xfrm>
            <a:off x="339725" y="1298317"/>
            <a:ext cx="12090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1600" b="1" dirty="0">
                <a:solidFill>
                  <a:schemeClr val="bg1"/>
                </a:solidFill>
              </a:rPr>
              <a:t>Удаление узла (DELETE) </a:t>
            </a:r>
          </a:p>
          <a:p>
            <a:r>
              <a:rPr lang="ru-RU" altLang="zh-CN" sz="1600" b="1" dirty="0">
                <a:solidFill>
                  <a:schemeClr val="bg1"/>
                </a:solidFill>
              </a:rPr>
              <a:t>Дано: </a:t>
            </a:r>
            <a:r>
              <a:rPr lang="ru-RU" altLang="zh-CN" sz="1600" dirty="0">
                <a:solidFill>
                  <a:schemeClr val="bg1"/>
                </a:solidFill>
              </a:rPr>
              <a:t>дерево </a:t>
            </a:r>
            <a:r>
              <a:rPr lang="ru-RU" altLang="zh-CN" sz="1600" dirty="0" err="1">
                <a:solidFill>
                  <a:schemeClr val="bg1"/>
                </a:solidFill>
              </a:rPr>
              <a:t>Тree</a:t>
            </a:r>
            <a:r>
              <a:rPr lang="ru-RU" altLang="zh-CN" sz="1600" dirty="0">
                <a:solidFill>
                  <a:schemeClr val="bg1"/>
                </a:solidFill>
              </a:rPr>
              <a:t> с корнем n и ключом </a:t>
            </a:r>
            <a:r>
              <a:rPr lang="ru-RU" altLang="zh-CN" sz="1600" dirty="0" err="1">
                <a:solidFill>
                  <a:schemeClr val="bg1"/>
                </a:solidFill>
              </a:rPr>
              <a:t>Key</a:t>
            </a:r>
            <a:r>
              <a:rPr lang="ru-RU" altLang="zh-CN" sz="1600" dirty="0">
                <a:solidFill>
                  <a:schemeClr val="bg1"/>
                </a:solidFill>
              </a:rPr>
              <a:t>. </a:t>
            </a:r>
          </a:p>
          <a:p>
            <a:r>
              <a:rPr lang="ru-RU" altLang="zh-CN" sz="1600" b="1" dirty="0">
                <a:solidFill>
                  <a:schemeClr val="bg1"/>
                </a:solidFill>
              </a:rPr>
              <a:t>Задача: </a:t>
            </a:r>
            <a:r>
              <a:rPr lang="ru-RU" altLang="zh-CN" sz="1600" dirty="0">
                <a:solidFill>
                  <a:schemeClr val="bg1"/>
                </a:solidFill>
              </a:rPr>
              <a:t>удалить из дерева </a:t>
            </a:r>
            <a:r>
              <a:rPr lang="ru-RU" altLang="zh-CN" sz="1600" dirty="0" err="1">
                <a:solidFill>
                  <a:schemeClr val="bg1"/>
                </a:solidFill>
              </a:rPr>
              <a:t>Тree</a:t>
            </a:r>
            <a:r>
              <a:rPr lang="ru-RU" altLang="zh-CN" sz="1600" dirty="0">
                <a:solidFill>
                  <a:schemeClr val="bg1"/>
                </a:solidFill>
              </a:rPr>
              <a:t> узел с ключом </a:t>
            </a:r>
            <a:r>
              <a:rPr lang="ru-RU" altLang="zh-CN" sz="1600" dirty="0" err="1">
                <a:solidFill>
                  <a:schemeClr val="bg1"/>
                </a:solidFill>
              </a:rPr>
              <a:t>Key</a:t>
            </a:r>
            <a:r>
              <a:rPr lang="ru-RU" altLang="zh-CN" sz="1600" dirty="0">
                <a:solidFill>
                  <a:schemeClr val="bg1"/>
                </a:solidFill>
              </a:rPr>
              <a:t> (если такой есть). </a:t>
            </a:r>
          </a:p>
          <a:p>
            <a:r>
              <a:rPr lang="ru-RU" altLang="zh-CN" sz="1600" b="1" dirty="0">
                <a:solidFill>
                  <a:schemeClr val="bg1"/>
                </a:solidFill>
              </a:rPr>
              <a:t>Сложность: </a:t>
            </a:r>
            <a:r>
              <a:rPr lang="ru-RU" altLang="zh-CN" sz="1600" dirty="0">
                <a:solidFill>
                  <a:schemeClr val="bg1"/>
                </a:solidFill>
              </a:rPr>
              <a:t>O(</a:t>
            </a:r>
            <a:r>
              <a:rPr lang="ru-RU" altLang="zh-CN" sz="1600" dirty="0" err="1">
                <a:solidFill>
                  <a:schemeClr val="bg1"/>
                </a:solidFill>
              </a:rPr>
              <a:t>log</a:t>
            </a:r>
            <a:r>
              <a:rPr lang="ru-RU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n</a:t>
            </a:r>
            <a:r>
              <a:rPr lang="ru-RU" altLang="zh-CN" sz="1600" dirty="0">
                <a:solidFill>
                  <a:schemeClr val="bg1"/>
                </a:solidFill>
              </a:rPr>
              <a:t>) в среднем; O(n) в худшем случае. </a:t>
            </a:r>
          </a:p>
          <a:p>
            <a:r>
              <a:rPr lang="ru-RU" altLang="zh-CN" sz="1600" b="1" dirty="0">
                <a:solidFill>
                  <a:schemeClr val="bg1"/>
                </a:solidFill>
              </a:rPr>
              <a:t>Алгоритм: </a:t>
            </a:r>
          </a:p>
          <a:p>
            <a:pPr marL="342900" indent="-342900">
              <a:buAutoNum type="arabicPeriod"/>
            </a:pPr>
            <a:r>
              <a:rPr lang="ru-RU" altLang="zh-CN" sz="1600" dirty="0">
                <a:solidFill>
                  <a:schemeClr val="bg1"/>
                </a:solidFill>
              </a:rPr>
              <a:t>Если дерево </a:t>
            </a:r>
            <a:r>
              <a:rPr lang="ru-RU" altLang="zh-CN" sz="1600" dirty="0" err="1">
                <a:solidFill>
                  <a:schemeClr val="bg1"/>
                </a:solidFill>
              </a:rPr>
              <a:t>Tree</a:t>
            </a:r>
            <a:r>
              <a:rPr lang="ru-RU" altLang="zh-CN" sz="1600" dirty="0">
                <a:solidFill>
                  <a:schemeClr val="bg1"/>
                </a:solidFill>
              </a:rPr>
              <a:t> пусто, остановиться; </a:t>
            </a:r>
          </a:p>
          <a:p>
            <a:pPr marL="342900" indent="-342900">
              <a:buAutoNum type="arabicPeriod"/>
            </a:pPr>
            <a:r>
              <a:rPr lang="ru-RU" altLang="zh-CN" sz="1600" dirty="0">
                <a:solidFill>
                  <a:schemeClr val="bg1"/>
                </a:solidFill>
              </a:rPr>
              <a:t>Иначе сравнить </a:t>
            </a:r>
            <a:r>
              <a:rPr lang="ru-RU" altLang="zh-CN" sz="1600" dirty="0" err="1">
                <a:solidFill>
                  <a:schemeClr val="bg1"/>
                </a:solidFill>
              </a:rPr>
              <a:t>Key</a:t>
            </a:r>
            <a:r>
              <a:rPr lang="ru-RU" altLang="zh-CN" sz="1600" dirty="0">
                <a:solidFill>
                  <a:schemeClr val="bg1"/>
                </a:solidFill>
              </a:rPr>
              <a:t> с ключом X корневого узла 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altLang="zh-CN" sz="1600" dirty="0">
                <a:solidFill>
                  <a:schemeClr val="bg1"/>
                </a:solidFill>
              </a:rPr>
              <a:t>Если </a:t>
            </a:r>
            <a:r>
              <a:rPr lang="ru-RU" altLang="zh-CN" sz="1600" dirty="0" err="1">
                <a:solidFill>
                  <a:schemeClr val="bg1"/>
                </a:solidFill>
              </a:rPr>
              <a:t>Key</a:t>
            </a:r>
            <a:r>
              <a:rPr lang="ru-RU" altLang="zh-CN" sz="1600" dirty="0">
                <a:solidFill>
                  <a:schemeClr val="bg1"/>
                </a:solidFill>
              </a:rPr>
              <a:t> &gt; X, рекурсивно удалить </a:t>
            </a:r>
            <a:r>
              <a:rPr lang="ru-RU" altLang="zh-CN" sz="1600" dirty="0" err="1">
                <a:solidFill>
                  <a:schemeClr val="bg1"/>
                </a:solidFill>
              </a:rPr>
              <a:t>Key</a:t>
            </a:r>
            <a:r>
              <a:rPr lang="ru-RU" altLang="zh-CN" sz="1600" dirty="0">
                <a:solidFill>
                  <a:schemeClr val="bg1"/>
                </a:solidFill>
              </a:rPr>
              <a:t> из правого поддерева </a:t>
            </a:r>
            <a:r>
              <a:rPr lang="ru-RU" altLang="zh-CN" sz="1600" dirty="0" err="1">
                <a:solidFill>
                  <a:schemeClr val="bg1"/>
                </a:solidFill>
              </a:rPr>
              <a:t>Тree</a:t>
            </a:r>
            <a:r>
              <a:rPr lang="ru-RU" altLang="zh-CN" sz="1600" dirty="0">
                <a:solidFill>
                  <a:schemeClr val="bg1"/>
                </a:solidFill>
              </a:rPr>
              <a:t>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altLang="zh-CN" sz="1600" dirty="0">
                <a:solidFill>
                  <a:schemeClr val="bg1"/>
                </a:solidFill>
              </a:rPr>
              <a:t>Если </a:t>
            </a:r>
            <a:r>
              <a:rPr lang="ru-RU" altLang="zh-CN" sz="1600" dirty="0" err="1">
                <a:solidFill>
                  <a:schemeClr val="bg1"/>
                </a:solidFill>
              </a:rPr>
              <a:t>Key</a:t>
            </a:r>
            <a:r>
              <a:rPr lang="ru-RU" altLang="zh-CN" sz="1600" dirty="0">
                <a:solidFill>
                  <a:schemeClr val="bg1"/>
                </a:solidFill>
              </a:rPr>
              <a:t> &lt; X, рекурсивно удалить </a:t>
            </a:r>
            <a:r>
              <a:rPr lang="ru-RU" altLang="zh-CN" sz="1600" dirty="0" err="1">
                <a:solidFill>
                  <a:schemeClr val="bg1"/>
                </a:solidFill>
              </a:rPr>
              <a:t>Key</a:t>
            </a:r>
            <a:r>
              <a:rPr lang="ru-RU" altLang="zh-CN" sz="1600" dirty="0">
                <a:solidFill>
                  <a:schemeClr val="bg1"/>
                </a:solidFill>
              </a:rPr>
              <a:t> из левого поддерева </a:t>
            </a:r>
            <a:r>
              <a:rPr lang="ru-RU" altLang="zh-CN" sz="1600" dirty="0" err="1">
                <a:solidFill>
                  <a:schemeClr val="bg1"/>
                </a:solidFill>
              </a:rPr>
              <a:t>Тree</a:t>
            </a:r>
            <a:r>
              <a:rPr lang="ru-RU" altLang="zh-CN" sz="1600" dirty="0">
                <a:solidFill>
                  <a:schemeClr val="bg1"/>
                </a:solidFill>
              </a:rPr>
              <a:t>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altLang="zh-CN" sz="1600" dirty="0">
                <a:solidFill>
                  <a:schemeClr val="bg1"/>
                </a:solidFill>
              </a:rPr>
              <a:t>Если </a:t>
            </a:r>
            <a:r>
              <a:rPr lang="ru-RU" altLang="zh-CN" sz="1600" dirty="0" err="1">
                <a:solidFill>
                  <a:schemeClr val="bg1"/>
                </a:solidFill>
              </a:rPr>
              <a:t>Key</a:t>
            </a:r>
            <a:r>
              <a:rPr lang="ru-RU" altLang="zh-CN" sz="1600" dirty="0">
                <a:solidFill>
                  <a:schemeClr val="bg1"/>
                </a:solidFill>
              </a:rPr>
              <a:t> = X, то необходимо рассмотреть три случая.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ru-RU" altLang="zh-CN" sz="1600" dirty="0">
                <a:solidFill>
                  <a:schemeClr val="bg1"/>
                </a:solidFill>
              </a:rPr>
              <a:t>Если обоих детей нет, то удаляем текущий узел и обнуляем ссылку на него у родительского узла;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ru-RU" altLang="zh-CN" sz="1600" dirty="0">
                <a:solidFill>
                  <a:schemeClr val="bg1"/>
                </a:solidFill>
              </a:rPr>
              <a:t>Если одного из детей нет, то значения полей ребёнка m ставим вместо соответствующих значений корневого узла, затирая его старые значения, и освобождаем память, занимаемую узлом m;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ru-RU" altLang="zh-CN" sz="1600" dirty="0">
                <a:solidFill>
                  <a:schemeClr val="bg1"/>
                </a:solidFill>
              </a:rPr>
              <a:t>Если оба ребёнка присутствуют, то </a:t>
            </a:r>
          </a:p>
          <a:p>
            <a:pPr marL="1657350" lvl="3" indent="-285750">
              <a:buFont typeface="Wingdings" panose="05000000000000000000" pitchFamily="2" charset="2"/>
              <a:buChar char="n"/>
            </a:pPr>
            <a:r>
              <a:rPr lang="ru-RU" altLang="zh-CN" sz="1600" dirty="0">
                <a:solidFill>
                  <a:schemeClr val="bg1"/>
                </a:solidFill>
              </a:rPr>
              <a:t>Если левый узел m правого поддерева отсутствует (n-&gt;</a:t>
            </a:r>
            <a:r>
              <a:rPr lang="ru-RU" altLang="zh-CN" sz="1600" dirty="0" err="1">
                <a:solidFill>
                  <a:schemeClr val="bg1"/>
                </a:solidFill>
              </a:rPr>
              <a:t>right</a:t>
            </a:r>
            <a:r>
              <a:rPr lang="ru-RU" altLang="zh-CN" sz="1600" dirty="0">
                <a:solidFill>
                  <a:schemeClr val="bg1"/>
                </a:solidFill>
              </a:rPr>
              <a:t>-&gt;</a:t>
            </a:r>
            <a:r>
              <a:rPr lang="ru-RU" altLang="zh-CN" sz="1600" dirty="0" err="1">
                <a:solidFill>
                  <a:schemeClr val="bg1"/>
                </a:solidFill>
              </a:rPr>
              <a:t>left</a:t>
            </a:r>
            <a:r>
              <a:rPr lang="ru-RU" altLang="zh-CN" sz="1600" dirty="0">
                <a:solidFill>
                  <a:schemeClr val="bg1"/>
                </a:solidFill>
              </a:rPr>
              <a:t>) </a:t>
            </a:r>
          </a:p>
          <a:p>
            <a:pPr marL="1657350" lvl="3" indent="-285750">
              <a:buFont typeface="Wingdings" panose="05000000000000000000" pitchFamily="2" charset="2"/>
              <a:buChar char="n"/>
            </a:pPr>
            <a:r>
              <a:rPr lang="ru-RU" altLang="zh-CN" sz="1600" dirty="0">
                <a:solidFill>
                  <a:schemeClr val="bg1"/>
                </a:solidFill>
              </a:rPr>
              <a:t>Копируем из правого узла в удаляемый поля </a:t>
            </a:r>
            <a:r>
              <a:rPr lang="ru-RU" altLang="zh-CN" sz="1600" dirty="0" err="1">
                <a:solidFill>
                  <a:schemeClr val="bg1"/>
                </a:solidFill>
              </a:rPr>
              <a:t>Key</a:t>
            </a:r>
            <a:r>
              <a:rPr lang="ru-RU" altLang="zh-CN" sz="1600" dirty="0">
                <a:solidFill>
                  <a:schemeClr val="bg1"/>
                </a:solidFill>
              </a:rPr>
              <a:t>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ru-RU" altLang="zh-CN" sz="1600" dirty="0">
                <a:solidFill>
                  <a:schemeClr val="bg1"/>
                </a:solidFill>
              </a:rPr>
              <a:t>Иначе </a:t>
            </a:r>
          </a:p>
          <a:p>
            <a:pPr marL="1657350" lvl="3" indent="-285750">
              <a:buFont typeface="Wingdings" panose="05000000000000000000" pitchFamily="2" charset="2"/>
              <a:buChar char="n"/>
            </a:pPr>
            <a:r>
              <a:rPr lang="ru-RU" altLang="zh-CN" sz="1600" dirty="0">
                <a:solidFill>
                  <a:schemeClr val="bg1"/>
                </a:solidFill>
              </a:rPr>
              <a:t>Возьмём самый левый узел m, правого поддерева n-&gt;</a:t>
            </a:r>
            <a:r>
              <a:rPr lang="ru-RU" altLang="zh-CN" sz="1600" dirty="0" err="1">
                <a:solidFill>
                  <a:schemeClr val="bg1"/>
                </a:solidFill>
              </a:rPr>
              <a:t>right</a:t>
            </a:r>
            <a:r>
              <a:rPr lang="ru-RU" altLang="zh-CN" sz="1600" dirty="0">
                <a:solidFill>
                  <a:schemeClr val="bg1"/>
                </a:solidFill>
              </a:rPr>
              <a:t>; </a:t>
            </a:r>
          </a:p>
          <a:p>
            <a:pPr marL="1657350" lvl="3" indent="-285750">
              <a:buFont typeface="Wingdings" panose="05000000000000000000" pitchFamily="2" charset="2"/>
              <a:buChar char="n"/>
            </a:pPr>
            <a:r>
              <a:rPr lang="ru-RU" altLang="zh-CN" sz="1600" dirty="0">
                <a:solidFill>
                  <a:schemeClr val="bg1"/>
                </a:solidFill>
              </a:rPr>
              <a:t>Скопируем данные (кроме ссылок на дочерние элементы) из m в n; </a:t>
            </a:r>
          </a:p>
          <a:p>
            <a:pPr marL="1657350" lvl="3" indent="-285750">
              <a:buFont typeface="Wingdings" panose="05000000000000000000" pitchFamily="2" charset="2"/>
              <a:buChar char="n"/>
            </a:pPr>
            <a:r>
              <a:rPr lang="ru-RU" altLang="zh-CN" sz="1600" dirty="0">
                <a:solidFill>
                  <a:schemeClr val="bg1"/>
                </a:solidFill>
              </a:rPr>
              <a:t>Рекурсивно удалим узел </a:t>
            </a:r>
            <a:r>
              <a:rPr lang="en-US" altLang="zh-CN" sz="1600" dirty="0">
                <a:solidFill>
                  <a:schemeClr val="bg1"/>
                </a:solidFill>
              </a:rPr>
              <a:t>m.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039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КР_Мэн_Цзянин_3530904_90002">
            <a:extLst>
              <a:ext uri="{FF2B5EF4-FFF2-40B4-BE49-F238E27FC236}">
                <a16:creationId xmlns:a16="http://schemas.microsoft.com/office/drawing/2014/main" id="{7257C164-3246-463E-9DF9-6BD0B6471C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27EAC8E-053C-4009-A24F-9E50D17550D7}"/>
              </a:ext>
            </a:extLst>
          </p:cNvPr>
          <p:cNvSpPr txBox="1"/>
          <p:nvPr/>
        </p:nvSpPr>
        <p:spPr>
          <a:xfrm>
            <a:off x="9114966" y="328583"/>
            <a:ext cx="2902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altLang="zh-CN" sz="3200" b="1" dirty="0">
                <a:solidFill>
                  <a:schemeClr val="bg1"/>
                </a:solidFill>
              </a:rPr>
              <a:t>Интерфейсы</a:t>
            </a:r>
            <a:r>
              <a:rPr lang="ru-RU" altLang="zh-CN" sz="2800" dirty="0">
                <a:solidFill>
                  <a:schemeClr val="bg1"/>
                </a:solidFill>
              </a:rPr>
              <a:t>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D942D8-98CB-4F3C-AF54-F7E8759A954E}"/>
              </a:ext>
            </a:extLst>
          </p:cNvPr>
          <p:cNvSpPr txBox="1"/>
          <p:nvPr/>
        </p:nvSpPr>
        <p:spPr>
          <a:xfrm>
            <a:off x="394921" y="913358"/>
            <a:ext cx="114021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altLang="zh-CN" sz="1600" dirty="0">
                <a:solidFill>
                  <a:schemeClr val="bg1"/>
                </a:solidFill>
              </a:rPr>
              <a:t>Сохранить имя файла, которое пользователь вводит </a:t>
            </a:r>
          </a:p>
          <a:p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void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openFile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(string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file_name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); 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altLang="zh-CN" sz="1600" dirty="0">
                <a:solidFill>
                  <a:schemeClr val="bg1"/>
                </a:solidFill>
              </a:rPr>
              <a:t>Выводит текст и вывести его с добавлением последовательных номеров  строк в файл </a:t>
            </a:r>
          </a:p>
          <a:p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void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printTextWithRowNum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(); 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altLang="zh-CN" sz="1600" dirty="0">
                <a:solidFill>
                  <a:schemeClr val="bg1"/>
                </a:solidFill>
              </a:rPr>
              <a:t>Найти запись с указанным ключом </a:t>
            </a:r>
          </a:p>
          <a:p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void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searchWord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(string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word_search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); 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altLang="zh-CN" sz="1600" dirty="0">
                <a:solidFill>
                  <a:schemeClr val="bg1"/>
                </a:solidFill>
              </a:rPr>
              <a:t>Удалить запись с указанным ключом </a:t>
            </a:r>
          </a:p>
          <a:p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void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deleteWord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(string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dele_word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); 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altLang="zh-CN" sz="1600" dirty="0">
                <a:solidFill>
                  <a:schemeClr val="bg1"/>
                </a:solidFill>
              </a:rPr>
              <a:t>Собрать все слова, встречающиеся в тексте </a:t>
            </a:r>
          </a:p>
          <a:p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void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makeTree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(); 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altLang="zh-CN" sz="1600" dirty="0">
                <a:solidFill>
                  <a:schemeClr val="bg1"/>
                </a:solidFill>
              </a:rPr>
              <a:t>Печать на экране </a:t>
            </a:r>
          </a:p>
          <a:p>
            <a:r>
              <a:rPr lang="ru-RU" altLang="zh-CN" sz="1600" dirty="0">
                <a:solidFill>
                  <a:schemeClr val="bg1"/>
                </a:solidFill>
              </a:rPr>
              <a:t>  </a:t>
            </a:r>
            <a:r>
              <a:rPr lang="en-US" altLang="zh-CN" sz="1600" dirty="0">
                <a:solidFill>
                  <a:schemeClr val="bg1"/>
                </a:solidFill>
              </a:rPr>
              <a:t>   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void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outputDictionaryOrderInFile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(bool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repetitive_word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</a:rPr>
              <a:t>true == </a:t>
            </a:r>
            <a:r>
              <a:rPr lang="en-US" altLang="zh-CN" sz="1600" dirty="0" err="1">
                <a:solidFill>
                  <a:schemeClr val="bg1"/>
                </a:solidFill>
              </a:rPr>
              <a:t>repetitive_word</a:t>
            </a:r>
            <a:r>
              <a:rPr lang="en-US" altLang="zh-CN" sz="1600" dirty="0">
                <a:solidFill>
                  <a:schemeClr val="bg1"/>
                </a:solidFill>
              </a:rPr>
              <a:t> – </a:t>
            </a:r>
            <a:r>
              <a:rPr lang="ru-RU" altLang="zh-CN" sz="1600" dirty="0">
                <a:solidFill>
                  <a:schemeClr val="bg1"/>
                </a:solidFill>
              </a:rPr>
              <a:t>вывод повторяющихся слов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</a:rPr>
              <a:t>false == </a:t>
            </a:r>
            <a:r>
              <a:rPr lang="en-US" altLang="zh-CN" sz="1600" dirty="0" err="1">
                <a:solidFill>
                  <a:schemeClr val="bg1"/>
                </a:solidFill>
              </a:rPr>
              <a:t>repetitive_word</a:t>
            </a:r>
            <a:r>
              <a:rPr lang="en-US" altLang="zh-CN" sz="1600" dirty="0">
                <a:solidFill>
                  <a:schemeClr val="bg1"/>
                </a:solidFill>
              </a:rPr>
              <a:t> - </a:t>
            </a:r>
            <a:r>
              <a:rPr lang="ru-RU" altLang="zh-CN" sz="1600" dirty="0">
                <a:solidFill>
                  <a:schemeClr val="bg1"/>
                </a:solidFill>
              </a:rPr>
              <a:t>не вывод повторяющихся слов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ru-RU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altLang="zh-CN" sz="1600" dirty="0">
                <a:solidFill>
                  <a:schemeClr val="bg1"/>
                </a:solidFill>
              </a:rPr>
              <a:t>Выводить в фале </a:t>
            </a:r>
          </a:p>
          <a:p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void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outputInFile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();</a:t>
            </a:r>
            <a:endParaRPr lang="zh-CN" altLang="en-US" sz="16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606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" id="{2BAFADAE-EE51-4ED7-A63F-2429C67F2BD5}" vid="{1CCAD7E6-35BC-4256-9F2C-9053901BC608}"/>
    </a:ext>
  </a:extLst>
</a:theme>
</file>

<file path=ppt/theme/theme2.xml><?xml version="1.0" encoding="utf-8"?>
<a:theme xmlns:a="http://schemas.openxmlformats.org/drawingml/2006/main" name="1_OfficePLUS">
  <a:themeElements>
    <a:clrScheme name="沉稳红模板配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00000"/>
      </a:accent1>
      <a:accent2>
        <a:srgbClr val="9A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520B0621022B4CA37193CEB4BD4006" ma:contentTypeVersion="13" ma:contentTypeDescription="Create a new document." ma:contentTypeScope="" ma:versionID="cfe9ef737fb2ae655456fe470e3de886">
  <xsd:schema xmlns:xsd="http://www.w3.org/2001/XMLSchema" xmlns:xs="http://www.w3.org/2001/XMLSchema" xmlns:p="http://schemas.microsoft.com/office/2006/metadata/properties" xmlns:ns2="45e91f00-0250-4a60-970e-f6ee534b485a" xmlns:ns3="03902022-5f07-415b-99da-02f7a843c2d0" targetNamespace="http://schemas.microsoft.com/office/2006/metadata/properties" ma:root="true" ma:fieldsID="1f8918928c275871385115b2196c7a39" ns2:_="" ns3:_="">
    <xsd:import namespace="45e91f00-0250-4a60-970e-f6ee534b485a"/>
    <xsd:import namespace="03902022-5f07-415b-99da-02f7a843c2d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e91f00-0250-4a60-970e-f6ee534b48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02022-5f07-415b-99da-02f7a843c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3902022-5f07-415b-99da-02f7a843c2d0" xsi:nil="true"/>
  </documentManagement>
</p:properties>
</file>

<file path=customXml/itemProps1.xml><?xml version="1.0" encoding="utf-8"?>
<ds:datastoreItem xmlns:ds="http://schemas.openxmlformats.org/officeDocument/2006/customXml" ds:itemID="{E886439D-D4B2-4460-9225-ADE756E4E3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e91f00-0250-4a60-970e-f6ee534b485a"/>
    <ds:schemaRef ds:uri="03902022-5f07-415b-99da-02f7a843c2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03902022-5f07-415b-99da-02f7a843c2d0"/>
    <ds:schemaRef ds:uri="45e91f00-0250-4a60-970e-f6ee534b485a"/>
    <ds:schemaRef ds:uri="http://schemas.microsoft.com/office/infopath/2007/PartnerControl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1465</Words>
  <Application>Microsoft Office PowerPoint</Application>
  <PresentationFormat>宽屏</PresentationFormat>
  <Paragraphs>197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Trade Gothic LT Pro</vt:lpstr>
      <vt:lpstr>微软雅黑</vt:lpstr>
      <vt:lpstr>Arial</vt:lpstr>
      <vt:lpstr>Calibri</vt:lpstr>
      <vt:lpstr>Century Gothic</vt:lpstr>
      <vt:lpstr>Segoe UI Light</vt:lpstr>
      <vt:lpstr>Times New Roman</vt:lpstr>
      <vt:lpstr>Trebuchet MS</vt:lpstr>
      <vt:lpstr>Wingdings</vt:lpstr>
      <vt:lpstr>Office 主题​​</vt:lpstr>
      <vt:lpstr>1_OfficePLUS</vt:lpstr>
      <vt:lpstr>КУРСОВАЯ РАБОТА</vt:lpstr>
      <vt:lpstr>Вариант 1.2.1  Перекрестные  ссылки.  Бинарное  дерево  поиска </vt:lpstr>
      <vt:lpstr>Вариант 1.2.1  Перекрестные  ссылки.  Бинарное  дерево  поиска </vt:lpstr>
      <vt:lpstr>Описание алгоритма </vt:lpstr>
      <vt:lpstr>Описание алгоритма </vt:lpstr>
      <vt:lpstr>Основные меторды</vt:lpstr>
      <vt:lpstr>Основные меторды</vt:lpstr>
      <vt:lpstr>Основные меторды</vt:lpstr>
      <vt:lpstr>PowerPoint 演示文稿</vt:lpstr>
      <vt:lpstr>PowerPoint 演示文稿</vt:lpstr>
      <vt:lpstr>PowerPoint 演示文稿</vt:lpstr>
      <vt:lpstr>Пример (вводит) : “This Prestwick House Literary Touchstone Edition includes a glossary and reader's notes to help the modern reader fully appreciate London's masterful weaving of science, philosophy, and the storyteller’s”</vt:lpstr>
      <vt:lpstr>Средняя длина пути от корня до любого узла в случайно построенном бинарном дереве поиска </vt:lpstr>
      <vt:lpstr>PowerPoint 演示文稿</vt:lpstr>
      <vt:lpstr>PowerPoint 演示文稿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2020-05-23T11:49:39Z</dcterms:created>
  <dcterms:modified xsi:type="dcterms:W3CDTF">2020-05-23T13:54:16Z</dcterms:modified>
</cp:coreProperties>
</file>