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a3d96c55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a3d96c55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3d96c557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3d96c557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a3d96c5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a3d96c5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a3d96c5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a3d96c5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3d96c55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3d96c55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3d96c55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3d96c55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3d96c5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3d96c5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3d96c55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3d96c55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a3d96c55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a3d96c55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3d96c5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3d96c5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tlclimate.uc.r.appspot.com/"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hyperlink" Target="http://www.youtube.com/watch?v=Icfsmm1sPCQ" TargetMode="External"/><Relationship Id="rId5" Type="http://schemas.openxmlformats.org/officeDocument/2006/relationships/image" Target="../media/image1.jpg"/><Relationship Id="rId6" Type="http://schemas.openxmlformats.org/officeDocument/2006/relationships/hyperlink" Target="https://stlclimate.uc.r.appspo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0" l="28514" r="14030" t="9090"/>
          <a:stretch/>
        </p:blipFill>
        <p:spPr>
          <a:xfrm>
            <a:off x="0" y="-687650"/>
            <a:ext cx="8668475" cy="7156574"/>
          </a:xfrm>
          <a:prstGeom prst="rect">
            <a:avLst/>
          </a:prstGeom>
          <a:noFill/>
          <a:ln>
            <a:noFill/>
          </a:ln>
        </p:spPr>
      </p:pic>
      <p:sp>
        <p:nvSpPr>
          <p:cNvPr id="57" name="Google Shape;57;p13"/>
          <p:cNvSpPr/>
          <p:nvPr/>
        </p:nvSpPr>
        <p:spPr>
          <a:xfrm flipH="1">
            <a:off x="2240400" y="-280500"/>
            <a:ext cx="9756600" cy="6858000"/>
          </a:xfrm>
          <a:prstGeom prst="rect">
            <a:avLst/>
          </a:prstGeom>
          <a:gradFill>
            <a:gsLst>
              <a:gs pos="0">
                <a:srgbClr val="000000">
                  <a:alpha val="0"/>
                </a:srgbClr>
              </a:gs>
              <a:gs pos="19000">
                <a:srgbClr val="000000">
                  <a:alpha val="40000"/>
                </a:srgbClr>
              </a:gs>
              <a:gs pos="35000">
                <a:srgbClr val="000000">
                  <a:alpha val="75686"/>
                </a:srgbClr>
              </a:gs>
              <a:gs pos="52999">
                <a:srgbClr val="000000"/>
              </a:gs>
              <a:gs pos="100000">
                <a:srgbClr val="000000"/>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lizabeth City State University" id="58" name="Google Shape;58;p13"/>
          <p:cNvPicPr preferRelativeResize="0"/>
          <p:nvPr/>
        </p:nvPicPr>
        <p:blipFill rotWithShape="1">
          <a:blip r:embed="rId4">
            <a:alphaModFix/>
          </a:blip>
          <a:srcRect b="0" l="0" r="0" t="0"/>
          <a:stretch/>
        </p:blipFill>
        <p:spPr>
          <a:xfrm>
            <a:off x="147100" y="3518325"/>
            <a:ext cx="2268425" cy="1466900"/>
          </a:xfrm>
          <a:prstGeom prst="rect">
            <a:avLst/>
          </a:prstGeom>
          <a:noFill/>
          <a:ln>
            <a:noFill/>
          </a:ln>
        </p:spPr>
      </p:pic>
      <p:sp>
        <p:nvSpPr>
          <p:cNvPr id="59" name="Google Shape;59;p13"/>
          <p:cNvSpPr txBox="1"/>
          <p:nvPr/>
        </p:nvSpPr>
        <p:spPr>
          <a:xfrm>
            <a:off x="2366075" y="485450"/>
            <a:ext cx="6302400" cy="1106700"/>
          </a:xfrm>
          <a:prstGeom prst="rect">
            <a:avLst/>
          </a:prstGeom>
          <a:noFill/>
          <a:ln>
            <a:noFill/>
          </a:ln>
          <a:effectLst>
            <a:outerShdw blurRad="57150" rotWithShape="0" algn="bl" dir="5400000" dist="285750">
              <a:srgbClr val="FFFFFF">
                <a:alpha val="20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lt1"/>
                </a:solidFill>
                <a:latin typeface="Comfortaa"/>
                <a:ea typeface="Comfortaa"/>
                <a:cs typeface="Comfortaa"/>
                <a:sym typeface="Comfortaa"/>
              </a:rPr>
              <a:t>Climate change</a:t>
            </a:r>
            <a:endParaRPr b="1" sz="2000">
              <a:solidFill>
                <a:schemeClr val="lt1"/>
              </a:solidFill>
              <a:latin typeface="Comfortaa"/>
              <a:ea typeface="Comfortaa"/>
              <a:cs typeface="Comfortaa"/>
              <a:sym typeface="Comfortaa"/>
            </a:endParaRPr>
          </a:p>
          <a:p>
            <a:pPr indent="0" lvl="0" marL="0" rtl="0" algn="r">
              <a:spcBef>
                <a:spcPts val="0"/>
              </a:spcBef>
              <a:spcAft>
                <a:spcPts val="0"/>
              </a:spcAft>
              <a:buNone/>
            </a:pPr>
            <a:r>
              <a:rPr b="1" lang="en" sz="2000">
                <a:solidFill>
                  <a:schemeClr val="lt1"/>
                </a:solidFill>
                <a:latin typeface="Comfortaa"/>
                <a:ea typeface="Comfortaa"/>
                <a:cs typeface="Comfortaa"/>
                <a:sym typeface="Comfortaa"/>
              </a:rPr>
              <a:t> affecting St. Louis</a:t>
            </a:r>
            <a:endParaRPr b="1" sz="2000">
              <a:solidFill>
                <a:schemeClr val="lt1"/>
              </a:solidFill>
              <a:latin typeface="Comfortaa"/>
              <a:ea typeface="Comfortaa"/>
              <a:cs typeface="Comfortaa"/>
              <a:sym typeface="Comfortaa"/>
            </a:endParaRPr>
          </a:p>
        </p:txBody>
      </p:sp>
      <p:sp>
        <p:nvSpPr>
          <p:cNvPr id="60" name="Google Shape;60;p13"/>
          <p:cNvSpPr txBox="1"/>
          <p:nvPr/>
        </p:nvSpPr>
        <p:spPr>
          <a:xfrm>
            <a:off x="5501700" y="1930350"/>
            <a:ext cx="3891600" cy="12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omfortaa"/>
                <a:ea typeface="Comfortaa"/>
                <a:cs typeface="Comfortaa"/>
                <a:sym typeface="Comfortaa"/>
              </a:rPr>
              <a:t>Hackers: </a:t>
            </a:r>
            <a:endParaRPr b="1" sz="1800">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Sincere Ponton</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Iasia Cooper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Antonio Vallez</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Tony Guy</a:t>
            </a:r>
            <a:endParaRPr>
              <a:solidFill>
                <a:schemeClr val="lt1"/>
              </a:solidFill>
              <a:latin typeface="Comfortaa"/>
              <a:ea typeface="Comfortaa"/>
              <a:cs typeface="Comfortaa"/>
              <a:sym typeface="Comfortaa"/>
            </a:endParaRPr>
          </a:p>
        </p:txBody>
      </p:sp>
      <p:sp>
        <p:nvSpPr>
          <p:cNvPr id="61" name="Google Shape;61;p13"/>
          <p:cNvSpPr txBox="1"/>
          <p:nvPr/>
        </p:nvSpPr>
        <p:spPr>
          <a:xfrm>
            <a:off x="4857750" y="3714750"/>
            <a:ext cx="44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2" name="Google Shape;62;p13"/>
          <p:cNvSpPr txBox="1"/>
          <p:nvPr/>
        </p:nvSpPr>
        <p:spPr>
          <a:xfrm>
            <a:off x="5501700" y="3213150"/>
            <a:ext cx="4000500" cy="12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Comfortaa"/>
                <a:ea typeface="Comfortaa"/>
                <a:cs typeface="Comfortaa"/>
                <a:sym typeface="Comfortaa"/>
              </a:rPr>
              <a:t>Mentors: </a:t>
            </a:r>
            <a:endParaRPr b="1" sz="1800">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Dr. Malcolm Dcosta</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Dr. Mohammed Elbakary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John Holly</a:t>
            </a:r>
            <a:endParaRPr>
              <a:solidFill>
                <a:schemeClr val="lt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Our Conclusion </a:t>
            </a:r>
            <a:endParaRPr b="1" sz="3620">
              <a:latin typeface="Comfortaa"/>
              <a:ea typeface="Comfortaa"/>
              <a:cs typeface="Comfortaa"/>
              <a:sym typeface="Comfortaa"/>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Based on our findings, we can conclude that the </a:t>
            </a:r>
            <a:r>
              <a:rPr lang="en">
                <a:latin typeface="Comfortaa"/>
                <a:ea typeface="Comfortaa"/>
                <a:cs typeface="Comfortaa"/>
                <a:sym typeface="Comfortaa"/>
              </a:rPr>
              <a:t>average</a:t>
            </a:r>
            <a:r>
              <a:rPr lang="en">
                <a:latin typeface="Comfortaa"/>
                <a:ea typeface="Comfortaa"/>
                <a:cs typeface="Comfortaa"/>
                <a:sym typeface="Comfortaa"/>
              </a:rPr>
              <a:t> </a:t>
            </a:r>
            <a:r>
              <a:rPr lang="en">
                <a:latin typeface="Comfortaa"/>
                <a:ea typeface="Comfortaa"/>
                <a:cs typeface="Comfortaa"/>
                <a:sym typeface="Comfortaa"/>
              </a:rPr>
              <a:t>temperatures are currently at an all-time high  compare to the earlier years in St Louis. This increase in temperatures shows a distinct trend towards a warmer climate. This could be an explanation for the increase in inclimate weather in St. Louis.  Warmer temperatures increase weather anomalies.</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Citations</a:t>
            </a:r>
            <a:endParaRPr b="1" sz="3620">
              <a:latin typeface="Comfortaa"/>
              <a:ea typeface="Comfortaa"/>
              <a:cs typeface="Comfortaa"/>
              <a:sym typeface="Comfortaa"/>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38596"/>
              <a:buFont typeface="Arial"/>
              <a:buNone/>
            </a:pPr>
            <a:r>
              <a:rPr lang="en" sz="2850">
                <a:latin typeface="Comfortaa"/>
                <a:ea typeface="Comfortaa"/>
                <a:cs typeface="Comfortaa"/>
                <a:sym typeface="Comfortaa"/>
              </a:rPr>
              <a:t>"Call to Action" Global Climate and Health Forum,</a:t>
            </a:r>
            <a:endParaRPr sz="2850">
              <a:latin typeface="Comfortaa"/>
              <a:ea typeface="Comfortaa"/>
              <a:cs typeface="Comfortaa"/>
              <a:sym typeface="Comfortaa"/>
            </a:endParaRPr>
          </a:p>
          <a:p>
            <a:pPr indent="0" lvl="0" marL="0" rtl="0" algn="l">
              <a:spcBef>
                <a:spcPts val="1200"/>
              </a:spcBef>
              <a:spcAft>
                <a:spcPts val="0"/>
              </a:spcAft>
              <a:buClr>
                <a:schemeClr val="dk1"/>
              </a:buClr>
              <a:buSzPct val="38596"/>
              <a:buFont typeface="Arial"/>
              <a:buNone/>
            </a:pPr>
            <a:r>
              <a:rPr lang="en" sz="2850">
                <a:latin typeface="Comfortaa"/>
                <a:ea typeface="Comfortaa"/>
                <a:cs typeface="Comfortaa"/>
                <a:sym typeface="Comfortaa"/>
              </a:rPr>
              <a:t>https://www.globalclimateandhealthforum.org/call-to-action#:~:text=A%20Call%20to%20Action%20on,depend%20on%20for%20our%20survival</a:t>
            </a:r>
            <a:endParaRPr sz="2850">
              <a:latin typeface="Comfortaa"/>
              <a:ea typeface="Comfortaa"/>
              <a:cs typeface="Comfortaa"/>
              <a:sym typeface="Comfortaa"/>
            </a:endParaRPr>
          </a:p>
          <a:p>
            <a:pPr indent="0" lvl="0" marL="0" rtl="0" algn="l">
              <a:spcBef>
                <a:spcPts val="1200"/>
              </a:spcBef>
              <a:spcAft>
                <a:spcPts val="0"/>
              </a:spcAft>
              <a:buClr>
                <a:schemeClr val="dk1"/>
              </a:buClr>
              <a:buSzPct val="38596"/>
              <a:buFont typeface="Arial"/>
              <a:buNone/>
            </a:pPr>
            <a:r>
              <a:rPr lang="en" sz="2850">
                <a:latin typeface="Comfortaa"/>
                <a:ea typeface="Comfortaa"/>
                <a:cs typeface="Comfortaa"/>
                <a:sym typeface="Comfortaa"/>
              </a:rPr>
              <a:t>“Overview: Weather, Global Warming and Climate Change.”</a:t>
            </a:r>
            <a:endParaRPr sz="2850">
              <a:latin typeface="Comfortaa"/>
              <a:ea typeface="Comfortaa"/>
              <a:cs typeface="Comfortaa"/>
              <a:sym typeface="Comfortaa"/>
            </a:endParaRPr>
          </a:p>
          <a:p>
            <a:pPr indent="0" lvl="0" marL="0" rtl="0" algn="l">
              <a:spcBef>
                <a:spcPts val="1200"/>
              </a:spcBef>
              <a:spcAft>
                <a:spcPts val="0"/>
              </a:spcAft>
              <a:buClr>
                <a:schemeClr val="dk1"/>
              </a:buClr>
              <a:buSzPct val="38596"/>
              <a:buFont typeface="Arial"/>
              <a:buNone/>
            </a:pPr>
            <a:r>
              <a:rPr lang="en" sz="2850">
                <a:latin typeface="Comfortaa"/>
                <a:ea typeface="Comfortaa"/>
                <a:cs typeface="Comfortaa"/>
                <a:sym typeface="Comfortaa"/>
              </a:rPr>
              <a:t>Nasa NASA, 24 Aug. 2021, https://climate.nasa.gov/resources/global-warming-vs-climate-change/</a:t>
            </a:r>
            <a:endParaRPr sz="2850">
              <a:latin typeface="Comfortaa"/>
              <a:ea typeface="Comfortaa"/>
              <a:cs typeface="Comfortaa"/>
              <a:sym typeface="Comfortaa"/>
            </a:endParaRPr>
          </a:p>
          <a:p>
            <a:pPr indent="0" lvl="0" marL="0" rtl="0" algn="l">
              <a:spcBef>
                <a:spcPts val="1200"/>
              </a:spcBef>
              <a:spcAft>
                <a:spcPts val="0"/>
              </a:spcAft>
              <a:buClr>
                <a:schemeClr val="dk1"/>
              </a:buClr>
              <a:buSzPct val="38596"/>
              <a:buFont typeface="Arial"/>
              <a:buNone/>
            </a:pPr>
            <a:r>
              <a:rPr lang="en" sz="2850">
                <a:latin typeface="Comfortaa"/>
                <a:ea typeface="Comfortaa"/>
                <a:cs typeface="Comfortaa"/>
                <a:sym typeface="Comfortaa"/>
              </a:rPr>
              <a:t>TEMP STL Annual Averages.xls 1/5/2021 https://www.weather.gov/media/lsx/climate/stl/temp/temp_stl_annual_averages.pdf</a:t>
            </a:r>
            <a:endParaRPr sz="2850">
              <a:latin typeface="Comfortaa"/>
              <a:ea typeface="Comfortaa"/>
              <a:cs typeface="Comfortaa"/>
              <a:sym typeface="Comfortaa"/>
            </a:endParaRPr>
          </a:p>
          <a:p>
            <a:pPr indent="0" lvl="0" marL="0" rtl="0" algn="l">
              <a:spcBef>
                <a:spcPts val="1200"/>
              </a:spcBef>
              <a:spcAft>
                <a:spcPts val="1200"/>
              </a:spcAft>
              <a:buNone/>
            </a:pPr>
            <a:r>
              <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702100" y="89490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420">
                <a:latin typeface="Comfortaa"/>
                <a:ea typeface="Comfortaa"/>
                <a:cs typeface="Comfortaa"/>
                <a:sym typeface="Comfortaa"/>
              </a:rPr>
              <a:t>Our mission</a:t>
            </a:r>
            <a:endParaRPr b="1" sz="4420">
              <a:latin typeface="Comfortaa"/>
              <a:ea typeface="Comfortaa"/>
              <a:cs typeface="Comfortaa"/>
              <a:sym typeface="Comfortaa"/>
            </a:endParaRPr>
          </a:p>
        </p:txBody>
      </p:sp>
      <p:sp>
        <p:nvSpPr>
          <p:cNvPr id="68" name="Google Shape;68;p14"/>
          <p:cNvSpPr txBox="1"/>
          <p:nvPr>
            <p:ph idx="1" type="body"/>
          </p:nvPr>
        </p:nvSpPr>
        <p:spPr>
          <a:xfrm>
            <a:off x="702100" y="1769400"/>
            <a:ext cx="6484800" cy="1604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2000">
                <a:latin typeface="Comfortaa"/>
                <a:ea typeface="Comfortaa"/>
                <a:cs typeface="Comfortaa"/>
                <a:sym typeface="Comfortaa"/>
              </a:rPr>
              <a:t>We want you to join the Cool Ducks team in battling the current environmental crises we all know as climate change by providing you with data on </a:t>
            </a:r>
            <a:r>
              <a:rPr b="1" lang="en" sz="2000">
                <a:latin typeface="Comfortaa"/>
                <a:ea typeface="Comfortaa"/>
                <a:cs typeface="Comfortaa"/>
                <a:sym typeface="Comfortaa"/>
              </a:rPr>
              <a:t>temperature</a:t>
            </a:r>
            <a:r>
              <a:rPr b="1" lang="en" sz="2000">
                <a:latin typeface="Comfortaa"/>
                <a:ea typeface="Comfortaa"/>
                <a:cs typeface="Comfortaa"/>
                <a:sym typeface="Comfortaa"/>
              </a:rPr>
              <a:t> changes in St. Louis in hopes of inspiring </a:t>
            </a:r>
            <a:r>
              <a:rPr b="1" lang="en" sz="2000">
                <a:latin typeface="Comfortaa"/>
                <a:ea typeface="Comfortaa"/>
                <a:cs typeface="Comfortaa"/>
                <a:sym typeface="Comfortaa"/>
              </a:rPr>
              <a:t>healthier</a:t>
            </a:r>
            <a:r>
              <a:rPr b="1" lang="en" sz="2000">
                <a:latin typeface="Comfortaa"/>
                <a:ea typeface="Comfortaa"/>
                <a:cs typeface="Comfortaa"/>
                <a:sym typeface="Comfortaa"/>
              </a:rPr>
              <a:t> </a:t>
            </a:r>
            <a:r>
              <a:rPr b="1" lang="en" sz="2000">
                <a:latin typeface="Comfortaa"/>
                <a:ea typeface="Comfortaa"/>
                <a:cs typeface="Comfortaa"/>
                <a:sym typeface="Comfortaa"/>
              </a:rPr>
              <a:t>environmental</a:t>
            </a:r>
            <a:r>
              <a:rPr b="1" lang="en" sz="2000">
                <a:latin typeface="Comfortaa"/>
                <a:ea typeface="Comfortaa"/>
                <a:cs typeface="Comfortaa"/>
                <a:sym typeface="Comfortaa"/>
              </a:rPr>
              <a:t> habits.</a:t>
            </a:r>
            <a:endParaRPr b="1" sz="2000">
              <a:latin typeface="Comfortaa"/>
              <a:ea typeface="Comfortaa"/>
              <a:cs typeface="Comfortaa"/>
              <a:sym typeface="Comfortaa"/>
            </a:endParaRPr>
          </a:p>
        </p:txBody>
      </p:sp>
      <p:pic>
        <p:nvPicPr>
          <p:cNvPr id="69" name="Google Shape;69;p14"/>
          <p:cNvPicPr preferRelativeResize="0"/>
          <p:nvPr/>
        </p:nvPicPr>
        <p:blipFill>
          <a:blip r:embed="rId3">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400">
                <a:latin typeface="Comfortaa"/>
                <a:ea typeface="Comfortaa"/>
                <a:cs typeface="Comfortaa"/>
                <a:sym typeface="Comfortaa"/>
              </a:rPr>
              <a:t>What is Climate Change?</a:t>
            </a:r>
            <a:endParaRPr b="1" sz="4400">
              <a:latin typeface="Comfortaa"/>
              <a:ea typeface="Comfortaa"/>
              <a:cs typeface="Comfortaa"/>
              <a:sym typeface="Comfortaa"/>
            </a:endParaRPr>
          </a:p>
        </p:txBody>
      </p:sp>
      <p:sp>
        <p:nvSpPr>
          <p:cNvPr id="75" name="Google Shape;75;p15"/>
          <p:cNvSpPr txBox="1"/>
          <p:nvPr>
            <p:ph idx="1" type="body"/>
          </p:nvPr>
        </p:nvSpPr>
        <p:spPr>
          <a:xfrm>
            <a:off x="311700" y="1256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Climate Change refers to the overall changes in </a:t>
            </a:r>
            <a:r>
              <a:rPr lang="en">
                <a:latin typeface="Comfortaa"/>
                <a:ea typeface="Comfortaa"/>
                <a:cs typeface="Comfortaa"/>
                <a:sym typeface="Comfortaa"/>
              </a:rPr>
              <a:t>temperatures</a:t>
            </a:r>
            <a:r>
              <a:rPr lang="en">
                <a:latin typeface="Comfortaa"/>
                <a:ea typeface="Comfortaa"/>
                <a:cs typeface="Comfortaa"/>
                <a:sym typeface="Comfortaa"/>
              </a:rPr>
              <a:t> and other conditions throughout the years. These changes can occur naturally, but recently human activities have been the main driver for climate change due to the excessive burning of fossil fuels.</a:t>
            </a:r>
            <a:endParaRPr>
              <a:latin typeface="Comfortaa"/>
              <a:ea typeface="Comfortaa"/>
              <a:cs typeface="Comfortaa"/>
              <a:sym typeface="Comfortaa"/>
            </a:endParaRPr>
          </a:p>
        </p:txBody>
      </p:sp>
      <p:pic>
        <p:nvPicPr>
          <p:cNvPr id="76" name="Google Shape;76;p15"/>
          <p:cNvPicPr preferRelativeResize="0"/>
          <p:nvPr/>
        </p:nvPicPr>
        <p:blipFill>
          <a:blip r:embed="rId3">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How does climate change affect us?</a:t>
            </a:r>
            <a:endParaRPr b="1" sz="3000">
              <a:latin typeface="Comfortaa"/>
              <a:ea typeface="Comfortaa"/>
              <a:cs typeface="Comfortaa"/>
              <a:sym typeface="Comfortaa"/>
            </a:endParaRPr>
          </a:p>
        </p:txBody>
      </p:sp>
      <p:sp>
        <p:nvSpPr>
          <p:cNvPr id="82" name="Google Shape;82;p16"/>
          <p:cNvSpPr txBox="1"/>
          <p:nvPr>
            <p:ph idx="1" type="body"/>
          </p:nvPr>
        </p:nvSpPr>
        <p:spPr>
          <a:xfrm>
            <a:off x="311700" y="1509700"/>
            <a:ext cx="7104900" cy="2835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Comfortaa"/>
              <a:buChar char="●"/>
            </a:pPr>
            <a:r>
              <a:rPr lang="en" sz="2100">
                <a:latin typeface="Comfortaa"/>
                <a:ea typeface="Comfortaa"/>
                <a:cs typeface="Comfortaa"/>
                <a:sym typeface="Comfortaa"/>
              </a:rPr>
              <a:t>Rise in temperatures</a:t>
            </a:r>
            <a:endParaRPr sz="2100">
              <a:latin typeface="Comfortaa"/>
              <a:ea typeface="Comfortaa"/>
              <a:cs typeface="Comfortaa"/>
              <a:sym typeface="Comfortaa"/>
            </a:endParaRPr>
          </a:p>
          <a:p>
            <a:pPr indent="-361950" lvl="0" marL="457200" rtl="0" algn="l">
              <a:spcBef>
                <a:spcPts val="0"/>
              </a:spcBef>
              <a:spcAft>
                <a:spcPts val="0"/>
              </a:spcAft>
              <a:buSzPts val="2100"/>
              <a:buFont typeface="Comfortaa"/>
              <a:buChar char="●"/>
            </a:pPr>
            <a:r>
              <a:rPr lang="en" sz="2100">
                <a:latin typeface="Comfortaa"/>
                <a:ea typeface="Comfortaa"/>
                <a:cs typeface="Comfortaa"/>
                <a:sym typeface="Comfortaa"/>
              </a:rPr>
              <a:t>Increase in weather anomalies</a:t>
            </a:r>
            <a:endParaRPr sz="2100">
              <a:latin typeface="Comfortaa"/>
              <a:ea typeface="Comfortaa"/>
              <a:cs typeface="Comfortaa"/>
              <a:sym typeface="Comfortaa"/>
            </a:endParaRPr>
          </a:p>
          <a:p>
            <a:pPr indent="-361950" lvl="0" marL="457200" rtl="0" algn="l">
              <a:spcBef>
                <a:spcPts val="0"/>
              </a:spcBef>
              <a:spcAft>
                <a:spcPts val="0"/>
              </a:spcAft>
              <a:buSzPts val="2100"/>
              <a:buFont typeface="Comfortaa"/>
              <a:buChar char="●"/>
            </a:pPr>
            <a:r>
              <a:rPr lang="en" sz="2100">
                <a:latin typeface="Comfortaa"/>
                <a:ea typeface="Comfortaa"/>
                <a:cs typeface="Comfortaa"/>
                <a:sym typeface="Comfortaa"/>
              </a:rPr>
              <a:t>Polar Ice caps melting</a:t>
            </a:r>
            <a:endParaRPr sz="2100">
              <a:latin typeface="Comfortaa"/>
              <a:ea typeface="Comfortaa"/>
              <a:cs typeface="Comfortaa"/>
              <a:sym typeface="Comfortaa"/>
            </a:endParaRPr>
          </a:p>
        </p:txBody>
      </p:sp>
      <p:sp>
        <p:nvSpPr>
          <p:cNvPr id="83" name="Google Shape;83;p16"/>
          <p:cNvSpPr txBox="1"/>
          <p:nvPr/>
        </p:nvSpPr>
        <p:spPr>
          <a:xfrm>
            <a:off x="311700" y="1089400"/>
            <a:ext cx="749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2"/>
                </a:solidFill>
                <a:latin typeface="Comfortaa"/>
                <a:ea typeface="Comfortaa"/>
                <a:cs typeface="Comfortaa"/>
                <a:sym typeface="Comfortaa"/>
              </a:rPr>
              <a:t>Climate change affects us by:</a:t>
            </a:r>
            <a:endParaRPr sz="2300">
              <a:solidFill>
                <a:schemeClr val="dk2"/>
              </a:solidFill>
              <a:latin typeface="Comfortaa"/>
              <a:ea typeface="Comfortaa"/>
              <a:cs typeface="Comfortaa"/>
              <a:sym typeface="Comfortaa"/>
            </a:endParaRPr>
          </a:p>
        </p:txBody>
      </p:sp>
      <p:pic>
        <p:nvPicPr>
          <p:cNvPr id="84" name="Google Shape;84;p16"/>
          <p:cNvPicPr preferRelativeResize="0"/>
          <p:nvPr/>
        </p:nvPicPr>
        <p:blipFill>
          <a:blip r:embed="rId3">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latin typeface="Comfortaa"/>
                <a:ea typeface="Comfortaa"/>
                <a:cs typeface="Comfortaa"/>
                <a:sym typeface="Comfortaa"/>
              </a:rPr>
              <a:t>Possible outcomes of climate change</a:t>
            </a:r>
            <a:endParaRPr b="1" sz="3220">
              <a:latin typeface="Comfortaa"/>
              <a:ea typeface="Comfortaa"/>
              <a:cs typeface="Comfortaa"/>
              <a:sym typeface="Comfortaa"/>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Comfortaa"/>
              <a:buChar char="●"/>
            </a:pPr>
            <a:r>
              <a:rPr lang="en" sz="2400">
                <a:latin typeface="Comfortaa"/>
                <a:ea typeface="Comfortaa"/>
                <a:cs typeface="Comfortaa"/>
                <a:sym typeface="Comfortaa"/>
              </a:rPr>
              <a:t>Decrease in crop production</a:t>
            </a:r>
            <a:endParaRPr sz="2400">
              <a:latin typeface="Comfortaa"/>
              <a:ea typeface="Comfortaa"/>
              <a:cs typeface="Comfortaa"/>
              <a:sym typeface="Comfortaa"/>
            </a:endParaRPr>
          </a:p>
          <a:p>
            <a:pPr indent="-381000" lvl="0" marL="457200" rtl="0" algn="l">
              <a:spcBef>
                <a:spcPts val="0"/>
              </a:spcBef>
              <a:spcAft>
                <a:spcPts val="0"/>
              </a:spcAft>
              <a:buSzPts val="2400"/>
              <a:buFont typeface="Comfortaa"/>
              <a:buChar char="●"/>
            </a:pPr>
            <a:r>
              <a:rPr lang="en" sz="2400">
                <a:latin typeface="Comfortaa"/>
                <a:ea typeface="Comfortaa"/>
                <a:cs typeface="Comfortaa"/>
                <a:sym typeface="Comfortaa"/>
              </a:rPr>
              <a:t>Scarcity in </a:t>
            </a:r>
            <a:r>
              <a:rPr lang="en" sz="2400">
                <a:latin typeface="Comfortaa"/>
                <a:ea typeface="Comfortaa"/>
                <a:cs typeface="Comfortaa"/>
                <a:sym typeface="Comfortaa"/>
              </a:rPr>
              <a:t>consumer</a:t>
            </a:r>
            <a:r>
              <a:rPr lang="en" sz="2400">
                <a:latin typeface="Comfortaa"/>
                <a:ea typeface="Comfortaa"/>
                <a:cs typeface="Comfortaa"/>
                <a:sym typeface="Comfortaa"/>
              </a:rPr>
              <a:t> goods</a:t>
            </a:r>
            <a:endParaRPr sz="2400">
              <a:latin typeface="Comfortaa"/>
              <a:ea typeface="Comfortaa"/>
              <a:cs typeface="Comfortaa"/>
              <a:sym typeface="Comfortaa"/>
            </a:endParaRPr>
          </a:p>
          <a:p>
            <a:pPr indent="-381000" lvl="0" marL="457200" rtl="0" algn="l">
              <a:spcBef>
                <a:spcPts val="0"/>
              </a:spcBef>
              <a:spcAft>
                <a:spcPts val="0"/>
              </a:spcAft>
              <a:buSzPts val="2400"/>
              <a:buFont typeface="Comfortaa"/>
              <a:buChar char="●"/>
            </a:pPr>
            <a:r>
              <a:rPr lang="en" sz="2400">
                <a:latin typeface="Comfortaa"/>
                <a:ea typeface="Comfortaa"/>
                <a:cs typeface="Comfortaa"/>
                <a:sym typeface="Comfortaa"/>
              </a:rPr>
              <a:t>In-fighting due to limited resources</a:t>
            </a:r>
            <a:endParaRPr sz="2400">
              <a:latin typeface="Comfortaa"/>
              <a:ea typeface="Comfortaa"/>
              <a:cs typeface="Comfortaa"/>
              <a:sym typeface="Comfortaa"/>
            </a:endParaRPr>
          </a:p>
          <a:p>
            <a:pPr indent="-381000" lvl="0" marL="457200" rtl="0" algn="l">
              <a:spcBef>
                <a:spcPts val="0"/>
              </a:spcBef>
              <a:spcAft>
                <a:spcPts val="0"/>
              </a:spcAft>
              <a:buSzPts val="2400"/>
              <a:buFont typeface="Comfortaa"/>
              <a:buChar char="●"/>
            </a:pPr>
            <a:r>
              <a:rPr lang="en" sz="2400">
                <a:latin typeface="Comfortaa"/>
                <a:ea typeface="Comfortaa"/>
                <a:cs typeface="Comfortaa"/>
                <a:sym typeface="Comfortaa"/>
              </a:rPr>
              <a:t>Full-scale war</a:t>
            </a:r>
            <a:endParaRPr sz="2400">
              <a:latin typeface="Comfortaa"/>
              <a:ea typeface="Comfortaa"/>
              <a:cs typeface="Comfortaa"/>
              <a:sym typeface="Comfortaa"/>
            </a:endParaRPr>
          </a:p>
        </p:txBody>
      </p:sp>
      <p:pic>
        <p:nvPicPr>
          <p:cNvPr id="91" name="Google Shape;91;p17"/>
          <p:cNvPicPr preferRelativeResize="0"/>
          <p:nvPr/>
        </p:nvPicPr>
        <p:blipFill>
          <a:blip r:embed="rId3">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Our Project</a:t>
            </a:r>
            <a:endParaRPr b="1" sz="3620">
              <a:latin typeface="Comfortaa"/>
              <a:ea typeface="Comfortaa"/>
              <a:cs typeface="Comfortaa"/>
              <a:sym typeface="Comfortaa"/>
            </a:endParaRPr>
          </a:p>
        </p:txBody>
      </p:sp>
      <p:sp>
        <p:nvSpPr>
          <p:cNvPr id="97" name="Google Shape;97;p18"/>
          <p:cNvSpPr txBox="1"/>
          <p:nvPr>
            <p:ph idx="1" type="body"/>
          </p:nvPr>
        </p:nvSpPr>
        <p:spPr>
          <a:xfrm>
            <a:off x="311700" y="1152475"/>
            <a:ext cx="4371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100">
                <a:latin typeface="Comfortaa"/>
                <a:ea typeface="Comfortaa"/>
                <a:cs typeface="Comfortaa"/>
                <a:sym typeface="Comfortaa"/>
              </a:rPr>
              <a:t>We tackled the task of proving that climate change is </a:t>
            </a:r>
            <a:r>
              <a:rPr lang="en" sz="2100">
                <a:latin typeface="Comfortaa"/>
                <a:ea typeface="Comfortaa"/>
                <a:cs typeface="Comfortaa"/>
                <a:sym typeface="Comfortaa"/>
              </a:rPr>
              <a:t>affecting</a:t>
            </a:r>
            <a:r>
              <a:rPr lang="en" sz="2100">
                <a:latin typeface="Comfortaa"/>
                <a:ea typeface="Comfortaa"/>
                <a:cs typeface="Comfortaa"/>
                <a:sym typeface="Comfortaa"/>
              </a:rPr>
              <a:t> the area of St. Louis, Missouri. To go about this, we searched the web for data concerning annual average air temperatures in St. Louis and how they change over time. </a:t>
            </a:r>
            <a:endParaRPr sz="2100">
              <a:latin typeface="Comfortaa"/>
              <a:ea typeface="Comfortaa"/>
              <a:cs typeface="Comfortaa"/>
              <a:sym typeface="Comfortaa"/>
            </a:endParaRPr>
          </a:p>
        </p:txBody>
      </p:sp>
      <p:sp>
        <p:nvSpPr>
          <p:cNvPr id="98" name="Google Shape;98;p18"/>
          <p:cNvSpPr txBox="1"/>
          <p:nvPr/>
        </p:nvSpPr>
        <p:spPr>
          <a:xfrm>
            <a:off x="5175900" y="1160425"/>
            <a:ext cx="3730500" cy="30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latin typeface="Comfortaa"/>
                <a:ea typeface="Comfortaa"/>
                <a:cs typeface="Comfortaa"/>
                <a:sym typeface="Comfortaa"/>
              </a:rPr>
              <a:t>We wanted to:</a:t>
            </a:r>
            <a:endParaRPr sz="2100">
              <a:solidFill>
                <a:schemeClr val="dk2"/>
              </a:solidFill>
              <a:latin typeface="Comfortaa"/>
              <a:ea typeface="Comfortaa"/>
              <a:cs typeface="Comfortaa"/>
              <a:sym typeface="Comfortaa"/>
            </a:endParaRPr>
          </a:p>
          <a:p>
            <a:pPr indent="-361950" lvl="0" marL="457200" rtl="0" algn="l">
              <a:spcBef>
                <a:spcPts val="0"/>
              </a:spcBef>
              <a:spcAft>
                <a:spcPts val="0"/>
              </a:spcAft>
              <a:buClr>
                <a:schemeClr val="dk2"/>
              </a:buClr>
              <a:buSzPts val="2100"/>
              <a:buFont typeface="Comfortaa"/>
              <a:buChar char="●"/>
            </a:pPr>
            <a:r>
              <a:rPr lang="en" sz="2100">
                <a:solidFill>
                  <a:schemeClr val="dk2"/>
                </a:solidFill>
                <a:latin typeface="Comfortaa"/>
                <a:ea typeface="Comfortaa"/>
                <a:cs typeface="Comfortaa"/>
                <a:sym typeface="Comfortaa"/>
              </a:rPr>
              <a:t>Model this behavior using graphs</a:t>
            </a:r>
            <a:endParaRPr sz="2100">
              <a:solidFill>
                <a:schemeClr val="dk2"/>
              </a:solidFill>
              <a:latin typeface="Comfortaa"/>
              <a:ea typeface="Comfortaa"/>
              <a:cs typeface="Comfortaa"/>
              <a:sym typeface="Comfortaa"/>
            </a:endParaRPr>
          </a:p>
          <a:p>
            <a:pPr indent="-361950" lvl="0" marL="457200" rtl="0" algn="l">
              <a:spcBef>
                <a:spcPts val="0"/>
              </a:spcBef>
              <a:spcAft>
                <a:spcPts val="0"/>
              </a:spcAft>
              <a:buClr>
                <a:schemeClr val="dk2"/>
              </a:buClr>
              <a:buSzPts val="2100"/>
              <a:buFont typeface="Comfortaa"/>
              <a:buChar char="●"/>
            </a:pPr>
            <a:r>
              <a:rPr lang="en" sz="2100">
                <a:solidFill>
                  <a:schemeClr val="dk2"/>
                </a:solidFill>
                <a:latin typeface="Comfortaa"/>
                <a:ea typeface="Comfortaa"/>
                <a:cs typeface="Comfortaa"/>
                <a:sym typeface="Comfortaa"/>
              </a:rPr>
              <a:t>Show visually how climate change is impacting St. Louis</a:t>
            </a:r>
            <a:endParaRPr sz="2100">
              <a:solidFill>
                <a:schemeClr val="dk2"/>
              </a:solidFill>
              <a:latin typeface="Comfortaa"/>
              <a:ea typeface="Comfortaa"/>
              <a:cs typeface="Comfortaa"/>
              <a:sym typeface="Comfortaa"/>
            </a:endParaRPr>
          </a:p>
        </p:txBody>
      </p:sp>
      <p:pic>
        <p:nvPicPr>
          <p:cNvPr id="99" name="Google Shape;99;p18"/>
          <p:cNvPicPr preferRelativeResize="0"/>
          <p:nvPr/>
        </p:nvPicPr>
        <p:blipFill>
          <a:blip r:embed="rId3">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What We Used</a:t>
            </a:r>
            <a:endParaRPr b="1" sz="3620">
              <a:latin typeface="Comfortaa"/>
              <a:ea typeface="Comfortaa"/>
              <a:cs typeface="Comfortaa"/>
              <a:sym typeface="Comfortaa"/>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In order to gather our findings we used a range of technologies, like </a:t>
            </a:r>
            <a:r>
              <a:rPr lang="en" sz="1600">
                <a:latin typeface="Comfortaa"/>
                <a:ea typeface="Comfortaa"/>
                <a:cs typeface="Comfortaa"/>
                <a:sym typeface="Comfortaa"/>
              </a:rPr>
              <a:t>Jupyter</a:t>
            </a:r>
            <a:r>
              <a:rPr lang="en" sz="1600">
                <a:latin typeface="Comfortaa"/>
                <a:ea typeface="Comfortaa"/>
                <a:cs typeface="Comfortaa"/>
                <a:sym typeface="Comfortaa"/>
              </a:rPr>
              <a:t> Notebook and Google Cloud.. In Jupyter notebook, we tested various </a:t>
            </a:r>
            <a:r>
              <a:rPr lang="en" sz="1600">
                <a:latin typeface="Comfortaa"/>
                <a:ea typeface="Comfortaa"/>
                <a:cs typeface="Comfortaa"/>
                <a:sym typeface="Comfortaa"/>
              </a:rPr>
              <a:t>functions to ensure that our code worked. Those functions include </a:t>
            </a:r>
            <a:r>
              <a:rPr lang="en" sz="1600">
                <a:latin typeface="Comfortaa"/>
                <a:ea typeface="Comfortaa"/>
                <a:cs typeface="Comfortaa"/>
                <a:sym typeface="Comfortaa"/>
              </a:rPr>
              <a:t>getting the latest version of a .PDF file from a URL, gathering data from said .PDF file, organizing the received data into a proper JSON format, visualizing said data into actual graphs, and much more. Once we finished successfully testing our code, we moved everything to a Flask designed website using the Google Cloud provide for us. </a:t>
            </a:r>
            <a:endParaRPr sz="1600">
              <a:latin typeface="Comfortaa"/>
              <a:ea typeface="Comfortaa"/>
              <a:cs typeface="Comfortaa"/>
              <a:sym typeface="Comfortaa"/>
            </a:endParaRPr>
          </a:p>
          <a:p>
            <a:pPr indent="0" lvl="0" marL="0" rtl="0" algn="l">
              <a:spcBef>
                <a:spcPts val="1200"/>
              </a:spcBef>
              <a:spcAft>
                <a:spcPts val="0"/>
              </a:spcAft>
              <a:buNone/>
            </a:pPr>
            <a:r>
              <a:t/>
            </a:r>
            <a:endParaRPr sz="1600">
              <a:latin typeface="Comfortaa"/>
              <a:ea typeface="Comfortaa"/>
              <a:cs typeface="Comfortaa"/>
              <a:sym typeface="Comfortaa"/>
            </a:endParaRPr>
          </a:p>
          <a:p>
            <a:pPr indent="0" lvl="0" marL="0" rtl="0" algn="l">
              <a:spcBef>
                <a:spcPts val="1200"/>
              </a:spcBef>
              <a:spcAft>
                <a:spcPts val="1200"/>
              </a:spcAft>
              <a:buNone/>
            </a:pPr>
            <a:r>
              <a:rPr lang="en" sz="1600" u="sng">
                <a:solidFill>
                  <a:schemeClr val="hlink"/>
                </a:solidFill>
                <a:latin typeface="Comfortaa"/>
                <a:ea typeface="Comfortaa"/>
                <a:cs typeface="Comfortaa"/>
                <a:sym typeface="Comfortaa"/>
                <a:hlinkClick r:id="rId3"/>
              </a:rPr>
              <a:t>Check out our website! </a:t>
            </a:r>
            <a:endParaRPr sz="1600">
              <a:latin typeface="Comfortaa"/>
              <a:ea typeface="Comfortaa"/>
              <a:cs typeface="Comfortaa"/>
              <a:sym typeface="Comfortaa"/>
            </a:endParaRPr>
          </a:p>
        </p:txBody>
      </p:sp>
      <p:pic>
        <p:nvPicPr>
          <p:cNvPr id="106" name="Google Shape;106;p19"/>
          <p:cNvPicPr preferRelativeResize="0"/>
          <p:nvPr/>
        </p:nvPicPr>
        <p:blipFill>
          <a:blip r:embed="rId4">
            <a:alphaModFix amt="40000"/>
          </a:blip>
          <a:stretch>
            <a:fillRect/>
          </a:stretch>
        </p:blipFill>
        <p:spPr>
          <a:xfrm>
            <a:off x="5972275" y="3627425"/>
            <a:ext cx="3171725" cy="151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152400" y="411300"/>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Our Website</a:t>
            </a:r>
            <a:endParaRPr b="1" sz="3620">
              <a:latin typeface="Comfortaa"/>
              <a:ea typeface="Comfortaa"/>
              <a:cs typeface="Comfortaa"/>
              <a:sym typeface="Comfortaa"/>
            </a:endParaRPr>
          </a:p>
        </p:txBody>
      </p:sp>
      <p:pic>
        <p:nvPicPr>
          <p:cNvPr id="112" name="Google Shape;112;p20"/>
          <p:cNvPicPr preferRelativeResize="0"/>
          <p:nvPr/>
        </p:nvPicPr>
        <p:blipFill>
          <a:blip r:embed="rId3">
            <a:alphaModFix amt="40000"/>
          </a:blip>
          <a:stretch>
            <a:fillRect/>
          </a:stretch>
        </p:blipFill>
        <p:spPr>
          <a:xfrm>
            <a:off x="5972275" y="3627425"/>
            <a:ext cx="3171725" cy="1516076"/>
          </a:xfrm>
          <a:prstGeom prst="rect">
            <a:avLst/>
          </a:prstGeom>
          <a:noFill/>
          <a:ln>
            <a:noFill/>
          </a:ln>
        </p:spPr>
      </p:pic>
      <p:pic>
        <p:nvPicPr>
          <p:cNvPr descr="Github: https://github.com/NekoTony/Climate-Change-in-St.-Louis" id="113" name="Google Shape;113;p20" title="2021 Hackathon November | Cool Ducks Website">
            <a:hlinkClick r:id="rId4"/>
          </p:cNvPr>
          <p:cNvPicPr preferRelativeResize="0"/>
          <p:nvPr/>
        </p:nvPicPr>
        <p:blipFill>
          <a:blip r:embed="rId5">
            <a:alphaModFix/>
          </a:blip>
          <a:stretch>
            <a:fillRect/>
          </a:stretch>
        </p:blipFill>
        <p:spPr>
          <a:xfrm>
            <a:off x="152400" y="1170125"/>
            <a:ext cx="5023200" cy="3767400"/>
          </a:xfrm>
          <a:prstGeom prst="rect">
            <a:avLst/>
          </a:prstGeom>
          <a:noFill/>
          <a:ln>
            <a:noFill/>
          </a:ln>
        </p:spPr>
      </p:pic>
      <p:sp>
        <p:nvSpPr>
          <p:cNvPr id="114" name="Google Shape;114;p20"/>
          <p:cNvSpPr txBox="1"/>
          <p:nvPr/>
        </p:nvSpPr>
        <p:spPr>
          <a:xfrm>
            <a:off x="6039750" y="1315925"/>
            <a:ext cx="2868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u="sng">
                <a:solidFill>
                  <a:schemeClr val="accent5"/>
                </a:solidFill>
                <a:latin typeface="Comfortaa"/>
                <a:ea typeface="Comfortaa"/>
                <a:cs typeface="Comfortaa"/>
                <a:sym typeface="Comfortaa"/>
                <a:hlinkClick r:id="rId6">
                  <a:extLst>
                    <a:ext uri="{A12FA001-AC4F-418D-AE19-62706E023703}">
                      <ahyp:hlinkClr val="tx"/>
                    </a:ext>
                  </a:extLst>
                </a:hlinkClick>
              </a:rPr>
              <a:t>Check out our website!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latin typeface="Comfortaa"/>
                <a:ea typeface="Comfortaa"/>
                <a:cs typeface="Comfortaa"/>
                <a:sym typeface="Comfortaa"/>
              </a:rPr>
              <a:t>Our Findings</a:t>
            </a:r>
            <a:endParaRPr b="1" sz="3620">
              <a:latin typeface="Comfortaa"/>
              <a:ea typeface="Comfortaa"/>
              <a:cs typeface="Comfortaa"/>
              <a:sym typeface="Comfortaa"/>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findings indicated an increase of temperatures within the last few decades. This increase proves that </a:t>
            </a:r>
            <a:r>
              <a:rPr lang="en"/>
              <a:t>climate change is not only effecting St. Louis but the entire world. We use tabula-py to convert the data from the pdf then we converted the data to graphs using the matplotlib python module.</a:t>
            </a:r>
            <a:endParaRPr/>
          </a:p>
        </p:txBody>
      </p:sp>
      <p:pic>
        <p:nvPicPr>
          <p:cNvPr id="121" name="Google Shape;121;p21"/>
          <p:cNvPicPr preferRelativeResize="0"/>
          <p:nvPr/>
        </p:nvPicPr>
        <p:blipFill>
          <a:blip r:embed="rId3">
            <a:alphaModFix amt="40000"/>
          </a:blip>
          <a:stretch>
            <a:fillRect/>
          </a:stretch>
        </p:blipFill>
        <p:spPr>
          <a:xfrm>
            <a:off x="5972275" y="3627425"/>
            <a:ext cx="3171725" cy="1516076"/>
          </a:xfrm>
          <a:prstGeom prst="rect">
            <a:avLst/>
          </a:prstGeom>
          <a:noFill/>
          <a:ln>
            <a:noFill/>
          </a:ln>
        </p:spPr>
      </p:pic>
      <p:pic>
        <p:nvPicPr>
          <p:cNvPr id="122" name="Google Shape;122;p21"/>
          <p:cNvPicPr preferRelativeResize="0"/>
          <p:nvPr/>
        </p:nvPicPr>
        <p:blipFill>
          <a:blip r:embed="rId4">
            <a:alphaModFix/>
          </a:blip>
          <a:stretch>
            <a:fillRect/>
          </a:stretch>
        </p:blipFill>
        <p:spPr>
          <a:xfrm>
            <a:off x="221700" y="3031700"/>
            <a:ext cx="2541875" cy="1980199"/>
          </a:xfrm>
          <a:prstGeom prst="rect">
            <a:avLst/>
          </a:prstGeom>
          <a:noFill/>
          <a:ln>
            <a:noFill/>
          </a:ln>
        </p:spPr>
      </p:pic>
      <p:pic>
        <p:nvPicPr>
          <p:cNvPr id="123" name="Google Shape;123;p21"/>
          <p:cNvPicPr preferRelativeResize="0"/>
          <p:nvPr/>
        </p:nvPicPr>
        <p:blipFill>
          <a:blip r:embed="rId5">
            <a:alphaModFix/>
          </a:blip>
          <a:stretch>
            <a:fillRect/>
          </a:stretch>
        </p:blipFill>
        <p:spPr>
          <a:xfrm>
            <a:off x="2888788" y="3005425"/>
            <a:ext cx="2958273" cy="203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