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0" r:id="rId5"/>
    <p:sldId id="259" r:id="rId6"/>
    <p:sldId id="265" r:id="rId7"/>
    <p:sldId id="263" r:id="rId8"/>
    <p:sldId id="264" r:id="rId9"/>
    <p:sldId id="266" r:id="rId10"/>
    <p:sldId id="267" r:id="rId11"/>
    <p:sldId id="268" r:id="rId12"/>
    <p:sldId id="270" r:id="rId13"/>
    <p:sldId id="269" r:id="rId14"/>
    <p:sldId id="262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A196E92-CD8E-46FD-9F3C-524769169767}">
          <p14:sldIdLst>
            <p14:sldId id="256"/>
            <p14:sldId id="258"/>
          </p14:sldIdLst>
        </p14:section>
        <p14:section name="퍼셉트론이란?" id="{7238C299-7F5F-47D1-A283-69A1D6153160}">
          <p14:sldIdLst>
            <p14:sldId id="257"/>
            <p14:sldId id="260"/>
            <p14:sldId id="259"/>
            <p14:sldId id="265"/>
            <p14:sldId id="263"/>
            <p14:sldId id="264"/>
            <p14:sldId id="266"/>
            <p14:sldId id="267"/>
            <p14:sldId id="268"/>
            <p14:sldId id="270"/>
            <p14:sldId id="269"/>
            <p14:sldId id="262"/>
            <p14:sldId id="271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>
        <p:scale>
          <a:sx n="85" d="100"/>
          <a:sy n="85" d="100"/>
        </p:scale>
        <p:origin x="225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bpl\OneDrive\&#47928;&#49436;\GitHub\AI\&#51064;&#44277;&#51648;&#45733;_&#54876;&#49457;&#54632;&#49688;_&#44536;&#47000;&#5453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bpl\OneDrive\&#47928;&#49436;\GitHub\AI\&#51064;&#44277;&#51648;&#45733;_&#54876;&#49457;&#54632;&#49688;_&#44536;&#47000;&#5453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bpl\OneDrive\&#47928;&#49436;\GitHub\AI\&#51064;&#44277;&#51648;&#45733;_&#54876;&#49457;&#54632;&#49688;_&#44536;&#47000;&#5453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bpl\OneDrive\&#47928;&#49436;\GitHub\AI\&#51064;&#44277;&#51648;&#45733;_&#54876;&#49457;&#54632;&#49688;_&#44536;&#47000;&#5453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bpl\OneDrive\&#47928;&#49436;\GitHub\AI\&#51064;&#44277;&#51648;&#45733;_&#54876;&#49457;&#54632;&#49688;_&#44536;&#47000;&#5453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bpl\OneDrive\&#47928;&#49436;\GitHub\AI\&#51064;&#44277;&#51648;&#45733;_&#54876;&#49457;&#54632;&#49688;_&#44536;&#47000;&#5453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bpl\OneDrive\&#47928;&#49436;\GitHub\AI\&#51064;&#44277;&#51648;&#45733;_&#54876;&#49457;&#54632;&#49688;_&#44536;&#47000;&#5453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bpl\OneDrive\&#47928;&#49436;\GitHub\AI\&#51064;&#44277;&#51648;&#45733;_&#54876;&#49457;&#54632;&#49688;_&#44536;&#47000;&#54532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u="none" strike="noStrike" baseline="0">
                <a:effectLst/>
              </a:rPr>
              <a:t>Step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Sheet1!$R$2:$R$12</c:f>
              <c:numCache>
                <c:formatCode>General</c:formatCode>
                <c:ptCount val="11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1E-4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</c:numCache>
            </c:numRef>
          </c:xVal>
          <c:yVal>
            <c:numRef>
              <c:f>Sheet1!$S$2:$S$12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A9-4CD6-90FE-2224B4FF4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9441311"/>
        <c:axId val="739442751"/>
      </c:scatterChart>
      <c:valAx>
        <c:axId val="739441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9442751"/>
        <c:crosses val="autoZero"/>
        <c:crossBetween val="midCat"/>
        <c:minorUnit val="1"/>
      </c:valAx>
      <c:valAx>
        <c:axId val="7394427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9441311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u="none" strike="noStrike" baseline="0">
                <a:effectLst/>
              </a:rPr>
              <a:t>Linear</a:t>
            </a:r>
            <a:r>
              <a:rPr lang="en-US" altLang="ko-KR" sz="1400" b="0" i="0" u="none" strike="noStrike" baseline="0"/>
              <a:t> 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Sheet1!$B$2:$B$12</c:f>
              <c:numCache>
                <c:formatCode>General</c:formatCode>
                <c:ptCount val="11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27-405E-BCCF-77E34CAD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215311"/>
        <c:axId val="380215791"/>
      </c:scatterChart>
      <c:valAx>
        <c:axId val="380215311"/>
        <c:scaling>
          <c:orientation val="minMax"/>
          <c:max val="5"/>
          <c:min val="-5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0215791"/>
        <c:crosses val="autoZero"/>
        <c:crossBetween val="midCat"/>
      </c:valAx>
      <c:valAx>
        <c:axId val="380215791"/>
        <c:scaling>
          <c:orientation val="minMax"/>
          <c:max val="5"/>
          <c:min val="-5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02153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u="none" strike="noStrike" baseline="0">
                <a:effectLst/>
              </a:rPr>
              <a:t>Sigmoid</a:t>
            </a:r>
            <a:r>
              <a:rPr lang="en-US" altLang="ko-KR" sz="1400" b="0" i="0" u="none" strike="noStrike" baseline="0"/>
              <a:t> 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Sheet1!$I$2:$I$21</c:f>
              <c:numCache>
                <c:formatCode>General</c:formatCode>
                <c:ptCount val="20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</c:numCache>
            </c:numRef>
          </c:xVal>
          <c:yVal>
            <c:numRef>
              <c:f>Sheet1!$J$2:$J$21</c:f>
              <c:numCache>
                <c:formatCode>General</c:formatCode>
                <c:ptCount val="20"/>
                <c:pt idx="0">
                  <c:v>6.6928509242848554E-3</c:v>
                </c:pt>
                <c:pt idx="1">
                  <c:v>1.098694263059318E-2</c:v>
                </c:pt>
                <c:pt idx="2">
                  <c:v>1.7986209962091559E-2</c:v>
                </c:pt>
                <c:pt idx="3">
                  <c:v>2.9312230751356319E-2</c:v>
                </c:pt>
                <c:pt idx="4">
                  <c:v>4.7425873177566781E-2</c:v>
                </c:pt>
                <c:pt idx="5">
                  <c:v>7.5858180021243546E-2</c:v>
                </c:pt>
                <c:pt idx="6">
                  <c:v>0.11920292202211755</c:v>
                </c:pt>
                <c:pt idx="7">
                  <c:v>0.18242552380635635</c:v>
                </c:pt>
                <c:pt idx="8">
                  <c:v>0.2689414213699951</c:v>
                </c:pt>
                <c:pt idx="9">
                  <c:v>0.37754066879814541</c:v>
                </c:pt>
                <c:pt idx="10">
                  <c:v>0.5</c:v>
                </c:pt>
                <c:pt idx="11">
                  <c:v>0.62245933120185459</c:v>
                </c:pt>
                <c:pt idx="12">
                  <c:v>0.7310585786300049</c:v>
                </c:pt>
                <c:pt idx="13">
                  <c:v>0.81757447619364365</c:v>
                </c:pt>
                <c:pt idx="14">
                  <c:v>0.88079707797788231</c:v>
                </c:pt>
                <c:pt idx="15">
                  <c:v>0.92414181997875655</c:v>
                </c:pt>
                <c:pt idx="16">
                  <c:v>0.95257412682243336</c:v>
                </c:pt>
                <c:pt idx="17">
                  <c:v>0.97068776924864364</c:v>
                </c:pt>
                <c:pt idx="18">
                  <c:v>0.98201379003790845</c:v>
                </c:pt>
                <c:pt idx="19">
                  <c:v>0.98901305736940681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4B-471E-8776-AD9E74E61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7993759"/>
        <c:axId val="867996159"/>
      </c:scatterChart>
      <c:valAx>
        <c:axId val="867993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996159"/>
        <c:crosses val="autoZero"/>
        <c:crossBetween val="midCat"/>
      </c:valAx>
      <c:valAx>
        <c:axId val="86799615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7993759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Sheet1!$S$28</c:f>
              <c:strCache>
                <c:ptCount val="1"/>
                <c:pt idx="0">
                  <c:v>Sigmoid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Sheet1!$R$29:$R$48</c:f>
              <c:numCache>
                <c:formatCode>General</c:formatCode>
                <c:ptCount val="20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</c:numCache>
            </c:numRef>
          </c:xVal>
          <c:yVal>
            <c:numRef>
              <c:f>Sheet1!$S$29:$S$48</c:f>
              <c:numCache>
                <c:formatCode>General</c:formatCode>
                <c:ptCount val="20"/>
                <c:pt idx="0">
                  <c:v>6.6928509242848554E-3</c:v>
                </c:pt>
                <c:pt idx="1">
                  <c:v>1.098694263059318E-2</c:v>
                </c:pt>
                <c:pt idx="2">
                  <c:v>1.7986209962091559E-2</c:v>
                </c:pt>
                <c:pt idx="3">
                  <c:v>2.9312230751356319E-2</c:v>
                </c:pt>
                <c:pt idx="4">
                  <c:v>4.7425873177566781E-2</c:v>
                </c:pt>
                <c:pt idx="5">
                  <c:v>7.5858180021243546E-2</c:v>
                </c:pt>
                <c:pt idx="6">
                  <c:v>0.11920292202211755</c:v>
                </c:pt>
                <c:pt idx="7">
                  <c:v>0.18242552380635635</c:v>
                </c:pt>
                <c:pt idx="8">
                  <c:v>0.2689414213699951</c:v>
                </c:pt>
                <c:pt idx="9">
                  <c:v>0.37754066879814541</c:v>
                </c:pt>
                <c:pt idx="10">
                  <c:v>0.5</c:v>
                </c:pt>
                <c:pt idx="11">
                  <c:v>0.62245933120185459</c:v>
                </c:pt>
                <c:pt idx="12">
                  <c:v>0.7310585786300049</c:v>
                </c:pt>
                <c:pt idx="13">
                  <c:v>0.81757447619364365</c:v>
                </c:pt>
                <c:pt idx="14">
                  <c:v>0.88079707797788231</c:v>
                </c:pt>
                <c:pt idx="15">
                  <c:v>0.92414181997875655</c:v>
                </c:pt>
                <c:pt idx="16">
                  <c:v>0.95257412682243336</c:v>
                </c:pt>
                <c:pt idx="17">
                  <c:v>0.97068776924864364</c:v>
                </c:pt>
                <c:pt idx="18">
                  <c:v>0.98201379003790845</c:v>
                </c:pt>
                <c:pt idx="19">
                  <c:v>0.98901305736940681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377-459B-9483-A8E0C408FCB4}"/>
            </c:ext>
          </c:extLst>
        </c:ser>
        <c:ser>
          <c:idx val="1"/>
          <c:order val="1"/>
          <c:tx>
            <c:strRef>
              <c:f>Sheet1!$T$28</c:f>
              <c:strCache>
                <c:ptCount val="1"/>
                <c:pt idx="0">
                  <c:v>tanh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Sheet1!$R$29:$R$48</c:f>
              <c:numCache>
                <c:formatCode>General</c:formatCode>
                <c:ptCount val="20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</c:numCache>
            </c:numRef>
          </c:xVal>
          <c:yVal>
            <c:numRef>
              <c:f>Sheet1!$T$29:$T$48</c:f>
              <c:numCache>
                <c:formatCode>General</c:formatCode>
                <c:ptCount val="20"/>
                <c:pt idx="0">
                  <c:v>-0.999909204262595</c:v>
                </c:pt>
                <c:pt idx="1">
                  <c:v>-0.9997532108480276</c:v>
                </c:pt>
                <c:pt idx="2">
                  <c:v>-0.99932929973906692</c:v>
                </c:pt>
                <c:pt idx="3">
                  <c:v>-0.99817789761119868</c:v>
                </c:pt>
                <c:pt idx="4">
                  <c:v>-0.99505475368673058</c:v>
                </c:pt>
                <c:pt idx="5">
                  <c:v>-0.98661429815143042</c:v>
                </c:pt>
                <c:pt idx="6">
                  <c:v>-0.96402758007581701</c:v>
                </c:pt>
                <c:pt idx="7">
                  <c:v>-0.9051482536448664</c:v>
                </c:pt>
                <c:pt idx="8">
                  <c:v>-0.76159415595576485</c:v>
                </c:pt>
                <c:pt idx="9">
                  <c:v>-0.46211715726000979</c:v>
                </c:pt>
                <c:pt idx="10">
                  <c:v>0</c:v>
                </c:pt>
                <c:pt idx="11">
                  <c:v>0.46211715726000979</c:v>
                </c:pt>
                <c:pt idx="12">
                  <c:v>0.76159415595576485</c:v>
                </c:pt>
                <c:pt idx="13">
                  <c:v>0.9051482536448664</c:v>
                </c:pt>
                <c:pt idx="14">
                  <c:v>0.96402758007581701</c:v>
                </c:pt>
                <c:pt idx="15">
                  <c:v>0.98661429815143042</c:v>
                </c:pt>
                <c:pt idx="16">
                  <c:v>0.99505475368673058</c:v>
                </c:pt>
                <c:pt idx="17">
                  <c:v>0.99817789761119868</c:v>
                </c:pt>
                <c:pt idx="18">
                  <c:v>0.99932929973906692</c:v>
                </c:pt>
                <c:pt idx="19">
                  <c:v>0.9997532108480276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377-459B-9483-A8E0C408F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0319583"/>
        <c:axId val="590325823"/>
      </c:scatterChart>
      <c:valAx>
        <c:axId val="590319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0325823"/>
        <c:crosses val="autoZero"/>
        <c:crossBetween val="midCat"/>
      </c:valAx>
      <c:valAx>
        <c:axId val="590325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03195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Sheet1!$J$50</c:f>
              <c:strCache>
                <c:ptCount val="1"/>
                <c:pt idx="0">
                  <c:v>ReLU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Sheet1!$I$51:$I$71</c:f>
              <c:numCache>
                <c:formatCode>General</c:formatCode>
                <c:ptCount val="2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xVal>
          <c:yVal>
            <c:numRef>
              <c:f>Sheet1!$J$51:$J$71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61-459C-8054-E9F04502C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1913951"/>
        <c:axId val="899964047"/>
      </c:scatterChart>
      <c:valAx>
        <c:axId val="881913951"/>
        <c:scaling>
          <c:orientation val="minMax"/>
          <c:max val="10"/>
          <c:min val="-10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9964047"/>
        <c:crosses val="autoZero"/>
        <c:crossBetween val="midCat"/>
        <c:majorUnit val="2"/>
      </c:valAx>
      <c:valAx>
        <c:axId val="899964047"/>
        <c:scaling>
          <c:orientation val="minMax"/>
          <c:max val="10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1913951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Sheet1!$S$50</c:f>
              <c:strCache>
                <c:ptCount val="1"/>
                <c:pt idx="0">
                  <c:v>Leaky ReLU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Sheet1!$R$51:$R$71</c:f>
              <c:numCache>
                <c:formatCode>General</c:formatCode>
                <c:ptCount val="2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xVal>
          <c:yVal>
            <c:numRef>
              <c:f>Sheet1!$S$51:$S$71</c:f>
              <c:numCache>
                <c:formatCode>General</c:formatCode>
                <c:ptCount val="21"/>
                <c:pt idx="0">
                  <c:v>-0.1</c:v>
                </c:pt>
                <c:pt idx="1">
                  <c:v>-0.09</c:v>
                </c:pt>
                <c:pt idx="2">
                  <c:v>-0.08</c:v>
                </c:pt>
                <c:pt idx="3">
                  <c:v>-7.0000000000000007E-2</c:v>
                </c:pt>
                <c:pt idx="4">
                  <c:v>-0.06</c:v>
                </c:pt>
                <c:pt idx="5">
                  <c:v>-0.05</c:v>
                </c:pt>
                <c:pt idx="6">
                  <c:v>-0.04</c:v>
                </c:pt>
                <c:pt idx="7">
                  <c:v>-0.03</c:v>
                </c:pt>
                <c:pt idx="8">
                  <c:v>-0.02</c:v>
                </c:pt>
                <c:pt idx="9">
                  <c:v>-0.01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65A-4E8F-B62F-6D0C2E21BE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9957327"/>
        <c:axId val="899957807"/>
      </c:scatterChart>
      <c:valAx>
        <c:axId val="899957327"/>
        <c:scaling>
          <c:orientation val="minMax"/>
          <c:max val="10"/>
          <c:min val="-10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9957807"/>
        <c:crosses val="autoZero"/>
        <c:crossBetween val="midCat"/>
      </c:valAx>
      <c:valAx>
        <c:axId val="899957807"/>
        <c:scaling>
          <c:orientation val="minMax"/>
          <c:max val="10"/>
          <c:min val="-1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995732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u="none" strike="noStrike" kern="1200" spc="0" baseline="0" dirty="0" err="1">
                <a:solidFill>
                  <a:prstClr val="white">
                    <a:lumMod val="65000"/>
                    <a:lumOff val="35000"/>
                  </a:prstClr>
                </a:solidFill>
              </a:rPr>
              <a:t>PReLU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Sheet1!$S$50</c:f>
              <c:strCache>
                <c:ptCount val="1"/>
                <c:pt idx="0">
                  <c:v>Leaky ReLU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Sheet1!$R$51:$R$71</c:f>
              <c:numCache>
                <c:formatCode>General</c:formatCode>
                <c:ptCount val="2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xVal>
          <c:yVal>
            <c:numRef>
              <c:f>Sheet1!$S$51:$S$71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-0.70000000000000007</c:v>
                </c:pt>
                <c:pt idx="4">
                  <c:v>-0.60000000000000009</c:v>
                </c:pt>
                <c:pt idx="5">
                  <c:v>-0.5</c:v>
                </c:pt>
                <c:pt idx="6">
                  <c:v>-0.4</c:v>
                </c:pt>
                <c:pt idx="7">
                  <c:v>-0.30000000000000004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65A-4E8F-B62F-6D0C2E21BE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9957327"/>
        <c:axId val="899957807"/>
      </c:scatterChart>
      <c:valAx>
        <c:axId val="899957327"/>
        <c:scaling>
          <c:orientation val="minMax"/>
          <c:max val="10"/>
          <c:min val="-10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9957807"/>
        <c:crosses val="autoZero"/>
        <c:crossBetween val="midCat"/>
      </c:valAx>
      <c:valAx>
        <c:axId val="899957807"/>
        <c:scaling>
          <c:orientation val="minMax"/>
          <c:max val="10"/>
          <c:min val="-1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995732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Sheet1!$AB$50</c:f>
              <c:strCache>
                <c:ptCount val="1"/>
                <c:pt idx="0">
                  <c:v>ELU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Sheet1!$AA$51:$AA$71</c:f>
              <c:numCache>
                <c:formatCode>General</c:formatCode>
                <c:ptCount val="2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xVal>
          <c:yVal>
            <c:numRef>
              <c:f>Sheet1!$AB$51:$AB$71</c:f>
              <c:numCache>
                <c:formatCode>General</c:formatCode>
                <c:ptCount val="21"/>
                <c:pt idx="0">
                  <c:v>-0.99995460007023751</c:v>
                </c:pt>
                <c:pt idx="1">
                  <c:v>-0.99987659019591335</c:v>
                </c:pt>
                <c:pt idx="2">
                  <c:v>-0.99966453737209748</c:v>
                </c:pt>
                <c:pt idx="3">
                  <c:v>-0.99908811803444553</c:v>
                </c:pt>
                <c:pt idx="4">
                  <c:v>-0.99752124782333362</c:v>
                </c:pt>
                <c:pt idx="5">
                  <c:v>-0.99326205300091452</c:v>
                </c:pt>
                <c:pt idx="6">
                  <c:v>-0.98168436111126578</c:v>
                </c:pt>
                <c:pt idx="7">
                  <c:v>-0.95021293163213605</c:v>
                </c:pt>
                <c:pt idx="8">
                  <c:v>-0.8646647167633873</c:v>
                </c:pt>
                <c:pt idx="9">
                  <c:v>-0.63212055882855767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83-41F5-9B90-466B845BF6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8463951"/>
        <c:axId val="908462991"/>
      </c:scatterChart>
      <c:valAx>
        <c:axId val="908463951"/>
        <c:scaling>
          <c:orientation val="minMax"/>
          <c:max val="10"/>
          <c:min val="-10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8462991"/>
        <c:crosses val="autoZero"/>
        <c:crossBetween val="midCat"/>
      </c:valAx>
      <c:valAx>
        <c:axId val="908462991"/>
        <c:scaling>
          <c:orientation val="minMax"/>
          <c:max val="10"/>
          <c:min val="-2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84639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60E98-45A0-44F1-A8F6-84171D522D99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4BB62-9AC0-4791-ABBB-13D1C02C3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4BB62-9AC0-4791-ABBB-13D1C02C3A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7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Input, </a:t>
            </a:r>
            <a:r>
              <a:rPr lang="en-US" altLang="ko-KR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Weights, Bias. Activation Function, Output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4BB62-9AC0-4791-ABBB-13D1C02C3A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442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4BB62-9AC0-4791-ABBB-13D1C02C3A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620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잘 보이게 하려고 </a:t>
            </a:r>
            <a:r>
              <a:rPr lang="en-US" altLang="ko-KR" dirty="0"/>
              <a:t>a=0.1</a:t>
            </a:r>
            <a:r>
              <a:rPr lang="ko-KR" altLang="en-US" dirty="0"/>
              <a:t>로 설정함</a:t>
            </a:r>
            <a:endParaRPr lang="en-US" altLang="ko-KR" dirty="0"/>
          </a:p>
          <a:p>
            <a:r>
              <a:rPr lang="ko-KR" altLang="en-US" dirty="0" err="1"/>
              <a:t>음수값이</a:t>
            </a:r>
            <a:r>
              <a:rPr lang="ko-KR" altLang="en-US" dirty="0"/>
              <a:t> 모두 </a:t>
            </a:r>
            <a:r>
              <a:rPr lang="en-US" altLang="ko-KR" dirty="0"/>
              <a:t>0</a:t>
            </a:r>
            <a:r>
              <a:rPr lang="ko-KR" altLang="en-US" dirty="0"/>
              <a:t>이 되면 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일부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ReLU</a:t>
            </a:r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 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뉴런이 기본적으로 모든 입력에 대해 죽고 어떤 입력이 제공되더라도 비활성 상태로 유지되는 </a:t>
            </a:r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Dying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ReLU</a:t>
            </a:r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 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문제가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4BB62-9AC0-4791-ABBB-13D1C02C3A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13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4BB62-9AC0-4791-ABBB-13D1C02C3A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2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4BB62-9AC0-4791-ABBB-13D1C02C3A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4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6C71B-EF12-AA65-610E-81F16CE25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80FA8-1D7F-DF25-0A84-38A68DC61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BFAAE-417F-5E0B-3CD0-3EE1A74C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BA9-8F57-4471-9E65-4656D10F98DA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4B82D-132F-3BE2-98B9-52DFE9A9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9C582-C62B-8F51-29D2-18C84FDE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A479-0735-47CD-8049-5B5A58D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2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6DB50-1725-F4FA-6074-9AE744E3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E23C2F-20DC-C531-CFB1-793278B0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A8650-E5DC-C979-1F26-203F3AD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BA9-8F57-4471-9E65-4656D10F98DA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6851E-2AC7-66A5-C658-26E43911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D864E-2B6B-687C-DD89-916F652C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A479-0735-47CD-8049-5B5A58D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4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809F5C-566B-99D8-E2AB-DFC3CF299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D41049-5127-0583-45EE-CE9A3199A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7A0A6-281A-5AC6-954B-161711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BA9-8F57-4471-9E65-4656D10F98DA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FA0F2-4D45-BE08-293A-62EC2950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D1901-3685-B523-0233-3E3F1B73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A479-0735-47CD-8049-5B5A58D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0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8DF1B-A8EA-892B-C61D-D50A804E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1144F-4D8C-8AEF-7F25-1CF3956E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D07F3-4886-C209-4E92-C76F3E12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BA9-8F57-4471-9E65-4656D10F98DA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C17F2-B3AE-C2E8-8E24-3FF026D2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481C8-829E-E5AA-1E20-1F5D8C66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A479-0735-47CD-8049-5B5A58D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1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CC32B-DB29-2F8A-E4C1-0B67792E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0A746-2A3E-9F60-5ABE-78EB845DA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CA1B9-5059-7E91-5046-076DA7F2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BA9-8F57-4471-9E65-4656D10F98DA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7BCAB-1192-6F9B-1075-E2BB6B12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D0A85-59B4-6AD5-488D-8E54A0F4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A479-0735-47CD-8049-5B5A58D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21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0AA22-D64E-BD1B-5A6A-330880F1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D1042-2F15-54E2-8D22-AA2D260C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455298-43BE-F5ED-FD6D-7179A090F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36C0C-11B7-DFC7-FF5A-DFD094D0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BA9-8F57-4471-9E65-4656D10F98DA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83506-D646-791F-ADD0-9BCAD434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17B034-89F7-3FE7-9F84-A5C945AD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A479-0735-47CD-8049-5B5A58D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CEB5E-2737-257C-1809-53D8EBC5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80313-0F41-B8F9-E1C9-AEE39EE82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6DCC08-62C7-BA6E-841F-444C5469F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C8B95D-395A-6197-3F40-50DBDF1E1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D0B238-87A3-7736-92CF-C21C37CC8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2F3D90-B709-9265-15CD-1927170D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BA9-8F57-4471-9E65-4656D10F98DA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A8FEB6-ED53-2A36-446C-A2702671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14B581-EF3A-7F7E-8D42-7E14CF81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A479-0735-47CD-8049-5B5A58D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82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9888-1A16-B5C7-6B70-197E6407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035FF8-A4DE-7279-BEDB-BB35EA1A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BA9-8F57-4471-9E65-4656D10F98DA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1B11DF-9D7C-7EDE-C394-F41BEA46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70F7E0-5A50-A56B-8115-F9911098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A479-0735-47CD-8049-5B5A58D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8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E3C68D-D921-CFF4-3D6F-B133BCAB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BA9-8F57-4471-9E65-4656D10F98DA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D94055-147A-840D-F3C9-E2030FDD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CFAD2-56AA-C2E0-B2F7-F7B82145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A479-0735-47CD-8049-5B5A58D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5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E3325-8F0B-C8BC-AEDF-D65FB98B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61DA4-0360-D2C9-3E07-B1F88EC03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FB7C49-5F88-2253-4B34-A9A1B4045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D2294D-5ABE-3C06-9B08-2677094F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BA9-8F57-4471-9E65-4656D10F98DA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CD87E-0348-B0AE-0641-224483A8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C6815-DD58-2EDE-8143-D5FF380D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A479-0735-47CD-8049-5B5A58D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5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995F5-CE3D-F279-925E-1E0A4E25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F37E9-5551-90CD-48A2-280631A73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6D9AA-F99E-11C3-15C3-83D9D554D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22FEF-6A52-E58F-9BE1-C9F4F0CC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BA9-8F57-4471-9E65-4656D10F98DA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DEE70-38AB-88C0-508D-73376149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653290-11E4-A363-9CBD-E41FB443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A479-0735-47CD-8049-5B5A58D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5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44F604-6280-4542-5CCE-1BA31949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73073-0143-F42A-7856-8EC7E527E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B08E9-2D5F-7254-10A1-E266F6F0C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8CBBA9-8F57-4471-9E65-4656D10F98DA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170D4-164C-4DD0-D16A-9A6BA4CCB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5F2BF-3A26-5336-5BE2-5009B7FCB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0A479-0735-47CD-8049-5B5A58DB1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5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gko-dev.tistory.com/33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F4C46B-32BD-D2E3-7A63-52A64BA9D947}"/>
              </a:ext>
            </a:extLst>
          </p:cNvPr>
          <p:cNvSpPr/>
          <p:nvPr/>
        </p:nvSpPr>
        <p:spPr>
          <a:xfrm>
            <a:off x="1" y="0"/>
            <a:ext cx="8456814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470AE-6B9C-6CFA-3D6B-27E604B20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dirty="0">
                <a:solidFill>
                  <a:schemeClr val="bg1"/>
                </a:solidFill>
              </a:rPr>
              <a:t>인공지능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B9EF22-484B-7DD0-9911-EC49A2A1A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 err="1">
                <a:solidFill>
                  <a:schemeClr val="bg1"/>
                </a:solidFill>
              </a:rPr>
              <a:t>퍼셉트론</a:t>
            </a:r>
            <a:r>
              <a:rPr lang="en-US" altLang="ko-KR" dirty="0">
                <a:solidFill>
                  <a:schemeClr val="bg1"/>
                </a:solidFill>
              </a:rPr>
              <a:t>(perceptron)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8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A60D68-1296-7E80-CB99-A36AE557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Activation Function</a:t>
            </a:r>
            <a:r>
              <a:rPr lang="ko-KR" altLang="en-US" dirty="0"/>
              <a:t>의 종류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3D43425-CA8C-2B64-EBA8-969481F99CC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010833"/>
                <a:ext cx="5096934" cy="416613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200" dirty="0"/>
                  <a:t>ReLU</a:t>
                </a:r>
                <a:r>
                  <a:rPr lang="en-US" altLang="ko-KR" sz="2000" dirty="0"/>
                  <a:t>(Rectified Linear Unit)</a:t>
                </a:r>
                <a:r>
                  <a:rPr lang="en-US" altLang="ko-KR" sz="3200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800" dirty="0"/>
              </a:p>
              <a:p>
                <a:pPr lvl="1"/>
                <a:r>
                  <a:rPr lang="en-US" altLang="ko-KR" dirty="0"/>
                  <a:t>Range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800" dirty="0"/>
              </a:p>
              <a:p>
                <a:pPr lvl="1"/>
                <a:r>
                  <a:rPr lang="ko-KR" altLang="en-US" sz="2800" dirty="0"/>
                  <a:t>전 세계에서 가장 많이 사용되는 함수</a:t>
                </a:r>
                <a:endParaRPr lang="en-US" altLang="ko-KR" sz="2800" dirty="0"/>
              </a:p>
              <a:p>
                <a:pPr lvl="1"/>
                <a:r>
                  <a:rPr lang="en-US" altLang="ko-KR" sz="2800" dirty="0"/>
                  <a:t>CNN</a:t>
                </a:r>
                <a:r>
                  <a:rPr lang="ko-KR" altLang="en-US" sz="2800" dirty="0"/>
                  <a:t> </a:t>
                </a:r>
                <a:r>
                  <a:rPr lang="en-US" altLang="ko-KR" sz="1100" dirty="0"/>
                  <a:t>(convolutional neural networks)</a:t>
                </a:r>
                <a:r>
                  <a:rPr lang="ko-KR" altLang="en-US" sz="2800" dirty="0"/>
                  <a:t>과 </a:t>
                </a:r>
                <a:r>
                  <a:rPr lang="en-US" altLang="ko-KR" sz="2800" dirty="0"/>
                  <a:t>deep learning</a:t>
                </a:r>
                <a:r>
                  <a:rPr lang="ko-KR" altLang="en-US" sz="2800" dirty="0"/>
                  <a:t>에서 주로 사용</a:t>
                </a:r>
                <a:endParaRPr lang="en-US" altLang="ko-KR" sz="2800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3D43425-CA8C-2B64-EBA8-969481F99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010833"/>
                <a:ext cx="5096934" cy="4166130"/>
              </a:xfrm>
              <a:blipFill>
                <a:blip r:embed="rId2"/>
                <a:stretch>
                  <a:fillRect l="-2751" t="-3221" r="-41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92FC5FBD-37C2-8718-03D3-29882AC202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607351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1600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A60D68-1296-7E80-CB99-A36AE557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Activation Function</a:t>
            </a:r>
            <a:r>
              <a:rPr lang="ko-KR" altLang="en-US" dirty="0"/>
              <a:t>의 종류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3D43425-CA8C-2B64-EBA8-969481F99CC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010833"/>
                <a:ext cx="5096934" cy="416613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200" dirty="0"/>
                  <a:t>Leaky </a:t>
                </a:r>
                <a:r>
                  <a:rPr lang="en-US" altLang="ko-KR" sz="3200" dirty="0" err="1"/>
                  <a:t>ReLU</a:t>
                </a:r>
                <a:r>
                  <a:rPr lang="en-US" altLang="ko-KR" sz="3200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800" dirty="0"/>
              </a:p>
              <a:p>
                <a:pPr lvl="1"/>
                <a:r>
                  <a:rPr lang="en-US" altLang="ko-KR" dirty="0"/>
                  <a:t>Range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800" dirty="0"/>
              </a:p>
              <a:p>
                <a:pPr lvl="1"/>
                <a:r>
                  <a:rPr lang="ko-KR" altLang="en-US" sz="2800" dirty="0" err="1"/>
                  <a:t>음수값이</a:t>
                </a:r>
                <a:r>
                  <a:rPr lang="ko-KR" altLang="en-US" sz="2800" dirty="0"/>
                  <a:t> 모두 </a:t>
                </a:r>
                <a:r>
                  <a:rPr lang="en-US" altLang="ko-KR" sz="2800" dirty="0"/>
                  <a:t>0</a:t>
                </a:r>
                <a:r>
                  <a:rPr lang="ko-KR" altLang="en-US" sz="2800" dirty="0"/>
                  <a:t>이 된다는 단점을 보완함</a:t>
                </a:r>
                <a:endParaRPr lang="en-US" altLang="ko-KR" sz="2800" dirty="0"/>
              </a:p>
              <a:p>
                <a:pPr lvl="1"/>
                <a:r>
                  <a:rPr lang="en-US" altLang="ko-KR" dirty="0"/>
                  <a:t>a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0.01</a:t>
                </a:r>
                <a:r>
                  <a:rPr lang="ko-KR" altLang="en-US" dirty="0"/>
                  <a:t>이 아닌 경우 </a:t>
                </a:r>
                <a:r>
                  <a:rPr lang="en-US" altLang="ko-KR" dirty="0"/>
                  <a:t>Randomized 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라고 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3D43425-CA8C-2B64-EBA8-969481F99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010833"/>
                <a:ext cx="5096934" cy="4166130"/>
              </a:xfrm>
              <a:blipFill>
                <a:blip r:embed="rId3"/>
                <a:stretch>
                  <a:fillRect l="-2751" t="-3221" r="-3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6B2FA248-E595-0AE0-BA79-B377FF6DDB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127465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83420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A60D68-1296-7E80-CB99-A36AE557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Activation Function</a:t>
            </a:r>
            <a:r>
              <a:rPr lang="ko-KR" altLang="en-US" dirty="0"/>
              <a:t>의 종류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3D43425-CA8C-2B64-EBA8-969481F99CC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010833"/>
                <a:ext cx="5096934" cy="416613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200" dirty="0"/>
                  <a:t>PReLU</a:t>
                </a:r>
                <a:r>
                  <a:rPr lang="en-US" altLang="ko-KR" sz="2400" dirty="0"/>
                  <a:t>(Parametric </a:t>
                </a:r>
                <a:r>
                  <a:rPr lang="en-US" altLang="ko-KR" sz="2400" dirty="0" err="1"/>
                  <a:t>ReLU</a:t>
                </a:r>
                <a:r>
                  <a:rPr lang="en-US" altLang="ko-KR" sz="2400" dirty="0"/>
                  <a:t>)</a:t>
                </a:r>
                <a:r>
                  <a:rPr lang="en-US" altLang="ko-KR" sz="3200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800" dirty="0"/>
              </a:p>
              <a:p>
                <a:pPr lvl="1"/>
                <a:r>
                  <a:rPr lang="en-US" altLang="ko-KR" dirty="0"/>
                  <a:t>Range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학습시킬 수 있어서 특정부분에서 최적의 기울기를 학습할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3D43425-CA8C-2B64-EBA8-969481F99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010833"/>
                <a:ext cx="5096934" cy="4166130"/>
              </a:xfrm>
              <a:blipFill>
                <a:blip r:embed="rId3"/>
                <a:stretch>
                  <a:fillRect l="-2751" t="-3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6B2FA248-E595-0AE0-BA79-B377FF6DDB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154789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424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A60D68-1296-7E80-CB99-A36AE557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Activation Function</a:t>
            </a:r>
            <a:r>
              <a:rPr lang="ko-KR" altLang="en-US" dirty="0"/>
              <a:t>의 종류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3D43425-CA8C-2B64-EBA8-969481F99CC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010833"/>
                <a:ext cx="5096934" cy="416613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200" dirty="0"/>
                  <a:t>ELU</a:t>
                </a:r>
                <a:r>
                  <a:rPr lang="en-US" altLang="ko-KR" sz="2400" dirty="0"/>
                  <a:t>(Exponential LU)</a:t>
                </a:r>
                <a:r>
                  <a:rPr lang="en-US" altLang="ko-KR" sz="3200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,                 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800" dirty="0"/>
              </a:p>
              <a:p>
                <a:pPr lvl="1"/>
                <a:r>
                  <a:rPr lang="en-US" altLang="ko-KR" dirty="0"/>
                  <a:t>Range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800" dirty="0"/>
              </a:p>
              <a:p>
                <a:pPr lvl="1"/>
                <a:r>
                  <a:rPr lang="en-US" altLang="ko-KR" dirty="0" err="1"/>
                  <a:t>ReLU</a:t>
                </a:r>
                <a:r>
                  <a:rPr lang="ko-KR" altLang="en-US" dirty="0"/>
                  <a:t>보다 정확하게 결과를 생성하고 더 빠르게 학습함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음수 입력에 대해서 </a:t>
                </a:r>
                <a:r>
                  <a:rPr lang="en-US" altLang="ko-KR" dirty="0"/>
                  <a:t>ELU</a:t>
                </a:r>
                <a:r>
                  <a:rPr lang="ko-KR" altLang="en-US" dirty="0"/>
                  <a:t>는 천천히 활성화 되지만 </a:t>
                </a:r>
                <a:r>
                  <a:rPr lang="en-US" altLang="ko-KR" dirty="0" err="1"/>
                  <a:t>ReLU</a:t>
                </a:r>
                <a:r>
                  <a:rPr lang="ko-KR" altLang="en-US" dirty="0"/>
                  <a:t>는 급격히 활성화됨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3D43425-CA8C-2B64-EBA8-969481F99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010833"/>
                <a:ext cx="5096934" cy="4166130"/>
              </a:xfrm>
              <a:blipFill>
                <a:blip r:embed="rId3"/>
                <a:stretch>
                  <a:fillRect l="-2751" t="-3221" r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57D2D1D-CA3D-2D86-5B5F-B69D31907D5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965134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37110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83D18A-D801-8806-6A15-2B711C47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8333F-DA40-5EBD-A8CA-28E17384C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학습이란 훈련 데이터로부터 가중치 매개변수의 </a:t>
            </a:r>
            <a:r>
              <a:rPr lang="ko-KR" altLang="en-US" dirty="0" err="1"/>
              <a:t>최적값을</a:t>
            </a:r>
            <a:r>
              <a:rPr lang="ko-KR" altLang="en-US" dirty="0"/>
              <a:t> 자동으로 획득하는 것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학습의 목표는 손실 함수</a:t>
            </a:r>
            <a:r>
              <a:rPr lang="en-US" altLang="ko-KR" sz="2000" dirty="0"/>
              <a:t>(Loss</a:t>
            </a:r>
            <a:r>
              <a:rPr lang="ko-KR" altLang="en-US" sz="2000" dirty="0"/>
              <a:t> </a:t>
            </a:r>
            <a:r>
              <a:rPr lang="en-US" altLang="ko-KR" sz="2000" dirty="0"/>
              <a:t>Function)</a:t>
            </a:r>
            <a:r>
              <a:rPr lang="ko-KR" altLang="en-US" dirty="0"/>
              <a:t>의 </a:t>
            </a:r>
            <a:r>
              <a:rPr lang="ko-KR" altLang="en-US" dirty="0" err="1"/>
              <a:t>결괏값을</a:t>
            </a:r>
            <a:r>
              <a:rPr lang="ko-KR" altLang="en-US" dirty="0"/>
              <a:t> 가장 작게 만드는 가중치 매개변수를 찾는 것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79531-932A-744B-BB2C-F48781E1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err="1"/>
              <a:t>퍼셉트론에서는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정방향</a:t>
            </a:r>
            <a:r>
              <a:rPr lang="en-US" altLang="ko-KR" sz="2400" dirty="0"/>
              <a:t>, </a:t>
            </a:r>
            <a:r>
              <a:rPr lang="ko-KR" altLang="en-US" sz="2400" dirty="0"/>
              <a:t>역방향 패스가 존재함</a:t>
            </a:r>
            <a:r>
              <a:rPr lang="en-US" altLang="ko-KR" sz="24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400" dirty="0" err="1"/>
              <a:t>정방향</a:t>
            </a:r>
            <a:r>
              <a:rPr lang="ko-KR" altLang="en-US" sz="2400" dirty="0"/>
              <a:t> 패스를 </a:t>
            </a:r>
            <a:r>
              <a:rPr lang="ko-KR" altLang="en-US" sz="2400" dirty="0" err="1"/>
              <a:t>순전파</a:t>
            </a:r>
            <a:r>
              <a:rPr lang="en-US" altLang="ko-KR" sz="1200" dirty="0"/>
              <a:t>(forward propagation)</a:t>
            </a:r>
            <a:r>
              <a:rPr lang="en-US" altLang="ko-KR" sz="2400" dirty="0"/>
              <a:t>, </a:t>
            </a:r>
            <a:r>
              <a:rPr lang="ko-KR" altLang="en-US" sz="2400" dirty="0"/>
              <a:t>역방향 패스를 </a:t>
            </a:r>
            <a:r>
              <a:rPr lang="ko-KR" altLang="en-US" sz="2400" dirty="0" err="1"/>
              <a:t>역전파</a:t>
            </a:r>
            <a:r>
              <a:rPr lang="en-US" altLang="ko-KR" sz="1600" dirty="0"/>
              <a:t>(Backpropagation)</a:t>
            </a:r>
            <a:r>
              <a:rPr lang="ko-KR" altLang="en-US" sz="2400" dirty="0"/>
              <a:t>라고 함</a:t>
            </a:r>
            <a:r>
              <a:rPr lang="en-US" altLang="ko-KR" sz="24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400" dirty="0"/>
              <a:t>학습 단계에서 </a:t>
            </a:r>
            <a:r>
              <a:rPr lang="ko-KR" altLang="en-US" sz="2400" dirty="0" err="1"/>
              <a:t>퍼셉트론은</a:t>
            </a:r>
            <a:r>
              <a:rPr lang="ko-KR" altLang="en-US" sz="2400" dirty="0"/>
              <a:t> 우리가 얻는 출력을 원하는 출력과 비교 하여 함수를 조금씩 변경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3731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83D18A-D801-8806-6A15-2B711C47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Loss Function</a:t>
            </a:r>
            <a:r>
              <a:rPr lang="ko-KR" altLang="en-US" dirty="0"/>
              <a:t>의 종류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9C8333F-DA40-5EBD-A8CA-28E17384CE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010833"/>
                <a:ext cx="5096934" cy="41661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오차제곱합</a:t>
                </a:r>
                <a:r>
                  <a:rPr lang="en-US" altLang="ko-KR" dirty="0"/>
                  <a:t>(sum of squared error, SSE)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 err="1"/>
                  <a:t>평균오차제곱</a:t>
                </a:r>
                <a:r>
                  <a:rPr lang="en-US" altLang="ko-KR" dirty="0"/>
                  <a:t>(mean squared error, MSE)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9C8333F-DA40-5EBD-A8CA-28E17384C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010833"/>
                <a:ext cx="5096934" cy="4166130"/>
              </a:xfrm>
              <a:blipFill>
                <a:blip r:embed="rId2"/>
                <a:stretch>
                  <a:fillRect l="-2153" t="-1464" r="-21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3ECC222C-3A56-F305-0053-078643AE47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77186" y="2010833"/>
                <a:ext cx="556751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교차 엔트로피 오차</a:t>
                </a:r>
                <a:r>
                  <a:rPr lang="en-US" altLang="ko-KR" dirty="0"/>
                  <a:t>(cross entropy error, CEE)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후버 손실함수</a:t>
                </a:r>
                <a:r>
                  <a:rPr lang="en-US" altLang="ko-KR" dirty="0"/>
                  <a:t>(Huber Loss)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b="0" dirty="0"/>
              </a:p>
            </p:txBody>
          </p:sp>
        </mc:Choice>
        <mc:Fallback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3ECC222C-3A56-F305-0053-078643AE4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77186" y="2010833"/>
                <a:ext cx="5567516" cy="4351338"/>
              </a:xfrm>
              <a:blipFill>
                <a:blip r:embed="rId3"/>
                <a:stretch>
                  <a:fillRect l="-197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955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83D18A-D801-8806-6A15-2B711C47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경사하강법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8333F-DA40-5EBD-A8CA-28E17384C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학습이란 훈련 데이터로부터 가중치 매개변수의 </a:t>
            </a:r>
            <a:r>
              <a:rPr lang="ko-KR" altLang="en-US" dirty="0" err="1"/>
              <a:t>최적값을</a:t>
            </a:r>
            <a:r>
              <a:rPr lang="ko-KR" altLang="en-US" dirty="0"/>
              <a:t> 자동으로 획득하는 것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학습의 목표는 손실 함수</a:t>
            </a:r>
            <a:r>
              <a:rPr lang="en-US" altLang="ko-KR" sz="2000" dirty="0"/>
              <a:t>(Loss</a:t>
            </a:r>
            <a:r>
              <a:rPr lang="ko-KR" altLang="en-US" sz="2000" dirty="0"/>
              <a:t> </a:t>
            </a:r>
            <a:r>
              <a:rPr lang="en-US" altLang="ko-KR" sz="2000" dirty="0"/>
              <a:t>Function)</a:t>
            </a:r>
            <a:r>
              <a:rPr lang="ko-KR" altLang="en-US" dirty="0"/>
              <a:t>의 </a:t>
            </a:r>
            <a:r>
              <a:rPr lang="ko-KR" altLang="en-US" dirty="0" err="1"/>
              <a:t>결괏값을</a:t>
            </a:r>
            <a:r>
              <a:rPr lang="ko-KR" altLang="en-US" dirty="0"/>
              <a:t> 가장 작게 만드는 가중치 매개변수를 찾는 것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79531-932A-744B-BB2C-F48781E1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err="1"/>
              <a:t>퍼셉트론에서는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정방향</a:t>
            </a:r>
            <a:r>
              <a:rPr lang="en-US" altLang="ko-KR" sz="2400" dirty="0"/>
              <a:t>, </a:t>
            </a:r>
            <a:r>
              <a:rPr lang="ko-KR" altLang="en-US" sz="2400" dirty="0"/>
              <a:t>역방향 패스가 존재함</a:t>
            </a:r>
            <a:r>
              <a:rPr lang="en-US" altLang="ko-KR" sz="24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400" dirty="0" err="1"/>
              <a:t>정방향</a:t>
            </a:r>
            <a:r>
              <a:rPr lang="ko-KR" altLang="en-US" sz="2400" dirty="0"/>
              <a:t> 패스를 </a:t>
            </a:r>
            <a:r>
              <a:rPr lang="ko-KR" altLang="en-US" sz="2400" dirty="0" err="1"/>
              <a:t>순전파</a:t>
            </a:r>
            <a:r>
              <a:rPr lang="en-US" altLang="ko-KR" sz="1200" dirty="0"/>
              <a:t>(forward propagation)</a:t>
            </a:r>
            <a:r>
              <a:rPr lang="en-US" altLang="ko-KR" sz="2400" dirty="0"/>
              <a:t>, </a:t>
            </a:r>
            <a:r>
              <a:rPr lang="ko-KR" altLang="en-US" sz="2400" dirty="0"/>
              <a:t>역방향 패스를 </a:t>
            </a:r>
            <a:r>
              <a:rPr lang="ko-KR" altLang="en-US" sz="2400" dirty="0" err="1"/>
              <a:t>역전파</a:t>
            </a:r>
            <a:r>
              <a:rPr lang="en-US" altLang="ko-KR" sz="1600" dirty="0"/>
              <a:t>(Backpropagation)</a:t>
            </a:r>
            <a:r>
              <a:rPr lang="ko-KR" altLang="en-US" sz="2400" dirty="0"/>
              <a:t>라고 함</a:t>
            </a:r>
            <a:r>
              <a:rPr lang="en-US" altLang="ko-KR" sz="24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400" dirty="0"/>
              <a:t>학습 단계에서 </a:t>
            </a:r>
            <a:r>
              <a:rPr lang="ko-KR" altLang="en-US" sz="2400" dirty="0" err="1"/>
              <a:t>퍼셉트론은</a:t>
            </a:r>
            <a:r>
              <a:rPr lang="ko-KR" altLang="en-US" sz="2400" dirty="0"/>
              <a:t> 우리가 얻는 출력을 원하는 출력과 비교 하여 함수를 조금씩 변경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6297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83D18A-D801-8806-6A15-2B711C47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8333F-DA40-5EBD-A8CA-28E17384C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학습이란 훈련 데이터로부터 가중치 매개변수의 </a:t>
            </a:r>
            <a:r>
              <a:rPr lang="ko-KR" altLang="en-US" dirty="0" err="1"/>
              <a:t>최적값을</a:t>
            </a:r>
            <a:r>
              <a:rPr lang="ko-KR" altLang="en-US" dirty="0"/>
              <a:t> 자동으로 획득하는 것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학습의 목표는 손실 함수</a:t>
            </a:r>
            <a:r>
              <a:rPr lang="en-US" altLang="ko-KR" sz="2000" dirty="0"/>
              <a:t>(Loss</a:t>
            </a:r>
            <a:r>
              <a:rPr lang="ko-KR" altLang="en-US" sz="2000" dirty="0"/>
              <a:t> </a:t>
            </a:r>
            <a:r>
              <a:rPr lang="en-US" altLang="ko-KR" sz="2000" dirty="0"/>
              <a:t>Function)</a:t>
            </a:r>
            <a:r>
              <a:rPr lang="ko-KR" altLang="en-US" dirty="0"/>
              <a:t>의 </a:t>
            </a:r>
            <a:r>
              <a:rPr lang="ko-KR" altLang="en-US" dirty="0" err="1"/>
              <a:t>결괏값을</a:t>
            </a:r>
            <a:r>
              <a:rPr lang="ko-KR" altLang="en-US" dirty="0"/>
              <a:t> 가장 작게 만드는 가중치 매개변수를 찾는 것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79531-932A-744B-BB2C-F48781E1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err="1"/>
              <a:t>퍼셉트론에서는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정방향</a:t>
            </a:r>
            <a:r>
              <a:rPr lang="en-US" altLang="ko-KR" sz="2400" dirty="0"/>
              <a:t>, </a:t>
            </a:r>
            <a:r>
              <a:rPr lang="ko-KR" altLang="en-US" sz="2400" dirty="0"/>
              <a:t>역방향 패스가 존재함</a:t>
            </a:r>
            <a:r>
              <a:rPr lang="en-US" altLang="ko-KR" sz="24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400" dirty="0" err="1"/>
              <a:t>정방향</a:t>
            </a:r>
            <a:r>
              <a:rPr lang="ko-KR" altLang="en-US" sz="2400" dirty="0"/>
              <a:t> 패스를 </a:t>
            </a:r>
            <a:r>
              <a:rPr lang="ko-KR" altLang="en-US" sz="2400" dirty="0" err="1"/>
              <a:t>순전파</a:t>
            </a:r>
            <a:r>
              <a:rPr lang="en-US" altLang="ko-KR" sz="1200" dirty="0"/>
              <a:t>(forward propagation)</a:t>
            </a:r>
            <a:r>
              <a:rPr lang="en-US" altLang="ko-KR" sz="2400" dirty="0"/>
              <a:t>, </a:t>
            </a:r>
            <a:r>
              <a:rPr lang="ko-KR" altLang="en-US" sz="2400" dirty="0"/>
              <a:t>역방향 패스를 </a:t>
            </a:r>
            <a:r>
              <a:rPr lang="ko-KR" altLang="en-US" sz="2400" dirty="0" err="1"/>
              <a:t>역전파</a:t>
            </a:r>
            <a:r>
              <a:rPr lang="en-US" altLang="ko-KR" sz="1600" dirty="0"/>
              <a:t>(Backpropagation)</a:t>
            </a:r>
            <a:r>
              <a:rPr lang="ko-KR" altLang="en-US" sz="2400" dirty="0"/>
              <a:t>라고 함</a:t>
            </a:r>
            <a:r>
              <a:rPr lang="en-US" altLang="ko-KR" sz="24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400" dirty="0"/>
              <a:t>학습 단계에서 </a:t>
            </a:r>
            <a:r>
              <a:rPr lang="ko-KR" altLang="en-US" sz="2400" dirty="0" err="1"/>
              <a:t>퍼셉트론은</a:t>
            </a:r>
            <a:r>
              <a:rPr lang="ko-KR" altLang="en-US" sz="2400" dirty="0"/>
              <a:t> 우리가 얻는 출력을 원하는 출력과 비교 하여 함수를 조금씩 변경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1656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이진 숫자와 청사진이 포함된 CPU">
            <a:extLst>
              <a:ext uri="{FF2B5EF4-FFF2-40B4-BE49-F238E27FC236}">
                <a16:creationId xmlns:a16="http://schemas.microsoft.com/office/drawing/2014/main" id="{5F01005D-3FFF-5FFC-61B6-86D91D6B6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3" r="2486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AD4C69-F66F-CB07-12D7-86859D3A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altLang="ko-KR" sz="4000"/>
              <a:t>INDEX</a:t>
            </a:r>
            <a:endParaRPr lang="ko-KR" altLang="en-US" sz="400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38CDAC-22E0-6181-B071-613C4CC7B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퍼셉트론이란</a:t>
            </a:r>
            <a:r>
              <a:rPr lang="en-US" altLang="ko-KR" sz="3600" dirty="0"/>
              <a:t>?</a:t>
            </a:r>
          </a:p>
          <a:p>
            <a:pPr lvl="1"/>
            <a:r>
              <a:rPr lang="ko-KR" altLang="en-US" sz="3200" dirty="0" err="1"/>
              <a:t>퍼셉트론의</a:t>
            </a:r>
            <a:r>
              <a:rPr lang="ko-KR" altLang="en-US" sz="3200" dirty="0"/>
              <a:t> 구성</a:t>
            </a:r>
            <a:endParaRPr lang="en-US" altLang="ko-KR" sz="3200" dirty="0"/>
          </a:p>
          <a:p>
            <a:pPr lvl="1"/>
            <a:r>
              <a:rPr lang="ko-KR" altLang="en-US" sz="3200" dirty="0" err="1"/>
              <a:t>퍼셉트론의</a:t>
            </a:r>
            <a:r>
              <a:rPr lang="ko-KR" altLang="en-US" sz="3200" dirty="0"/>
              <a:t> 학습</a:t>
            </a:r>
            <a:endParaRPr lang="en-US" altLang="ko-KR" sz="3200" dirty="0"/>
          </a:p>
          <a:p>
            <a:r>
              <a:rPr lang="ko-KR" altLang="en-US" sz="3600" dirty="0" err="1"/>
              <a:t>퍼셉트론의</a:t>
            </a:r>
            <a:r>
              <a:rPr lang="ko-KR" altLang="en-US" sz="3600" dirty="0"/>
              <a:t> 구현</a:t>
            </a:r>
            <a:endParaRPr lang="en-US" altLang="ko-KR" sz="3600" dirty="0"/>
          </a:p>
          <a:p>
            <a:r>
              <a:rPr lang="ko-KR" altLang="en-US" sz="3600" dirty="0" err="1"/>
              <a:t>퍼셉트론의</a:t>
            </a:r>
            <a:r>
              <a:rPr lang="ko-KR" altLang="en-US" sz="3600" dirty="0"/>
              <a:t> 한계</a:t>
            </a:r>
          </a:p>
        </p:txBody>
      </p:sp>
    </p:spTree>
    <p:extLst>
      <p:ext uri="{BB962C8B-B14F-4D97-AF65-F5344CB8AC3E}">
        <p14:creationId xmlns:p14="http://schemas.microsoft.com/office/powerpoint/2010/main" val="252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19C26C-D657-896D-B153-9BF4E8E8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ko-KR" altLang="en-US" sz="3600" dirty="0" err="1">
                <a:solidFill>
                  <a:srgbClr val="3F3F3F"/>
                </a:solidFill>
              </a:rPr>
              <a:t>퍼셉트론</a:t>
            </a:r>
            <a:r>
              <a:rPr lang="en-US" altLang="ko-KR" sz="3600" dirty="0">
                <a:solidFill>
                  <a:srgbClr val="3F3F3F"/>
                </a:solidFill>
              </a:rPr>
              <a:t>(perceptron)</a:t>
            </a:r>
            <a:r>
              <a:rPr lang="ko-KR" altLang="en-US" sz="3600" dirty="0">
                <a:solidFill>
                  <a:srgbClr val="3F3F3F"/>
                </a:solidFill>
              </a:rPr>
              <a:t>이란</a:t>
            </a:r>
            <a:r>
              <a:rPr lang="en-US" altLang="ko-KR" sz="3600" dirty="0">
                <a:solidFill>
                  <a:srgbClr val="3F3F3F"/>
                </a:solidFill>
              </a:rPr>
              <a:t>?</a:t>
            </a:r>
            <a:endParaRPr lang="ko-KR" altLang="en-US" sz="3600" dirty="0">
              <a:solidFill>
                <a:srgbClr val="3F3F3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318E80-E3F5-C4A0-B08C-711278FE9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199" y="2633852"/>
            <a:ext cx="4682153" cy="3468574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프랭크 </a:t>
            </a:r>
            <a:r>
              <a:rPr lang="ko-KR" altLang="en-US" sz="2400" dirty="0" err="1"/>
              <a:t>로젠블랫</a:t>
            </a:r>
            <a:r>
              <a:rPr lang="en-US" altLang="ko-KR" sz="2400" dirty="0"/>
              <a:t>(Frank Rosenblatt)</a:t>
            </a:r>
            <a:r>
              <a:rPr lang="ko-KR" altLang="en-US" sz="2400" dirty="0"/>
              <a:t>이 </a:t>
            </a:r>
            <a:r>
              <a:rPr lang="en-US" altLang="ko-KR" sz="2400" dirty="0"/>
              <a:t>1958</a:t>
            </a:r>
            <a:r>
              <a:rPr lang="ko-KR" altLang="en-US" sz="2400" dirty="0"/>
              <a:t>년에 개발</a:t>
            </a:r>
            <a:endParaRPr lang="en-US" altLang="ko-KR" sz="2400" dirty="0"/>
          </a:p>
          <a:p>
            <a:r>
              <a:rPr lang="ko-KR" altLang="en-US" sz="2400" dirty="0"/>
              <a:t>가장 간단한 </a:t>
            </a:r>
            <a:r>
              <a:rPr lang="ko-KR" altLang="en-US" sz="2400" dirty="0" err="1"/>
              <a:t>인공신경망구조</a:t>
            </a:r>
            <a:r>
              <a:rPr lang="en-US" altLang="ko-KR" sz="2400" dirty="0"/>
              <a:t>(Artificial Neural Networks Architecture)</a:t>
            </a:r>
            <a:r>
              <a:rPr lang="ko-KR" altLang="en-US" sz="2400" dirty="0"/>
              <a:t>중 하나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다수의 신호를 받아 하나의 신호를 출력하는 것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D84C48-B71B-281A-FD5F-AC0C13C2AEB4}"/>
              </a:ext>
            </a:extLst>
          </p:cNvPr>
          <p:cNvGrpSpPr/>
          <p:nvPr/>
        </p:nvGrpSpPr>
        <p:grpSpPr>
          <a:xfrm>
            <a:off x="6575696" y="2439363"/>
            <a:ext cx="3935533" cy="3663062"/>
            <a:chOff x="6937514" y="2888250"/>
            <a:chExt cx="2975113" cy="276913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E8E292D-436F-ED7A-79E8-779F3B99A667}"/>
                </a:ext>
              </a:extLst>
            </p:cNvPr>
            <p:cNvSpPr/>
            <p:nvPr/>
          </p:nvSpPr>
          <p:spPr>
            <a:xfrm>
              <a:off x="6937514" y="2888250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X1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4785E36-5AAB-D5C1-CE8D-22D8BA65AD1D}"/>
                </a:ext>
              </a:extLst>
            </p:cNvPr>
            <p:cNvSpPr/>
            <p:nvPr/>
          </p:nvSpPr>
          <p:spPr>
            <a:xfrm>
              <a:off x="6937514" y="4590585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X2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D36298E-B428-393F-3061-0508E26EE463}"/>
                </a:ext>
              </a:extLst>
            </p:cNvPr>
            <p:cNvSpPr/>
            <p:nvPr/>
          </p:nvSpPr>
          <p:spPr>
            <a:xfrm>
              <a:off x="8845827" y="3739417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Y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F369592-C5E6-219A-FAB2-7D7B67F6AA98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8004314" y="3421650"/>
              <a:ext cx="841513" cy="851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D352AF9-94E2-D793-50A8-1850D220DEF8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8004314" y="4272817"/>
              <a:ext cx="841513" cy="851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C8C43D-F600-9EF4-0A28-160E27B56495}"/>
                </a:ext>
              </a:extLst>
            </p:cNvPr>
            <p:cNvSpPr txBox="1"/>
            <p:nvPr/>
          </p:nvSpPr>
          <p:spPr>
            <a:xfrm>
              <a:off x="8199120" y="3244334"/>
              <a:ext cx="525780" cy="349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W1</a:t>
              </a:r>
              <a:endParaRPr lang="ko-KR" alt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48595A-1642-E7E4-1E12-B3946E644846}"/>
                </a:ext>
              </a:extLst>
            </p:cNvPr>
            <p:cNvSpPr txBox="1"/>
            <p:nvPr/>
          </p:nvSpPr>
          <p:spPr>
            <a:xfrm>
              <a:off x="8199120" y="4939318"/>
              <a:ext cx="525780" cy="349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W2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9403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B39106-738F-783F-02E4-9B720E38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구성</a:t>
            </a:r>
            <a:r>
              <a:rPr lang="en-US" altLang="ko-KR" dirty="0"/>
              <a:t>(Perceptron Architecture)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191C785-2B6C-32AD-55F7-519CB80D242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44990" y="2010833"/>
                <a:ext cx="6100919" cy="416613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ko-KR" sz="3600" dirty="0"/>
                  <a:t>X1,X2</a:t>
                </a:r>
                <a:r>
                  <a:rPr lang="ko-KR" altLang="en-US" sz="3600" dirty="0"/>
                  <a:t>는 </a:t>
                </a:r>
                <a:r>
                  <a:rPr lang="ko-KR" altLang="en-US" sz="3600" dirty="0" err="1"/>
                  <a:t>입력값</a:t>
                </a:r>
                <a:endParaRPr lang="en-US" altLang="ko-KR" sz="3600" dirty="0"/>
              </a:p>
              <a:p>
                <a:r>
                  <a:rPr lang="en-US" altLang="ko-KR" sz="3600" dirty="0"/>
                  <a:t>W1,W2</a:t>
                </a:r>
                <a:r>
                  <a:rPr lang="ko-KR" altLang="en-US" sz="3600" dirty="0"/>
                  <a:t>는 가중치</a:t>
                </a:r>
                <a:endParaRPr lang="en-US" altLang="ko-KR" sz="3600" dirty="0"/>
              </a:p>
              <a:p>
                <a:r>
                  <a:rPr lang="en-US" altLang="ko-KR" sz="3600" dirty="0"/>
                  <a:t>Y</a:t>
                </a:r>
                <a:r>
                  <a:rPr lang="ko-KR" altLang="en-US" sz="3600" dirty="0"/>
                  <a:t>는 </a:t>
                </a:r>
                <a:r>
                  <a:rPr lang="ko-KR" altLang="en-US" sz="3600" dirty="0" err="1"/>
                  <a:t>출력값</a:t>
                </a:r>
                <a:endParaRPr lang="en-US" altLang="ko-KR" sz="3600" dirty="0"/>
              </a:p>
              <a:p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d>
                              <m:dPr>
                                <m:ctrl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ko-KR" alt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ko-KR" alt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ko-KR" sz="3600" b="0" dirty="0"/>
              </a:p>
              <a:p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d>
                              <m:dPr>
                                <m:ctrl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ko-KR" sz="3600" b="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191C785-2B6C-32AD-55F7-519CB80D2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44990" y="2010833"/>
                <a:ext cx="6100919" cy="4166130"/>
              </a:xfrm>
              <a:blipFill>
                <a:blip r:embed="rId3"/>
                <a:stretch>
                  <a:fillRect l="-2398" t="-3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9ECE55-7B20-0A78-A69D-70E8C6FD2F3F}"/>
              </a:ext>
            </a:extLst>
          </p:cNvPr>
          <p:cNvGrpSpPr/>
          <p:nvPr/>
        </p:nvGrpSpPr>
        <p:grpSpPr>
          <a:xfrm>
            <a:off x="3699460" y="1675847"/>
            <a:ext cx="1651928" cy="1615555"/>
            <a:chOff x="3699460" y="1658141"/>
            <a:chExt cx="1670034" cy="1633262"/>
          </a:xfrm>
        </p:grpSpPr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B5D8F005-9A74-4FF9-3CA0-5A4ACB66DCBE}"/>
                </a:ext>
              </a:extLst>
            </p:cNvPr>
            <p:cNvSpPr/>
            <p:nvPr/>
          </p:nvSpPr>
          <p:spPr>
            <a:xfrm rot="5400000">
              <a:off x="3878146" y="2850989"/>
              <a:ext cx="650998" cy="229829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B3BC6FE-6D1C-4642-2AD8-1072F329ACCC}"/>
                </a:ext>
              </a:extLst>
            </p:cNvPr>
            <p:cNvSpPr/>
            <p:nvPr/>
          </p:nvSpPr>
          <p:spPr>
            <a:xfrm>
              <a:off x="3699460" y="1658141"/>
              <a:ext cx="1008370" cy="100837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</a:rPr>
                <a:t>1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61622A-F84A-2969-D38D-E78BD5D44A7B}"/>
                </a:ext>
              </a:extLst>
            </p:cNvPr>
            <p:cNvSpPr txBox="1"/>
            <p:nvPr/>
          </p:nvSpPr>
          <p:spPr>
            <a:xfrm>
              <a:off x="4287011" y="2613163"/>
              <a:ext cx="10824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Bias</a:t>
              </a:r>
              <a:endParaRPr lang="ko-KR" altLang="en-US" sz="32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EB158D5-6A3E-F78B-5FAF-10089DF8CA85}"/>
              </a:ext>
            </a:extLst>
          </p:cNvPr>
          <p:cNvGrpSpPr/>
          <p:nvPr/>
        </p:nvGrpSpPr>
        <p:grpSpPr>
          <a:xfrm>
            <a:off x="530180" y="2010833"/>
            <a:ext cx="4476021" cy="4166130"/>
            <a:chOff x="1763067" y="2467072"/>
            <a:chExt cx="2975113" cy="276913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9DA51D4-1AB6-0841-836D-375FADACEFA7}"/>
                </a:ext>
              </a:extLst>
            </p:cNvPr>
            <p:cNvSpPr/>
            <p:nvPr/>
          </p:nvSpPr>
          <p:spPr>
            <a:xfrm>
              <a:off x="1763067" y="2467072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X1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D155EBB-52C0-DB50-CAFD-914110875864}"/>
                </a:ext>
              </a:extLst>
            </p:cNvPr>
            <p:cNvSpPr/>
            <p:nvPr/>
          </p:nvSpPr>
          <p:spPr>
            <a:xfrm>
              <a:off x="1763067" y="4169407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X2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250222A-0D3F-37CC-2E93-C702B03FE221}"/>
                </a:ext>
              </a:extLst>
            </p:cNvPr>
            <p:cNvSpPr/>
            <p:nvPr/>
          </p:nvSpPr>
          <p:spPr>
            <a:xfrm>
              <a:off x="3671380" y="3318239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Y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A62F27D-C7FF-61DC-05F6-EFEFF9789331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829867" y="3000472"/>
              <a:ext cx="841513" cy="851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9B8FFFA-70D5-A543-3B6B-90DF7CD52CF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829867" y="3851639"/>
              <a:ext cx="841513" cy="851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19E51F-7651-562B-308E-78E740E70D48}"/>
                </a:ext>
              </a:extLst>
            </p:cNvPr>
            <p:cNvSpPr txBox="1"/>
            <p:nvPr/>
          </p:nvSpPr>
          <p:spPr>
            <a:xfrm>
              <a:off x="3024673" y="2823156"/>
              <a:ext cx="525780" cy="34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W1</a:t>
              </a:r>
              <a:endParaRPr lang="ko-KR" altLang="en-US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00293B-7CC2-1662-4C70-C15BF8ADDE50}"/>
                </a:ext>
              </a:extLst>
            </p:cNvPr>
            <p:cNvSpPr txBox="1"/>
            <p:nvPr/>
          </p:nvSpPr>
          <p:spPr>
            <a:xfrm>
              <a:off x="3024673" y="4518140"/>
              <a:ext cx="525780" cy="34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W2</a:t>
              </a:r>
              <a:endParaRPr lang="ko-KR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4ECB24-B424-0D46-F690-F1B6B27E7BA1}"/>
                  </a:ext>
                </a:extLst>
              </p:cNvPr>
              <p:cNvSpPr txBox="1"/>
              <p:nvPr/>
            </p:nvSpPr>
            <p:spPr>
              <a:xfrm>
                <a:off x="3329572" y="4988844"/>
                <a:ext cx="204377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𝐵𝑖𝑎𝑠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𝐵𝑖𝑎𝑠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4ECB24-B424-0D46-F690-F1B6B27E7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72" y="4988844"/>
                <a:ext cx="2043777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0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9F6203-B777-EB1D-E07C-46D416EE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구성</a:t>
            </a:r>
            <a:r>
              <a:rPr lang="en-US" altLang="ko-KR" dirty="0"/>
              <a:t>(Perceptron Architecture)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BD8DBFB-AD55-38E5-6DEF-9668293CE1D0}"/>
              </a:ext>
            </a:extLst>
          </p:cNvPr>
          <p:cNvSpPr/>
          <p:nvPr/>
        </p:nvSpPr>
        <p:spPr>
          <a:xfrm>
            <a:off x="1830012" y="3605528"/>
            <a:ext cx="261355" cy="2613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2CC770C-FDEA-B22E-4A3E-C3C5D35D54B6}"/>
              </a:ext>
            </a:extLst>
          </p:cNvPr>
          <p:cNvSpPr/>
          <p:nvPr/>
        </p:nvSpPr>
        <p:spPr>
          <a:xfrm>
            <a:off x="1830011" y="4063279"/>
            <a:ext cx="261355" cy="2613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3EDCE2F-0D0C-647D-052E-1D07FBC8C291}"/>
              </a:ext>
            </a:extLst>
          </p:cNvPr>
          <p:cNvSpPr/>
          <p:nvPr/>
        </p:nvSpPr>
        <p:spPr>
          <a:xfrm>
            <a:off x="1830010" y="4521030"/>
            <a:ext cx="261355" cy="2613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F440648-8A29-7F6A-20C7-C940AADDF5BD}"/>
              </a:ext>
            </a:extLst>
          </p:cNvPr>
          <p:cNvSpPr/>
          <p:nvPr/>
        </p:nvSpPr>
        <p:spPr>
          <a:xfrm rot="2706905">
            <a:off x="1774694" y="3059084"/>
            <a:ext cx="2407541" cy="2298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FFD3E0B-EC26-8065-59E6-6FF27747E805}"/>
              </a:ext>
            </a:extLst>
          </p:cNvPr>
          <p:cNvSpPr/>
          <p:nvPr/>
        </p:nvSpPr>
        <p:spPr>
          <a:xfrm rot="1546094">
            <a:off x="2113391" y="3555105"/>
            <a:ext cx="1820963" cy="2298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BA8AE68-6D0D-7984-69F8-1CF72B2255AB}"/>
              </a:ext>
            </a:extLst>
          </p:cNvPr>
          <p:cNvSpPr/>
          <p:nvPr/>
        </p:nvSpPr>
        <p:spPr>
          <a:xfrm rot="19652294">
            <a:off x="1952966" y="4495096"/>
            <a:ext cx="2039874" cy="2298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D91B3FA6-974F-0BCF-2BE7-716CD63169CB}"/>
                  </a:ext>
                </a:extLst>
              </p:cNvPr>
              <p:cNvSpPr/>
              <p:nvPr/>
            </p:nvSpPr>
            <p:spPr>
              <a:xfrm>
                <a:off x="1607233" y="1812600"/>
                <a:ext cx="716280" cy="7162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D91B3FA6-974F-0BCF-2BE7-716CD6316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33" y="1812600"/>
                <a:ext cx="716280" cy="7162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5AC6B83-85CD-C8B2-C183-4992861A0A5D}"/>
                  </a:ext>
                </a:extLst>
              </p:cNvPr>
              <p:cNvSpPr/>
              <p:nvPr/>
            </p:nvSpPr>
            <p:spPr>
              <a:xfrm>
                <a:off x="1607233" y="2804152"/>
                <a:ext cx="716280" cy="7162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5AC6B83-85CD-C8B2-C183-4992861A0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33" y="2804152"/>
                <a:ext cx="716280" cy="7162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3796D7C-C581-97B4-BBE1-7FE251D47E8B}"/>
                  </a:ext>
                </a:extLst>
              </p:cNvPr>
              <p:cNvSpPr/>
              <p:nvPr/>
            </p:nvSpPr>
            <p:spPr>
              <a:xfrm>
                <a:off x="1607233" y="4896965"/>
                <a:ext cx="716280" cy="7162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3796D7C-C581-97B4-BBE1-7FE251D47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33" y="4896965"/>
                <a:ext cx="716280" cy="7162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425B584-9441-BCA3-55AB-EF27CA605FC3}"/>
              </a:ext>
            </a:extLst>
          </p:cNvPr>
          <p:cNvSpPr/>
          <p:nvPr/>
        </p:nvSpPr>
        <p:spPr>
          <a:xfrm>
            <a:off x="5711412" y="3918491"/>
            <a:ext cx="962964" cy="333646"/>
          </a:xfrm>
          <a:prstGeom prst="rightArrow">
            <a:avLst>
              <a:gd name="adj1" fmla="val 30422"/>
              <a:gd name="adj2" fmla="val 4608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EB8A3B-2B3B-B975-F3B7-185EC866BD7C}"/>
                  </a:ext>
                </a:extLst>
              </p:cNvPr>
              <p:cNvSpPr txBox="1"/>
              <p:nvPr/>
            </p:nvSpPr>
            <p:spPr>
              <a:xfrm>
                <a:off x="2772897" y="2681949"/>
                <a:ext cx="640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EB8A3B-2B3B-B975-F3B7-185EC866B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97" y="2681949"/>
                <a:ext cx="64033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EF7205-F7A5-67F0-9BF3-CE1C3E31B692}"/>
                  </a:ext>
                </a:extLst>
              </p:cNvPr>
              <p:cNvSpPr txBox="1"/>
              <p:nvPr/>
            </p:nvSpPr>
            <p:spPr>
              <a:xfrm>
                <a:off x="2332569" y="3021380"/>
                <a:ext cx="640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EF7205-F7A5-67F0-9BF3-CE1C3E31B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569" y="3021380"/>
                <a:ext cx="640334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5A1B94-7211-E3C2-5923-01676835E1F8}"/>
                  </a:ext>
                </a:extLst>
              </p:cNvPr>
              <p:cNvSpPr txBox="1"/>
              <p:nvPr/>
            </p:nvSpPr>
            <p:spPr>
              <a:xfrm>
                <a:off x="2780982" y="4680497"/>
                <a:ext cx="640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5A1B94-7211-E3C2-5923-01676835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982" y="4680497"/>
                <a:ext cx="6403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A92E986-CE86-FCA0-D7CF-A096B7E61007}"/>
              </a:ext>
            </a:extLst>
          </p:cNvPr>
          <p:cNvSpPr txBox="1"/>
          <p:nvPr/>
        </p:nvSpPr>
        <p:spPr>
          <a:xfrm>
            <a:off x="3520154" y="5009887"/>
            <a:ext cx="251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Weighted Sum</a:t>
            </a:r>
            <a:endParaRPr lang="ko-KR" altLang="en-US" sz="2400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917C654-08DC-6C98-21AB-1B34296C74E4}"/>
              </a:ext>
            </a:extLst>
          </p:cNvPr>
          <p:cNvSpPr/>
          <p:nvPr/>
        </p:nvSpPr>
        <p:spPr>
          <a:xfrm rot="5400000">
            <a:off x="4697620" y="2739464"/>
            <a:ext cx="650998" cy="2298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3B4F35-46B0-FC9D-0025-F5978DFEDF29}"/>
              </a:ext>
            </a:extLst>
          </p:cNvPr>
          <p:cNvSpPr/>
          <p:nvPr/>
        </p:nvSpPr>
        <p:spPr>
          <a:xfrm>
            <a:off x="3826561" y="3180583"/>
            <a:ext cx="1904057" cy="1792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>
              <a:lnSpc>
                <a:spcPct val="80000"/>
              </a:lnSpc>
            </a:pPr>
            <a:r>
              <a:rPr lang="ko-KR" altLang="en-US" sz="8800" dirty="0">
                <a:solidFill>
                  <a:schemeClr val="bg1"/>
                </a:solidFill>
              </a:rPr>
              <a:t>∑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F735A74-8168-DB83-1577-A0CF9D6A7285}"/>
              </a:ext>
            </a:extLst>
          </p:cNvPr>
          <p:cNvSpPr/>
          <p:nvPr/>
        </p:nvSpPr>
        <p:spPr>
          <a:xfrm>
            <a:off x="4664979" y="1859295"/>
            <a:ext cx="716280" cy="7162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1D4D92-6E2D-0A2A-57E9-94FE1A41653C}"/>
              </a:ext>
            </a:extLst>
          </p:cNvPr>
          <p:cNvSpPr txBox="1"/>
          <p:nvPr/>
        </p:nvSpPr>
        <p:spPr>
          <a:xfrm>
            <a:off x="5090284" y="2583850"/>
            <a:ext cx="64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B2CE1D-FF3D-BEB8-3E7F-135BC22A8D4D}"/>
              </a:ext>
            </a:extLst>
          </p:cNvPr>
          <p:cNvSpPr txBox="1"/>
          <p:nvPr/>
        </p:nvSpPr>
        <p:spPr>
          <a:xfrm>
            <a:off x="6131760" y="5024674"/>
            <a:ext cx="296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Activation Function</a:t>
            </a:r>
            <a:endParaRPr lang="ko-KR" altLang="en-US" sz="2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7D3DB6EC-2140-707D-35C2-2D73CE5C3153}"/>
              </a:ext>
            </a:extLst>
          </p:cNvPr>
          <p:cNvSpPr/>
          <p:nvPr/>
        </p:nvSpPr>
        <p:spPr>
          <a:xfrm>
            <a:off x="8520281" y="3918491"/>
            <a:ext cx="820676" cy="333646"/>
          </a:xfrm>
          <a:prstGeom prst="rightArrow">
            <a:avLst>
              <a:gd name="adj1" fmla="val 30422"/>
              <a:gd name="adj2" fmla="val 4608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F9E4DF-A525-05FB-19F8-295E888ABBE9}"/>
              </a:ext>
            </a:extLst>
          </p:cNvPr>
          <p:cNvSpPr/>
          <p:nvPr/>
        </p:nvSpPr>
        <p:spPr>
          <a:xfrm>
            <a:off x="6654903" y="3189098"/>
            <a:ext cx="1904057" cy="1792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E16532D-9AB6-29AC-FFAD-1AD46A777351}"/>
              </a:ext>
            </a:extLst>
          </p:cNvPr>
          <p:cNvCxnSpPr>
            <a:cxnSpLocks/>
          </p:cNvCxnSpPr>
          <p:nvPr/>
        </p:nvCxnSpPr>
        <p:spPr>
          <a:xfrm flipV="1">
            <a:off x="7034349" y="3618228"/>
            <a:ext cx="1195251" cy="986429"/>
          </a:xfrm>
          <a:prstGeom prst="bentConnector3">
            <a:avLst/>
          </a:prstGeom>
          <a:ln w="1016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E5B0ECDA-24D5-24C2-319B-B8F6F439C514}"/>
                  </a:ext>
                </a:extLst>
              </p:cNvPr>
              <p:cNvSpPr/>
              <p:nvPr/>
            </p:nvSpPr>
            <p:spPr>
              <a:xfrm>
                <a:off x="9340957" y="3388243"/>
                <a:ext cx="1394142" cy="139414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5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E5B0ECDA-24D5-24C2-319B-B8F6F439C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957" y="3388243"/>
                <a:ext cx="1394142" cy="139414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8542D3E6-EEB8-EB43-1524-C5D9F96272A9}"/>
              </a:ext>
            </a:extLst>
          </p:cNvPr>
          <p:cNvSpPr txBox="1"/>
          <p:nvPr/>
        </p:nvSpPr>
        <p:spPr>
          <a:xfrm>
            <a:off x="8978158" y="5009887"/>
            <a:ext cx="211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Output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3038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A60D68-1296-7E80-CB99-A36AE557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/>
              <a:t>Activation Function</a:t>
            </a:r>
            <a:r>
              <a:rPr lang="ko-KR" altLang="en-US"/>
              <a:t>의 종류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3D43425-CA8C-2B64-EBA8-969481F99CC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010832"/>
                <a:ext cx="5257800" cy="456943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600" dirty="0"/>
                  <a:t>Step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d>
                              <m:d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d>
                          </m:e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ko-KR" sz="3200" dirty="0"/>
              </a:p>
              <a:p>
                <a:pPr lvl="1"/>
                <a:r>
                  <a:rPr lang="en-US" altLang="ko-KR" sz="2800" dirty="0"/>
                  <a:t>Range :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</m:t>
                    </m:r>
                  </m:oMath>
                </a14:m>
                <a:endParaRPr lang="en-US" altLang="ko-KR" sz="2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ko-KR" altLang="en-US" sz="2800" dirty="0">
                    <a:latin typeface="+mn-ea"/>
                  </a:rPr>
                  <a:t>주로 판별에 사용</a:t>
                </a:r>
                <a:endParaRPr lang="en-US" altLang="ko-KR" sz="2800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3D43425-CA8C-2B64-EBA8-969481F99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010832"/>
                <a:ext cx="5257800" cy="4569430"/>
              </a:xfrm>
              <a:blipFill>
                <a:blip r:embed="rId3"/>
                <a:stretch>
                  <a:fillRect l="-3248" t="-33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A2CBFBF5-0B9D-EC14-866E-2C61E333F1D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455006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71734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A60D68-1296-7E80-CB99-A36AE557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Activation Function</a:t>
            </a:r>
            <a:r>
              <a:rPr lang="ko-KR" altLang="en-US" dirty="0"/>
              <a:t>의 종류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3D43425-CA8C-2B64-EBA8-969481F99CC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010832"/>
                <a:ext cx="5257800" cy="456943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200" dirty="0"/>
                  <a:t>Linear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2800" dirty="0"/>
              </a:p>
              <a:p>
                <a:pPr lvl="1"/>
                <a:r>
                  <a:rPr lang="en-US" altLang="ko-KR" dirty="0"/>
                  <a:t>Range 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ko-KR" altLang="en-US" dirty="0">
                    <a:solidFill>
                      <a:srgbClr val="FF0000"/>
                    </a:solidFill>
                  </a:rPr>
                  <a:t>사용하면 안되는 이유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ko-KR" altLang="en-US" dirty="0"/>
                  <a:t>역전파법을 하려면 미분을 하는데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차함수로는 상수만 나오기 때문</a:t>
                </a:r>
                <a:r>
                  <a:rPr lang="en-US" altLang="ko-KR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ko-KR" altLang="en-US" dirty="0"/>
                  <a:t>비선형 활성화 함수를 사용하면 신경망이 데이터의 복잡한 비선형 패턴을 학습하고 모델링할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3D43425-CA8C-2B64-EBA8-969481F99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010832"/>
                <a:ext cx="5257800" cy="4569430"/>
              </a:xfrm>
              <a:blipFill>
                <a:blip r:embed="rId2"/>
                <a:stretch>
                  <a:fillRect l="-2668" t="-2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내용 개체 틀 22">
            <a:extLst>
              <a:ext uri="{FF2B5EF4-FFF2-40B4-BE49-F238E27FC236}">
                <a16:creationId xmlns:a16="http://schemas.microsoft.com/office/drawing/2014/main" id="{1D66B375-A485-7374-3226-53BCD961FF3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824972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29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A60D68-1296-7E80-CB99-A36AE557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Activation Function</a:t>
            </a:r>
            <a:r>
              <a:rPr lang="ko-KR" altLang="en-US" dirty="0"/>
              <a:t>의 종류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3D43425-CA8C-2B64-EBA8-969481F99CC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010833"/>
                <a:ext cx="5096934" cy="416613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600" dirty="0"/>
                  <a:t>Sigmoid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3200" dirty="0"/>
              </a:p>
              <a:p>
                <a:pPr lvl="1"/>
                <a:r>
                  <a:rPr lang="en-US" altLang="ko-KR" sz="2800" dirty="0"/>
                  <a:t>Range :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~ 1</m:t>
                    </m:r>
                  </m:oMath>
                </a14:m>
                <a:endParaRPr lang="en-US" altLang="ko-KR" sz="3200" dirty="0"/>
              </a:p>
              <a:p>
                <a:pPr lvl="1"/>
                <a:r>
                  <a:rPr lang="ko-KR" altLang="en-US" sz="3200" dirty="0"/>
                  <a:t>주로 확률예측 모델에 사용</a:t>
                </a:r>
                <a:endParaRPr lang="en-US" altLang="ko-KR" sz="3200" dirty="0"/>
              </a:p>
              <a:p>
                <a:pPr lvl="1"/>
                <a:endParaRPr lang="en-US" altLang="ko-KR" sz="2800" dirty="0"/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3D43425-CA8C-2B64-EBA8-969481F99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010833"/>
                <a:ext cx="5096934" cy="4166130"/>
              </a:xfrm>
              <a:blipFill>
                <a:blip r:embed="rId2"/>
                <a:stretch>
                  <a:fillRect l="-3349" t="-3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06F3C54F-BF7B-A913-5FEB-E974CA83828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740700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063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A60D68-1296-7E80-CB99-A36AE557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Activation Function</a:t>
            </a:r>
            <a:r>
              <a:rPr lang="ko-KR" altLang="en-US" dirty="0"/>
              <a:t>의 종류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3D43425-CA8C-2B64-EBA8-969481F99CC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010833"/>
                <a:ext cx="5096934" cy="416613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600" dirty="0"/>
                  <a:t>Tanh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3200" dirty="0"/>
              </a:p>
              <a:p>
                <a:pPr lvl="1"/>
                <a:r>
                  <a:rPr lang="en-US" altLang="ko-KR" sz="2800" dirty="0"/>
                  <a:t>Range :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~ 1</m:t>
                    </m:r>
                  </m:oMath>
                </a14:m>
                <a:endParaRPr lang="en-US" altLang="ko-KR" sz="3200" dirty="0"/>
              </a:p>
              <a:p>
                <a:pPr lvl="1"/>
                <a:r>
                  <a:rPr lang="ko-KR" altLang="en-US" sz="3200" dirty="0"/>
                  <a:t>주로 두 클래스 간의 분류에 사용</a:t>
                </a:r>
                <a:endParaRPr lang="en-US" altLang="ko-KR" sz="3200" dirty="0"/>
              </a:p>
              <a:p>
                <a:pPr lvl="1"/>
                <a:endParaRPr lang="en-US" altLang="ko-KR" sz="2800" dirty="0"/>
              </a:p>
            </p:txBody>
          </p:sp>
        </mc:Choice>
        <mc:Fallback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3D43425-CA8C-2B64-EBA8-969481F99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010833"/>
                <a:ext cx="5096934" cy="4166130"/>
              </a:xfrm>
              <a:blipFill>
                <a:blip r:embed="rId2"/>
                <a:stretch>
                  <a:fillRect l="-3349" t="-3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13C26C33-6612-0222-AAF6-5731CCA0A1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262272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174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680</Words>
  <Application>Microsoft Office PowerPoint</Application>
  <PresentationFormat>와이드스크린</PresentationFormat>
  <Paragraphs>133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Noto Sans KR</vt:lpstr>
      <vt:lpstr>Arial</vt:lpstr>
      <vt:lpstr>Calibri</vt:lpstr>
      <vt:lpstr>Cambria Math</vt:lpstr>
      <vt:lpstr>Roboto</vt:lpstr>
      <vt:lpstr>Office 테마</vt:lpstr>
      <vt:lpstr>인공지능</vt:lpstr>
      <vt:lpstr>INDEX</vt:lpstr>
      <vt:lpstr>퍼셉트론(perceptron)이란?</vt:lpstr>
      <vt:lpstr>퍼셉트론의 구성(Perceptron Architecture)</vt:lpstr>
      <vt:lpstr>퍼셉트론의 구성(Perceptron Architecture)</vt:lpstr>
      <vt:lpstr>Activation Function의 종류</vt:lpstr>
      <vt:lpstr>Activation Function의 종류</vt:lpstr>
      <vt:lpstr>Activation Function의 종류</vt:lpstr>
      <vt:lpstr>Activation Function의 종류</vt:lpstr>
      <vt:lpstr>Activation Function의 종류</vt:lpstr>
      <vt:lpstr>Activation Function의 종류</vt:lpstr>
      <vt:lpstr>Activation Function의 종류</vt:lpstr>
      <vt:lpstr>Activation Function의 종류</vt:lpstr>
      <vt:lpstr>퍼셉트론의 학습</vt:lpstr>
      <vt:lpstr>Loss Function의 종류</vt:lpstr>
      <vt:lpstr>경사하강법(Gradient descent)</vt:lpstr>
      <vt:lpstr>퍼셉트론의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</dc:title>
  <dc:creator>영빈 김</dc:creator>
  <cp:lastModifiedBy>영빈 김</cp:lastModifiedBy>
  <cp:revision>97</cp:revision>
  <dcterms:created xsi:type="dcterms:W3CDTF">2024-05-04T04:07:57Z</dcterms:created>
  <dcterms:modified xsi:type="dcterms:W3CDTF">2024-05-05T06:04:18Z</dcterms:modified>
</cp:coreProperties>
</file>