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69" r:id="rId4"/>
    <p:sldId id="258" r:id="rId5"/>
    <p:sldId id="266" r:id="rId6"/>
    <p:sldId id="271" r:id="rId7"/>
    <p:sldId id="261" r:id="rId8"/>
    <p:sldId id="265" r:id="rId9"/>
    <p:sldId id="272" r:id="rId10"/>
    <p:sldId id="263" r:id="rId11"/>
    <p:sldId id="268" r:id="rId12"/>
    <p:sldId id="273" r:id="rId13"/>
    <p:sldId id="275" r:id="rId14"/>
    <p:sldId id="262" r:id="rId15"/>
    <p:sldId id="274" r:id="rId16"/>
    <p:sldId id="264" r:id="rId17"/>
    <p:sldId id="279" r:id="rId18"/>
    <p:sldId id="277" r:id="rId19"/>
    <p:sldId id="276" r:id="rId20"/>
    <p:sldId id="259" r:id="rId21"/>
    <p:sldId id="284" r:id="rId22"/>
    <p:sldId id="285" r:id="rId23"/>
    <p:sldId id="286" r:id="rId24"/>
    <p:sldId id="287" r:id="rId25"/>
    <p:sldId id="290" r:id="rId26"/>
    <p:sldId id="267" r:id="rId27"/>
    <p:sldId id="278"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574" autoAdjust="0"/>
  </p:normalViewPr>
  <p:slideViewPr>
    <p:cSldViewPr snapToGrid="0">
      <p:cViewPr varScale="1">
        <p:scale>
          <a:sx n="107" d="100"/>
          <a:sy n="107" d="100"/>
        </p:scale>
        <p:origin x="69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2F7511-2493-41D5-BEE3-A61853B3FB01}" type="datetimeFigureOut">
              <a:rPr kumimoji="1" lang="ja-JP" altLang="en-US" smtClean="0"/>
              <a:t>2018/3/27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E5F780-FAAA-49C7-A7E0-E2EADD90FCAC}" type="slidenum">
              <a:rPr kumimoji="1" lang="ja-JP" altLang="en-US" smtClean="0"/>
              <a:t>‹#›</a:t>
            </a:fld>
            <a:endParaRPr kumimoji="1" lang="ja-JP" altLang="en-US"/>
          </a:p>
        </p:txBody>
      </p:sp>
    </p:spTree>
    <p:extLst>
      <p:ext uri="{BB962C8B-B14F-4D97-AF65-F5344CB8AC3E}">
        <p14:creationId xmlns:p14="http://schemas.microsoft.com/office/powerpoint/2010/main" val="13378280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Git</a:t>
            </a:r>
            <a:r>
              <a:rPr kumimoji="1" lang="ja-JP" altLang="en-US" dirty="0"/>
              <a:t>に関する勉強会を始めます。</a:t>
            </a:r>
            <a:endParaRPr kumimoji="1" lang="en-US" altLang="ja-JP" dirty="0"/>
          </a:p>
          <a:p>
            <a:r>
              <a:rPr kumimoji="1" lang="ja-JP" altLang="en-US" dirty="0"/>
              <a:t>所要時間は</a:t>
            </a:r>
            <a:r>
              <a:rPr kumimoji="1" lang="en-US" altLang="ja-JP" dirty="0"/>
              <a:t>10</a:t>
            </a:r>
            <a:r>
              <a:rPr kumimoji="1" lang="ja-JP" altLang="en-US" dirty="0"/>
              <a:t>分を予定しています。</a:t>
            </a:r>
          </a:p>
        </p:txBody>
      </p:sp>
      <p:sp>
        <p:nvSpPr>
          <p:cNvPr id="4" name="スライド番号プレースホルダー 3"/>
          <p:cNvSpPr>
            <a:spLocks noGrp="1"/>
          </p:cNvSpPr>
          <p:nvPr>
            <p:ph type="sldNum" sz="quarter" idx="10"/>
          </p:nvPr>
        </p:nvSpPr>
        <p:spPr/>
        <p:txBody>
          <a:bodyPr/>
          <a:lstStyle/>
          <a:p>
            <a:fld id="{EFE5F780-FAAA-49C7-A7E0-E2EADD90FCAC}" type="slidenum">
              <a:rPr kumimoji="1" lang="ja-JP" altLang="en-US" smtClean="0"/>
              <a:t>1</a:t>
            </a:fld>
            <a:endParaRPr kumimoji="1" lang="ja-JP" altLang="en-US"/>
          </a:p>
        </p:txBody>
      </p:sp>
    </p:spTree>
    <p:extLst>
      <p:ext uri="{BB962C8B-B14F-4D97-AF65-F5344CB8AC3E}">
        <p14:creationId xmlns:p14="http://schemas.microsoft.com/office/powerpoint/2010/main" val="587676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それでは、ブランチの説明に入ります。</a:t>
            </a:r>
            <a:endParaRPr kumimoji="1" lang="en-US" altLang="ja-JP" dirty="0"/>
          </a:p>
          <a:p>
            <a:r>
              <a:rPr kumimoji="1" lang="ja-JP" altLang="en-US" dirty="0"/>
              <a:t>最初に、</a:t>
            </a:r>
            <a:r>
              <a:rPr kumimoji="1" lang="en-US" altLang="ja-JP" dirty="0"/>
              <a:t>A</a:t>
            </a:r>
            <a:r>
              <a:rPr kumimoji="1" lang="ja-JP" altLang="en-US" dirty="0" err="1"/>
              <a:t>さんが</a:t>
            </a:r>
            <a:r>
              <a:rPr kumimoji="1" lang="ja-JP" altLang="en-US" dirty="0"/>
              <a:t>自分の開発環境のファイルに変更を行い。リポジトリにコミットを行ったとします。</a:t>
            </a:r>
            <a:endParaRPr kumimoji="1" lang="en-US" altLang="ja-JP" dirty="0"/>
          </a:p>
          <a:p>
            <a:endParaRPr kumimoji="1" lang="en-US" altLang="ja-JP" dirty="0"/>
          </a:p>
          <a:p>
            <a:r>
              <a:rPr kumimoji="1" lang="ja-JP" altLang="en-US" dirty="0"/>
              <a:t>続いて、</a:t>
            </a:r>
            <a:r>
              <a:rPr kumimoji="1" lang="en-US" altLang="ja-JP" dirty="0"/>
              <a:t>B</a:t>
            </a:r>
            <a:r>
              <a:rPr kumimoji="1" lang="ja-JP" altLang="en-US" dirty="0" err="1"/>
              <a:t>さんが</a:t>
            </a:r>
            <a:r>
              <a:rPr kumimoji="1" lang="ja-JP" altLang="en-US" dirty="0"/>
              <a:t>自分の開発環境のファイルに変更を行い、リポジトリにコミットを行おうと考えました。</a:t>
            </a:r>
            <a:endParaRPr kumimoji="1" lang="en-US" altLang="ja-JP" dirty="0"/>
          </a:p>
          <a:p>
            <a:r>
              <a:rPr kumimoji="1" lang="ja-JP" altLang="en-US" dirty="0"/>
              <a:t>この場合、</a:t>
            </a:r>
            <a:r>
              <a:rPr kumimoji="1" lang="en-US" altLang="ja-JP" dirty="0"/>
              <a:t>B</a:t>
            </a:r>
            <a:r>
              <a:rPr kumimoji="1" lang="ja-JP" altLang="en-US" dirty="0" err="1"/>
              <a:t>さんは</a:t>
            </a:r>
            <a:r>
              <a:rPr kumimoji="1" lang="en-US" altLang="ja-JP" dirty="0"/>
              <a:t>A</a:t>
            </a:r>
            <a:r>
              <a:rPr kumimoji="1" lang="ja-JP" altLang="en-US" dirty="0" err="1"/>
              <a:t>さんの</a:t>
            </a:r>
            <a:r>
              <a:rPr kumimoji="1" lang="ja-JP" altLang="en-US" dirty="0"/>
              <a:t>コミットをマージしてから、コミットを行う必要があります。</a:t>
            </a:r>
            <a:endParaRPr kumimoji="1" lang="en-US" altLang="ja-JP" dirty="0"/>
          </a:p>
          <a:p>
            <a:endParaRPr kumimoji="1" lang="en-US" altLang="ja-JP" dirty="0"/>
          </a:p>
          <a:p>
            <a:r>
              <a:rPr kumimoji="1" lang="ja-JP" altLang="en-US" dirty="0"/>
              <a:t>しかし、</a:t>
            </a:r>
            <a:r>
              <a:rPr kumimoji="1" lang="en-US" altLang="ja-JP" dirty="0"/>
              <a:t>B</a:t>
            </a:r>
            <a:r>
              <a:rPr kumimoji="1" lang="ja-JP" altLang="en-US" dirty="0"/>
              <a:t>さんは「</a:t>
            </a:r>
            <a:r>
              <a:rPr kumimoji="1" lang="en-US" altLang="ja-JP" dirty="0"/>
              <a:t>A</a:t>
            </a:r>
            <a:r>
              <a:rPr kumimoji="1" lang="ja-JP" altLang="en-US" dirty="0" err="1"/>
              <a:t>さんの</a:t>
            </a:r>
            <a:r>
              <a:rPr kumimoji="1" lang="ja-JP" altLang="en-US" dirty="0"/>
              <a:t>コミットをいちいちマージするのがめんどくさい」と考えました。</a:t>
            </a:r>
            <a:endParaRPr kumimoji="1" lang="en-US" altLang="ja-JP" dirty="0"/>
          </a:p>
          <a:p>
            <a:r>
              <a:rPr kumimoji="1" lang="ja-JP" altLang="en-US" dirty="0"/>
              <a:t>なので、</a:t>
            </a:r>
            <a:r>
              <a:rPr kumimoji="1" lang="en-US" altLang="ja-JP" dirty="0"/>
              <a:t>B</a:t>
            </a:r>
            <a:r>
              <a:rPr kumimoji="1" lang="ja-JP" altLang="en-US" dirty="0"/>
              <a:t>さんは「本流ではなくて、他の場所に一時的にコミットを行いたい」と考えました。</a:t>
            </a:r>
            <a:endParaRPr kumimoji="1" lang="en-US" altLang="ja-JP" dirty="0"/>
          </a:p>
          <a:p>
            <a:endParaRPr kumimoji="1" lang="en-US" altLang="ja-JP" dirty="0"/>
          </a:p>
          <a:p>
            <a:r>
              <a:rPr kumimoji="1" lang="ja-JP" altLang="en-US" dirty="0"/>
              <a:t>この、他の場所、または、一時的なコミット場所がブランチです。</a:t>
            </a:r>
            <a:endParaRPr kumimoji="1" lang="en-US" altLang="ja-JP" dirty="0"/>
          </a:p>
          <a:p>
            <a:endParaRPr kumimoji="1" lang="en-US" altLang="ja-JP" dirty="0"/>
          </a:p>
          <a:p>
            <a:r>
              <a:rPr kumimoji="1" lang="ja-JP" altLang="en-US" dirty="0"/>
              <a:t>ブランチは、複数存在可能です。</a:t>
            </a:r>
            <a:endParaRPr kumimoji="1" lang="en-US" altLang="ja-JP" dirty="0"/>
          </a:p>
          <a:p>
            <a:r>
              <a:rPr kumimoji="1" lang="ja-JP" altLang="en-US" dirty="0"/>
              <a:t>開発を進める際には、</a:t>
            </a:r>
            <a:r>
              <a:rPr kumimoji="1" lang="en-US" altLang="ja-JP" dirty="0"/>
              <a:t>A</a:t>
            </a:r>
            <a:r>
              <a:rPr kumimoji="1" lang="ja-JP" altLang="en-US" dirty="0" err="1"/>
              <a:t>さんは</a:t>
            </a:r>
            <a:r>
              <a:rPr kumimoji="1" lang="ja-JP" altLang="en-US" dirty="0"/>
              <a:t>本流にどんどんコミットしていき</a:t>
            </a:r>
            <a:endParaRPr kumimoji="1" lang="en-US" altLang="ja-JP" dirty="0"/>
          </a:p>
          <a:p>
            <a:r>
              <a:rPr kumimoji="1" lang="en-US" altLang="ja-JP" dirty="0"/>
              <a:t>B</a:t>
            </a:r>
            <a:r>
              <a:rPr kumimoji="1" lang="ja-JP" altLang="en-US" dirty="0"/>
              <a:t>さんは、自分で切ったブランチに対してコミットをしていきます。</a:t>
            </a:r>
            <a:endParaRPr kumimoji="1" lang="en-US" altLang="ja-JP" dirty="0"/>
          </a:p>
          <a:p>
            <a:endParaRPr kumimoji="1" lang="en-US" altLang="ja-JP" dirty="0"/>
          </a:p>
          <a:p>
            <a:r>
              <a:rPr kumimoji="1" lang="ja-JP" altLang="en-US" dirty="0"/>
              <a:t>最終的に、ブランチを本流に合流させる形で、成果物とします。</a:t>
            </a:r>
            <a:endParaRPr kumimoji="1" lang="en-US" altLang="ja-JP" dirty="0"/>
          </a:p>
        </p:txBody>
      </p:sp>
      <p:sp>
        <p:nvSpPr>
          <p:cNvPr id="4" name="スライド番号プレースホルダー 3"/>
          <p:cNvSpPr>
            <a:spLocks noGrp="1"/>
          </p:cNvSpPr>
          <p:nvPr>
            <p:ph type="sldNum" sz="quarter" idx="10"/>
          </p:nvPr>
        </p:nvSpPr>
        <p:spPr/>
        <p:txBody>
          <a:bodyPr/>
          <a:lstStyle/>
          <a:p>
            <a:fld id="{EFE5F780-FAAA-49C7-A7E0-E2EADD90FCAC}" type="slidenum">
              <a:rPr kumimoji="1" lang="ja-JP" altLang="en-US" smtClean="0"/>
              <a:t>11</a:t>
            </a:fld>
            <a:endParaRPr kumimoji="1" lang="ja-JP" altLang="en-US"/>
          </a:p>
        </p:txBody>
      </p:sp>
    </p:spTree>
    <p:extLst>
      <p:ext uri="{BB962C8B-B14F-4D97-AF65-F5344CB8AC3E}">
        <p14:creationId xmlns:p14="http://schemas.microsoft.com/office/powerpoint/2010/main" val="3273649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a:t>
            </a:r>
            <a:r>
              <a:rPr kumimoji="1" lang="en-US" altLang="ja-JP" dirty="0"/>
              <a:t>SCM</a:t>
            </a:r>
            <a:r>
              <a:rPr kumimoji="1" lang="ja-JP" altLang="en-US" dirty="0"/>
              <a:t>の概念についてまとめます。</a:t>
            </a:r>
            <a:endParaRPr kumimoji="1" lang="en-US" altLang="ja-JP" dirty="0"/>
          </a:p>
          <a:p>
            <a:endParaRPr kumimoji="1" lang="en-US" altLang="ja-JP" dirty="0"/>
          </a:p>
          <a:p>
            <a:r>
              <a:rPr kumimoji="1" lang="ja-JP" altLang="en-US" dirty="0"/>
              <a:t>リポジトリとは、開発共有ディレクトリのこと</a:t>
            </a:r>
            <a:endParaRPr kumimoji="1" lang="en-US" altLang="ja-JP" dirty="0"/>
          </a:p>
          <a:p>
            <a:r>
              <a:rPr kumimoji="1" lang="ja-JP" altLang="en-US" dirty="0"/>
              <a:t>チェックアウトとは、リポジトリの中身を自分の開発環境に持ってくること</a:t>
            </a:r>
            <a:endParaRPr kumimoji="1" lang="en-US" altLang="ja-JP" dirty="0"/>
          </a:p>
          <a:p>
            <a:endParaRPr kumimoji="1" lang="en-US" altLang="ja-JP" dirty="0"/>
          </a:p>
          <a:p>
            <a:r>
              <a:rPr kumimoji="1" lang="ja-JP" altLang="en-US" dirty="0"/>
              <a:t>コミットとは、自分の開発環境の変更をリポジトリに反映させること、</a:t>
            </a:r>
            <a:endParaRPr kumimoji="1" lang="en-US" altLang="ja-JP" dirty="0"/>
          </a:p>
          <a:p>
            <a:r>
              <a:rPr kumimoji="1" lang="ja-JP" altLang="en-US" dirty="0"/>
              <a:t>余談ですが、</a:t>
            </a:r>
            <a:r>
              <a:rPr kumimoji="1" lang="en-US" altLang="ja-JP" dirty="0"/>
              <a:t>commit</a:t>
            </a:r>
            <a:r>
              <a:rPr kumimoji="1" lang="ja-JP" altLang="en-US" dirty="0"/>
              <a:t>の原義がラテン語で「一つに組み合わせる」という意味です。併せて覚えると覚えやすいかもしれません。</a:t>
            </a:r>
            <a:endParaRPr kumimoji="1" lang="en-US" altLang="ja-JP" dirty="0"/>
          </a:p>
          <a:p>
            <a:endParaRPr kumimoji="1" lang="en-US" altLang="ja-JP" dirty="0"/>
          </a:p>
          <a:p>
            <a:r>
              <a:rPr kumimoji="1" lang="ja-JP" altLang="en-US" dirty="0"/>
              <a:t>マージとはほかのメンバーのコミット</a:t>
            </a:r>
            <a:r>
              <a:rPr kumimoji="1" lang="en-US" altLang="ja-JP" dirty="0"/>
              <a:t>	</a:t>
            </a:r>
            <a:r>
              <a:rPr kumimoji="1" lang="ja-JP" altLang="en-US" dirty="0"/>
              <a:t>と自分の開発環境の変更を合体させることです。</a:t>
            </a:r>
            <a:endParaRPr kumimoji="1" lang="en-US" altLang="ja-JP" dirty="0"/>
          </a:p>
          <a:p>
            <a:r>
              <a:rPr kumimoji="1" lang="ja-JP" altLang="en-US" dirty="0"/>
              <a:t>マジ合体で覚えてください。</a:t>
            </a:r>
            <a:endParaRPr kumimoji="1" lang="en-US" altLang="ja-JP" dirty="0"/>
          </a:p>
          <a:p>
            <a:endParaRPr kumimoji="1" lang="en-US" altLang="ja-JP" dirty="0"/>
          </a:p>
          <a:p>
            <a:r>
              <a:rPr kumimoji="1" lang="ja-JP" altLang="en-US" dirty="0"/>
              <a:t>ブランチとは、コミットを行う場所を分けてあげてあげることです。</a:t>
            </a:r>
            <a:endParaRPr kumimoji="1" lang="en-US" altLang="ja-JP" dirty="0"/>
          </a:p>
          <a:p>
            <a:r>
              <a:rPr kumimoji="1" lang="ja-JP" altLang="en-US" dirty="0"/>
              <a:t>ブランチとは、枝 の意味です。</a:t>
            </a:r>
          </a:p>
        </p:txBody>
      </p:sp>
      <p:sp>
        <p:nvSpPr>
          <p:cNvPr id="4" name="スライド番号プレースホルダー 3"/>
          <p:cNvSpPr>
            <a:spLocks noGrp="1"/>
          </p:cNvSpPr>
          <p:nvPr>
            <p:ph type="sldNum" sz="quarter" idx="10"/>
          </p:nvPr>
        </p:nvSpPr>
        <p:spPr/>
        <p:txBody>
          <a:bodyPr/>
          <a:lstStyle/>
          <a:p>
            <a:fld id="{EFE5F780-FAAA-49C7-A7E0-E2EADD90FCAC}" type="slidenum">
              <a:rPr kumimoji="1" lang="ja-JP" altLang="en-US" smtClean="0"/>
              <a:t>12</a:t>
            </a:fld>
            <a:endParaRPr kumimoji="1" lang="ja-JP" altLang="en-US"/>
          </a:p>
        </p:txBody>
      </p:sp>
    </p:spTree>
    <p:extLst>
      <p:ext uri="{BB962C8B-B14F-4D97-AF65-F5344CB8AC3E}">
        <p14:creationId xmlns:p14="http://schemas.microsoft.com/office/powerpoint/2010/main" val="3424346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Git</a:t>
            </a:r>
            <a:r>
              <a:rPr kumimoji="1" lang="ja-JP" altLang="en-US" dirty="0"/>
              <a:t>を使用する利点について説明をしていきます。</a:t>
            </a:r>
            <a:endParaRPr kumimoji="1" lang="en-US" altLang="ja-JP" dirty="0"/>
          </a:p>
        </p:txBody>
      </p:sp>
      <p:sp>
        <p:nvSpPr>
          <p:cNvPr id="4" name="スライド番号プレースホルダー 3"/>
          <p:cNvSpPr>
            <a:spLocks noGrp="1"/>
          </p:cNvSpPr>
          <p:nvPr>
            <p:ph type="sldNum" sz="quarter" idx="10"/>
          </p:nvPr>
        </p:nvSpPr>
        <p:spPr/>
        <p:txBody>
          <a:bodyPr/>
          <a:lstStyle/>
          <a:p>
            <a:fld id="{EFE5F780-FAAA-49C7-A7E0-E2EADD90FCAC}" type="slidenum">
              <a:rPr kumimoji="1" lang="ja-JP" altLang="en-US" smtClean="0"/>
              <a:t>13</a:t>
            </a:fld>
            <a:endParaRPr kumimoji="1" lang="ja-JP" altLang="en-US"/>
          </a:p>
        </p:txBody>
      </p:sp>
    </p:spTree>
    <p:extLst>
      <p:ext uri="{BB962C8B-B14F-4D97-AF65-F5344CB8AC3E}">
        <p14:creationId xmlns:p14="http://schemas.microsoft.com/office/powerpoint/2010/main" val="1923316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左図が、</a:t>
            </a:r>
            <a:r>
              <a:rPr kumimoji="1" lang="en-US" altLang="ja-JP" dirty="0"/>
              <a:t>Subversion</a:t>
            </a:r>
            <a:r>
              <a:rPr kumimoji="1" lang="ja-JP" altLang="en-US" dirty="0"/>
              <a:t>等で採用されている集中型バージョン管理システムのイメージ図です。</a:t>
            </a:r>
            <a:endParaRPr kumimoji="1" lang="en-US" altLang="ja-JP" dirty="0"/>
          </a:p>
          <a:p>
            <a:r>
              <a:rPr kumimoji="1" lang="ja-JP" altLang="en-US" dirty="0"/>
              <a:t>右図が、</a:t>
            </a:r>
            <a:r>
              <a:rPr kumimoji="1" lang="en-US" altLang="ja-JP" dirty="0"/>
              <a:t>Git</a:t>
            </a:r>
            <a:r>
              <a:rPr kumimoji="1" lang="ja-JP" altLang="en-US" dirty="0"/>
              <a:t>等で採用されている分散型バージョン管理システムのイメージ図です。</a:t>
            </a:r>
            <a:endParaRPr kumimoji="1" lang="en-US" altLang="ja-JP" dirty="0"/>
          </a:p>
          <a:p>
            <a:endParaRPr kumimoji="1" lang="en-US" altLang="ja-JP" dirty="0"/>
          </a:p>
          <a:p>
            <a:r>
              <a:rPr kumimoji="1" lang="ja-JP" altLang="en-US" dirty="0"/>
              <a:t>これらの大きな違いは、分散型では、メンバーそれぞれがローカルリポジトリと呼ばれるリポジトリを開発環境に保持している点です。</a:t>
            </a:r>
            <a:endParaRPr kumimoji="1" lang="en-US" altLang="ja-JP" dirty="0"/>
          </a:p>
          <a:p>
            <a:endParaRPr kumimoji="1" lang="en-US" altLang="ja-JP" dirty="0"/>
          </a:p>
          <a:p>
            <a:endParaRPr kumimoji="1" lang="en-US" altLang="ja-JP" dirty="0"/>
          </a:p>
          <a:p>
            <a:r>
              <a:rPr kumimoji="1" lang="ja-JP" altLang="en-US" dirty="0"/>
              <a:t>単純に考えると、集中型に比べ、分散型の方が多くのリポジトリを管理することになるため、</a:t>
            </a:r>
            <a:endParaRPr kumimoji="1" lang="en-US" altLang="ja-JP" dirty="0"/>
          </a:p>
          <a:p>
            <a:r>
              <a:rPr kumimoji="1" lang="ja-JP" altLang="en-US" dirty="0"/>
              <a:t>管理が大変になってしまうように思えます。</a:t>
            </a:r>
            <a:endParaRPr kumimoji="1" lang="en-US" altLang="ja-JP" dirty="0"/>
          </a:p>
          <a:p>
            <a:endParaRPr kumimoji="1" lang="en-US" altLang="ja-JP" dirty="0"/>
          </a:p>
          <a:p>
            <a:r>
              <a:rPr kumimoji="1" lang="ja-JP" altLang="en-US" dirty="0"/>
              <a:t>しかし、分散型には利点があるのです。</a:t>
            </a:r>
            <a:endParaRPr kumimoji="1" lang="en-US" altLang="ja-JP" dirty="0"/>
          </a:p>
          <a:p>
            <a:r>
              <a:rPr kumimoji="1" lang="ja-JP" altLang="en-US" dirty="0"/>
              <a:t>その理由を次のスライドで説明します。</a:t>
            </a:r>
          </a:p>
        </p:txBody>
      </p:sp>
      <p:sp>
        <p:nvSpPr>
          <p:cNvPr id="4" name="スライド番号プレースホルダー 3"/>
          <p:cNvSpPr>
            <a:spLocks noGrp="1"/>
          </p:cNvSpPr>
          <p:nvPr>
            <p:ph type="sldNum" sz="quarter" idx="10"/>
          </p:nvPr>
        </p:nvSpPr>
        <p:spPr/>
        <p:txBody>
          <a:bodyPr/>
          <a:lstStyle/>
          <a:p>
            <a:fld id="{EFE5F780-FAAA-49C7-A7E0-E2EADD90FCAC}" type="slidenum">
              <a:rPr kumimoji="1" lang="ja-JP" altLang="en-US" smtClean="0"/>
              <a:t>15</a:t>
            </a:fld>
            <a:endParaRPr kumimoji="1" lang="ja-JP" altLang="en-US"/>
          </a:p>
        </p:txBody>
      </p:sp>
    </p:spTree>
    <p:extLst>
      <p:ext uri="{BB962C8B-B14F-4D97-AF65-F5344CB8AC3E}">
        <p14:creationId xmlns:p14="http://schemas.microsoft.com/office/powerpoint/2010/main" val="282398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分散型バージョン管理システムの利点は、次の通りです。</a:t>
            </a:r>
            <a:endParaRPr kumimoji="1" lang="en-US" altLang="ja-JP" dirty="0"/>
          </a:p>
          <a:p>
            <a:endParaRPr kumimoji="1" lang="en-US" altLang="ja-JP" dirty="0"/>
          </a:p>
          <a:p>
            <a:r>
              <a:rPr kumimoji="1" lang="ja-JP" altLang="en-US" dirty="0"/>
              <a:t>一つは、リモートリポジトリにアクセスができないような環境においても作業を進めることができる。という点です。</a:t>
            </a:r>
            <a:endParaRPr kumimoji="1" lang="en-US" altLang="ja-JP" dirty="0"/>
          </a:p>
          <a:p>
            <a:r>
              <a:rPr kumimoji="1" lang="ja-JP" altLang="en-US" dirty="0"/>
              <a:t>通常、リモートリポジトリはネットワークの向こう側に存在します。</a:t>
            </a:r>
            <a:endParaRPr kumimoji="1" lang="en-US" altLang="ja-JP" dirty="0"/>
          </a:p>
          <a:p>
            <a:r>
              <a:rPr kumimoji="1" lang="ja-JP" altLang="en-US" dirty="0"/>
              <a:t>集中型バージョン管理システムだと変更履歴を参照するためには、ネットワークに接続されていることが前提となってしまいますが</a:t>
            </a:r>
            <a:endParaRPr kumimoji="1" lang="en-US" altLang="ja-JP" dirty="0"/>
          </a:p>
          <a:p>
            <a:r>
              <a:rPr kumimoji="1" lang="ja-JP" altLang="en-US" dirty="0"/>
              <a:t>分散型バージョン管理システムは、それぞれの開発環境にリポジトリを保持しているため、ネットワークに接続されていない状態でも</a:t>
            </a:r>
            <a:endParaRPr kumimoji="1" lang="en-US" altLang="ja-JP" dirty="0"/>
          </a:p>
          <a:p>
            <a:r>
              <a:rPr kumimoji="1" lang="ja-JP" altLang="en-US" dirty="0"/>
              <a:t>変更履歴を参照することができるのです。</a:t>
            </a:r>
            <a:endParaRPr kumimoji="1" lang="en-US" altLang="ja-JP" dirty="0"/>
          </a:p>
          <a:p>
            <a:endParaRPr kumimoji="1" lang="en-US" altLang="ja-JP" dirty="0"/>
          </a:p>
          <a:p>
            <a:r>
              <a:rPr kumimoji="1" lang="ja-JP" altLang="en-US" dirty="0"/>
              <a:t>もう一つは、ローカルコミットができる という点です。</a:t>
            </a:r>
            <a:endParaRPr kumimoji="1" lang="en-US" altLang="ja-JP" dirty="0"/>
          </a:p>
          <a:p>
            <a:r>
              <a:rPr kumimoji="1" lang="ja-JP" altLang="en-US" dirty="0"/>
              <a:t>リモートリポジトリに</a:t>
            </a:r>
            <a:r>
              <a:rPr kumimoji="1" lang="en-US" altLang="ja-JP" dirty="0"/>
              <a:t>push</a:t>
            </a:r>
            <a:r>
              <a:rPr kumimoji="1" lang="ja-JP" altLang="en-US" dirty="0"/>
              <a:t>を行う前に、ローカルリポジトリにコミットを行うため、他の開発者の影響を考えずにひとまず、コミットを行うことができます。</a:t>
            </a:r>
            <a:endParaRPr kumimoji="1" lang="en-US" altLang="ja-JP" dirty="0"/>
          </a:p>
          <a:p>
            <a:r>
              <a:rPr kumimoji="1" lang="ja-JP" altLang="en-US" dirty="0"/>
              <a:t>なので、細かい作業単位でコミットを行うことが可能になります。</a:t>
            </a:r>
            <a:endParaRPr kumimoji="1" lang="en-US" altLang="ja-JP" dirty="0"/>
          </a:p>
        </p:txBody>
      </p:sp>
      <p:sp>
        <p:nvSpPr>
          <p:cNvPr id="4" name="スライド番号プレースホルダー 3"/>
          <p:cNvSpPr>
            <a:spLocks noGrp="1"/>
          </p:cNvSpPr>
          <p:nvPr>
            <p:ph type="sldNum" sz="quarter" idx="10"/>
          </p:nvPr>
        </p:nvSpPr>
        <p:spPr/>
        <p:txBody>
          <a:bodyPr/>
          <a:lstStyle/>
          <a:p>
            <a:fld id="{EFE5F780-FAAA-49C7-A7E0-E2EADD90FCAC}" type="slidenum">
              <a:rPr kumimoji="1" lang="ja-JP" altLang="en-US" smtClean="0"/>
              <a:t>16</a:t>
            </a:fld>
            <a:endParaRPr kumimoji="1" lang="ja-JP" altLang="en-US"/>
          </a:p>
        </p:txBody>
      </p:sp>
    </p:spTree>
    <p:extLst>
      <p:ext uri="{BB962C8B-B14F-4D97-AF65-F5344CB8AC3E}">
        <p14:creationId xmlns:p14="http://schemas.microsoft.com/office/powerpoint/2010/main" val="3409655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次に、分散型バージョン管理システム特有の概念について説明を行います。</a:t>
            </a:r>
            <a:endParaRPr kumimoji="1" lang="en-US" altLang="ja-JP" dirty="0"/>
          </a:p>
          <a:p>
            <a:endParaRPr kumimoji="1" lang="en-US" altLang="ja-JP" dirty="0"/>
          </a:p>
          <a:p>
            <a:r>
              <a:rPr kumimoji="1" lang="ja-JP" altLang="en-US" dirty="0"/>
              <a:t>分散型バージョン管理システムでは、開発を進める前にリモートリポジトリからローカルリポジトリを作成する必要があります。</a:t>
            </a:r>
            <a:endParaRPr kumimoji="1" lang="en-US" altLang="ja-JP" dirty="0"/>
          </a:p>
          <a:p>
            <a:r>
              <a:rPr kumimoji="1" lang="ja-JP" altLang="en-US" dirty="0"/>
              <a:t>リモートリポジトリからローカルリポジトリを作成することをクローンと言います。</a:t>
            </a:r>
            <a:endParaRPr kumimoji="1" lang="en-US" altLang="ja-JP" dirty="0"/>
          </a:p>
          <a:p>
            <a:endParaRPr kumimoji="1" lang="en-US" altLang="ja-JP" dirty="0"/>
          </a:p>
          <a:p>
            <a:r>
              <a:rPr kumimoji="1" lang="ja-JP" altLang="en-US" dirty="0"/>
              <a:t>また、分散型バージョン管理システムで開発を行う場合、ローカルリポジトリにコミットを行った後</a:t>
            </a:r>
            <a:endParaRPr kumimoji="1" lang="en-US" altLang="ja-JP" dirty="0"/>
          </a:p>
          <a:p>
            <a:r>
              <a:rPr kumimoji="1" lang="ja-JP" altLang="en-US" dirty="0"/>
              <a:t>ローカルリポジトリの変更をリモートリポジトリに反映させます。</a:t>
            </a:r>
            <a:endParaRPr kumimoji="1" lang="en-US" altLang="ja-JP" dirty="0"/>
          </a:p>
          <a:p>
            <a:r>
              <a:rPr kumimoji="1" lang="ja-JP" altLang="en-US" dirty="0"/>
              <a:t>これをプッシュといいます。</a:t>
            </a:r>
            <a:endParaRPr kumimoji="1" lang="en-US" altLang="ja-JP" dirty="0"/>
          </a:p>
          <a:p>
            <a:endParaRPr kumimoji="1" lang="en-US" altLang="ja-JP" dirty="0"/>
          </a:p>
          <a:p>
            <a:r>
              <a:rPr kumimoji="1" lang="ja-JP" altLang="en-US" dirty="0"/>
              <a:t>逆に、リモートリポジトリの変更を、ローカルリポジトリに反映させることを</a:t>
            </a:r>
            <a:endParaRPr kumimoji="1" lang="en-US" altLang="ja-JP" dirty="0"/>
          </a:p>
          <a:p>
            <a:r>
              <a:rPr kumimoji="1" lang="ja-JP" altLang="en-US" dirty="0"/>
              <a:t>プル といいます。</a:t>
            </a:r>
            <a:endParaRPr kumimoji="1" lang="en-US" altLang="ja-JP" dirty="0"/>
          </a:p>
        </p:txBody>
      </p:sp>
      <p:sp>
        <p:nvSpPr>
          <p:cNvPr id="4" name="スライド番号プレースホルダー 3"/>
          <p:cNvSpPr>
            <a:spLocks noGrp="1"/>
          </p:cNvSpPr>
          <p:nvPr>
            <p:ph type="sldNum" sz="quarter" idx="10"/>
          </p:nvPr>
        </p:nvSpPr>
        <p:spPr/>
        <p:txBody>
          <a:bodyPr/>
          <a:lstStyle/>
          <a:p>
            <a:fld id="{EFE5F780-FAAA-49C7-A7E0-E2EADD90FCAC}" type="slidenum">
              <a:rPr kumimoji="1" lang="ja-JP" altLang="en-US" smtClean="0"/>
              <a:t>17</a:t>
            </a:fld>
            <a:endParaRPr kumimoji="1" lang="ja-JP" altLang="en-US"/>
          </a:p>
        </p:txBody>
      </p:sp>
    </p:spTree>
    <p:extLst>
      <p:ext uri="{BB962C8B-B14F-4D97-AF65-F5344CB8AC3E}">
        <p14:creationId xmlns:p14="http://schemas.microsoft.com/office/powerpoint/2010/main" val="2849184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Git</a:t>
            </a:r>
            <a:r>
              <a:rPr kumimoji="1" lang="ja-JP" altLang="en-US" dirty="0"/>
              <a:t>が</a:t>
            </a:r>
            <a:r>
              <a:rPr kumimoji="1" lang="en-US" altLang="ja-JP" dirty="0"/>
              <a:t>SVN</a:t>
            </a:r>
            <a:r>
              <a:rPr kumimoji="1" lang="ja-JP" altLang="en-US" dirty="0"/>
              <a:t>に比べて優れている点について説明していきます。</a:t>
            </a:r>
          </a:p>
        </p:txBody>
      </p:sp>
      <p:sp>
        <p:nvSpPr>
          <p:cNvPr id="4" name="スライド番号プレースホルダー 3"/>
          <p:cNvSpPr>
            <a:spLocks noGrp="1"/>
          </p:cNvSpPr>
          <p:nvPr>
            <p:ph type="sldNum" sz="quarter" idx="10"/>
          </p:nvPr>
        </p:nvSpPr>
        <p:spPr/>
        <p:txBody>
          <a:bodyPr/>
          <a:lstStyle/>
          <a:p>
            <a:fld id="{EFE5F780-FAAA-49C7-A7E0-E2EADD90FCAC}" type="slidenum">
              <a:rPr kumimoji="1" lang="ja-JP" altLang="en-US" smtClean="0"/>
              <a:t>18</a:t>
            </a:fld>
            <a:endParaRPr kumimoji="1" lang="ja-JP" altLang="en-US"/>
          </a:p>
        </p:txBody>
      </p:sp>
    </p:spTree>
    <p:extLst>
      <p:ext uri="{BB962C8B-B14F-4D97-AF65-F5344CB8AC3E}">
        <p14:creationId xmlns:p14="http://schemas.microsoft.com/office/powerpoint/2010/main" val="3055441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まず、ブランチ作成とマージ対するコストが低い、という点です。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SVN</a:t>
            </a:r>
            <a:r>
              <a:rPr lang="ja-JP" altLang="en-US" dirty="0"/>
              <a:t>のブランチ作成は、リビジョンのコピーという形で行われるのに対して</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Git</a:t>
            </a:r>
            <a:r>
              <a:rPr lang="ja-JP" altLang="en-US" dirty="0"/>
              <a:t>におけるブランチ作成とは、単一のコミットを指す参照です。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そのため、</a:t>
            </a:r>
            <a:r>
              <a:rPr lang="en-US" altLang="ja-JP" dirty="0"/>
              <a:t>Git</a:t>
            </a:r>
            <a:r>
              <a:rPr lang="ja-JP" altLang="en-US" dirty="0"/>
              <a:t>ではブランチ作成を一瞬で行うことができますし、ブランチをたくさん作成してもディスクを圧迫しません。</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また、マージに関しても、</a:t>
            </a:r>
            <a:r>
              <a:rPr lang="en-US" altLang="ja-JP" dirty="0"/>
              <a:t>SVN</a:t>
            </a:r>
            <a:r>
              <a:rPr lang="ja-JP" altLang="en-US" dirty="0"/>
              <a:t>は手動でマージを行う必要があるのに対して、</a:t>
            </a:r>
            <a:r>
              <a:rPr lang="en-US" altLang="ja-JP" dirty="0"/>
              <a:t>git</a:t>
            </a:r>
            <a:r>
              <a:rPr lang="ja-JP" altLang="en-US" dirty="0"/>
              <a:t>では機械的に、自動的にマージを行ってくれます。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次に</a:t>
            </a:r>
            <a:r>
              <a:rPr lang="en-US" altLang="ja-JP" dirty="0"/>
              <a:t>GitHub</a:t>
            </a:r>
            <a:r>
              <a:rPr lang="ja-JP" altLang="en-US" dirty="0"/>
              <a:t>や</a:t>
            </a:r>
            <a:r>
              <a:rPr lang="en-US" altLang="ja-JP" dirty="0"/>
              <a:t>GitLab</a:t>
            </a:r>
            <a:r>
              <a:rPr lang="ja-JP" altLang="en-US" dirty="0"/>
              <a:t>を利用できるという点です。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GitHub</a:t>
            </a:r>
            <a:r>
              <a:rPr lang="ja-JP" altLang="en-US" dirty="0"/>
              <a:t>や</a:t>
            </a:r>
            <a:r>
              <a:rPr lang="en-US" altLang="ja-JP" dirty="0"/>
              <a:t>GitLab</a:t>
            </a:r>
            <a:r>
              <a:rPr lang="ja-JP" altLang="en-US" dirty="0"/>
              <a:t>を利用することができると、ソーシャルコーディングを行うことができます。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ソーシャルコーディングとは、ソースコードをクラウド上で共有して他者と対話を行いながらプログラム開発をするものです。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ソーシャルコーディングが実現すると、相互に進捗や、コードレビューを行うことができるので、より品質の高い成果物を作成することが可能です。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最後に、シェアの拡大です。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これは、</a:t>
            </a:r>
            <a:r>
              <a:rPr lang="en-US" altLang="ja-JP" dirty="0"/>
              <a:t>Google</a:t>
            </a:r>
            <a:r>
              <a:rPr lang="ja-JP" altLang="en-US" dirty="0"/>
              <a:t>の</a:t>
            </a:r>
            <a:r>
              <a:rPr lang="en-US" altLang="ja-JP" dirty="0"/>
              <a:t>SVN</a:t>
            </a:r>
            <a:r>
              <a:rPr lang="ja-JP" altLang="en-US" dirty="0"/>
              <a:t>の</a:t>
            </a:r>
            <a:r>
              <a:rPr lang="ja-JP" altLang="en-US" dirty="0" err="1"/>
              <a:t>検索検索</a:t>
            </a:r>
            <a:r>
              <a:rPr lang="ja-JP" altLang="en-US" dirty="0"/>
              <a:t>回数と、</a:t>
            </a:r>
            <a:r>
              <a:rPr lang="en-US" altLang="ja-JP" dirty="0"/>
              <a:t>git</a:t>
            </a:r>
            <a:r>
              <a:rPr lang="ja-JP" altLang="en-US" dirty="0"/>
              <a:t>の検索回数を比較したグラフです。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ご覧のとおり、</a:t>
            </a:r>
            <a:r>
              <a:rPr lang="en-US" altLang="ja-JP" dirty="0"/>
              <a:t>SVN</a:t>
            </a:r>
            <a:r>
              <a:rPr lang="ja-JP" altLang="en-US" dirty="0"/>
              <a:t>に比べ、</a:t>
            </a:r>
            <a:r>
              <a:rPr lang="en-US" altLang="ja-JP" dirty="0"/>
              <a:t>git</a:t>
            </a:r>
            <a:r>
              <a:rPr lang="ja-JP" altLang="en-US" dirty="0"/>
              <a:t>の方が世界からより興味を持たれていることが確認できます。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これから、皆さんが携わる案件は</a:t>
            </a:r>
            <a:r>
              <a:rPr lang="en-US" altLang="ja-JP" dirty="0"/>
              <a:t>Git</a:t>
            </a:r>
            <a:r>
              <a:rPr lang="ja-JP" altLang="en-US" dirty="0"/>
              <a:t>を使用したバージョン管理システムが主流になっていくでしょう。</a:t>
            </a:r>
            <a:endParaRPr lang="en-US" altLang="ja-JP" dirty="0"/>
          </a:p>
        </p:txBody>
      </p:sp>
      <p:sp>
        <p:nvSpPr>
          <p:cNvPr id="4" name="スライド番号プレースホルダー 3"/>
          <p:cNvSpPr>
            <a:spLocks noGrp="1"/>
          </p:cNvSpPr>
          <p:nvPr>
            <p:ph type="sldNum" sz="quarter" idx="10"/>
          </p:nvPr>
        </p:nvSpPr>
        <p:spPr/>
        <p:txBody>
          <a:bodyPr/>
          <a:lstStyle/>
          <a:p>
            <a:fld id="{EFE5F780-FAAA-49C7-A7E0-E2EADD90FCAC}" type="slidenum">
              <a:rPr kumimoji="1" lang="ja-JP" altLang="en-US" smtClean="0"/>
              <a:t>19</a:t>
            </a:fld>
            <a:endParaRPr kumimoji="1" lang="ja-JP" altLang="en-US"/>
          </a:p>
        </p:txBody>
      </p:sp>
    </p:spTree>
    <p:extLst>
      <p:ext uri="{BB962C8B-B14F-4D97-AF65-F5344CB8AC3E}">
        <p14:creationId xmlns:p14="http://schemas.microsoft.com/office/powerpoint/2010/main" val="233422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最後に、デモンストレーションを行います。</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EFE5F780-FAAA-49C7-A7E0-E2EADD90FCAC}" type="slidenum">
              <a:rPr kumimoji="1" lang="ja-JP" altLang="en-US" smtClean="0"/>
              <a:t>20</a:t>
            </a:fld>
            <a:endParaRPr kumimoji="1" lang="ja-JP" altLang="en-US"/>
          </a:p>
        </p:txBody>
      </p:sp>
    </p:spTree>
    <p:extLst>
      <p:ext uri="{BB962C8B-B14F-4D97-AF65-F5344CB8AC3E}">
        <p14:creationId xmlns:p14="http://schemas.microsoft.com/office/powerpoint/2010/main" val="4000735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前提条件です。</a:t>
            </a:r>
            <a:endParaRPr kumimoji="1" lang="en-US" altLang="ja-JP" dirty="0"/>
          </a:p>
          <a:p>
            <a:r>
              <a:rPr kumimoji="1" lang="ja-JP" altLang="en-US" dirty="0"/>
              <a:t>今回の例では、</a:t>
            </a:r>
            <a:endParaRPr kumimoji="1" lang="en-US" altLang="ja-JP" dirty="0"/>
          </a:p>
          <a:p>
            <a:r>
              <a:rPr kumimoji="1" lang="ja-JP" altLang="en-US" dirty="0"/>
              <a:t>（読み上げ）</a:t>
            </a:r>
            <a:endParaRPr kumimoji="1" lang="en-US" altLang="ja-JP" dirty="0"/>
          </a:p>
          <a:p>
            <a:r>
              <a:rPr kumimoji="1" lang="ja-JP" altLang="en-US" dirty="0"/>
              <a:t>という状況を想定します。</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EFE5F780-FAAA-49C7-A7E0-E2EADD90FCAC}" type="slidenum">
              <a:rPr kumimoji="1" lang="ja-JP" altLang="en-US" smtClean="0"/>
              <a:t>21</a:t>
            </a:fld>
            <a:endParaRPr kumimoji="1" lang="ja-JP" altLang="en-US"/>
          </a:p>
        </p:txBody>
      </p:sp>
    </p:spTree>
    <p:extLst>
      <p:ext uri="{BB962C8B-B14F-4D97-AF65-F5344CB8AC3E}">
        <p14:creationId xmlns:p14="http://schemas.microsoft.com/office/powerpoint/2010/main" val="3270994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目次です。</a:t>
            </a:r>
            <a:endParaRPr kumimoji="1" lang="en-US" altLang="ja-JP" dirty="0"/>
          </a:p>
          <a:p>
            <a:r>
              <a:rPr kumimoji="1" lang="ja-JP" altLang="en-US" dirty="0"/>
              <a:t>全体の流れとしては、まず、ソフトウェア構成管理の有用性について説明を行い。</a:t>
            </a:r>
            <a:endParaRPr kumimoji="1" lang="en-US" altLang="ja-JP" dirty="0"/>
          </a:p>
          <a:p>
            <a:r>
              <a:rPr kumimoji="1" lang="ja-JP" altLang="en-US" dirty="0"/>
              <a:t>そのあと、今回のプレゼンの対象である</a:t>
            </a:r>
            <a:r>
              <a:rPr kumimoji="1" lang="en-US" altLang="ja-JP" dirty="0"/>
              <a:t>Git</a:t>
            </a:r>
            <a:r>
              <a:rPr kumimoji="1" lang="ja-JP" altLang="en-US" dirty="0"/>
              <a:t>と</a:t>
            </a:r>
            <a:r>
              <a:rPr kumimoji="1" lang="en-US" altLang="ja-JP" dirty="0"/>
              <a:t>Subversion</a:t>
            </a:r>
            <a:r>
              <a:rPr kumimoji="1" lang="ja-JP" altLang="en-US" dirty="0"/>
              <a:t>の違いを説明しながら</a:t>
            </a:r>
            <a:r>
              <a:rPr kumimoji="1" lang="en-US" altLang="ja-JP" dirty="0"/>
              <a:t>Git</a:t>
            </a:r>
            <a:r>
              <a:rPr kumimoji="1" lang="ja-JP" altLang="en-US" dirty="0"/>
              <a:t>の有用性について説明をしていきます。</a:t>
            </a:r>
            <a:endParaRPr kumimoji="1" lang="en-US" altLang="ja-JP" dirty="0"/>
          </a:p>
          <a:p>
            <a:r>
              <a:rPr kumimoji="1" lang="ja-JP" altLang="en-US" dirty="0"/>
              <a:t>最後に、簡単なデモンストレーションを行い、</a:t>
            </a:r>
            <a:r>
              <a:rPr kumimoji="1" lang="en-US" altLang="ja-JP" dirty="0"/>
              <a:t>Git</a:t>
            </a:r>
            <a:r>
              <a:rPr kumimoji="1" lang="ja-JP" altLang="en-US" dirty="0"/>
              <a:t>の使用方法に関してイメージをつけていただきます。</a:t>
            </a:r>
          </a:p>
        </p:txBody>
      </p:sp>
      <p:sp>
        <p:nvSpPr>
          <p:cNvPr id="4" name="スライド番号プレースホルダー 3"/>
          <p:cNvSpPr>
            <a:spLocks noGrp="1"/>
          </p:cNvSpPr>
          <p:nvPr>
            <p:ph type="sldNum" sz="quarter" idx="10"/>
          </p:nvPr>
        </p:nvSpPr>
        <p:spPr/>
        <p:txBody>
          <a:bodyPr/>
          <a:lstStyle/>
          <a:p>
            <a:fld id="{EFE5F780-FAAA-49C7-A7E0-E2EADD90FCAC}" type="slidenum">
              <a:rPr kumimoji="1" lang="ja-JP" altLang="en-US" smtClean="0"/>
              <a:t>2</a:t>
            </a:fld>
            <a:endParaRPr kumimoji="1" lang="ja-JP" altLang="en-US"/>
          </a:p>
        </p:txBody>
      </p:sp>
    </p:spTree>
    <p:extLst>
      <p:ext uri="{BB962C8B-B14F-4D97-AF65-F5344CB8AC3E}">
        <p14:creationId xmlns:p14="http://schemas.microsoft.com/office/powerpoint/2010/main" val="10711639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今回の例で行う作業です。</a:t>
            </a:r>
            <a:endParaRPr kumimoji="1" lang="en-US" altLang="ja-JP" dirty="0"/>
          </a:p>
          <a:p>
            <a:r>
              <a:rPr kumimoji="1" lang="ja-JP" altLang="en-US" dirty="0"/>
              <a:t>まず</a:t>
            </a:r>
            <a:r>
              <a:rPr kumimoji="1" lang="en-US" altLang="ja-JP" dirty="0"/>
              <a:t>(</a:t>
            </a:r>
            <a:r>
              <a:rPr kumimoji="1" lang="ja-JP" altLang="en-US" dirty="0"/>
              <a:t>読み上げ</a:t>
            </a:r>
            <a:r>
              <a:rPr kumimoji="1" lang="en-US" altLang="ja-JP" dirty="0"/>
              <a:t>)</a:t>
            </a:r>
          </a:p>
        </p:txBody>
      </p:sp>
      <p:sp>
        <p:nvSpPr>
          <p:cNvPr id="4" name="スライド番号プレースホルダー 3"/>
          <p:cNvSpPr>
            <a:spLocks noGrp="1"/>
          </p:cNvSpPr>
          <p:nvPr>
            <p:ph type="sldNum" sz="quarter" idx="10"/>
          </p:nvPr>
        </p:nvSpPr>
        <p:spPr/>
        <p:txBody>
          <a:bodyPr/>
          <a:lstStyle/>
          <a:p>
            <a:fld id="{EFE5F780-FAAA-49C7-A7E0-E2EADD90FCAC}" type="slidenum">
              <a:rPr kumimoji="1" lang="ja-JP" altLang="en-US" smtClean="0"/>
              <a:t>22</a:t>
            </a:fld>
            <a:endParaRPr kumimoji="1" lang="ja-JP" altLang="en-US"/>
          </a:p>
        </p:txBody>
      </p:sp>
    </p:spTree>
    <p:extLst>
      <p:ext uri="{BB962C8B-B14F-4D97-AF65-F5344CB8AC3E}">
        <p14:creationId xmlns:p14="http://schemas.microsoft.com/office/powerpoint/2010/main" val="3857492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それでは、まず［ソフトウェア構成管理］について説明をさせていただきます。</a:t>
            </a:r>
          </a:p>
        </p:txBody>
      </p:sp>
      <p:sp>
        <p:nvSpPr>
          <p:cNvPr id="4" name="スライド番号プレースホルダー 3"/>
          <p:cNvSpPr>
            <a:spLocks noGrp="1"/>
          </p:cNvSpPr>
          <p:nvPr>
            <p:ph type="sldNum" sz="quarter" idx="10"/>
          </p:nvPr>
        </p:nvSpPr>
        <p:spPr/>
        <p:txBody>
          <a:bodyPr/>
          <a:lstStyle/>
          <a:p>
            <a:fld id="{EFE5F780-FAAA-49C7-A7E0-E2EADD90FCAC}" type="slidenum">
              <a:rPr kumimoji="1" lang="ja-JP" altLang="en-US" smtClean="0"/>
              <a:t>3</a:t>
            </a:fld>
            <a:endParaRPr kumimoji="1" lang="ja-JP" altLang="en-US"/>
          </a:p>
        </p:txBody>
      </p:sp>
    </p:spTree>
    <p:extLst>
      <p:ext uri="{BB962C8B-B14F-4D97-AF65-F5344CB8AC3E}">
        <p14:creationId xmlns:p14="http://schemas.microsoft.com/office/powerpoint/2010/main" val="4115910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ソフトウェア構成管理とは、一言で言うと「ファイルの変更履歴を管理すること」です。</a:t>
            </a:r>
            <a:endParaRPr kumimoji="1" lang="en-US" altLang="ja-JP" dirty="0"/>
          </a:p>
          <a:p>
            <a:r>
              <a:rPr kumimoji="1" lang="ja-JP" altLang="en-US" dirty="0"/>
              <a:t>厳密には異なりますが、「バージョン管理」と同義だと思ってもらって構いません。</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EFE5F780-FAAA-49C7-A7E0-E2EADD90FCAC}" type="slidenum">
              <a:rPr kumimoji="1" lang="ja-JP" altLang="en-US" smtClean="0"/>
              <a:t>5</a:t>
            </a:fld>
            <a:endParaRPr kumimoji="1" lang="ja-JP" altLang="en-US"/>
          </a:p>
        </p:txBody>
      </p:sp>
    </p:spTree>
    <p:extLst>
      <p:ext uri="{BB962C8B-B14F-4D97-AF65-F5344CB8AC3E}">
        <p14:creationId xmlns:p14="http://schemas.microsoft.com/office/powerpoint/2010/main" val="3118779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a:t>
            </a:r>
            <a:r>
              <a:rPr kumimoji="1" lang="en-US" altLang="ja-JP" dirty="0"/>
              <a:t>[</a:t>
            </a:r>
            <a:r>
              <a:rPr kumimoji="1" lang="ja-JP" altLang="en-US" dirty="0"/>
              <a:t>なぜ、ソフトウェア構成管理を使用するのか？］とうことについて、ソフトウェア構成管理を使用しない場合と、使用する場合で</a:t>
            </a:r>
            <a:endParaRPr kumimoji="1" lang="en-US" altLang="ja-JP" dirty="0"/>
          </a:p>
          <a:p>
            <a:r>
              <a:rPr kumimoji="1" lang="ja-JP" altLang="en-US" dirty="0"/>
              <a:t>比較を行い説明を行いたいと思います。</a:t>
            </a:r>
          </a:p>
        </p:txBody>
      </p:sp>
      <p:sp>
        <p:nvSpPr>
          <p:cNvPr id="4" name="スライド番号プレースホルダー 3"/>
          <p:cNvSpPr>
            <a:spLocks noGrp="1"/>
          </p:cNvSpPr>
          <p:nvPr>
            <p:ph type="sldNum" sz="quarter" idx="10"/>
          </p:nvPr>
        </p:nvSpPr>
        <p:spPr/>
        <p:txBody>
          <a:bodyPr/>
          <a:lstStyle/>
          <a:p>
            <a:fld id="{EFE5F780-FAAA-49C7-A7E0-E2EADD90FCAC}" type="slidenum">
              <a:rPr kumimoji="1" lang="ja-JP" altLang="en-US" smtClean="0"/>
              <a:t>6</a:t>
            </a:fld>
            <a:endParaRPr kumimoji="1" lang="ja-JP" altLang="en-US"/>
          </a:p>
        </p:txBody>
      </p:sp>
    </p:spTree>
    <p:extLst>
      <p:ext uri="{BB962C8B-B14F-4D97-AF65-F5344CB8AC3E}">
        <p14:creationId xmlns:p14="http://schemas.microsoft.com/office/powerpoint/2010/main" val="311673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左図は、「</a:t>
            </a:r>
            <a:r>
              <a:rPr kumimoji="1" lang="en-US" altLang="ja-JP" dirty="0"/>
              <a:t>SCM</a:t>
            </a:r>
            <a:r>
              <a:rPr kumimoji="1" lang="ja-JP" altLang="en-US" dirty="0"/>
              <a:t>を使用しない場合のプロジェクトのイメージ」です。</a:t>
            </a:r>
            <a:endParaRPr kumimoji="1" lang="en-US" altLang="ja-JP" dirty="0"/>
          </a:p>
          <a:p>
            <a:r>
              <a:rPr kumimoji="1" lang="ja-JP" altLang="en-US" dirty="0"/>
              <a:t>まず、</a:t>
            </a:r>
            <a:r>
              <a:rPr kumimoji="1" lang="en-US" altLang="ja-JP" dirty="0"/>
              <a:t>A</a:t>
            </a:r>
            <a:r>
              <a:rPr kumimoji="1" lang="ja-JP" altLang="en-US" dirty="0" err="1"/>
              <a:t>さんが</a:t>
            </a:r>
            <a:r>
              <a:rPr kumimoji="1" lang="ja-JP" altLang="en-US" dirty="0"/>
              <a:t>ファイルの変更を行い。</a:t>
            </a:r>
            <a:endParaRPr kumimoji="1" lang="en-US" altLang="ja-JP" dirty="0"/>
          </a:p>
          <a:p>
            <a:r>
              <a:rPr kumimoji="1" lang="ja-JP" altLang="en-US" dirty="0"/>
              <a:t>そのあと、</a:t>
            </a:r>
            <a:r>
              <a:rPr kumimoji="1" lang="en-US" altLang="ja-JP" dirty="0"/>
              <a:t>B</a:t>
            </a:r>
            <a:r>
              <a:rPr kumimoji="1" lang="ja-JP" altLang="en-US" dirty="0" err="1"/>
              <a:t>さんが</a:t>
            </a:r>
            <a:r>
              <a:rPr kumimoji="1" lang="ja-JP" altLang="en-US" dirty="0"/>
              <a:t>ファイルの変更を行ったとします。</a:t>
            </a:r>
            <a:endParaRPr kumimoji="1" lang="en-US" altLang="ja-JP" dirty="0"/>
          </a:p>
          <a:p>
            <a:r>
              <a:rPr kumimoji="1" lang="ja-JP" altLang="en-US" dirty="0"/>
              <a:t>その場合、ファイルの状態は</a:t>
            </a:r>
            <a:r>
              <a:rPr kumimoji="1" lang="en-US" altLang="ja-JP" dirty="0"/>
              <a:t>B</a:t>
            </a:r>
            <a:r>
              <a:rPr kumimoji="1" lang="ja-JP" altLang="en-US" dirty="0" err="1"/>
              <a:t>さんの</a:t>
            </a:r>
            <a:r>
              <a:rPr kumimoji="1" lang="ja-JP" altLang="en-US" dirty="0"/>
              <a:t>変更のみが反映され、</a:t>
            </a:r>
            <a:r>
              <a:rPr kumimoji="1" lang="en-US" altLang="ja-JP" dirty="0"/>
              <a:t>A</a:t>
            </a:r>
            <a:r>
              <a:rPr kumimoji="1" lang="ja-JP" altLang="en-US" dirty="0" err="1"/>
              <a:t>さんの</a:t>
            </a:r>
            <a:r>
              <a:rPr kumimoji="1" lang="ja-JP" altLang="en-US" dirty="0"/>
              <a:t>変更が反映されなくなってしまいます。</a:t>
            </a:r>
            <a:endParaRPr kumimoji="1" lang="en-US" altLang="ja-JP" dirty="0"/>
          </a:p>
          <a:p>
            <a:endParaRPr kumimoji="1" lang="en-US" altLang="ja-JP" dirty="0"/>
          </a:p>
          <a:p>
            <a:r>
              <a:rPr kumimoji="1" lang="ja-JP" altLang="en-US" dirty="0"/>
              <a:t>次に</a:t>
            </a:r>
            <a:r>
              <a:rPr kumimoji="1" lang="en-US" altLang="ja-JP" dirty="0"/>
              <a:t>SCM</a:t>
            </a:r>
            <a:r>
              <a:rPr kumimoji="1" lang="ja-JP" altLang="en-US" dirty="0"/>
              <a:t>を利用した場合を考えてみましょう。</a:t>
            </a:r>
            <a:endParaRPr kumimoji="1" lang="en-US" altLang="ja-JP" dirty="0"/>
          </a:p>
          <a:p>
            <a:r>
              <a:rPr kumimoji="1" lang="ja-JP" altLang="en-US" dirty="0"/>
              <a:t>先ほどの例と同様に、</a:t>
            </a:r>
            <a:r>
              <a:rPr kumimoji="1" lang="en-US" altLang="ja-JP" dirty="0"/>
              <a:t>A</a:t>
            </a:r>
            <a:r>
              <a:rPr kumimoji="1" lang="ja-JP" altLang="en-US" dirty="0" err="1"/>
              <a:t>さんが</a:t>
            </a:r>
            <a:r>
              <a:rPr kumimoji="1" lang="ja-JP" altLang="en-US" dirty="0"/>
              <a:t>ファイルの変更を行います。</a:t>
            </a:r>
            <a:endParaRPr kumimoji="1" lang="en-US" altLang="ja-JP" dirty="0"/>
          </a:p>
          <a:p>
            <a:endParaRPr kumimoji="1" lang="en-US" altLang="ja-JP" dirty="0"/>
          </a:p>
          <a:p>
            <a:r>
              <a:rPr kumimoji="1" lang="ja-JP" altLang="en-US" dirty="0"/>
              <a:t>そのあとで、</a:t>
            </a:r>
            <a:r>
              <a:rPr kumimoji="1" lang="en-US" altLang="ja-JP" dirty="0"/>
              <a:t>B</a:t>
            </a:r>
            <a:r>
              <a:rPr kumimoji="1" lang="ja-JP" altLang="en-US" dirty="0" err="1"/>
              <a:t>さんが</a:t>
            </a:r>
            <a:r>
              <a:rPr kumimoji="1" lang="ja-JP" altLang="en-US" dirty="0"/>
              <a:t>変更を行おうとすると、</a:t>
            </a:r>
            <a:endParaRPr kumimoji="1" lang="en-US" altLang="ja-JP" dirty="0"/>
          </a:p>
          <a:p>
            <a:r>
              <a:rPr kumimoji="1" lang="ja-JP" altLang="en-US" dirty="0"/>
              <a:t>変更履歴を参照し、</a:t>
            </a:r>
            <a:r>
              <a:rPr kumimoji="1" lang="en-US" altLang="ja-JP" dirty="0"/>
              <a:t>A</a:t>
            </a:r>
            <a:r>
              <a:rPr kumimoji="1" lang="ja-JP" altLang="en-US" dirty="0" err="1"/>
              <a:t>さんの</a:t>
            </a:r>
            <a:r>
              <a:rPr kumimoji="1" lang="ja-JP" altLang="en-US" dirty="0"/>
              <a:t>変更と競合</a:t>
            </a:r>
            <a:r>
              <a:rPr kumimoji="1" lang="en-US" altLang="ja-JP" dirty="0"/>
              <a:t>	</a:t>
            </a:r>
            <a:r>
              <a:rPr kumimoji="1" lang="ja-JP" altLang="en-US" dirty="0"/>
              <a:t>が起こっていることを検知してくれます。</a:t>
            </a:r>
            <a:endParaRPr kumimoji="1" lang="en-US" altLang="ja-JP" dirty="0"/>
          </a:p>
          <a:p>
            <a:endParaRPr kumimoji="1" lang="en-US" altLang="ja-JP" dirty="0"/>
          </a:p>
          <a:p>
            <a:r>
              <a:rPr kumimoji="1" lang="en-US" altLang="ja-JP" dirty="0"/>
              <a:t>B</a:t>
            </a:r>
            <a:r>
              <a:rPr kumimoji="1" lang="ja-JP" altLang="en-US" dirty="0"/>
              <a:t>さんは、「</a:t>
            </a:r>
            <a:r>
              <a:rPr kumimoji="1" lang="en-US" altLang="ja-JP" dirty="0"/>
              <a:t>A</a:t>
            </a:r>
            <a:r>
              <a:rPr kumimoji="1" lang="ja-JP" altLang="en-US" dirty="0" err="1"/>
              <a:t>さんの</a:t>
            </a:r>
            <a:r>
              <a:rPr kumimoji="1" lang="ja-JP" altLang="en-US" dirty="0"/>
              <a:t>変更を反映してから共有ディレクトリのファイルを更新しよう。」と考えるわけです。</a:t>
            </a:r>
            <a:endParaRPr kumimoji="1" lang="en-US" altLang="ja-JP" dirty="0"/>
          </a:p>
          <a:p>
            <a:endParaRPr kumimoji="1" lang="en-US" altLang="ja-JP" dirty="0"/>
          </a:p>
          <a:p>
            <a:r>
              <a:rPr kumimoji="1" lang="ja-JP" altLang="en-US" dirty="0"/>
              <a:t>なので、変更履歴から</a:t>
            </a:r>
            <a:r>
              <a:rPr kumimoji="1" lang="en-US" altLang="ja-JP" dirty="0"/>
              <a:t>A</a:t>
            </a:r>
            <a:r>
              <a:rPr kumimoji="1" lang="ja-JP" altLang="en-US" dirty="0" err="1"/>
              <a:t>さんの</a:t>
            </a:r>
            <a:r>
              <a:rPr kumimoji="1" lang="ja-JP" altLang="en-US" dirty="0"/>
              <a:t>変更内容を確認し、</a:t>
            </a:r>
            <a:r>
              <a:rPr kumimoji="1" lang="en-US" altLang="ja-JP" dirty="0"/>
              <a:t>A</a:t>
            </a:r>
            <a:r>
              <a:rPr kumimoji="1" lang="ja-JP" altLang="en-US" dirty="0" err="1"/>
              <a:t>さんの</a:t>
            </a:r>
            <a:r>
              <a:rPr kumimoji="1" lang="ja-JP" altLang="en-US" dirty="0"/>
              <a:t>変更と</a:t>
            </a:r>
            <a:r>
              <a:rPr kumimoji="1" lang="en-US" altLang="ja-JP" dirty="0"/>
              <a:t>B</a:t>
            </a:r>
            <a:r>
              <a:rPr kumimoji="1" lang="ja-JP" altLang="en-US" dirty="0" err="1"/>
              <a:t>さんの</a:t>
            </a:r>
            <a:r>
              <a:rPr kumimoji="1" lang="ja-JP" altLang="en-US" dirty="0"/>
              <a:t>変更を合わせた変更を</a:t>
            </a:r>
            <a:endParaRPr kumimoji="1" lang="en-US" altLang="ja-JP" dirty="0"/>
          </a:p>
          <a:p>
            <a:r>
              <a:rPr kumimoji="1" lang="ja-JP" altLang="en-US" dirty="0"/>
              <a:t>開発共有ディレクトリに反映します。</a:t>
            </a:r>
            <a:endParaRPr kumimoji="1" lang="en-US" altLang="ja-JP" dirty="0"/>
          </a:p>
          <a:p>
            <a:endParaRPr kumimoji="1" lang="en-US" altLang="ja-JP" dirty="0"/>
          </a:p>
          <a:p>
            <a:r>
              <a:rPr kumimoji="1" lang="ja-JP" altLang="en-US" dirty="0"/>
              <a:t>こうすることで、</a:t>
            </a:r>
            <a:r>
              <a:rPr kumimoji="1" lang="en-US" altLang="ja-JP" dirty="0"/>
              <a:t>A</a:t>
            </a:r>
            <a:r>
              <a:rPr kumimoji="1" lang="ja-JP" altLang="en-US" dirty="0"/>
              <a:t>さん、</a:t>
            </a:r>
            <a:r>
              <a:rPr kumimoji="1" lang="en-US" altLang="ja-JP" dirty="0"/>
              <a:t>B</a:t>
            </a:r>
            <a:r>
              <a:rPr kumimoji="1" lang="ja-JP" altLang="en-US" dirty="0" err="1"/>
              <a:t>さんの</a:t>
            </a:r>
            <a:r>
              <a:rPr kumimoji="1" lang="ja-JP" altLang="en-US" dirty="0"/>
              <a:t>どちらの変更も反映させることができました。</a:t>
            </a:r>
            <a:endParaRPr kumimoji="1" lang="en-US" altLang="ja-JP" dirty="0"/>
          </a:p>
        </p:txBody>
      </p:sp>
      <p:sp>
        <p:nvSpPr>
          <p:cNvPr id="4" name="スライド番号プレースホルダー 3"/>
          <p:cNvSpPr>
            <a:spLocks noGrp="1"/>
          </p:cNvSpPr>
          <p:nvPr>
            <p:ph type="sldNum" sz="quarter" idx="10"/>
          </p:nvPr>
        </p:nvSpPr>
        <p:spPr/>
        <p:txBody>
          <a:bodyPr/>
          <a:lstStyle/>
          <a:p>
            <a:fld id="{EFE5F780-FAAA-49C7-A7E0-E2EADD90FCAC}" type="slidenum">
              <a:rPr kumimoji="1" lang="ja-JP" altLang="en-US" smtClean="0"/>
              <a:t>7</a:t>
            </a:fld>
            <a:endParaRPr kumimoji="1" lang="ja-JP" altLang="en-US"/>
          </a:p>
        </p:txBody>
      </p:sp>
    </p:spTree>
    <p:extLst>
      <p:ext uri="{BB962C8B-B14F-4D97-AF65-F5344CB8AC3E}">
        <p14:creationId xmlns:p14="http://schemas.microsoft.com/office/powerpoint/2010/main" val="3090110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これまでの話をまとめるとソフトウェア構成管理を行う理由は次のスライドのようになります。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r>
              <a:rPr kumimoji="1" lang="ja-JP" altLang="en-US" dirty="0"/>
              <a:t>一つは、先ほど説明をした上書き問題の解消です。 </a:t>
            </a:r>
            <a:endParaRPr kumimoji="1" lang="en-US" altLang="ja-JP" dirty="0"/>
          </a:p>
          <a:p>
            <a:r>
              <a:rPr kumimoji="1" lang="ja-JP" altLang="en-US" dirty="0"/>
              <a:t>ソフトウェア構成管理を行うと変更履歴が残るため作業が喪失してしまう。ということがなくなります。</a:t>
            </a:r>
            <a:endParaRPr kumimoji="1" lang="en-US" altLang="ja-JP" dirty="0"/>
          </a:p>
          <a:p>
            <a:endParaRPr kumimoji="1" lang="en-US" altLang="ja-JP" dirty="0"/>
          </a:p>
          <a:p>
            <a:r>
              <a:rPr kumimoji="1" lang="ja-JP" altLang="en-US" dirty="0"/>
              <a:t>もう一つは、「変更履歴を参照できる」ということです。</a:t>
            </a:r>
            <a:endParaRPr kumimoji="1" lang="en-US" altLang="ja-JP" dirty="0"/>
          </a:p>
          <a:p>
            <a:r>
              <a:rPr kumimoji="1" lang="ja-JP" altLang="en-US" dirty="0"/>
              <a:t>チーム内で作業を行う時に、誰が、なんのために変更を行ったのかをあとで参照することができます。</a:t>
            </a:r>
            <a:endParaRPr kumimoji="1" lang="en-US" altLang="ja-JP" dirty="0"/>
          </a:p>
          <a:p>
            <a:endParaRPr kumimoji="1" lang="en-US" altLang="ja-JP" dirty="0"/>
          </a:p>
          <a:p>
            <a:r>
              <a:rPr kumimoji="1" lang="ja-JP" altLang="en-US" dirty="0"/>
              <a:t>このように、ソフトウェア構成管理はチームで開発を行う時にとても有用なのです。</a:t>
            </a:r>
            <a:endParaRPr kumimoji="1" lang="en-US" altLang="ja-JP" dirty="0"/>
          </a:p>
          <a:p>
            <a:r>
              <a:rPr kumimoji="1" lang="ja-JP" altLang="en-US" dirty="0"/>
              <a:t>以上が、ソフトウェア構成管理を使用する理由です。</a:t>
            </a:r>
            <a:endParaRPr kumimoji="1" lang="en-US" altLang="ja-JP" dirty="0"/>
          </a:p>
        </p:txBody>
      </p:sp>
      <p:sp>
        <p:nvSpPr>
          <p:cNvPr id="4" name="スライド番号プレースホルダー 3"/>
          <p:cNvSpPr>
            <a:spLocks noGrp="1"/>
          </p:cNvSpPr>
          <p:nvPr>
            <p:ph type="sldNum" sz="quarter" idx="10"/>
          </p:nvPr>
        </p:nvSpPr>
        <p:spPr/>
        <p:txBody>
          <a:bodyPr/>
          <a:lstStyle/>
          <a:p>
            <a:fld id="{EFE5F780-FAAA-49C7-A7E0-E2EADD90FCAC}" type="slidenum">
              <a:rPr kumimoji="1" lang="ja-JP" altLang="en-US" smtClean="0"/>
              <a:t>8</a:t>
            </a:fld>
            <a:endParaRPr kumimoji="1" lang="ja-JP" altLang="en-US"/>
          </a:p>
        </p:txBody>
      </p:sp>
    </p:spTree>
    <p:extLst>
      <p:ext uri="{BB962C8B-B14F-4D97-AF65-F5344CB8AC3E}">
        <p14:creationId xmlns:p14="http://schemas.microsoft.com/office/powerpoint/2010/main" val="2634804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次にソフトウェア構成管理における、概念 主に用語の説明を行っていきます。</a:t>
            </a:r>
          </a:p>
        </p:txBody>
      </p:sp>
      <p:sp>
        <p:nvSpPr>
          <p:cNvPr id="4" name="スライド番号プレースホルダー 3"/>
          <p:cNvSpPr>
            <a:spLocks noGrp="1"/>
          </p:cNvSpPr>
          <p:nvPr>
            <p:ph type="sldNum" sz="quarter" idx="10"/>
          </p:nvPr>
        </p:nvSpPr>
        <p:spPr/>
        <p:txBody>
          <a:bodyPr/>
          <a:lstStyle/>
          <a:p>
            <a:fld id="{EFE5F780-FAAA-49C7-A7E0-E2EADD90FCAC}" type="slidenum">
              <a:rPr kumimoji="1" lang="ja-JP" altLang="en-US" smtClean="0"/>
              <a:t>9</a:t>
            </a:fld>
            <a:endParaRPr kumimoji="1" lang="ja-JP" altLang="en-US"/>
          </a:p>
        </p:txBody>
      </p:sp>
    </p:spTree>
    <p:extLst>
      <p:ext uri="{BB962C8B-B14F-4D97-AF65-F5344CB8AC3E}">
        <p14:creationId xmlns:p14="http://schemas.microsoft.com/office/powerpoint/2010/main" val="2304886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まずは、リポジトリです。</a:t>
            </a:r>
            <a:endParaRPr kumimoji="1" lang="en-US" altLang="ja-JP" dirty="0"/>
          </a:p>
          <a:p>
            <a:r>
              <a:rPr kumimoji="1" lang="ja-JP" altLang="en-US" dirty="0"/>
              <a:t>リポジトリは、チーム内の共有ディレクトリのようなものです。</a:t>
            </a:r>
            <a:endParaRPr kumimoji="1" lang="en-US" altLang="ja-JP" dirty="0"/>
          </a:p>
          <a:p>
            <a:endParaRPr kumimoji="1" lang="en-US" altLang="ja-JP" dirty="0"/>
          </a:p>
          <a:p>
            <a:r>
              <a:rPr kumimoji="1" lang="ja-JP" altLang="en-US" dirty="0"/>
              <a:t>次にソフトウェア構成管理を行い、開発を行う際は、リポジトリの中身を直接変更するのではなく</a:t>
            </a:r>
            <a:endParaRPr kumimoji="1" lang="en-US" altLang="ja-JP" dirty="0"/>
          </a:p>
          <a:p>
            <a:r>
              <a:rPr kumimoji="1" lang="ja-JP" altLang="en-US" dirty="0"/>
              <a:t>メンバーそれぞれの開発環境にリポジトリの中身をコピーします。</a:t>
            </a:r>
            <a:endParaRPr kumimoji="1" lang="en-US" altLang="ja-JP" dirty="0"/>
          </a:p>
          <a:p>
            <a:r>
              <a:rPr kumimoji="1" lang="ja-JP" altLang="en-US" dirty="0"/>
              <a:t>この行為を「チェックアウト」といいます。</a:t>
            </a:r>
            <a:endParaRPr kumimoji="1" lang="en-US" altLang="ja-JP" dirty="0"/>
          </a:p>
          <a:p>
            <a:endParaRPr kumimoji="1" lang="en-US" altLang="ja-JP" dirty="0"/>
          </a:p>
          <a:p>
            <a:r>
              <a:rPr kumimoji="1" lang="ja-JP" altLang="en-US" dirty="0"/>
              <a:t>逆に開発環境のファイルを更新し、リポジトリに反映する行為を</a:t>
            </a:r>
            <a:endParaRPr kumimoji="1" lang="en-US" altLang="ja-JP" dirty="0"/>
          </a:p>
          <a:p>
            <a:r>
              <a:rPr kumimoji="1" lang="ja-JP" altLang="en-US" dirty="0"/>
              <a:t>「コミット</a:t>
            </a:r>
            <a:r>
              <a:rPr kumimoji="1" lang="en-US" altLang="ja-JP" dirty="0"/>
              <a:t> </a:t>
            </a:r>
            <a:r>
              <a:rPr kumimoji="1" lang="ja-JP" altLang="en-US" dirty="0"/>
              <a:t>または チェックイン」と言います。</a:t>
            </a:r>
            <a:endParaRPr kumimoji="1" lang="en-US" altLang="ja-JP" dirty="0"/>
          </a:p>
          <a:p>
            <a:endParaRPr kumimoji="1" lang="en-US" altLang="ja-JP" dirty="0"/>
          </a:p>
          <a:p>
            <a:r>
              <a:rPr kumimoji="1" lang="ja-JP" altLang="en-US" dirty="0"/>
              <a:t>また、他のメンバーのコミットを自分の開発環境の変更と合体させることを「マージ」といいます。</a:t>
            </a:r>
            <a:endParaRPr kumimoji="1" lang="en-US" altLang="ja-JP" dirty="0"/>
          </a:p>
          <a:p>
            <a:endParaRPr kumimoji="1" lang="en-US" altLang="ja-JP" dirty="0"/>
          </a:p>
          <a:p>
            <a:r>
              <a:rPr kumimoji="1" lang="ja-JP" altLang="en-US" dirty="0"/>
              <a:t>右図を使用して説明します。</a:t>
            </a:r>
          </a:p>
          <a:p>
            <a:r>
              <a:rPr kumimoji="1" lang="en-US" altLang="ja-JP" dirty="0"/>
              <a:t>B</a:t>
            </a:r>
            <a:r>
              <a:rPr kumimoji="1" lang="ja-JP" altLang="en-US" dirty="0"/>
              <a:t>さんは、自身の開発環境に対して変更を行いました。</a:t>
            </a:r>
            <a:endParaRPr kumimoji="1" lang="en-US" altLang="ja-JP" dirty="0"/>
          </a:p>
          <a:p>
            <a:r>
              <a:rPr kumimoji="1" lang="ja-JP" altLang="en-US" dirty="0"/>
              <a:t>しかし、このままでは、</a:t>
            </a:r>
            <a:r>
              <a:rPr kumimoji="1" lang="en-US" altLang="ja-JP" dirty="0"/>
              <a:t>A</a:t>
            </a:r>
            <a:r>
              <a:rPr kumimoji="1" lang="ja-JP" altLang="en-US" dirty="0" err="1"/>
              <a:t>さんの</a:t>
            </a:r>
            <a:r>
              <a:rPr kumimoji="1" lang="ja-JP" altLang="en-US" dirty="0"/>
              <a:t>コミットと衝突を起こしてしまうため、コミットを行うことができません。</a:t>
            </a:r>
            <a:endParaRPr kumimoji="1" lang="en-US" altLang="ja-JP" dirty="0"/>
          </a:p>
          <a:p>
            <a:r>
              <a:rPr kumimoji="1" lang="ja-JP" altLang="en-US" dirty="0"/>
              <a:t>なので、変更履歴をもとに、</a:t>
            </a:r>
            <a:r>
              <a:rPr kumimoji="1" lang="en-US" altLang="ja-JP" dirty="0"/>
              <a:t>A</a:t>
            </a:r>
            <a:r>
              <a:rPr kumimoji="1" lang="ja-JP" altLang="en-US" dirty="0" err="1"/>
              <a:t>さんの</a:t>
            </a:r>
            <a:r>
              <a:rPr kumimoji="1" lang="ja-JP" altLang="en-US" dirty="0"/>
              <a:t>コミットと、自分の変更内容を合体させました。</a:t>
            </a:r>
            <a:endParaRPr kumimoji="1" lang="en-US" altLang="ja-JP" dirty="0"/>
          </a:p>
          <a:p>
            <a:endParaRPr kumimoji="1" lang="en-US" altLang="ja-JP" dirty="0"/>
          </a:p>
          <a:p>
            <a:r>
              <a:rPr kumimoji="1" lang="ja-JP" altLang="en-US" dirty="0"/>
              <a:t>この行為が「マージ」です。</a:t>
            </a:r>
            <a:endParaRPr kumimoji="1" lang="en-US" altLang="ja-JP" dirty="0"/>
          </a:p>
          <a:p>
            <a:endParaRPr kumimoji="1" lang="en-US" altLang="ja-JP" dirty="0"/>
          </a:p>
          <a:p>
            <a:r>
              <a:rPr kumimoji="1" lang="ja-JP" altLang="en-US" dirty="0"/>
              <a:t>マージしたファイルをコミットすることで、他のメンバーの変更を反映させることができます。</a:t>
            </a:r>
            <a:endParaRPr kumimoji="1" lang="en-US" altLang="ja-JP" dirty="0"/>
          </a:p>
          <a:p>
            <a:endParaRPr kumimoji="1" lang="en-US" altLang="ja-JP" dirty="0"/>
          </a:p>
          <a:p>
            <a:r>
              <a:rPr kumimoji="1" lang="ja-JP" altLang="en-US" dirty="0"/>
              <a:t>ブランチに関しては次のスライドで説明します。</a:t>
            </a:r>
          </a:p>
        </p:txBody>
      </p:sp>
      <p:sp>
        <p:nvSpPr>
          <p:cNvPr id="4" name="スライド番号プレースホルダー 3"/>
          <p:cNvSpPr>
            <a:spLocks noGrp="1"/>
          </p:cNvSpPr>
          <p:nvPr>
            <p:ph type="sldNum" sz="quarter" idx="10"/>
          </p:nvPr>
        </p:nvSpPr>
        <p:spPr/>
        <p:txBody>
          <a:bodyPr/>
          <a:lstStyle/>
          <a:p>
            <a:fld id="{EFE5F780-FAAA-49C7-A7E0-E2EADD90FCAC}" type="slidenum">
              <a:rPr kumimoji="1" lang="ja-JP" altLang="en-US" smtClean="0"/>
              <a:t>10</a:t>
            </a:fld>
            <a:endParaRPr kumimoji="1" lang="ja-JP" altLang="en-US"/>
          </a:p>
        </p:txBody>
      </p:sp>
    </p:spTree>
    <p:extLst>
      <p:ext uri="{BB962C8B-B14F-4D97-AF65-F5344CB8AC3E}">
        <p14:creationId xmlns:p14="http://schemas.microsoft.com/office/powerpoint/2010/main" val="1431935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06655-6247-49DC-AB98-059B83570AF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AB28D34-A7B6-4338-B832-DECD139191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マスター字幕の書式設定</a:t>
            </a:r>
          </a:p>
        </p:txBody>
      </p:sp>
      <p:sp>
        <p:nvSpPr>
          <p:cNvPr id="4" name="日付プレースホルダー 3">
            <a:extLst>
              <a:ext uri="{FF2B5EF4-FFF2-40B4-BE49-F238E27FC236}">
                <a16:creationId xmlns:a16="http://schemas.microsoft.com/office/drawing/2014/main" id="{DE1BA094-DE82-4327-BE4F-BEF6445E4515}"/>
              </a:ext>
            </a:extLst>
          </p:cNvPr>
          <p:cNvSpPr>
            <a:spLocks noGrp="1"/>
          </p:cNvSpPr>
          <p:nvPr>
            <p:ph type="dt" sz="half" idx="10"/>
          </p:nvPr>
        </p:nvSpPr>
        <p:spPr/>
        <p:txBody>
          <a:bodyPr/>
          <a:lstStyle/>
          <a:p>
            <a:fld id="{B322D003-F522-4F50-9EC2-7BAEA72E0641}" type="datetimeFigureOut">
              <a:rPr kumimoji="1" lang="ja-JP" altLang="en-US" smtClean="0"/>
              <a:t>2018/3/27</a:t>
            </a:fld>
            <a:endParaRPr kumimoji="1" lang="ja-JP" altLang="en-US"/>
          </a:p>
        </p:txBody>
      </p:sp>
      <p:sp>
        <p:nvSpPr>
          <p:cNvPr id="5" name="フッター プレースホルダー 4">
            <a:extLst>
              <a:ext uri="{FF2B5EF4-FFF2-40B4-BE49-F238E27FC236}">
                <a16:creationId xmlns:a16="http://schemas.microsoft.com/office/drawing/2014/main" id="{8AAD7AEE-101B-48E4-8B55-6E8B96A470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0C63C06-3629-4EA4-8FC9-4B8F85F0D089}"/>
              </a:ext>
            </a:extLst>
          </p:cNvPr>
          <p:cNvSpPr>
            <a:spLocks noGrp="1"/>
          </p:cNvSpPr>
          <p:nvPr>
            <p:ph type="sldNum" sz="quarter" idx="12"/>
          </p:nvPr>
        </p:nvSpPr>
        <p:spPr/>
        <p:txBody>
          <a:bodyPr/>
          <a:lstStyle/>
          <a:p>
            <a:fld id="{0D52BDD8-5FFA-4CB6-8A3F-656C5D107C01}" type="slidenum">
              <a:rPr kumimoji="1" lang="ja-JP" altLang="en-US" smtClean="0"/>
              <a:t>‹#›</a:t>
            </a:fld>
            <a:endParaRPr kumimoji="1" lang="ja-JP" altLang="en-US"/>
          </a:p>
        </p:txBody>
      </p:sp>
    </p:spTree>
    <p:extLst>
      <p:ext uri="{BB962C8B-B14F-4D97-AF65-F5344CB8AC3E}">
        <p14:creationId xmlns:p14="http://schemas.microsoft.com/office/powerpoint/2010/main" val="2552256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18190A-B9DF-4419-B7D0-C0BA789EFD1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DD74A40-A934-42B9-882E-197A89D2F9F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9EFE15-0D82-44BB-AC48-58585F385C43}"/>
              </a:ext>
            </a:extLst>
          </p:cNvPr>
          <p:cNvSpPr>
            <a:spLocks noGrp="1"/>
          </p:cNvSpPr>
          <p:nvPr>
            <p:ph type="dt" sz="half" idx="10"/>
          </p:nvPr>
        </p:nvSpPr>
        <p:spPr/>
        <p:txBody>
          <a:bodyPr/>
          <a:lstStyle/>
          <a:p>
            <a:fld id="{B322D003-F522-4F50-9EC2-7BAEA72E0641}" type="datetimeFigureOut">
              <a:rPr kumimoji="1" lang="ja-JP" altLang="en-US" smtClean="0"/>
              <a:t>2018/3/27</a:t>
            </a:fld>
            <a:endParaRPr kumimoji="1" lang="ja-JP" altLang="en-US"/>
          </a:p>
        </p:txBody>
      </p:sp>
      <p:sp>
        <p:nvSpPr>
          <p:cNvPr id="5" name="フッター プレースホルダー 4">
            <a:extLst>
              <a:ext uri="{FF2B5EF4-FFF2-40B4-BE49-F238E27FC236}">
                <a16:creationId xmlns:a16="http://schemas.microsoft.com/office/drawing/2014/main" id="{9C212A5C-3440-4084-9D64-076119C82CE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F05A19-5DA9-48CE-A29C-5E6100CBEC0B}"/>
              </a:ext>
            </a:extLst>
          </p:cNvPr>
          <p:cNvSpPr>
            <a:spLocks noGrp="1"/>
          </p:cNvSpPr>
          <p:nvPr>
            <p:ph type="sldNum" sz="quarter" idx="12"/>
          </p:nvPr>
        </p:nvSpPr>
        <p:spPr/>
        <p:txBody>
          <a:bodyPr/>
          <a:lstStyle/>
          <a:p>
            <a:fld id="{0D52BDD8-5FFA-4CB6-8A3F-656C5D107C01}" type="slidenum">
              <a:rPr kumimoji="1" lang="ja-JP" altLang="en-US" smtClean="0"/>
              <a:t>‹#›</a:t>
            </a:fld>
            <a:endParaRPr kumimoji="1" lang="ja-JP" altLang="en-US"/>
          </a:p>
        </p:txBody>
      </p:sp>
    </p:spTree>
    <p:extLst>
      <p:ext uri="{BB962C8B-B14F-4D97-AF65-F5344CB8AC3E}">
        <p14:creationId xmlns:p14="http://schemas.microsoft.com/office/powerpoint/2010/main" val="2221820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D0781BD-A666-4AFA-B138-9FE0E10D048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61CC3A6-5E81-4CA4-9E8C-49938BF10DC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36B2785-77FC-452F-B744-40FBCBB1D69F}"/>
              </a:ext>
            </a:extLst>
          </p:cNvPr>
          <p:cNvSpPr>
            <a:spLocks noGrp="1"/>
          </p:cNvSpPr>
          <p:nvPr>
            <p:ph type="dt" sz="half" idx="10"/>
          </p:nvPr>
        </p:nvSpPr>
        <p:spPr/>
        <p:txBody>
          <a:bodyPr/>
          <a:lstStyle/>
          <a:p>
            <a:fld id="{B322D003-F522-4F50-9EC2-7BAEA72E0641}" type="datetimeFigureOut">
              <a:rPr kumimoji="1" lang="ja-JP" altLang="en-US" smtClean="0"/>
              <a:t>2018/3/27</a:t>
            </a:fld>
            <a:endParaRPr kumimoji="1" lang="ja-JP" altLang="en-US"/>
          </a:p>
        </p:txBody>
      </p:sp>
      <p:sp>
        <p:nvSpPr>
          <p:cNvPr id="5" name="フッター プレースホルダー 4">
            <a:extLst>
              <a:ext uri="{FF2B5EF4-FFF2-40B4-BE49-F238E27FC236}">
                <a16:creationId xmlns:a16="http://schemas.microsoft.com/office/drawing/2014/main" id="{AC2FB3A2-E8D1-43CD-B5BE-8DAEC812C89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A120C9-1BE0-4D6E-BBFF-93F7EAE6F3AE}"/>
              </a:ext>
            </a:extLst>
          </p:cNvPr>
          <p:cNvSpPr>
            <a:spLocks noGrp="1"/>
          </p:cNvSpPr>
          <p:nvPr>
            <p:ph type="sldNum" sz="quarter" idx="12"/>
          </p:nvPr>
        </p:nvSpPr>
        <p:spPr/>
        <p:txBody>
          <a:bodyPr/>
          <a:lstStyle/>
          <a:p>
            <a:fld id="{0D52BDD8-5FFA-4CB6-8A3F-656C5D107C01}" type="slidenum">
              <a:rPr kumimoji="1" lang="ja-JP" altLang="en-US" smtClean="0"/>
              <a:t>‹#›</a:t>
            </a:fld>
            <a:endParaRPr kumimoji="1" lang="ja-JP" altLang="en-US"/>
          </a:p>
        </p:txBody>
      </p:sp>
    </p:spTree>
    <p:extLst>
      <p:ext uri="{BB962C8B-B14F-4D97-AF65-F5344CB8AC3E}">
        <p14:creationId xmlns:p14="http://schemas.microsoft.com/office/powerpoint/2010/main" val="1606917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B6B710-C423-495D-8433-934DD105CB6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C8E8B18-BE36-4408-8F4D-14044CEF14D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B21C97-5843-447D-BBDF-45AFBC4A9B30}"/>
              </a:ext>
            </a:extLst>
          </p:cNvPr>
          <p:cNvSpPr>
            <a:spLocks noGrp="1"/>
          </p:cNvSpPr>
          <p:nvPr>
            <p:ph type="dt" sz="half" idx="10"/>
          </p:nvPr>
        </p:nvSpPr>
        <p:spPr/>
        <p:txBody>
          <a:bodyPr/>
          <a:lstStyle/>
          <a:p>
            <a:fld id="{B322D003-F522-4F50-9EC2-7BAEA72E0641}" type="datetimeFigureOut">
              <a:rPr kumimoji="1" lang="ja-JP" altLang="en-US" smtClean="0"/>
              <a:t>2018/3/27</a:t>
            </a:fld>
            <a:endParaRPr kumimoji="1" lang="ja-JP" altLang="en-US"/>
          </a:p>
        </p:txBody>
      </p:sp>
      <p:sp>
        <p:nvSpPr>
          <p:cNvPr id="5" name="フッター プレースホルダー 4">
            <a:extLst>
              <a:ext uri="{FF2B5EF4-FFF2-40B4-BE49-F238E27FC236}">
                <a16:creationId xmlns:a16="http://schemas.microsoft.com/office/drawing/2014/main" id="{C0738E97-FB67-4B71-AD53-83EC1E0707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D664E66-03CE-4FA4-98D3-5DC8132B1009}"/>
              </a:ext>
            </a:extLst>
          </p:cNvPr>
          <p:cNvSpPr>
            <a:spLocks noGrp="1"/>
          </p:cNvSpPr>
          <p:nvPr>
            <p:ph type="sldNum" sz="quarter" idx="12"/>
          </p:nvPr>
        </p:nvSpPr>
        <p:spPr/>
        <p:txBody>
          <a:bodyPr/>
          <a:lstStyle/>
          <a:p>
            <a:fld id="{0D52BDD8-5FFA-4CB6-8A3F-656C5D107C01}" type="slidenum">
              <a:rPr kumimoji="1" lang="ja-JP" altLang="en-US" smtClean="0"/>
              <a:t>‹#›</a:t>
            </a:fld>
            <a:endParaRPr kumimoji="1" lang="ja-JP" altLang="en-US"/>
          </a:p>
        </p:txBody>
      </p:sp>
    </p:spTree>
    <p:extLst>
      <p:ext uri="{BB962C8B-B14F-4D97-AF65-F5344CB8AC3E}">
        <p14:creationId xmlns:p14="http://schemas.microsoft.com/office/powerpoint/2010/main" val="539183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1837CC-F043-4DAE-905E-9B661B90087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AE4A309-16A8-4862-9B71-403A3381D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4923C13-2662-41FE-A84C-65D7C7E22858}"/>
              </a:ext>
            </a:extLst>
          </p:cNvPr>
          <p:cNvSpPr>
            <a:spLocks noGrp="1"/>
          </p:cNvSpPr>
          <p:nvPr>
            <p:ph type="dt" sz="half" idx="10"/>
          </p:nvPr>
        </p:nvSpPr>
        <p:spPr/>
        <p:txBody>
          <a:bodyPr/>
          <a:lstStyle/>
          <a:p>
            <a:fld id="{B322D003-F522-4F50-9EC2-7BAEA72E0641}" type="datetimeFigureOut">
              <a:rPr kumimoji="1" lang="ja-JP" altLang="en-US" smtClean="0"/>
              <a:t>2018/3/27</a:t>
            </a:fld>
            <a:endParaRPr kumimoji="1" lang="ja-JP" altLang="en-US"/>
          </a:p>
        </p:txBody>
      </p:sp>
      <p:sp>
        <p:nvSpPr>
          <p:cNvPr id="5" name="フッター プレースホルダー 4">
            <a:extLst>
              <a:ext uri="{FF2B5EF4-FFF2-40B4-BE49-F238E27FC236}">
                <a16:creationId xmlns:a16="http://schemas.microsoft.com/office/drawing/2014/main" id="{EE7FED37-21A8-4675-9229-10971A3607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0881CF-6DD3-41FC-810E-CE0C9EA2537B}"/>
              </a:ext>
            </a:extLst>
          </p:cNvPr>
          <p:cNvSpPr>
            <a:spLocks noGrp="1"/>
          </p:cNvSpPr>
          <p:nvPr>
            <p:ph type="sldNum" sz="quarter" idx="12"/>
          </p:nvPr>
        </p:nvSpPr>
        <p:spPr/>
        <p:txBody>
          <a:bodyPr/>
          <a:lstStyle/>
          <a:p>
            <a:fld id="{0D52BDD8-5FFA-4CB6-8A3F-656C5D107C01}" type="slidenum">
              <a:rPr kumimoji="1" lang="ja-JP" altLang="en-US" smtClean="0"/>
              <a:t>‹#›</a:t>
            </a:fld>
            <a:endParaRPr kumimoji="1" lang="ja-JP" altLang="en-US"/>
          </a:p>
        </p:txBody>
      </p:sp>
    </p:spTree>
    <p:extLst>
      <p:ext uri="{BB962C8B-B14F-4D97-AF65-F5344CB8AC3E}">
        <p14:creationId xmlns:p14="http://schemas.microsoft.com/office/powerpoint/2010/main" val="2666712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CE8A6-31CF-4F34-8535-121D5836125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6637B01-AD58-4CEC-B9F2-BB7F923FC3D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A6A76D1-F927-4D5B-82B4-36F4C58B02C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E65D475-F38F-457A-B78D-265EB3545905}"/>
              </a:ext>
            </a:extLst>
          </p:cNvPr>
          <p:cNvSpPr>
            <a:spLocks noGrp="1"/>
          </p:cNvSpPr>
          <p:nvPr>
            <p:ph type="dt" sz="half" idx="10"/>
          </p:nvPr>
        </p:nvSpPr>
        <p:spPr/>
        <p:txBody>
          <a:bodyPr/>
          <a:lstStyle/>
          <a:p>
            <a:fld id="{B322D003-F522-4F50-9EC2-7BAEA72E0641}" type="datetimeFigureOut">
              <a:rPr kumimoji="1" lang="ja-JP" altLang="en-US" smtClean="0"/>
              <a:t>2018/3/27</a:t>
            </a:fld>
            <a:endParaRPr kumimoji="1" lang="ja-JP" altLang="en-US"/>
          </a:p>
        </p:txBody>
      </p:sp>
      <p:sp>
        <p:nvSpPr>
          <p:cNvPr id="6" name="フッター プレースホルダー 5">
            <a:extLst>
              <a:ext uri="{FF2B5EF4-FFF2-40B4-BE49-F238E27FC236}">
                <a16:creationId xmlns:a16="http://schemas.microsoft.com/office/drawing/2014/main" id="{981A43CD-5340-4B6A-BF25-E81BB3FF437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94752C4-3287-42D9-A3FF-15FD12327795}"/>
              </a:ext>
            </a:extLst>
          </p:cNvPr>
          <p:cNvSpPr>
            <a:spLocks noGrp="1"/>
          </p:cNvSpPr>
          <p:nvPr>
            <p:ph type="sldNum" sz="quarter" idx="12"/>
          </p:nvPr>
        </p:nvSpPr>
        <p:spPr/>
        <p:txBody>
          <a:bodyPr/>
          <a:lstStyle/>
          <a:p>
            <a:fld id="{0D52BDD8-5FFA-4CB6-8A3F-656C5D107C01}" type="slidenum">
              <a:rPr kumimoji="1" lang="ja-JP" altLang="en-US" smtClean="0"/>
              <a:t>‹#›</a:t>
            </a:fld>
            <a:endParaRPr kumimoji="1" lang="ja-JP" altLang="en-US"/>
          </a:p>
        </p:txBody>
      </p:sp>
    </p:spTree>
    <p:extLst>
      <p:ext uri="{BB962C8B-B14F-4D97-AF65-F5344CB8AC3E}">
        <p14:creationId xmlns:p14="http://schemas.microsoft.com/office/powerpoint/2010/main" val="2537734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B3F7EC-468A-4045-A9B0-51820BBA708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EB5F503-F64D-4FF0-9082-842B1B8203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4AB1F2D-CC4E-4004-BBD7-0B8595ED883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B44A728-3E72-4752-879D-EB54177456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09C1D0F-5F0C-4C4A-85FF-DBEB0C22733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34CC258-DB07-4ED6-96EC-FE3E55FFB7F1}"/>
              </a:ext>
            </a:extLst>
          </p:cNvPr>
          <p:cNvSpPr>
            <a:spLocks noGrp="1"/>
          </p:cNvSpPr>
          <p:nvPr>
            <p:ph type="dt" sz="half" idx="10"/>
          </p:nvPr>
        </p:nvSpPr>
        <p:spPr/>
        <p:txBody>
          <a:bodyPr/>
          <a:lstStyle/>
          <a:p>
            <a:fld id="{B322D003-F522-4F50-9EC2-7BAEA72E0641}" type="datetimeFigureOut">
              <a:rPr kumimoji="1" lang="ja-JP" altLang="en-US" smtClean="0"/>
              <a:t>2018/3/27</a:t>
            </a:fld>
            <a:endParaRPr kumimoji="1" lang="ja-JP" altLang="en-US"/>
          </a:p>
        </p:txBody>
      </p:sp>
      <p:sp>
        <p:nvSpPr>
          <p:cNvPr id="8" name="フッター プレースホルダー 7">
            <a:extLst>
              <a:ext uri="{FF2B5EF4-FFF2-40B4-BE49-F238E27FC236}">
                <a16:creationId xmlns:a16="http://schemas.microsoft.com/office/drawing/2014/main" id="{5461492F-BCF8-4B9B-A034-C2A5323ECC9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EFF2133-9DF7-41F7-BB38-FEB11C70BABA}"/>
              </a:ext>
            </a:extLst>
          </p:cNvPr>
          <p:cNvSpPr>
            <a:spLocks noGrp="1"/>
          </p:cNvSpPr>
          <p:nvPr>
            <p:ph type="sldNum" sz="quarter" idx="12"/>
          </p:nvPr>
        </p:nvSpPr>
        <p:spPr/>
        <p:txBody>
          <a:bodyPr/>
          <a:lstStyle/>
          <a:p>
            <a:fld id="{0D52BDD8-5FFA-4CB6-8A3F-656C5D107C01}" type="slidenum">
              <a:rPr kumimoji="1" lang="ja-JP" altLang="en-US" smtClean="0"/>
              <a:t>‹#›</a:t>
            </a:fld>
            <a:endParaRPr kumimoji="1" lang="ja-JP" altLang="en-US"/>
          </a:p>
        </p:txBody>
      </p:sp>
    </p:spTree>
    <p:extLst>
      <p:ext uri="{BB962C8B-B14F-4D97-AF65-F5344CB8AC3E}">
        <p14:creationId xmlns:p14="http://schemas.microsoft.com/office/powerpoint/2010/main" val="168436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D8FFD-9194-4664-BB6E-A5990674066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503EBC2-67E6-4C69-8A46-0EDA023C7D4E}"/>
              </a:ext>
            </a:extLst>
          </p:cNvPr>
          <p:cNvSpPr>
            <a:spLocks noGrp="1"/>
          </p:cNvSpPr>
          <p:nvPr>
            <p:ph type="dt" sz="half" idx="10"/>
          </p:nvPr>
        </p:nvSpPr>
        <p:spPr/>
        <p:txBody>
          <a:bodyPr/>
          <a:lstStyle/>
          <a:p>
            <a:fld id="{B322D003-F522-4F50-9EC2-7BAEA72E0641}" type="datetimeFigureOut">
              <a:rPr kumimoji="1" lang="ja-JP" altLang="en-US" smtClean="0"/>
              <a:t>2018/3/27</a:t>
            </a:fld>
            <a:endParaRPr kumimoji="1" lang="ja-JP" altLang="en-US"/>
          </a:p>
        </p:txBody>
      </p:sp>
      <p:sp>
        <p:nvSpPr>
          <p:cNvPr id="4" name="フッター プレースホルダー 3">
            <a:extLst>
              <a:ext uri="{FF2B5EF4-FFF2-40B4-BE49-F238E27FC236}">
                <a16:creationId xmlns:a16="http://schemas.microsoft.com/office/drawing/2014/main" id="{0C9163AB-A7E1-4FC7-B4C0-88C631940E9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048AF99-F8A8-4344-940C-F2563A05A295}"/>
              </a:ext>
            </a:extLst>
          </p:cNvPr>
          <p:cNvSpPr>
            <a:spLocks noGrp="1"/>
          </p:cNvSpPr>
          <p:nvPr>
            <p:ph type="sldNum" sz="quarter" idx="12"/>
          </p:nvPr>
        </p:nvSpPr>
        <p:spPr/>
        <p:txBody>
          <a:bodyPr/>
          <a:lstStyle/>
          <a:p>
            <a:fld id="{0D52BDD8-5FFA-4CB6-8A3F-656C5D107C01}" type="slidenum">
              <a:rPr kumimoji="1" lang="ja-JP" altLang="en-US" smtClean="0"/>
              <a:t>‹#›</a:t>
            </a:fld>
            <a:endParaRPr kumimoji="1" lang="ja-JP" altLang="en-US"/>
          </a:p>
        </p:txBody>
      </p:sp>
    </p:spTree>
    <p:extLst>
      <p:ext uri="{BB962C8B-B14F-4D97-AF65-F5344CB8AC3E}">
        <p14:creationId xmlns:p14="http://schemas.microsoft.com/office/powerpoint/2010/main" val="4235485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BF86213-037C-4791-91C9-0B28FA9C7E99}"/>
              </a:ext>
            </a:extLst>
          </p:cNvPr>
          <p:cNvSpPr>
            <a:spLocks noGrp="1"/>
          </p:cNvSpPr>
          <p:nvPr>
            <p:ph type="dt" sz="half" idx="10"/>
          </p:nvPr>
        </p:nvSpPr>
        <p:spPr/>
        <p:txBody>
          <a:bodyPr/>
          <a:lstStyle/>
          <a:p>
            <a:fld id="{B322D003-F522-4F50-9EC2-7BAEA72E0641}" type="datetimeFigureOut">
              <a:rPr kumimoji="1" lang="ja-JP" altLang="en-US" smtClean="0"/>
              <a:t>2018/3/27</a:t>
            </a:fld>
            <a:endParaRPr kumimoji="1" lang="ja-JP" altLang="en-US"/>
          </a:p>
        </p:txBody>
      </p:sp>
      <p:sp>
        <p:nvSpPr>
          <p:cNvPr id="3" name="フッター プレースホルダー 2">
            <a:extLst>
              <a:ext uri="{FF2B5EF4-FFF2-40B4-BE49-F238E27FC236}">
                <a16:creationId xmlns:a16="http://schemas.microsoft.com/office/drawing/2014/main" id="{C375FDB1-186F-4168-BD96-AAE9215DB64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B3E6CCC-385F-425D-9FF8-2AE0F8CC1E31}"/>
              </a:ext>
            </a:extLst>
          </p:cNvPr>
          <p:cNvSpPr>
            <a:spLocks noGrp="1"/>
          </p:cNvSpPr>
          <p:nvPr>
            <p:ph type="sldNum" sz="quarter" idx="12"/>
          </p:nvPr>
        </p:nvSpPr>
        <p:spPr/>
        <p:txBody>
          <a:bodyPr/>
          <a:lstStyle/>
          <a:p>
            <a:fld id="{0D52BDD8-5FFA-4CB6-8A3F-656C5D107C01}" type="slidenum">
              <a:rPr kumimoji="1" lang="ja-JP" altLang="en-US" smtClean="0"/>
              <a:t>‹#›</a:t>
            </a:fld>
            <a:endParaRPr kumimoji="1" lang="ja-JP" altLang="en-US"/>
          </a:p>
        </p:txBody>
      </p:sp>
    </p:spTree>
    <p:extLst>
      <p:ext uri="{BB962C8B-B14F-4D97-AF65-F5344CB8AC3E}">
        <p14:creationId xmlns:p14="http://schemas.microsoft.com/office/powerpoint/2010/main" val="2804809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C0A548-8074-4A1D-8A15-97D93B333B3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C8D5551-E445-458C-95B2-DF65D4CA04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001195C-314D-45A7-8B56-DC3AEF35D6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414573-892E-4C60-9C6D-3D4400751750}"/>
              </a:ext>
            </a:extLst>
          </p:cNvPr>
          <p:cNvSpPr>
            <a:spLocks noGrp="1"/>
          </p:cNvSpPr>
          <p:nvPr>
            <p:ph type="dt" sz="half" idx="10"/>
          </p:nvPr>
        </p:nvSpPr>
        <p:spPr/>
        <p:txBody>
          <a:bodyPr/>
          <a:lstStyle/>
          <a:p>
            <a:fld id="{B322D003-F522-4F50-9EC2-7BAEA72E0641}" type="datetimeFigureOut">
              <a:rPr kumimoji="1" lang="ja-JP" altLang="en-US" smtClean="0"/>
              <a:t>2018/3/27</a:t>
            </a:fld>
            <a:endParaRPr kumimoji="1" lang="ja-JP" altLang="en-US"/>
          </a:p>
        </p:txBody>
      </p:sp>
      <p:sp>
        <p:nvSpPr>
          <p:cNvPr id="6" name="フッター プレースホルダー 5">
            <a:extLst>
              <a:ext uri="{FF2B5EF4-FFF2-40B4-BE49-F238E27FC236}">
                <a16:creationId xmlns:a16="http://schemas.microsoft.com/office/drawing/2014/main" id="{05C31AE7-96A3-443C-B776-07791CD9462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31CD052-1C39-4A0A-8326-4EE27F99A563}"/>
              </a:ext>
            </a:extLst>
          </p:cNvPr>
          <p:cNvSpPr>
            <a:spLocks noGrp="1"/>
          </p:cNvSpPr>
          <p:nvPr>
            <p:ph type="sldNum" sz="quarter" idx="12"/>
          </p:nvPr>
        </p:nvSpPr>
        <p:spPr/>
        <p:txBody>
          <a:bodyPr/>
          <a:lstStyle/>
          <a:p>
            <a:fld id="{0D52BDD8-5FFA-4CB6-8A3F-656C5D107C01}" type="slidenum">
              <a:rPr kumimoji="1" lang="ja-JP" altLang="en-US" smtClean="0"/>
              <a:t>‹#›</a:t>
            </a:fld>
            <a:endParaRPr kumimoji="1" lang="ja-JP" altLang="en-US"/>
          </a:p>
        </p:txBody>
      </p:sp>
    </p:spTree>
    <p:extLst>
      <p:ext uri="{BB962C8B-B14F-4D97-AF65-F5344CB8AC3E}">
        <p14:creationId xmlns:p14="http://schemas.microsoft.com/office/powerpoint/2010/main" val="3170455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B4666A-3012-4A9E-A531-434A8FC0EEC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F7FCC63-2313-4265-88FA-BCC974EECE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A605532-2BC8-4F0F-96CD-AC13FA8450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AA0A0F2-7F18-45BF-84FA-AE8AE667995B}"/>
              </a:ext>
            </a:extLst>
          </p:cNvPr>
          <p:cNvSpPr>
            <a:spLocks noGrp="1"/>
          </p:cNvSpPr>
          <p:nvPr>
            <p:ph type="dt" sz="half" idx="10"/>
          </p:nvPr>
        </p:nvSpPr>
        <p:spPr/>
        <p:txBody>
          <a:bodyPr/>
          <a:lstStyle/>
          <a:p>
            <a:fld id="{B322D003-F522-4F50-9EC2-7BAEA72E0641}" type="datetimeFigureOut">
              <a:rPr kumimoji="1" lang="ja-JP" altLang="en-US" smtClean="0"/>
              <a:t>2018/3/27</a:t>
            </a:fld>
            <a:endParaRPr kumimoji="1" lang="ja-JP" altLang="en-US"/>
          </a:p>
        </p:txBody>
      </p:sp>
      <p:sp>
        <p:nvSpPr>
          <p:cNvPr id="6" name="フッター プレースホルダー 5">
            <a:extLst>
              <a:ext uri="{FF2B5EF4-FFF2-40B4-BE49-F238E27FC236}">
                <a16:creationId xmlns:a16="http://schemas.microsoft.com/office/drawing/2014/main" id="{3E9402AB-2EC3-40A1-8A9C-ACDF0C4833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B021BA9-FD04-4FCC-8FB2-49C4E74EF685}"/>
              </a:ext>
            </a:extLst>
          </p:cNvPr>
          <p:cNvSpPr>
            <a:spLocks noGrp="1"/>
          </p:cNvSpPr>
          <p:nvPr>
            <p:ph type="sldNum" sz="quarter" idx="12"/>
          </p:nvPr>
        </p:nvSpPr>
        <p:spPr/>
        <p:txBody>
          <a:bodyPr/>
          <a:lstStyle/>
          <a:p>
            <a:fld id="{0D52BDD8-5FFA-4CB6-8A3F-656C5D107C01}" type="slidenum">
              <a:rPr kumimoji="1" lang="ja-JP" altLang="en-US" smtClean="0"/>
              <a:t>‹#›</a:t>
            </a:fld>
            <a:endParaRPr kumimoji="1" lang="ja-JP" altLang="en-US"/>
          </a:p>
        </p:txBody>
      </p:sp>
    </p:spTree>
    <p:extLst>
      <p:ext uri="{BB962C8B-B14F-4D97-AF65-F5344CB8AC3E}">
        <p14:creationId xmlns:p14="http://schemas.microsoft.com/office/powerpoint/2010/main" val="954417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FC3B6E3-05E2-4996-AE83-845289784D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B17C3FA-9E4F-4009-9BB0-AA8D163413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EF8729A-446A-4A3B-9910-6C9AF58C9D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2D003-F522-4F50-9EC2-7BAEA72E0641}" type="datetimeFigureOut">
              <a:rPr kumimoji="1" lang="ja-JP" altLang="en-US" smtClean="0"/>
              <a:t>2018/3/27</a:t>
            </a:fld>
            <a:endParaRPr kumimoji="1" lang="ja-JP" altLang="en-US"/>
          </a:p>
        </p:txBody>
      </p:sp>
      <p:sp>
        <p:nvSpPr>
          <p:cNvPr id="5" name="フッター プレースホルダー 4">
            <a:extLst>
              <a:ext uri="{FF2B5EF4-FFF2-40B4-BE49-F238E27FC236}">
                <a16:creationId xmlns:a16="http://schemas.microsoft.com/office/drawing/2014/main" id="{C75BBE39-9BEB-49BD-B6E7-61B7581CED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FB26D8E-1FE2-43DD-95B7-78D6B2DFCF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2BDD8-5FFA-4CB6-8A3F-656C5D107C01}" type="slidenum">
              <a:rPr kumimoji="1" lang="ja-JP" altLang="en-US" smtClean="0"/>
              <a:t>‹#›</a:t>
            </a:fld>
            <a:endParaRPr kumimoji="1" lang="ja-JP" altLang="en-US"/>
          </a:p>
        </p:txBody>
      </p:sp>
    </p:spTree>
    <p:extLst>
      <p:ext uri="{BB962C8B-B14F-4D97-AF65-F5344CB8AC3E}">
        <p14:creationId xmlns:p14="http://schemas.microsoft.com/office/powerpoint/2010/main" val="2574550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qiita.com/YusukeHosonuma/items/14c59f3878d640a401a1" TargetMode="External"/><Relationship Id="rId7" Type="http://schemas.openxmlformats.org/officeDocument/2006/relationships/hyperlink" Target="https://www.kaitoy.xyz/2016/10/06/git-vs-subversion/" TargetMode="External"/><Relationship Id="rId2" Type="http://schemas.openxmlformats.org/officeDocument/2006/relationships/hyperlink" Target="https://enterprisezine.jp/iti/detail/936" TargetMode="External"/><Relationship Id="rId1" Type="http://schemas.openxmlformats.org/officeDocument/2006/relationships/slideLayout" Target="../slideLayouts/slideLayout2.xml"/><Relationship Id="rId6" Type="http://schemas.openxmlformats.org/officeDocument/2006/relationships/hyperlink" Target="https://qiita.com/n_slender/items/37f1e85a3744952ef2ab" TargetMode="External"/><Relationship Id="rId5" Type="http://schemas.openxmlformats.org/officeDocument/2006/relationships/hyperlink" Target="https://qiita.com/kaityo256/items/81e7951a1ca2706955a4" TargetMode="External"/><Relationship Id="rId4" Type="http://schemas.openxmlformats.org/officeDocument/2006/relationships/hyperlink" Target="http://www.atmarkit.co.jp/ait/articles/1307/05/news028_3.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E1E7F2-86DA-4602-B9ED-3A771E4B9350}"/>
              </a:ext>
            </a:extLst>
          </p:cNvPr>
          <p:cNvSpPr>
            <a:spLocks noGrp="1"/>
          </p:cNvSpPr>
          <p:nvPr>
            <p:ph type="ctrTitle"/>
          </p:nvPr>
        </p:nvSpPr>
        <p:spPr/>
        <p:txBody>
          <a:bodyPr/>
          <a:lstStyle/>
          <a:p>
            <a:r>
              <a:rPr kumimoji="1" lang="en-US" altLang="ja-JP" dirty="0"/>
              <a:t>Git </a:t>
            </a:r>
            <a:r>
              <a:rPr kumimoji="1" lang="ja-JP" altLang="en-US" dirty="0"/>
              <a:t>勉強会</a:t>
            </a:r>
            <a:r>
              <a:rPr kumimoji="1" lang="en-US" altLang="ja-JP" dirty="0"/>
              <a:t>(10</a:t>
            </a:r>
            <a:r>
              <a:rPr kumimoji="1" lang="ja-JP" altLang="en-US" dirty="0"/>
              <a:t>分</a:t>
            </a:r>
            <a:r>
              <a:rPr kumimoji="1" lang="en-US" altLang="ja-JP" dirty="0"/>
              <a:t>)</a:t>
            </a:r>
            <a:endParaRPr kumimoji="1" lang="ja-JP" altLang="en-US" dirty="0"/>
          </a:p>
        </p:txBody>
      </p:sp>
      <p:sp>
        <p:nvSpPr>
          <p:cNvPr id="3" name="字幕 2">
            <a:extLst>
              <a:ext uri="{FF2B5EF4-FFF2-40B4-BE49-F238E27FC236}">
                <a16:creationId xmlns:a16="http://schemas.microsoft.com/office/drawing/2014/main" id="{9BAE10BE-147E-4AA3-A0D3-2CD5C31C077F}"/>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2208444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0F318AA1-FB16-4116-B698-F121B52E0A91}"/>
              </a:ext>
            </a:extLst>
          </p:cNvPr>
          <p:cNvSpPr/>
          <p:nvPr/>
        </p:nvSpPr>
        <p:spPr>
          <a:xfrm>
            <a:off x="9596618" y="4588416"/>
            <a:ext cx="1670694" cy="1217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88" name="直線矢印コネクタ 87">
            <a:extLst>
              <a:ext uri="{FF2B5EF4-FFF2-40B4-BE49-F238E27FC236}">
                <a16:creationId xmlns:a16="http://schemas.microsoft.com/office/drawing/2014/main" id="{D1E9EDB6-2058-4563-A17C-91A3A91598CB}"/>
              </a:ext>
            </a:extLst>
          </p:cNvPr>
          <p:cNvCxnSpPr>
            <a:cxnSpLocks/>
            <a:stCxn id="75" idx="0"/>
            <a:endCxn id="84" idx="0"/>
          </p:cNvCxnSpPr>
          <p:nvPr/>
        </p:nvCxnSpPr>
        <p:spPr>
          <a:xfrm flipH="1">
            <a:off x="10475683" y="3409226"/>
            <a:ext cx="621892" cy="1651787"/>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FE48FAD-DD0A-4CAC-90A3-F5E4FB808857}"/>
              </a:ext>
            </a:extLst>
          </p:cNvPr>
          <p:cNvSpPr>
            <a:spLocks noGrp="1"/>
          </p:cNvSpPr>
          <p:nvPr>
            <p:ph type="title"/>
          </p:nvPr>
        </p:nvSpPr>
        <p:spPr/>
        <p:txBody>
          <a:bodyPr/>
          <a:lstStyle/>
          <a:p>
            <a:r>
              <a:rPr kumimoji="1" lang="en-US" altLang="ja-JP" dirty="0"/>
              <a:t>SCM</a:t>
            </a:r>
            <a:r>
              <a:rPr kumimoji="1" lang="ja-JP" altLang="en-US" dirty="0"/>
              <a:t>の概念</a:t>
            </a:r>
            <a:r>
              <a:rPr kumimoji="1" lang="en-US" altLang="ja-JP" dirty="0"/>
              <a:t>(</a:t>
            </a:r>
            <a:r>
              <a:rPr kumimoji="1" lang="ja-JP" altLang="en-US" dirty="0"/>
              <a:t>用語説明</a:t>
            </a:r>
            <a:r>
              <a:rPr kumimoji="1" lang="en-US" altLang="ja-JP" dirty="0"/>
              <a:t>)</a:t>
            </a:r>
            <a:endParaRPr kumimoji="1" lang="ja-JP" altLang="en-US" dirty="0"/>
          </a:p>
        </p:txBody>
      </p:sp>
      <p:sp>
        <p:nvSpPr>
          <p:cNvPr id="6" name="コンテンツ プレースホルダー 5">
            <a:extLst>
              <a:ext uri="{FF2B5EF4-FFF2-40B4-BE49-F238E27FC236}">
                <a16:creationId xmlns:a16="http://schemas.microsoft.com/office/drawing/2014/main" id="{2FE43DDA-0436-4B82-9C16-2CC2FE1BC34D}"/>
              </a:ext>
            </a:extLst>
          </p:cNvPr>
          <p:cNvSpPr>
            <a:spLocks noGrp="1"/>
          </p:cNvSpPr>
          <p:nvPr>
            <p:ph sz="half" idx="1"/>
          </p:nvPr>
        </p:nvSpPr>
        <p:spPr/>
        <p:txBody>
          <a:bodyPr>
            <a:normAutofit fontScale="92500" lnSpcReduction="20000"/>
          </a:bodyPr>
          <a:lstStyle/>
          <a:p>
            <a:pPr marL="514350" indent="-514350">
              <a:buFont typeface="+mj-ea"/>
              <a:buAutoNum type="circleNumDbPlain"/>
            </a:pPr>
            <a:r>
              <a:rPr kumimoji="1" lang="ja-JP" altLang="en-US" dirty="0"/>
              <a:t>リポジトリ</a:t>
            </a:r>
            <a:endParaRPr kumimoji="1" lang="en-US" altLang="ja-JP" dirty="0"/>
          </a:p>
          <a:p>
            <a:pPr lvl="1"/>
            <a:r>
              <a:rPr lang="en-US" altLang="ja-JP" dirty="0"/>
              <a:t>=</a:t>
            </a:r>
            <a:r>
              <a:rPr lang="ja-JP" altLang="en-US" dirty="0"/>
              <a:t>開発共有ディレクトリ</a:t>
            </a:r>
            <a:endParaRPr kumimoji="1" lang="en-US" altLang="ja-JP" dirty="0"/>
          </a:p>
          <a:p>
            <a:pPr marL="514350" indent="-514350">
              <a:buFont typeface="+mj-lt"/>
              <a:buAutoNum type="circleNumDbPlain"/>
            </a:pPr>
            <a:r>
              <a:rPr lang="ja-JP" altLang="en-US" dirty="0"/>
              <a:t>チェックアウト</a:t>
            </a:r>
            <a:endParaRPr lang="en-US" altLang="ja-JP" dirty="0"/>
          </a:p>
          <a:p>
            <a:pPr lvl="1"/>
            <a:r>
              <a:rPr lang="ja-JP" altLang="en-US" dirty="0"/>
              <a:t>自分の開発環境に、リポジトリをコピーすること</a:t>
            </a:r>
            <a:endParaRPr lang="en-US" altLang="ja-JP" dirty="0"/>
          </a:p>
          <a:p>
            <a:pPr marL="514350" indent="-514350">
              <a:buFont typeface="+mj-lt"/>
              <a:buAutoNum type="circleNumDbPlain"/>
            </a:pPr>
            <a:r>
              <a:rPr lang="ja-JP" altLang="en-US" dirty="0"/>
              <a:t>コミット</a:t>
            </a:r>
            <a:r>
              <a:rPr lang="en-US" altLang="ja-JP" dirty="0"/>
              <a:t>(</a:t>
            </a:r>
            <a:r>
              <a:rPr lang="ja-JP" altLang="en-US" dirty="0"/>
              <a:t>チェックイン</a:t>
            </a:r>
            <a:r>
              <a:rPr lang="en-US" altLang="ja-JP" dirty="0"/>
              <a:t>)</a:t>
            </a:r>
          </a:p>
          <a:p>
            <a:pPr lvl="1"/>
            <a:r>
              <a:rPr lang="ja-JP" altLang="en-US" dirty="0"/>
              <a:t>自分の開発環境の変更をリポジトリに反映させること</a:t>
            </a:r>
            <a:endParaRPr lang="en-US" altLang="ja-JP" dirty="0"/>
          </a:p>
          <a:p>
            <a:pPr marL="514350" indent="-514350">
              <a:buFont typeface="+mj-lt"/>
              <a:buAutoNum type="circleNumDbPlain"/>
            </a:pPr>
            <a:r>
              <a:rPr lang="ja-JP" altLang="en-US" dirty="0"/>
              <a:t>マージ</a:t>
            </a:r>
            <a:endParaRPr lang="en-US" altLang="ja-JP" dirty="0"/>
          </a:p>
          <a:p>
            <a:pPr lvl="1"/>
            <a:r>
              <a:rPr lang="ja-JP" altLang="en-US" dirty="0"/>
              <a:t>他のメンバーのコミットを</a:t>
            </a:r>
            <a:br>
              <a:rPr lang="en-US" altLang="ja-JP" dirty="0"/>
            </a:br>
            <a:r>
              <a:rPr lang="ja-JP" altLang="en-US" dirty="0"/>
              <a:t>自分の変更と合体すること</a:t>
            </a:r>
            <a:endParaRPr lang="en-US" altLang="ja-JP" dirty="0"/>
          </a:p>
          <a:p>
            <a:pPr marL="514350" indent="-514350">
              <a:buFont typeface="+mj-ea"/>
              <a:buAutoNum type="circleNumDbPlain"/>
            </a:pPr>
            <a:r>
              <a:rPr lang="ja-JP" altLang="en-US" dirty="0"/>
              <a:t>ブランチ</a:t>
            </a:r>
            <a:endParaRPr lang="en-US" altLang="ja-JP" dirty="0"/>
          </a:p>
          <a:p>
            <a:pPr lvl="1"/>
            <a:r>
              <a:rPr lang="ja-JP" altLang="en-US" dirty="0"/>
              <a:t>次ページで解説</a:t>
            </a:r>
            <a:endParaRPr lang="en-US" altLang="ja-JP" dirty="0"/>
          </a:p>
          <a:p>
            <a:pPr marL="514350" indent="-514350">
              <a:buFont typeface="+mj-lt"/>
              <a:buAutoNum type="circleNumDbPlain"/>
            </a:pPr>
            <a:endParaRPr lang="en-US" altLang="ja-JP" dirty="0"/>
          </a:p>
          <a:p>
            <a:pPr marL="514350" indent="-514350">
              <a:buFont typeface="+mj-lt"/>
              <a:buAutoNum type="circleNumDbPlain"/>
            </a:pPr>
            <a:endParaRPr kumimoji="1" lang="en-US" altLang="ja-JP" dirty="0"/>
          </a:p>
          <a:p>
            <a:pPr marL="514350" indent="-514350">
              <a:buFont typeface="+mj-lt"/>
              <a:buAutoNum type="circleNumDbPlain"/>
            </a:pPr>
            <a:endParaRPr kumimoji="1" lang="ja-JP" altLang="en-US" dirty="0"/>
          </a:p>
        </p:txBody>
      </p:sp>
      <p:cxnSp>
        <p:nvCxnSpPr>
          <p:cNvPr id="8" name="直線矢印コネクタ 7">
            <a:extLst>
              <a:ext uri="{FF2B5EF4-FFF2-40B4-BE49-F238E27FC236}">
                <a16:creationId xmlns:a16="http://schemas.microsoft.com/office/drawing/2014/main" id="{2B5C2678-8A4C-45DD-9C46-048141A26B60}"/>
              </a:ext>
            </a:extLst>
          </p:cNvPr>
          <p:cNvCxnSpPr>
            <a:cxnSpLocks/>
            <a:stCxn id="13" idx="2"/>
            <a:endCxn id="7" idx="0"/>
          </p:cNvCxnSpPr>
          <p:nvPr/>
        </p:nvCxnSpPr>
        <p:spPr>
          <a:xfrm>
            <a:off x="9325304" y="3133315"/>
            <a:ext cx="1106661" cy="1455101"/>
          </a:xfrm>
          <a:prstGeom prst="straightConnector1">
            <a:avLst/>
          </a:prstGeom>
          <a:ln w="57150">
            <a:solidFill>
              <a:schemeClr val="accent4">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274A76E8-827E-4748-8F42-E1A535AE9EFF}"/>
              </a:ext>
            </a:extLst>
          </p:cNvPr>
          <p:cNvSpPr/>
          <p:nvPr/>
        </p:nvSpPr>
        <p:spPr>
          <a:xfrm>
            <a:off x="7060354" y="4547296"/>
            <a:ext cx="1670694" cy="1217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 name="スマイル 10">
            <a:extLst>
              <a:ext uri="{FF2B5EF4-FFF2-40B4-BE49-F238E27FC236}">
                <a16:creationId xmlns:a16="http://schemas.microsoft.com/office/drawing/2014/main" id="{355411A7-6E71-44D2-B252-909A514BA072}"/>
              </a:ext>
            </a:extLst>
          </p:cNvPr>
          <p:cNvSpPr/>
          <p:nvPr/>
        </p:nvSpPr>
        <p:spPr>
          <a:xfrm>
            <a:off x="6694057" y="5554280"/>
            <a:ext cx="490885" cy="467227"/>
          </a:xfrm>
          <a:prstGeom prst="smileyFace">
            <a:avLst>
              <a:gd name="adj" fmla="val 4653"/>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 name="スマイル 11">
            <a:extLst>
              <a:ext uri="{FF2B5EF4-FFF2-40B4-BE49-F238E27FC236}">
                <a16:creationId xmlns:a16="http://schemas.microsoft.com/office/drawing/2014/main" id="{ED53AA27-CA6D-47C5-8DD4-31E94AD5D094}"/>
              </a:ext>
            </a:extLst>
          </p:cNvPr>
          <p:cNvSpPr/>
          <p:nvPr/>
        </p:nvSpPr>
        <p:spPr>
          <a:xfrm>
            <a:off x="11174721" y="5587822"/>
            <a:ext cx="490885" cy="467227"/>
          </a:xfrm>
          <a:prstGeom prst="smileyFace">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3" name="正方形/長方形 12">
            <a:extLst>
              <a:ext uri="{FF2B5EF4-FFF2-40B4-BE49-F238E27FC236}">
                <a16:creationId xmlns:a16="http://schemas.microsoft.com/office/drawing/2014/main" id="{10DD4D21-D0B0-415F-9871-664D34C9C40B}"/>
              </a:ext>
            </a:extLst>
          </p:cNvPr>
          <p:cNvSpPr/>
          <p:nvPr/>
        </p:nvSpPr>
        <p:spPr>
          <a:xfrm>
            <a:off x="8037205" y="1916129"/>
            <a:ext cx="2576197" cy="1217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 name="テキスト ボックス 13">
            <a:extLst>
              <a:ext uri="{FF2B5EF4-FFF2-40B4-BE49-F238E27FC236}">
                <a16:creationId xmlns:a16="http://schemas.microsoft.com/office/drawing/2014/main" id="{56824495-1268-43BD-9227-37FD903D09E5}"/>
              </a:ext>
            </a:extLst>
          </p:cNvPr>
          <p:cNvSpPr txBox="1"/>
          <p:nvPr/>
        </p:nvSpPr>
        <p:spPr>
          <a:xfrm>
            <a:off x="11000459" y="6055049"/>
            <a:ext cx="839407" cy="305233"/>
          </a:xfrm>
          <a:prstGeom prst="rect">
            <a:avLst/>
          </a:prstGeom>
          <a:noFill/>
        </p:spPr>
        <p:txBody>
          <a:bodyPr wrap="square" rtlCol="0">
            <a:spAutoFit/>
          </a:bodyPr>
          <a:lstStyle/>
          <a:p>
            <a:pPr algn="ctr"/>
            <a:r>
              <a:rPr lang="en-US" altLang="ja-JP" dirty="0"/>
              <a:t>B</a:t>
            </a:r>
            <a:r>
              <a:rPr kumimoji="1" lang="ja-JP" altLang="en-US" dirty="0"/>
              <a:t>さん</a:t>
            </a:r>
          </a:p>
        </p:txBody>
      </p:sp>
      <p:sp>
        <p:nvSpPr>
          <p:cNvPr id="16" name="フローチャート: 書類 15">
            <a:extLst>
              <a:ext uri="{FF2B5EF4-FFF2-40B4-BE49-F238E27FC236}">
                <a16:creationId xmlns:a16="http://schemas.microsoft.com/office/drawing/2014/main" id="{5D7C01B9-462E-4060-BEB6-754B63EEB327}"/>
              </a:ext>
            </a:extLst>
          </p:cNvPr>
          <p:cNvSpPr/>
          <p:nvPr/>
        </p:nvSpPr>
        <p:spPr>
          <a:xfrm>
            <a:off x="9083767" y="2313205"/>
            <a:ext cx="543575" cy="455045"/>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7" name="フローチャート: 書類 16">
            <a:extLst>
              <a:ext uri="{FF2B5EF4-FFF2-40B4-BE49-F238E27FC236}">
                <a16:creationId xmlns:a16="http://schemas.microsoft.com/office/drawing/2014/main" id="{A3B7D1DA-BD48-4769-97EB-C9B078DB7F0E}"/>
              </a:ext>
            </a:extLst>
          </p:cNvPr>
          <p:cNvSpPr/>
          <p:nvPr/>
        </p:nvSpPr>
        <p:spPr>
          <a:xfrm>
            <a:off x="8266986" y="2319565"/>
            <a:ext cx="543575" cy="455045"/>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8" name="フローチャート: 書類 17">
            <a:extLst>
              <a:ext uri="{FF2B5EF4-FFF2-40B4-BE49-F238E27FC236}">
                <a16:creationId xmlns:a16="http://schemas.microsoft.com/office/drawing/2014/main" id="{4EC6A3F9-5FC1-4FFB-B2A9-1F1112D60E2C}"/>
              </a:ext>
            </a:extLst>
          </p:cNvPr>
          <p:cNvSpPr/>
          <p:nvPr/>
        </p:nvSpPr>
        <p:spPr>
          <a:xfrm>
            <a:off x="9897203" y="2319565"/>
            <a:ext cx="543575" cy="455045"/>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9" name="フローチャート: 書類 18">
            <a:extLst>
              <a:ext uri="{FF2B5EF4-FFF2-40B4-BE49-F238E27FC236}">
                <a16:creationId xmlns:a16="http://schemas.microsoft.com/office/drawing/2014/main" id="{59988504-31DB-4D4D-BDEE-443C34A29296}"/>
              </a:ext>
            </a:extLst>
          </p:cNvPr>
          <p:cNvSpPr/>
          <p:nvPr/>
        </p:nvSpPr>
        <p:spPr>
          <a:xfrm>
            <a:off x="7722766" y="5026248"/>
            <a:ext cx="337516" cy="282547"/>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20" name="フローチャート: 書類 19">
            <a:extLst>
              <a:ext uri="{FF2B5EF4-FFF2-40B4-BE49-F238E27FC236}">
                <a16:creationId xmlns:a16="http://schemas.microsoft.com/office/drawing/2014/main" id="{3B2BCCCA-0E26-4C16-854C-7F92293AE735}"/>
              </a:ext>
            </a:extLst>
          </p:cNvPr>
          <p:cNvSpPr/>
          <p:nvPr/>
        </p:nvSpPr>
        <p:spPr>
          <a:xfrm>
            <a:off x="7248375" y="5026248"/>
            <a:ext cx="337516" cy="282547"/>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21" name="フローチャート: 書類 20">
            <a:extLst>
              <a:ext uri="{FF2B5EF4-FFF2-40B4-BE49-F238E27FC236}">
                <a16:creationId xmlns:a16="http://schemas.microsoft.com/office/drawing/2014/main" id="{F09BAD4F-0563-4C2A-BA87-0A4F5B60AB09}"/>
              </a:ext>
            </a:extLst>
          </p:cNvPr>
          <p:cNvSpPr/>
          <p:nvPr/>
        </p:nvSpPr>
        <p:spPr>
          <a:xfrm>
            <a:off x="8197157" y="5026248"/>
            <a:ext cx="337516" cy="282547"/>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A54D52B-F054-4974-9F3E-8E2C796F4060}"/>
              </a:ext>
            </a:extLst>
          </p:cNvPr>
          <p:cNvSpPr txBox="1"/>
          <p:nvPr/>
        </p:nvSpPr>
        <p:spPr>
          <a:xfrm>
            <a:off x="7884453" y="1698238"/>
            <a:ext cx="1712165" cy="276999"/>
          </a:xfrm>
          <a:prstGeom prst="rect">
            <a:avLst/>
          </a:prstGeom>
          <a:noFill/>
        </p:spPr>
        <p:txBody>
          <a:bodyPr wrap="square" rtlCol="0">
            <a:spAutoFit/>
          </a:bodyPr>
          <a:lstStyle/>
          <a:p>
            <a:pPr algn="ctr"/>
            <a:r>
              <a:rPr lang="ja-JP" altLang="en-US" sz="1200" b="1" dirty="0"/>
              <a:t>開発共有ディレクトリ</a:t>
            </a:r>
            <a:endParaRPr lang="en-US" altLang="ja-JP" sz="1200" b="1" dirty="0">
              <a:solidFill>
                <a:srgbClr val="FF0000"/>
              </a:solidFill>
            </a:endParaRPr>
          </a:p>
        </p:txBody>
      </p:sp>
      <p:sp>
        <p:nvSpPr>
          <p:cNvPr id="25" name="フローチャート: 書類 24">
            <a:extLst>
              <a:ext uri="{FF2B5EF4-FFF2-40B4-BE49-F238E27FC236}">
                <a16:creationId xmlns:a16="http://schemas.microsoft.com/office/drawing/2014/main" id="{08CB4B2C-D617-4171-A672-359AD2AA29EA}"/>
              </a:ext>
            </a:extLst>
          </p:cNvPr>
          <p:cNvSpPr/>
          <p:nvPr/>
        </p:nvSpPr>
        <p:spPr>
          <a:xfrm>
            <a:off x="9823009" y="5067812"/>
            <a:ext cx="337516" cy="282547"/>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26" name="フローチャート: 書類 25">
            <a:extLst>
              <a:ext uri="{FF2B5EF4-FFF2-40B4-BE49-F238E27FC236}">
                <a16:creationId xmlns:a16="http://schemas.microsoft.com/office/drawing/2014/main" id="{2F75129B-A7F8-4A32-9C1B-EFF9EEDA3DDC}"/>
              </a:ext>
            </a:extLst>
          </p:cNvPr>
          <p:cNvSpPr/>
          <p:nvPr/>
        </p:nvSpPr>
        <p:spPr>
          <a:xfrm>
            <a:off x="10771791" y="5067812"/>
            <a:ext cx="337516" cy="282547"/>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DC9F4E39-9715-4FD5-8864-5690D9CADAC7}"/>
              </a:ext>
            </a:extLst>
          </p:cNvPr>
          <p:cNvSpPr txBox="1"/>
          <p:nvPr/>
        </p:nvSpPr>
        <p:spPr>
          <a:xfrm>
            <a:off x="7189458" y="5759952"/>
            <a:ext cx="1534851" cy="230832"/>
          </a:xfrm>
          <a:prstGeom prst="rect">
            <a:avLst/>
          </a:prstGeom>
          <a:noFill/>
        </p:spPr>
        <p:txBody>
          <a:bodyPr wrap="square" rtlCol="0">
            <a:spAutoFit/>
          </a:bodyPr>
          <a:lstStyle/>
          <a:p>
            <a:pPr algn="ctr"/>
            <a:r>
              <a:rPr kumimoji="1" lang="en-US" altLang="ja-JP" sz="900" b="1" dirty="0"/>
              <a:t>A</a:t>
            </a:r>
            <a:r>
              <a:rPr kumimoji="1" lang="ja-JP" altLang="en-US" sz="900" b="1" dirty="0"/>
              <a:t>さんの開発環境</a:t>
            </a:r>
          </a:p>
        </p:txBody>
      </p:sp>
      <p:sp>
        <p:nvSpPr>
          <p:cNvPr id="28" name="テキスト ボックス 27">
            <a:extLst>
              <a:ext uri="{FF2B5EF4-FFF2-40B4-BE49-F238E27FC236}">
                <a16:creationId xmlns:a16="http://schemas.microsoft.com/office/drawing/2014/main" id="{071542EA-92F4-4B11-819A-DAD97FF52713}"/>
              </a:ext>
            </a:extLst>
          </p:cNvPr>
          <p:cNvSpPr txBox="1"/>
          <p:nvPr/>
        </p:nvSpPr>
        <p:spPr>
          <a:xfrm>
            <a:off x="9692508" y="5804863"/>
            <a:ext cx="1534851" cy="230832"/>
          </a:xfrm>
          <a:prstGeom prst="rect">
            <a:avLst/>
          </a:prstGeom>
          <a:noFill/>
        </p:spPr>
        <p:txBody>
          <a:bodyPr wrap="square" rtlCol="0">
            <a:spAutoFit/>
          </a:bodyPr>
          <a:lstStyle/>
          <a:p>
            <a:pPr algn="ctr"/>
            <a:r>
              <a:rPr kumimoji="1" lang="en-US" altLang="ja-JP" sz="900" b="1" dirty="0"/>
              <a:t>B</a:t>
            </a:r>
            <a:r>
              <a:rPr kumimoji="1" lang="ja-JP" altLang="en-US" sz="900" b="1" dirty="0"/>
              <a:t>さんの開発環境</a:t>
            </a:r>
          </a:p>
        </p:txBody>
      </p:sp>
      <p:sp>
        <p:nvSpPr>
          <p:cNvPr id="36" name="フローチャート: 書類 35">
            <a:extLst>
              <a:ext uri="{FF2B5EF4-FFF2-40B4-BE49-F238E27FC236}">
                <a16:creationId xmlns:a16="http://schemas.microsoft.com/office/drawing/2014/main" id="{DD8A5B0A-7AE3-4FCC-A6A1-8AB600DE907D}"/>
              </a:ext>
            </a:extLst>
          </p:cNvPr>
          <p:cNvSpPr/>
          <p:nvPr/>
        </p:nvSpPr>
        <p:spPr>
          <a:xfrm>
            <a:off x="10297400" y="5062426"/>
            <a:ext cx="337516" cy="282547"/>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6D479648-2D46-457B-92E5-71C22B03AA14}"/>
              </a:ext>
            </a:extLst>
          </p:cNvPr>
          <p:cNvCxnSpPr>
            <a:cxnSpLocks/>
            <a:stCxn id="13" idx="2"/>
            <a:endCxn id="10" idx="0"/>
          </p:cNvCxnSpPr>
          <p:nvPr/>
        </p:nvCxnSpPr>
        <p:spPr>
          <a:xfrm flipH="1">
            <a:off x="7895701" y="3133315"/>
            <a:ext cx="1429603" cy="1413981"/>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38AE164C-ADBF-4589-B2E7-AE2C194F03D3}"/>
              </a:ext>
            </a:extLst>
          </p:cNvPr>
          <p:cNvSpPr txBox="1"/>
          <p:nvPr/>
        </p:nvSpPr>
        <p:spPr>
          <a:xfrm>
            <a:off x="8903361" y="3512155"/>
            <a:ext cx="1454591" cy="276999"/>
          </a:xfrm>
          <a:prstGeom prst="rect">
            <a:avLst/>
          </a:prstGeom>
          <a:noFill/>
        </p:spPr>
        <p:txBody>
          <a:bodyPr wrap="square" rtlCol="0">
            <a:spAutoFit/>
          </a:bodyPr>
          <a:lstStyle/>
          <a:p>
            <a:pPr algn="ctr"/>
            <a:r>
              <a:rPr kumimoji="1" lang="ja-JP" altLang="en-US" sz="1200" b="1" dirty="0">
                <a:solidFill>
                  <a:srgbClr val="FF0000"/>
                </a:solidFill>
              </a:rPr>
              <a:t>②チェックアウト</a:t>
            </a:r>
          </a:p>
        </p:txBody>
      </p:sp>
      <p:sp>
        <p:nvSpPr>
          <p:cNvPr id="61" name="フローチャート: 書類 60">
            <a:extLst>
              <a:ext uri="{FF2B5EF4-FFF2-40B4-BE49-F238E27FC236}">
                <a16:creationId xmlns:a16="http://schemas.microsoft.com/office/drawing/2014/main" id="{47CE838A-AF2B-4481-905C-19FD0C5DB594}"/>
              </a:ext>
            </a:extLst>
          </p:cNvPr>
          <p:cNvSpPr/>
          <p:nvPr/>
        </p:nvSpPr>
        <p:spPr>
          <a:xfrm>
            <a:off x="7719301" y="5033174"/>
            <a:ext cx="337516" cy="282547"/>
          </a:xfrm>
          <a:prstGeom prst="flowChart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cxnSp>
        <p:nvCxnSpPr>
          <p:cNvPr id="62" name="直線矢印コネクタ 61">
            <a:extLst>
              <a:ext uri="{FF2B5EF4-FFF2-40B4-BE49-F238E27FC236}">
                <a16:creationId xmlns:a16="http://schemas.microsoft.com/office/drawing/2014/main" id="{AD601A69-7D1B-4E1F-96F9-84357B2661E2}"/>
              </a:ext>
            </a:extLst>
          </p:cNvPr>
          <p:cNvCxnSpPr>
            <a:cxnSpLocks/>
            <a:stCxn id="61" idx="0"/>
            <a:endCxn id="16" idx="2"/>
          </p:cNvCxnSpPr>
          <p:nvPr/>
        </p:nvCxnSpPr>
        <p:spPr>
          <a:xfrm flipV="1">
            <a:off x="7888059" y="2738166"/>
            <a:ext cx="1467496" cy="2295008"/>
          </a:xfrm>
          <a:prstGeom prst="straightConnector1">
            <a:avLst/>
          </a:prstGeom>
          <a:ln w="5715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フローチャート: 書類 67">
            <a:extLst>
              <a:ext uri="{FF2B5EF4-FFF2-40B4-BE49-F238E27FC236}">
                <a16:creationId xmlns:a16="http://schemas.microsoft.com/office/drawing/2014/main" id="{8BC0893F-1976-4A91-8675-E8BA07F46AE1}"/>
              </a:ext>
            </a:extLst>
          </p:cNvPr>
          <p:cNvSpPr/>
          <p:nvPr/>
        </p:nvSpPr>
        <p:spPr>
          <a:xfrm>
            <a:off x="9084096" y="2313588"/>
            <a:ext cx="543575" cy="459595"/>
          </a:xfrm>
          <a:prstGeom prst="flowChart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cxnSp>
        <p:nvCxnSpPr>
          <p:cNvPr id="69" name="直線矢印コネクタ 68">
            <a:extLst>
              <a:ext uri="{FF2B5EF4-FFF2-40B4-BE49-F238E27FC236}">
                <a16:creationId xmlns:a16="http://schemas.microsoft.com/office/drawing/2014/main" id="{C544D627-B540-435F-9CA7-251F4C2FEE00}"/>
              </a:ext>
            </a:extLst>
          </p:cNvPr>
          <p:cNvCxnSpPr>
            <a:cxnSpLocks/>
          </p:cNvCxnSpPr>
          <p:nvPr/>
        </p:nvCxnSpPr>
        <p:spPr>
          <a:xfrm flipV="1">
            <a:off x="7218137" y="5300377"/>
            <a:ext cx="504718" cy="374180"/>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0A0C7BEB-6142-46C3-BE0C-0A0EBFCD3426}"/>
              </a:ext>
            </a:extLst>
          </p:cNvPr>
          <p:cNvSpPr txBox="1"/>
          <p:nvPr/>
        </p:nvSpPr>
        <p:spPr>
          <a:xfrm rot="19320053">
            <a:off x="7280743" y="5456319"/>
            <a:ext cx="495968" cy="215444"/>
          </a:xfrm>
          <a:prstGeom prst="rect">
            <a:avLst/>
          </a:prstGeom>
          <a:noFill/>
        </p:spPr>
        <p:txBody>
          <a:bodyPr wrap="square" rtlCol="0">
            <a:spAutoFit/>
          </a:bodyPr>
          <a:lstStyle/>
          <a:p>
            <a:r>
              <a:rPr lang="ja-JP" altLang="en-US" sz="800" dirty="0"/>
              <a:t>変更</a:t>
            </a:r>
            <a:endParaRPr kumimoji="1" lang="ja-JP" altLang="en-US" sz="800" dirty="0"/>
          </a:p>
        </p:txBody>
      </p:sp>
      <p:grpSp>
        <p:nvGrpSpPr>
          <p:cNvPr id="71" name="グループ化 70">
            <a:extLst>
              <a:ext uri="{FF2B5EF4-FFF2-40B4-BE49-F238E27FC236}">
                <a16:creationId xmlns:a16="http://schemas.microsoft.com/office/drawing/2014/main" id="{1DA7CB63-99CA-47B9-8C0C-3E96746B693C}"/>
              </a:ext>
            </a:extLst>
          </p:cNvPr>
          <p:cNvGrpSpPr/>
          <p:nvPr/>
        </p:nvGrpSpPr>
        <p:grpSpPr>
          <a:xfrm>
            <a:off x="10168990" y="2653919"/>
            <a:ext cx="1857170" cy="1032306"/>
            <a:chOff x="5308909" y="2687281"/>
            <a:chExt cx="1857170" cy="1032306"/>
          </a:xfrm>
        </p:grpSpPr>
        <p:sp>
          <p:nvSpPr>
            <p:cNvPr id="72" name="吹き出し: 線 71">
              <a:extLst>
                <a:ext uri="{FF2B5EF4-FFF2-40B4-BE49-F238E27FC236}">
                  <a16:creationId xmlns:a16="http://schemas.microsoft.com/office/drawing/2014/main" id="{C71FAE20-9F5C-4FBA-8FEA-D76FA28B8816}"/>
                </a:ext>
              </a:extLst>
            </p:cNvPr>
            <p:cNvSpPr/>
            <p:nvPr/>
          </p:nvSpPr>
          <p:spPr>
            <a:xfrm>
              <a:off x="5620319" y="2687281"/>
              <a:ext cx="1234351" cy="741719"/>
            </a:xfrm>
            <a:prstGeom prst="borderCallout1">
              <a:avLst>
                <a:gd name="adj1" fmla="val 28639"/>
                <a:gd name="adj2" fmla="val -3867"/>
                <a:gd name="adj3" fmla="val -4669"/>
                <a:gd name="adj4" fmla="val -6761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dirty="0"/>
            </a:p>
            <a:p>
              <a:pPr algn="ctr"/>
              <a:endParaRPr lang="en-US" altLang="ja-JP" dirty="0"/>
            </a:p>
            <a:p>
              <a:pPr algn="ctr"/>
              <a:endParaRPr lang="en-US" altLang="ja-JP" dirty="0"/>
            </a:p>
            <a:p>
              <a:pPr algn="ctr"/>
              <a:endParaRPr lang="en-US" altLang="ja-JP" dirty="0"/>
            </a:p>
            <a:p>
              <a:pPr algn="ctr"/>
              <a:endParaRPr kumimoji="1" lang="ja-JP" altLang="en-US" dirty="0"/>
            </a:p>
          </p:txBody>
        </p:sp>
        <p:sp>
          <p:nvSpPr>
            <p:cNvPr id="73" name="フローチャート: 書類 72">
              <a:extLst>
                <a:ext uri="{FF2B5EF4-FFF2-40B4-BE49-F238E27FC236}">
                  <a16:creationId xmlns:a16="http://schemas.microsoft.com/office/drawing/2014/main" id="{5A65F4EA-C183-4999-8BBE-5276E0004FCA}"/>
                </a:ext>
              </a:extLst>
            </p:cNvPr>
            <p:cNvSpPr/>
            <p:nvPr/>
          </p:nvSpPr>
          <p:spPr>
            <a:xfrm>
              <a:off x="6298823" y="2879141"/>
              <a:ext cx="408395" cy="341882"/>
            </a:xfrm>
            <a:prstGeom prst="flowChart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74" name="フローチャート: 書類 73">
              <a:extLst>
                <a:ext uri="{FF2B5EF4-FFF2-40B4-BE49-F238E27FC236}">
                  <a16:creationId xmlns:a16="http://schemas.microsoft.com/office/drawing/2014/main" id="{7AA6EF75-43E0-4D32-8D79-A89427BC9F84}"/>
                </a:ext>
              </a:extLst>
            </p:cNvPr>
            <p:cNvSpPr/>
            <p:nvPr/>
          </p:nvSpPr>
          <p:spPr>
            <a:xfrm>
              <a:off x="5725440" y="2879141"/>
              <a:ext cx="408395" cy="341882"/>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E4FB3320-23FE-4C40-B41A-05E4B47B9232}"/>
                </a:ext>
              </a:extLst>
            </p:cNvPr>
            <p:cNvSpPr txBox="1"/>
            <p:nvPr/>
          </p:nvSpPr>
          <p:spPr>
            <a:xfrm>
              <a:off x="5308909" y="3442588"/>
              <a:ext cx="1857170" cy="276999"/>
            </a:xfrm>
            <a:prstGeom prst="rect">
              <a:avLst/>
            </a:prstGeom>
            <a:noFill/>
          </p:spPr>
          <p:txBody>
            <a:bodyPr wrap="square" rtlCol="0">
              <a:spAutoFit/>
            </a:bodyPr>
            <a:lstStyle/>
            <a:p>
              <a:pPr algn="ctr"/>
              <a:r>
                <a:rPr kumimoji="1" lang="ja-JP" altLang="en-US" sz="1200" b="1" dirty="0"/>
                <a:t>変更履歴</a:t>
              </a:r>
            </a:p>
          </p:txBody>
        </p:sp>
      </p:grpSp>
      <p:sp>
        <p:nvSpPr>
          <p:cNvPr id="55" name="テキスト ボックス 54">
            <a:extLst>
              <a:ext uri="{FF2B5EF4-FFF2-40B4-BE49-F238E27FC236}">
                <a16:creationId xmlns:a16="http://schemas.microsoft.com/office/drawing/2014/main" id="{A9359E05-6FEB-4B46-812C-B7014A715EE6}"/>
              </a:ext>
            </a:extLst>
          </p:cNvPr>
          <p:cNvSpPr txBox="1"/>
          <p:nvPr/>
        </p:nvSpPr>
        <p:spPr>
          <a:xfrm>
            <a:off x="7346411" y="4004168"/>
            <a:ext cx="2032503" cy="276999"/>
          </a:xfrm>
          <a:prstGeom prst="rect">
            <a:avLst/>
          </a:prstGeom>
          <a:noFill/>
        </p:spPr>
        <p:txBody>
          <a:bodyPr wrap="square" rtlCol="0">
            <a:spAutoFit/>
          </a:bodyPr>
          <a:lstStyle/>
          <a:p>
            <a:pPr algn="ctr"/>
            <a:r>
              <a:rPr kumimoji="1" lang="ja-JP" altLang="en-US" sz="1200" b="1" dirty="0">
                <a:solidFill>
                  <a:srgbClr val="FF0000"/>
                </a:solidFill>
              </a:rPr>
              <a:t>③</a:t>
            </a:r>
            <a:r>
              <a:rPr lang="ja-JP" altLang="en-US" sz="1200" b="1" dirty="0">
                <a:solidFill>
                  <a:srgbClr val="FF0000"/>
                </a:solidFill>
              </a:rPr>
              <a:t>コミット</a:t>
            </a:r>
            <a:r>
              <a:rPr lang="en-US" altLang="ja-JP" sz="1200" b="1" dirty="0">
                <a:solidFill>
                  <a:srgbClr val="FF0000"/>
                </a:solidFill>
              </a:rPr>
              <a:t>(</a:t>
            </a:r>
            <a:r>
              <a:rPr lang="ja-JP" altLang="en-US" sz="1200" b="1" dirty="0">
                <a:solidFill>
                  <a:srgbClr val="FF0000"/>
                </a:solidFill>
              </a:rPr>
              <a:t>チェックイン</a:t>
            </a:r>
            <a:r>
              <a:rPr lang="en-US" altLang="ja-JP" sz="1200" b="1" dirty="0">
                <a:solidFill>
                  <a:srgbClr val="FF0000"/>
                </a:solidFill>
              </a:rPr>
              <a:t>)</a:t>
            </a:r>
            <a:endParaRPr kumimoji="1" lang="ja-JP" altLang="en-US" sz="1200" b="1" dirty="0">
              <a:solidFill>
                <a:srgbClr val="FF0000"/>
              </a:solidFill>
            </a:endParaRPr>
          </a:p>
        </p:txBody>
      </p:sp>
      <p:cxnSp>
        <p:nvCxnSpPr>
          <p:cNvPr id="78" name="直線矢印コネクタ 77">
            <a:extLst>
              <a:ext uri="{FF2B5EF4-FFF2-40B4-BE49-F238E27FC236}">
                <a16:creationId xmlns:a16="http://schemas.microsoft.com/office/drawing/2014/main" id="{8F207247-9AD8-4E8A-BE88-A046348CD854}"/>
              </a:ext>
            </a:extLst>
          </p:cNvPr>
          <p:cNvCxnSpPr>
            <a:cxnSpLocks/>
          </p:cNvCxnSpPr>
          <p:nvPr/>
        </p:nvCxnSpPr>
        <p:spPr>
          <a:xfrm flipH="1" flipV="1">
            <a:off x="10634916" y="5315721"/>
            <a:ext cx="523988" cy="379527"/>
          </a:xfrm>
          <a:prstGeom prst="straightConnector1">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テキスト ボックス 78">
            <a:extLst>
              <a:ext uri="{FF2B5EF4-FFF2-40B4-BE49-F238E27FC236}">
                <a16:creationId xmlns:a16="http://schemas.microsoft.com/office/drawing/2014/main" id="{7350512B-394B-4D83-A0F7-D4505C533C72}"/>
              </a:ext>
            </a:extLst>
          </p:cNvPr>
          <p:cNvSpPr txBox="1"/>
          <p:nvPr/>
        </p:nvSpPr>
        <p:spPr>
          <a:xfrm rot="2106762">
            <a:off x="10660791" y="5536890"/>
            <a:ext cx="495968" cy="215444"/>
          </a:xfrm>
          <a:prstGeom prst="rect">
            <a:avLst/>
          </a:prstGeom>
          <a:noFill/>
        </p:spPr>
        <p:txBody>
          <a:bodyPr wrap="square" rtlCol="0">
            <a:spAutoFit/>
          </a:bodyPr>
          <a:lstStyle/>
          <a:p>
            <a:r>
              <a:rPr kumimoji="1" lang="ja-JP" altLang="en-US" sz="800" dirty="0"/>
              <a:t>変更</a:t>
            </a:r>
          </a:p>
        </p:txBody>
      </p:sp>
      <p:sp>
        <p:nvSpPr>
          <p:cNvPr id="84" name="フローチャート: 書類 83">
            <a:extLst>
              <a:ext uri="{FF2B5EF4-FFF2-40B4-BE49-F238E27FC236}">
                <a16:creationId xmlns:a16="http://schemas.microsoft.com/office/drawing/2014/main" id="{82A1DCB9-0435-45F5-A2C7-36A2B9605C47}"/>
              </a:ext>
            </a:extLst>
          </p:cNvPr>
          <p:cNvSpPr/>
          <p:nvPr/>
        </p:nvSpPr>
        <p:spPr>
          <a:xfrm>
            <a:off x="10290049" y="5061013"/>
            <a:ext cx="371268" cy="285372"/>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cxnSp>
        <p:nvCxnSpPr>
          <p:cNvPr id="85" name="直線矢印コネクタ 84">
            <a:extLst>
              <a:ext uri="{FF2B5EF4-FFF2-40B4-BE49-F238E27FC236}">
                <a16:creationId xmlns:a16="http://schemas.microsoft.com/office/drawing/2014/main" id="{1136AC26-C9FB-49D1-9112-ECD6A89F2604}"/>
              </a:ext>
            </a:extLst>
          </p:cNvPr>
          <p:cNvCxnSpPr>
            <a:cxnSpLocks/>
            <a:stCxn id="74" idx="3"/>
            <a:endCxn id="73" idx="1"/>
          </p:cNvCxnSpPr>
          <p:nvPr/>
        </p:nvCxnSpPr>
        <p:spPr>
          <a:xfrm>
            <a:off x="10993916" y="3016720"/>
            <a:ext cx="1649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フローチャート: 書類 90">
            <a:extLst>
              <a:ext uri="{FF2B5EF4-FFF2-40B4-BE49-F238E27FC236}">
                <a16:creationId xmlns:a16="http://schemas.microsoft.com/office/drawing/2014/main" id="{1666B566-9D09-4918-9E54-25F1C2905DC6}"/>
              </a:ext>
            </a:extLst>
          </p:cNvPr>
          <p:cNvSpPr/>
          <p:nvPr/>
        </p:nvSpPr>
        <p:spPr>
          <a:xfrm>
            <a:off x="10286318" y="5058145"/>
            <a:ext cx="378731" cy="29110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63D0185C-4AA0-459E-9D29-1D880AA70784}"/>
              </a:ext>
            </a:extLst>
          </p:cNvPr>
          <p:cNvSpPr txBox="1"/>
          <p:nvPr/>
        </p:nvSpPr>
        <p:spPr>
          <a:xfrm>
            <a:off x="9984207" y="3947356"/>
            <a:ext cx="2032503" cy="276999"/>
          </a:xfrm>
          <a:prstGeom prst="rect">
            <a:avLst/>
          </a:prstGeom>
          <a:noFill/>
        </p:spPr>
        <p:txBody>
          <a:bodyPr wrap="square" rtlCol="0">
            <a:spAutoFit/>
          </a:bodyPr>
          <a:lstStyle/>
          <a:p>
            <a:pPr algn="ctr"/>
            <a:r>
              <a:rPr lang="ja-JP" altLang="en-US" sz="1200" b="1" dirty="0">
                <a:solidFill>
                  <a:srgbClr val="FF0000"/>
                </a:solidFill>
              </a:rPr>
              <a:t>④</a:t>
            </a:r>
            <a:r>
              <a:rPr kumimoji="1" lang="ja-JP" altLang="en-US" sz="1200" b="1" dirty="0">
                <a:solidFill>
                  <a:srgbClr val="FF0000"/>
                </a:solidFill>
              </a:rPr>
              <a:t>マージ</a:t>
            </a:r>
          </a:p>
        </p:txBody>
      </p:sp>
      <p:sp>
        <p:nvSpPr>
          <p:cNvPr id="43" name="テキスト ボックス 42">
            <a:extLst>
              <a:ext uri="{FF2B5EF4-FFF2-40B4-BE49-F238E27FC236}">
                <a16:creationId xmlns:a16="http://schemas.microsoft.com/office/drawing/2014/main" id="{EB965DBC-7800-40E8-AABA-0F670DF945D1}"/>
              </a:ext>
            </a:extLst>
          </p:cNvPr>
          <p:cNvSpPr txBox="1"/>
          <p:nvPr/>
        </p:nvSpPr>
        <p:spPr>
          <a:xfrm>
            <a:off x="9530420" y="1696825"/>
            <a:ext cx="1415013" cy="276999"/>
          </a:xfrm>
          <a:prstGeom prst="rect">
            <a:avLst/>
          </a:prstGeom>
          <a:noFill/>
        </p:spPr>
        <p:txBody>
          <a:bodyPr wrap="square" rtlCol="0">
            <a:spAutoFit/>
          </a:bodyPr>
          <a:lstStyle/>
          <a:p>
            <a:pPr algn="ctr"/>
            <a:r>
              <a:rPr lang="ja-JP" altLang="en-US" sz="1200" b="1" dirty="0">
                <a:solidFill>
                  <a:srgbClr val="FF0000"/>
                </a:solidFill>
              </a:rPr>
              <a:t>→ ①リポジトリ</a:t>
            </a:r>
            <a:endParaRPr lang="en-US" altLang="ja-JP" sz="1200" b="1" dirty="0">
              <a:solidFill>
                <a:srgbClr val="FF0000"/>
              </a:solidFill>
            </a:endParaRPr>
          </a:p>
        </p:txBody>
      </p:sp>
      <p:sp>
        <p:nvSpPr>
          <p:cNvPr id="44" name="テキスト ボックス 43">
            <a:extLst>
              <a:ext uri="{FF2B5EF4-FFF2-40B4-BE49-F238E27FC236}">
                <a16:creationId xmlns:a16="http://schemas.microsoft.com/office/drawing/2014/main" id="{58EE4093-D918-4C27-8844-C359E1B07390}"/>
              </a:ext>
            </a:extLst>
          </p:cNvPr>
          <p:cNvSpPr txBox="1"/>
          <p:nvPr/>
        </p:nvSpPr>
        <p:spPr>
          <a:xfrm>
            <a:off x="6580851" y="6056525"/>
            <a:ext cx="839407" cy="369332"/>
          </a:xfrm>
          <a:prstGeom prst="rect">
            <a:avLst/>
          </a:prstGeom>
          <a:noFill/>
        </p:spPr>
        <p:txBody>
          <a:bodyPr wrap="square" rtlCol="0">
            <a:spAutoFit/>
          </a:bodyPr>
          <a:lstStyle/>
          <a:p>
            <a:pPr algn="ctr"/>
            <a:r>
              <a:rPr kumimoji="1" lang="en-US" altLang="ja-JP" dirty="0"/>
              <a:t>A</a:t>
            </a:r>
            <a:r>
              <a:rPr kumimoji="1" lang="ja-JP" altLang="en-US" dirty="0"/>
              <a:t>さん</a:t>
            </a:r>
          </a:p>
        </p:txBody>
      </p:sp>
      <p:cxnSp>
        <p:nvCxnSpPr>
          <p:cNvPr id="4" name="コネクタ: カギ線 3">
            <a:extLst>
              <a:ext uri="{FF2B5EF4-FFF2-40B4-BE49-F238E27FC236}">
                <a16:creationId xmlns:a16="http://schemas.microsoft.com/office/drawing/2014/main" id="{6A038AD8-5858-482F-88CE-8736A85DFF01}"/>
              </a:ext>
            </a:extLst>
          </p:cNvPr>
          <p:cNvCxnSpPr>
            <a:cxnSpLocks/>
            <a:stCxn id="91" idx="1"/>
            <a:endCxn id="68" idx="2"/>
          </p:cNvCxnSpPr>
          <p:nvPr/>
        </p:nvCxnSpPr>
        <p:spPr>
          <a:xfrm rot="10800000">
            <a:off x="9355884" y="2742799"/>
            <a:ext cx="930434" cy="2460900"/>
          </a:xfrm>
          <a:prstGeom prst="bentConnector2">
            <a:avLst/>
          </a:prstGeom>
          <a:ln w="57150">
            <a:solidFill>
              <a:schemeClr val="accent6">
                <a:lumMod val="60000"/>
                <a:lumOff val="40000"/>
              </a:schemeClr>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57908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up)">
                                      <p:cBhvr>
                                        <p:cTn id="18" dur="500"/>
                                        <p:tgtEl>
                                          <p:spTgt spid="21"/>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up)">
                                      <p:cBhvr>
                                        <p:cTn id="21" dur="500"/>
                                        <p:tgtEl>
                                          <p:spTgt spid="25"/>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wipe(up)">
                                      <p:cBhvr>
                                        <p:cTn id="24" dur="500"/>
                                        <p:tgtEl>
                                          <p:spTgt spid="36"/>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up)">
                                      <p:cBhvr>
                                        <p:cTn id="27" dur="500"/>
                                        <p:tgtEl>
                                          <p:spTgt spid="26"/>
                                        </p:tgtEl>
                                      </p:cBhvr>
                                    </p:animEffect>
                                  </p:childTnLst>
                                </p:cTn>
                              </p:par>
                              <p:par>
                                <p:cTn id="28" presetID="22" presetClass="entr" presetSubtype="1"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up)">
                                      <p:cBhvr>
                                        <p:cTn id="30" dur="500"/>
                                        <p:tgtEl>
                                          <p:spTgt spid="39"/>
                                        </p:tgtEl>
                                      </p:cBhvr>
                                    </p:animEffect>
                                  </p:childTnLst>
                                </p:cTn>
                              </p:par>
                              <p:par>
                                <p:cTn id="31" presetID="22" presetClass="entr" presetSubtype="1"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up)">
                                      <p:cBhvr>
                                        <p:cTn id="37" dur="500"/>
                                        <p:tgtEl>
                                          <p:spTgt spid="5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wipe(down)">
                                      <p:cBhvr>
                                        <p:cTn id="42" dur="500"/>
                                        <p:tgtEl>
                                          <p:spTgt spid="61"/>
                                        </p:tgtEl>
                                      </p:cBhvr>
                                    </p:animEffect>
                                  </p:childTnLst>
                                </p:cTn>
                              </p:par>
                              <p:par>
                                <p:cTn id="43" presetID="22" presetClass="entr" presetSubtype="4" fill="hold" nodeType="with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wipe(down)">
                                      <p:cBhvr>
                                        <p:cTn id="45" dur="500"/>
                                        <p:tgtEl>
                                          <p:spTgt spid="6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62"/>
                                        </p:tgtEl>
                                        <p:attrNameLst>
                                          <p:attrName>style.visibility</p:attrName>
                                        </p:attrNameLst>
                                      </p:cBhvr>
                                      <p:to>
                                        <p:strVal val="visible"/>
                                      </p:to>
                                    </p:set>
                                    <p:animEffect transition="in" filter="wipe(down)">
                                      <p:cBhvr>
                                        <p:cTn id="53" dur="500"/>
                                        <p:tgtEl>
                                          <p:spTgt spid="62"/>
                                        </p:tgtEl>
                                      </p:cBhvr>
                                    </p:animEffect>
                                  </p:childTnLst>
                                </p:cTn>
                              </p:par>
                            </p:childTnLst>
                          </p:cTn>
                        </p:par>
                        <p:par>
                          <p:cTn id="54" fill="hold">
                            <p:stCondLst>
                              <p:cond delay="500"/>
                            </p:stCondLst>
                            <p:childTnLst>
                              <p:par>
                                <p:cTn id="55" presetID="22" presetClass="entr" presetSubtype="4" fill="hold" grpId="0" nodeType="afterEffect">
                                  <p:stCondLst>
                                    <p:cond delay="0"/>
                                  </p:stCondLst>
                                  <p:childTnLst>
                                    <p:set>
                                      <p:cBhvr>
                                        <p:cTn id="56" dur="1" fill="hold">
                                          <p:stCondLst>
                                            <p:cond delay="0"/>
                                          </p:stCondLst>
                                        </p:cTn>
                                        <p:tgtEl>
                                          <p:spTgt spid="68"/>
                                        </p:tgtEl>
                                        <p:attrNameLst>
                                          <p:attrName>style.visibility</p:attrName>
                                        </p:attrNameLst>
                                      </p:cBhvr>
                                      <p:to>
                                        <p:strVal val="visible"/>
                                      </p:to>
                                    </p:set>
                                    <p:animEffect transition="in" filter="wipe(down)">
                                      <p:cBhvr>
                                        <p:cTn id="57" dur="500"/>
                                        <p:tgtEl>
                                          <p:spTgt spid="68"/>
                                        </p:tgtEl>
                                      </p:cBhvr>
                                    </p:animEffect>
                                  </p:childTnLst>
                                </p:cTn>
                              </p:par>
                            </p:childTnLst>
                          </p:cTn>
                        </p:par>
                        <p:par>
                          <p:cTn id="58" fill="hold">
                            <p:stCondLst>
                              <p:cond delay="1000"/>
                            </p:stCondLst>
                            <p:childTnLst>
                              <p:par>
                                <p:cTn id="59" presetID="22" presetClass="entr" presetSubtype="4" fill="hold" grpId="0" nodeType="after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wipe(down)">
                                      <p:cBhvr>
                                        <p:cTn id="61" dur="500"/>
                                        <p:tgtEl>
                                          <p:spTgt spid="5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78"/>
                                        </p:tgtEl>
                                        <p:attrNameLst>
                                          <p:attrName>style.visibility</p:attrName>
                                        </p:attrNameLst>
                                      </p:cBhvr>
                                      <p:to>
                                        <p:strVal val="visible"/>
                                      </p:to>
                                    </p:set>
                                    <p:animEffect transition="in" filter="wipe(down)">
                                      <p:cBhvr>
                                        <p:cTn id="66" dur="500"/>
                                        <p:tgtEl>
                                          <p:spTgt spid="7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9"/>
                                        </p:tgtEl>
                                        <p:attrNameLst>
                                          <p:attrName>style.visibility</p:attrName>
                                        </p:attrNameLst>
                                      </p:cBhvr>
                                      <p:to>
                                        <p:strVal val="visible"/>
                                      </p:to>
                                    </p:set>
                                    <p:animEffect transition="in" filter="fade">
                                      <p:cBhvr>
                                        <p:cTn id="69" dur="500"/>
                                        <p:tgtEl>
                                          <p:spTgt spid="79"/>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84"/>
                                        </p:tgtEl>
                                        <p:attrNameLst>
                                          <p:attrName>style.visibility</p:attrName>
                                        </p:attrNameLst>
                                      </p:cBhvr>
                                      <p:to>
                                        <p:strVal val="visible"/>
                                      </p:to>
                                    </p:set>
                                    <p:animEffect transition="in" filter="wipe(down)">
                                      <p:cBhvr>
                                        <p:cTn id="72" dur="500"/>
                                        <p:tgtEl>
                                          <p:spTgt spid="8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71"/>
                                        </p:tgtEl>
                                        <p:attrNameLst>
                                          <p:attrName>style.visibility</p:attrName>
                                        </p:attrNameLst>
                                      </p:cBhvr>
                                      <p:to>
                                        <p:strVal val="visible"/>
                                      </p:to>
                                    </p:set>
                                    <p:animEffect transition="in" filter="fade">
                                      <p:cBhvr>
                                        <p:cTn id="77" dur="500"/>
                                        <p:tgtEl>
                                          <p:spTgt spid="71"/>
                                        </p:tgtEl>
                                      </p:cBhvr>
                                    </p:animEffect>
                                  </p:childTnLst>
                                </p:cTn>
                              </p:par>
                              <p:par>
                                <p:cTn id="78" presetID="22" presetClass="entr" presetSubtype="4" fill="hold" nodeType="withEffect">
                                  <p:stCondLst>
                                    <p:cond delay="0"/>
                                  </p:stCondLst>
                                  <p:childTnLst>
                                    <p:set>
                                      <p:cBhvr>
                                        <p:cTn id="79" dur="1" fill="hold">
                                          <p:stCondLst>
                                            <p:cond delay="0"/>
                                          </p:stCondLst>
                                        </p:cTn>
                                        <p:tgtEl>
                                          <p:spTgt spid="85"/>
                                        </p:tgtEl>
                                        <p:attrNameLst>
                                          <p:attrName>style.visibility</p:attrName>
                                        </p:attrNameLst>
                                      </p:cBhvr>
                                      <p:to>
                                        <p:strVal val="visible"/>
                                      </p:to>
                                    </p:set>
                                    <p:animEffect transition="in" filter="wipe(down)">
                                      <p:cBhvr>
                                        <p:cTn id="80" dur="500"/>
                                        <p:tgtEl>
                                          <p:spTgt spid="8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88"/>
                                        </p:tgtEl>
                                        <p:attrNameLst>
                                          <p:attrName>style.visibility</p:attrName>
                                        </p:attrNameLst>
                                      </p:cBhvr>
                                      <p:to>
                                        <p:strVal val="visible"/>
                                      </p:to>
                                    </p:set>
                                    <p:animEffect transition="in" filter="wipe(up)">
                                      <p:cBhvr>
                                        <p:cTn id="85" dur="500"/>
                                        <p:tgtEl>
                                          <p:spTgt spid="88"/>
                                        </p:tgtEl>
                                      </p:cBhvr>
                                    </p:animEffect>
                                  </p:childTnLst>
                                </p:cTn>
                              </p:par>
                            </p:childTnLst>
                          </p:cTn>
                        </p:par>
                        <p:par>
                          <p:cTn id="86" fill="hold">
                            <p:stCondLst>
                              <p:cond delay="500"/>
                            </p:stCondLst>
                            <p:childTnLst>
                              <p:par>
                                <p:cTn id="87" presetID="22" presetClass="entr" presetSubtype="4" fill="hold" grpId="0" nodeType="afterEffect">
                                  <p:stCondLst>
                                    <p:cond delay="0"/>
                                  </p:stCondLst>
                                  <p:childTnLst>
                                    <p:set>
                                      <p:cBhvr>
                                        <p:cTn id="88" dur="1" fill="hold">
                                          <p:stCondLst>
                                            <p:cond delay="0"/>
                                          </p:stCondLst>
                                        </p:cTn>
                                        <p:tgtEl>
                                          <p:spTgt spid="91"/>
                                        </p:tgtEl>
                                        <p:attrNameLst>
                                          <p:attrName>style.visibility</p:attrName>
                                        </p:attrNameLst>
                                      </p:cBhvr>
                                      <p:to>
                                        <p:strVal val="visible"/>
                                      </p:to>
                                    </p:set>
                                    <p:animEffect transition="in" filter="wipe(down)">
                                      <p:cBhvr>
                                        <p:cTn id="89" dur="500"/>
                                        <p:tgtEl>
                                          <p:spTgt spid="91"/>
                                        </p:tgtEl>
                                      </p:cBhvr>
                                    </p:animEffect>
                                  </p:childTnLst>
                                </p:cTn>
                              </p:par>
                            </p:childTnLst>
                          </p:cTn>
                        </p:par>
                        <p:par>
                          <p:cTn id="90" fill="hold">
                            <p:stCondLst>
                              <p:cond delay="1000"/>
                            </p:stCondLst>
                            <p:childTnLst>
                              <p:par>
                                <p:cTn id="91" presetID="22" presetClass="entr" presetSubtype="4" fill="hold" grpId="0" nodeType="afterEffect">
                                  <p:stCondLst>
                                    <p:cond delay="0"/>
                                  </p:stCondLst>
                                  <p:childTnLst>
                                    <p:set>
                                      <p:cBhvr>
                                        <p:cTn id="92" dur="1" fill="hold">
                                          <p:stCondLst>
                                            <p:cond delay="0"/>
                                          </p:stCondLst>
                                        </p:cTn>
                                        <p:tgtEl>
                                          <p:spTgt spid="92"/>
                                        </p:tgtEl>
                                        <p:attrNameLst>
                                          <p:attrName>style.visibility</p:attrName>
                                        </p:attrNameLst>
                                      </p:cBhvr>
                                      <p:to>
                                        <p:strVal val="visible"/>
                                      </p:to>
                                    </p:set>
                                    <p:animEffect transition="in" filter="wipe(down)">
                                      <p:cBhvr>
                                        <p:cTn id="93" dur="500"/>
                                        <p:tgtEl>
                                          <p:spTgt spid="92"/>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4"/>
                                        </p:tgtEl>
                                        <p:attrNameLst>
                                          <p:attrName>style.visibility</p:attrName>
                                        </p:attrNameLst>
                                      </p:cBhvr>
                                      <p:to>
                                        <p:strVal val="visible"/>
                                      </p:to>
                                    </p:set>
                                    <p:animEffect transition="in" filter="wipe(down)">
                                      <p:cBhvr>
                                        <p:cTn id="9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5" grpId="0" animBg="1"/>
      <p:bldP spid="26" grpId="0" animBg="1"/>
      <p:bldP spid="36" grpId="0" animBg="1"/>
      <p:bldP spid="54" grpId="0"/>
      <p:bldP spid="61" grpId="0" animBg="1"/>
      <p:bldP spid="68" grpId="0" animBg="1"/>
      <p:bldP spid="70" grpId="0"/>
      <p:bldP spid="55" grpId="0"/>
      <p:bldP spid="79" grpId="0"/>
      <p:bldP spid="84" grpId="0" animBg="1"/>
      <p:bldP spid="91" grpId="0" animBg="1"/>
      <p:bldP spid="92" grpId="0"/>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B874D8CD-E6BE-4EB6-B364-67B6F68B3DAD}"/>
              </a:ext>
            </a:extLst>
          </p:cNvPr>
          <p:cNvSpPr>
            <a:spLocks noGrp="1"/>
          </p:cNvSpPr>
          <p:nvPr>
            <p:ph type="title"/>
          </p:nvPr>
        </p:nvSpPr>
        <p:spPr>
          <a:xfrm>
            <a:off x="838200" y="365125"/>
            <a:ext cx="10515600" cy="1325563"/>
          </a:xfrm>
        </p:spPr>
        <p:txBody>
          <a:bodyPr/>
          <a:lstStyle/>
          <a:p>
            <a:r>
              <a:rPr kumimoji="1" lang="en-US" altLang="ja-JP" dirty="0"/>
              <a:t>SCM</a:t>
            </a:r>
            <a:r>
              <a:rPr kumimoji="1" lang="ja-JP" altLang="en-US" dirty="0"/>
              <a:t>の概念</a:t>
            </a:r>
            <a:r>
              <a:rPr kumimoji="1" lang="en-US" altLang="ja-JP" dirty="0"/>
              <a:t>(</a:t>
            </a:r>
            <a:r>
              <a:rPr kumimoji="1" lang="ja-JP" altLang="en-US" dirty="0"/>
              <a:t>ブランチ</a:t>
            </a:r>
            <a:r>
              <a:rPr kumimoji="1" lang="en-US" altLang="ja-JP" dirty="0"/>
              <a:t>)</a:t>
            </a:r>
            <a:endParaRPr kumimoji="1" lang="ja-JP" altLang="en-US" dirty="0"/>
          </a:p>
        </p:txBody>
      </p:sp>
      <p:sp>
        <p:nvSpPr>
          <p:cNvPr id="9" name="正方形/長方形 8">
            <a:extLst>
              <a:ext uri="{FF2B5EF4-FFF2-40B4-BE49-F238E27FC236}">
                <a16:creationId xmlns:a16="http://schemas.microsoft.com/office/drawing/2014/main" id="{4801E233-38EA-44BD-B21B-A3761428838F}"/>
              </a:ext>
            </a:extLst>
          </p:cNvPr>
          <p:cNvSpPr/>
          <p:nvPr/>
        </p:nvSpPr>
        <p:spPr>
          <a:xfrm>
            <a:off x="3102300" y="4578025"/>
            <a:ext cx="1670694" cy="1217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A6D21871-BC42-4430-8A8D-34E0E1EB775D}"/>
              </a:ext>
            </a:extLst>
          </p:cNvPr>
          <p:cNvSpPr/>
          <p:nvPr/>
        </p:nvSpPr>
        <p:spPr>
          <a:xfrm>
            <a:off x="566036" y="4536905"/>
            <a:ext cx="1670694" cy="1217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スマイル 11">
            <a:extLst>
              <a:ext uri="{FF2B5EF4-FFF2-40B4-BE49-F238E27FC236}">
                <a16:creationId xmlns:a16="http://schemas.microsoft.com/office/drawing/2014/main" id="{77387F0A-EAD5-4E3F-ACF6-01215DBD5170}"/>
              </a:ext>
            </a:extLst>
          </p:cNvPr>
          <p:cNvSpPr/>
          <p:nvPr/>
        </p:nvSpPr>
        <p:spPr>
          <a:xfrm>
            <a:off x="199739" y="5543889"/>
            <a:ext cx="490885" cy="467227"/>
          </a:xfrm>
          <a:prstGeom prst="smileyFace">
            <a:avLst>
              <a:gd name="adj" fmla="val 4653"/>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3" name="スマイル 12">
            <a:extLst>
              <a:ext uri="{FF2B5EF4-FFF2-40B4-BE49-F238E27FC236}">
                <a16:creationId xmlns:a16="http://schemas.microsoft.com/office/drawing/2014/main" id="{A91FDFAC-97B4-4D45-A21F-C22CB93C7F3C}"/>
              </a:ext>
            </a:extLst>
          </p:cNvPr>
          <p:cNvSpPr/>
          <p:nvPr/>
        </p:nvSpPr>
        <p:spPr>
          <a:xfrm>
            <a:off x="4680403" y="5577431"/>
            <a:ext cx="490885" cy="467227"/>
          </a:xfrm>
          <a:prstGeom prst="smileyFace">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4" name="正方形/長方形 13">
            <a:extLst>
              <a:ext uri="{FF2B5EF4-FFF2-40B4-BE49-F238E27FC236}">
                <a16:creationId xmlns:a16="http://schemas.microsoft.com/office/drawing/2014/main" id="{A786A49E-6AA0-4B1E-AB53-27B19AB225BF}"/>
              </a:ext>
            </a:extLst>
          </p:cNvPr>
          <p:cNvSpPr/>
          <p:nvPr/>
        </p:nvSpPr>
        <p:spPr>
          <a:xfrm>
            <a:off x="552287" y="1905738"/>
            <a:ext cx="2576197" cy="1217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5" name="テキスト ボックス 14">
            <a:extLst>
              <a:ext uri="{FF2B5EF4-FFF2-40B4-BE49-F238E27FC236}">
                <a16:creationId xmlns:a16="http://schemas.microsoft.com/office/drawing/2014/main" id="{5750020D-AD9F-4717-AD9F-5B43C334CDDA}"/>
              </a:ext>
            </a:extLst>
          </p:cNvPr>
          <p:cNvSpPr txBox="1"/>
          <p:nvPr/>
        </p:nvSpPr>
        <p:spPr>
          <a:xfrm>
            <a:off x="4506141" y="6044658"/>
            <a:ext cx="839407" cy="305233"/>
          </a:xfrm>
          <a:prstGeom prst="rect">
            <a:avLst/>
          </a:prstGeom>
          <a:noFill/>
        </p:spPr>
        <p:txBody>
          <a:bodyPr wrap="square" rtlCol="0">
            <a:spAutoFit/>
          </a:bodyPr>
          <a:lstStyle/>
          <a:p>
            <a:pPr algn="ctr"/>
            <a:r>
              <a:rPr lang="en-US" altLang="ja-JP" dirty="0"/>
              <a:t>B</a:t>
            </a:r>
            <a:r>
              <a:rPr kumimoji="1" lang="ja-JP" altLang="en-US" dirty="0"/>
              <a:t>さん</a:t>
            </a:r>
          </a:p>
        </p:txBody>
      </p:sp>
      <p:sp>
        <p:nvSpPr>
          <p:cNvPr id="17" name="フローチャート: 書類 16">
            <a:extLst>
              <a:ext uri="{FF2B5EF4-FFF2-40B4-BE49-F238E27FC236}">
                <a16:creationId xmlns:a16="http://schemas.microsoft.com/office/drawing/2014/main" id="{E4B0E5D8-E1D8-46C6-BCE5-C09BE0DCB1DA}"/>
              </a:ext>
            </a:extLst>
          </p:cNvPr>
          <p:cNvSpPr/>
          <p:nvPr/>
        </p:nvSpPr>
        <p:spPr>
          <a:xfrm>
            <a:off x="782068" y="2309174"/>
            <a:ext cx="543575" cy="455045"/>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8" name="フローチャート: 書類 17">
            <a:extLst>
              <a:ext uri="{FF2B5EF4-FFF2-40B4-BE49-F238E27FC236}">
                <a16:creationId xmlns:a16="http://schemas.microsoft.com/office/drawing/2014/main" id="{6F653A58-460A-4C97-9D0D-B77A9CB1091F}"/>
              </a:ext>
            </a:extLst>
          </p:cNvPr>
          <p:cNvSpPr/>
          <p:nvPr/>
        </p:nvSpPr>
        <p:spPr>
          <a:xfrm>
            <a:off x="2412285" y="2309174"/>
            <a:ext cx="543575" cy="455045"/>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20" name="フローチャート: 書類 19">
            <a:extLst>
              <a:ext uri="{FF2B5EF4-FFF2-40B4-BE49-F238E27FC236}">
                <a16:creationId xmlns:a16="http://schemas.microsoft.com/office/drawing/2014/main" id="{1A09B5AA-E5A8-4B4C-98C4-8E1D7CE12541}"/>
              </a:ext>
            </a:extLst>
          </p:cNvPr>
          <p:cNvSpPr/>
          <p:nvPr/>
        </p:nvSpPr>
        <p:spPr>
          <a:xfrm>
            <a:off x="754057" y="5015857"/>
            <a:ext cx="337516" cy="282547"/>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21" name="フローチャート: 書類 20">
            <a:extLst>
              <a:ext uri="{FF2B5EF4-FFF2-40B4-BE49-F238E27FC236}">
                <a16:creationId xmlns:a16="http://schemas.microsoft.com/office/drawing/2014/main" id="{1D658548-24F6-4E1B-983A-4B21C8CF6F8C}"/>
              </a:ext>
            </a:extLst>
          </p:cNvPr>
          <p:cNvSpPr/>
          <p:nvPr/>
        </p:nvSpPr>
        <p:spPr>
          <a:xfrm>
            <a:off x="1702839" y="5015857"/>
            <a:ext cx="337516" cy="282547"/>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23" name="フローチャート: 書類 22">
            <a:extLst>
              <a:ext uri="{FF2B5EF4-FFF2-40B4-BE49-F238E27FC236}">
                <a16:creationId xmlns:a16="http://schemas.microsoft.com/office/drawing/2014/main" id="{265758F5-8732-475E-BE42-64AF8413BEB8}"/>
              </a:ext>
            </a:extLst>
          </p:cNvPr>
          <p:cNvSpPr/>
          <p:nvPr/>
        </p:nvSpPr>
        <p:spPr>
          <a:xfrm>
            <a:off x="3328691" y="5057421"/>
            <a:ext cx="337516" cy="282547"/>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24" name="フローチャート: 書類 23">
            <a:extLst>
              <a:ext uri="{FF2B5EF4-FFF2-40B4-BE49-F238E27FC236}">
                <a16:creationId xmlns:a16="http://schemas.microsoft.com/office/drawing/2014/main" id="{3561CA84-44E9-4958-86D2-D0AF39D336F6}"/>
              </a:ext>
            </a:extLst>
          </p:cNvPr>
          <p:cNvSpPr/>
          <p:nvPr/>
        </p:nvSpPr>
        <p:spPr>
          <a:xfrm>
            <a:off x="4277473" y="5057421"/>
            <a:ext cx="337516" cy="282547"/>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FFBE9017-B75F-4117-88A0-0A4B8E1EF066}"/>
              </a:ext>
            </a:extLst>
          </p:cNvPr>
          <p:cNvSpPr txBox="1"/>
          <p:nvPr/>
        </p:nvSpPr>
        <p:spPr>
          <a:xfrm>
            <a:off x="695140" y="5749561"/>
            <a:ext cx="1534851" cy="230832"/>
          </a:xfrm>
          <a:prstGeom prst="rect">
            <a:avLst/>
          </a:prstGeom>
          <a:noFill/>
        </p:spPr>
        <p:txBody>
          <a:bodyPr wrap="square" rtlCol="0">
            <a:spAutoFit/>
          </a:bodyPr>
          <a:lstStyle/>
          <a:p>
            <a:pPr algn="ctr"/>
            <a:r>
              <a:rPr kumimoji="1" lang="en-US" altLang="ja-JP" sz="900" b="1" dirty="0"/>
              <a:t>A</a:t>
            </a:r>
            <a:r>
              <a:rPr kumimoji="1" lang="ja-JP" altLang="en-US" sz="900" b="1" dirty="0"/>
              <a:t>さんの開発環境</a:t>
            </a:r>
          </a:p>
        </p:txBody>
      </p:sp>
      <p:sp>
        <p:nvSpPr>
          <p:cNvPr id="26" name="テキスト ボックス 25">
            <a:extLst>
              <a:ext uri="{FF2B5EF4-FFF2-40B4-BE49-F238E27FC236}">
                <a16:creationId xmlns:a16="http://schemas.microsoft.com/office/drawing/2014/main" id="{DF8D9BDA-183F-4273-90B3-0A367EA89496}"/>
              </a:ext>
            </a:extLst>
          </p:cNvPr>
          <p:cNvSpPr txBox="1"/>
          <p:nvPr/>
        </p:nvSpPr>
        <p:spPr>
          <a:xfrm>
            <a:off x="3198190" y="5794472"/>
            <a:ext cx="1534851" cy="230832"/>
          </a:xfrm>
          <a:prstGeom prst="rect">
            <a:avLst/>
          </a:prstGeom>
          <a:noFill/>
        </p:spPr>
        <p:txBody>
          <a:bodyPr wrap="square" rtlCol="0">
            <a:spAutoFit/>
          </a:bodyPr>
          <a:lstStyle/>
          <a:p>
            <a:pPr algn="ctr"/>
            <a:r>
              <a:rPr kumimoji="1" lang="en-US" altLang="ja-JP" sz="900" b="1" dirty="0"/>
              <a:t>B</a:t>
            </a:r>
            <a:r>
              <a:rPr kumimoji="1" lang="ja-JP" altLang="en-US" sz="900" b="1" dirty="0"/>
              <a:t>さんの開発環境</a:t>
            </a:r>
          </a:p>
        </p:txBody>
      </p:sp>
      <p:sp>
        <p:nvSpPr>
          <p:cNvPr id="27" name="フローチャート: 書類 26">
            <a:extLst>
              <a:ext uri="{FF2B5EF4-FFF2-40B4-BE49-F238E27FC236}">
                <a16:creationId xmlns:a16="http://schemas.microsoft.com/office/drawing/2014/main" id="{5C48334D-F903-41CC-B6C0-4269C0FE70A4}"/>
              </a:ext>
            </a:extLst>
          </p:cNvPr>
          <p:cNvSpPr/>
          <p:nvPr/>
        </p:nvSpPr>
        <p:spPr>
          <a:xfrm>
            <a:off x="3803082" y="5052035"/>
            <a:ext cx="337516" cy="282547"/>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49" name="フローチャート: 書類 48">
            <a:extLst>
              <a:ext uri="{FF2B5EF4-FFF2-40B4-BE49-F238E27FC236}">
                <a16:creationId xmlns:a16="http://schemas.microsoft.com/office/drawing/2014/main" id="{84341FDB-108C-4502-AD92-BC9C15C99C8A}"/>
              </a:ext>
            </a:extLst>
          </p:cNvPr>
          <p:cNvSpPr/>
          <p:nvPr/>
        </p:nvSpPr>
        <p:spPr>
          <a:xfrm>
            <a:off x="1227364" y="5018088"/>
            <a:ext cx="337516" cy="279750"/>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9" name="フローチャート: 書類 18">
            <a:extLst>
              <a:ext uri="{FF2B5EF4-FFF2-40B4-BE49-F238E27FC236}">
                <a16:creationId xmlns:a16="http://schemas.microsoft.com/office/drawing/2014/main" id="{ADE2F395-B882-43FF-9273-D933301F425D}"/>
              </a:ext>
            </a:extLst>
          </p:cNvPr>
          <p:cNvSpPr/>
          <p:nvPr/>
        </p:nvSpPr>
        <p:spPr>
          <a:xfrm>
            <a:off x="1228448" y="5015857"/>
            <a:ext cx="337516" cy="282547"/>
          </a:xfrm>
          <a:prstGeom prst="flowChart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52" name="フローチャート: 書類 51">
            <a:extLst>
              <a:ext uri="{FF2B5EF4-FFF2-40B4-BE49-F238E27FC236}">
                <a16:creationId xmlns:a16="http://schemas.microsoft.com/office/drawing/2014/main" id="{84C66A12-7973-4EF5-AE99-AAE07B5B09F6}"/>
              </a:ext>
            </a:extLst>
          </p:cNvPr>
          <p:cNvSpPr/>
          <p:nvPr/>
        </p:nvSpPr>
        <p:spPr>
          <a:xfrm>
            <a:off x="1602481" y="2306889"/>
            <a:ext cx="549011" cy="459595"/>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54" name="フローチャート: 書類 53">
            <a:extLst>
              <a:ext uri="{FF2B5EF4-FFF2-40B4-BE49-F238E27FC236}">
                <a16:creationId xmlns:a16="http://schemas.microsoft.com/office/drawing/2014/main" id="{3C4F6150-A86A-41BD-BAC9-40CEC78BB277}"/>
              </a:ext>
            </a:extLst>
          </p:cNvPr>
          <p:cNvSpPr/>
          <p:nvPr/>
        </p:nvSpPr>
        <p:spPr>
          <a:xfrm>
            <a:off x="3801395" y="5050622"/>
            <a:ext cx="340891" cy="285372"/>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63" name="吹き出し: 角を丸めた四角形 62">
            <a:extLst>
              <a:ext uri="{FF2B5EF4-FFF2-40B4-BE49-F238E27FC236}">
                <a16:creationId xmlns:a16="http://schemas.microsoft.com/office/drawing/2014/main" id="{3E419C28-D45A-4E32-968E-CD15F46DA9BE}"/>
              </a:ext>
            </a:extLst>
          </p:cNvPr>
          <p:cNvSpPr/>
          <p:nvPr/>
        </p:nvSpPr>
        <p:spPr>
          <a:xfrm>
            <a:off x="4919638" y="5178809"/>
            <a:ext cx="2029937" cy="305233"/>
          </a:xfrm>
          <a:prstGeom prst="wedgeRoundRectCallout">
            <a:avLst>
              <a:gd name="adj1" fmla="val -37212"/>
              <a:gd name="adj2" fmla="val 6365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本流へ影響を与えたくない</a:t>
            </a:r>
          </a:p>
        </p:txBody>
      </p:sp>
      <p:sp>
        <p:nvSpPr>
          <p:cNvPr id="78" name="正方形/長方形 77">
            <a:extLst>
              <a:ext uri="{FF2B5EF4-FFF2-40B4-BE49-F238E27FC236}">
                <a16:creationId xmlns:a16="http://schemas.microsoft.com/office/drawing/2014/main" id="{4D2DDAEE-B30C-4779-BEE2-9CD9D4530FE8}"/>
              </a:ext>
            </a:extLst>
          </p:cNvPr>
          <p:cNvSpPr/>
          <p:nvPr/>
        </p:nvSpPr>
        <p:spPr>
          <a:xfrm>
            <a:off x="3258298" y="1905738"/>
            <a:ext cx="2576197" cy="1217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9" name="フローチャート: 書類 78">
            <a:extLst>
              <a:ext uri="{FF2B5EF4-FFF2-40B4-BE49-F238E27FC236}">
                <a16:creationId xmlns:a16="http://schemas.microsoft.com/office/drawing/2014/main" id="{2EA46850-BFAF-4D61-A72C-AAC82F7E9FF0}"/>
              </a:ext>
            </a:extLst>
          </p:cNvPr>
          <p:cNvSpPr/>
          <p:nvPr/>
        </p:nvSpPr>
        <p:spPr>
          <a:xfrm>
            <a:off x="3439543" y="2318699"/>
            <a:ext cx="543575" cy="455045"/>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80" name="フローチャート: 書類 79">
            <a:extLst>
              <a:ext uri="{FF2B5EF4-FFF2-40B4-BE49-F238E27FC236}">
                <a16:creationId xmlns:a16="http://schemas.microsoft.com/office/drawing/2014/main" id="{6A6D1BEC-745A-4EFC-B157-F3FAA99C6229}"/>
              </a:ext>
            </a:extLst>
          </p:cNvPr>
          <p:cNvSpPr/>
          <p:nvPr/>
        </p:nvSpPr>
        <p:spPr>
          <a:xfrm>
            <a:off x="5069760" y="2318699"/>
            <a:ext cx="543575" cy="455045"/>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81" name="フローチャート: 書類 80">
            <a:extLst>
              <a:ext uri="{FF2B5EF4-FFF2-40B4-BE49-F238E27FC236}">
                <a16:creationId xmlns:a16="http://schemas.microsoft.com/office/drawing/2014/main" id="{92777B4D-E4DF-4B9A-BF37-A57C2371256C}"/>
              </a:ext>
            </a:extLst>
          </p:cNvPr>
          <p:cNvSpPr/>
          <p:nvPr/>
        </p:nvSpPr>
        <p:spPr>
          <a:xfrm>
            <a:off x="4259956" y="2316414"/>
            <a:ext cx="549011" cy="459595"/>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83" name="フローチャート: 書類 82">
            <a:extLst>
              <a:ext uri="{FF2B5EF4-FFF2-40B4-BE49-F238E27FC236}">
                <a16:creationId xmlns:a16="http://schemas.microsoft.com/office/drawing/2014/main" id="{2D4626F6-FFBA-4526-B12D-E1AAA821EC64}"/>
              </a:ext>
            </a:extLst>
          </p:cNvPr>
          <p:cNvSpPr/>
          <p:nvPr/>
        </p:nvSpPr>
        <p:spPr>
          <a:xfrm>
            <a:off x="4259956" y="2308472"/>
            <a:ext cx="560046" cy="473521"/>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84" name="フローチャート: 書類 83">
            <a:extLst>
              <a:ext uri="{FF2B5EF4-FFF2-40B4-BE49-F238E27FC236}">
                <a16:creationId xmlns:a16="http://schemas.microsoft.com/office/drawing/2014/main" id="{FCAEE421-E22F-415B-AE43-2BD46BFAA37C}"/>
              </a:ext>
            </a:extLst>
          </p:cNvPr>
          <p:cNvSpPr/>
          <p:nvPr/>
        </p:nvSpPr>
        <p:spPr>
          <a:xfrm>
            <a:off x="1597091" y="2306072"/>
            <a:ext cx="549011" cy="468833"/>
          </a:xfrm>
          <a:prstGeom prst="flowChart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85" name="フローチャート: 磁気ディスク 84">
            <a:extLst>
              <a:ext uri="{FF2B5EF4-FFF2-40B4-BE49-F238E27FC236}">
                <a16:creationId xmlns:a16="http://schemas.microsoft.com/office/drawing/2014/main" id="{FB7BAFC3-CFCA-48C0-9A41-E716F884057B}"/>
              </a:ext>
            </a:extLst>
          </p:cNvPr>
          <p:cNvSpPr/>
          <p:nvPr/>
        </p:nvSpPr>
        <p:spPr>
          <a:xfrm>
            <a:off x="5943200" y="2938948"/>
            <a:ext cx="1209675" cy="1325563"/>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a:t>リポジトリ</a:t>
            </a:r>
          </a:p>
        </p:txBody>
      </p:sp>
      <p:sp>
        <p:nvSpPr>
          <p:cNvPr id="86" name="フローチャート: 磁気ディスク 85">
            <a:extLst>
              <a:ext uri="{FF2B5EF4-FFF2-40B4-BE49-F238E27FC236}">
                <a16:creationId xmlns:a16="http://schemas.microsoft.com/office/drawing/2014/main" id="{479193DD-FB7B-4631-8377-1127EC48AA85}"/>
              </a:ext>
            </a:extLst>
          </p:cNvPr>
          <p:cNvSpPr/>
          <p:nvPr/>
        </p:nvSpPr>
        <p:spPr>
          <a:xfrm>
            <a:off x="7480033" y="2934544"/>
            <a:ext cx="1209675" cy="1325563"/>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sz="1400" dirty="0"/>
          </a:p>
        </p:txBody>
      </p:sp>
      <p:sp>
        <p:nvSpPr>
          <p:cNvPr id="87" name="フローチャート: 磁気ディスク 86">
            <a:extLst>
              <a:ext uri="{FF2B5EF4-FFF2-40B4-BE49-F238E27FC236}">
                <a16:creationId xmlns:a16="http://schemas.microsoft.com/office/drawing/2014/main" id="{588D8844-2E94-4D79-A2E7-C7512F213062}"/>
              </a:ext>
            </a:extLst>
          </p:cNvPr>
          <p:cNvSpPr/>
          <p:nvPr/>
        </p:nvSpPr>
        <p:spPr>
          <a:xfrm>
            <a:off x="7527938" y="1331022"/>
            <a:ext cx="1209675" cy="1325563"/>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1400" dirty="0"/>
          </a:p>
        </p:txBody>
      </p:sp>
      <p:cxnSp>
        <p:nvCxnSpPr>
          <p:cNvPr id="89" name="直線コネクタ 88">
            <a:extLst>
              <a:ext uri="{FF2B5EF4-FFF2-40B4-BE49-F238E27FC236}">
                <a16:creationId xmlns:a16="http://schemas.microsoft.com/office/drawing/2014/main" id="{6ADF5381-02F1-497F-8355-D5E6DE0ED47A}"/>
              </a:ext>
            </a:extLst>
          </p:cNvPr>
          <p:cNvCxnSpPr>
            <a:cxnSpLocks/>
            <a:stCxn id="85" idx="4"/>
            <a:endCxn id="86" idx="2"/>
          </p:cNvCxnSpPr>
          <p:nvPr/>
        </p:nvCxnSpPr>
        <p:spPr>
          <a:xfrm flipV="1">
            <a:off x="7152875" y="3597326"/>
            <a:ext cx="327158" cy="4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08AB58B0-C1E2-4080-8A90-D3154EE5AD8D}"/>
              </a:ext>
            </a:extLst>
          </p:cNvPr>
          <p:cNvCxnSpPr>
            <a:cxnSpLocks/>
            <a:stCxn id="85" idx="1"/>
            <a:endCxn id="87" idx="2"/>
          </p:cNvCxnSpPr>
          <p:nvPr/>
        </p:nvCxnSpPr>
        <p:spPr>
          <a:xfrm flipV="1">
            <a:off x="6548038" y="1993804"/>
            <a:ext cx="979900" cy="945144"/>
          </a:xfrm>
          <a:prstGeom prst="line">
            <a:avLst/>
          </a:prstGeom>
        </p:spPr>
        <p:style>
          <a:lnRef idx="1">
            <a:schemeClr val="accent2"/>
          </a:lnRef>
          <a:fillRef idx="0">
            <a:schemeClr val="accent2"/>
          </a:fillRef>
          <a:effectRef idx="0">
            <a:schemeClr val="accent2"/>
          </a:effectRef>
          <a:fontRef idx="minor">
            <a:schemeClr val="tx1"/>
          </a:fontRef>
        </p:style>
      </p:cxnSp>
      <p:sp>
        <p:nvSpPr>
          <p:cNvPr id="93" name="フローチャート: 磁気ディスク 92">
            <a:extLst>
              <a:ext uri="{FF2B5EF4-FFF2-40B4-BE49-F238E27FC236}">
                <a16:creationId xmlns:a16="http://schemas.microsoft.com/office/drawing/2014/main" id="{EBFBF2CA-58C3-4408-9B50-24D45623CF1B}"/>
              </a:ext>
            </a:extLst>
          </p:cNvPr>
          <p:cNvSpPr/>
          <p:nvPr/>
        </p:nvSpPr>
        <p:spPr>
          <a:xfrm>
            <a:off x="9016866" y="2934544"/>
            <a:ext cx="1209675" cy="1325563"/>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sz="1400" dirty="0"/>
          </a:p>
        </p:txBody>
      </p:sp>
      <p:sp>
        <p:nvSpPr>
          <p:cNvPr id="94" name="フローチャート: 磁気ディスク 93">
            <a:extLst>
              <a:ext uri="{FF2B5EF4-FFF2-40B4-BE49-F238E27FC236}">
                <a16:creationId xmlns:a16="http://schemas.microsoft.com/office/drawing/2014/main" id="{53DCC0E0-4658-4215-8DAE-6730BBB3CD86}"/>
              </a:ext>
            </a:extLst>
          </p:cNvPr>
          <p:cNvSpPr/>
          <p:nvPr/>
        </p:nvSpPr>
        <p:spPr>
          <a:xfrm>
            <a:off x="9004467" y="1331022"/>
            <a:ext cx="1209675" cy="1325563"/>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1400" dirty="0"/>
          </a:p>
        </p:txBody>
      </p:sp>
      <p:cxnSp>
        <p:nvCxnSpPr>
          <p:cNvPr id="104" name="直線矢印コネクタ 103">
            <a:extLst>
              <a:ext uri="{FF2B5EF4-FFF2-40B4-BE49-F238E27FC236}">
                <a16:creationId xmlns:a16="http://schemas.microsoft.com/office/drawing/2014/main" id="{86FD0E83-FC4C-4256-9C34-A517D07E44F3}"/>
              </a:ext>
            </a:extLst>
          </p:cNvPr>
          <p:cNvCxnSpPr>
            <a:cxnSpLocks/>
          </p:cNvCxnSpPr>
          <p:nvPr/>
        </p:nvCxnSpPr>
        <p:spPr>
          <a:xfrm flipH="1" flipV="1">
            <a:off x="4180050" y="5334455"/>
            <a:ext cx="523988" cy="379527"/>
          </a:xfrm>
          <a:prstGeom prst="straightConnector1">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78AC981E-BCB1-4564-9BD7-09D155D13599}"/>
              </a:ext>
            </a:extLst>
          </p:cNvPr>
          <p:cNvSpPr txBox="1"/>
          <p:nvPr/>
        </p:nvSpPr>
        <p:spPr>
          <a:xfrm rot="2106762">
            <a:off x="4205925" y="5555624"/>
            <a:ext cx="495968" cy="215444"/>
          </a:xfrm>
          <a:prstGeom prst="rect">
            <a:avLst/>
          </a:prstGeom>
          <a:noFill/>
        </p:spPr>
        <p:txBody>
          <a:bodyPr wrap="square" rtlCol="0">
            <a:spAutoFit/>
          </a:bodyPr>
          <a:lstStyle/>
          <a:p>
            <a:r>
              <a:rPr kumimoji="1" lang="ja-JP" altLang="en-US" sz="800" dirty="0"/>
              <a:t>更新</a:t>
            </a:r>
          </a:p>
        </p:txBody>
      </p:sp>
      <p:cxnSp>
        <p:nvCxnSpPr>
          <p:cNvPr id="106" name="直線矢印コネクタ 105">
            <a:extLst>
              <a:ext uri="{FF2B5EF4-FFF2-40B4-BE49-F238E27FC236}">
                <a16:creationId xmlns:a16="http://schemas.microsoft.com/office/drawing/2014/main" id="{CF5E0E36-4348-422E-B308-AFA60D013B55}"/>
              </a:ext>
            </a:extLst>
          </p:cNvPr>
          <p:cNvCxnSpPr>
            <a:cxnSpLocks/>
          </p:cNvCxnSpPr>
          <p:nvPr/>
        </p:nvCxnSpPr>
        <p:spPr>
          <a:xfrm flipV="1">
            <a:off x="702767" y="5301177"/>
            <a:ext cx="504718" cy="374180"/>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7" name="テキスト ボックス 106">
            <a:extLst>
              <a:ext uri="{FF2B5EF4-FFF2-40B4-BE49-F238E27FC236}">
                <a16:creationId xmlns:a16="http://schemas.microsoft.com/office/drawing/2014/main" id="{295DD3E5-26BC-4B20-809C-C4A3B01DB464}"/>
              </a:ext>
            </a:extLst>
          </p:cNvPr>
          <p:cNvSpPr txBox="1"/>
          <p:nvPr/>
        </p:nvSpPr>
        <p:spPr>
          <a:xfrm rot="19320053">
            <a:off x="765373" y="5457119"/>
            <a:ext cx="495968" cy="215444"/>
          </a:xfrm>
          <a:prstGeom prst="rect">
            <a:avLst/>
          </a:prstGeom>
          <a:noFill/>
        </p:spPr>
        <p:txBody>
          <a:bodyPr wrap="square" rtlCol="0">
            <a:spAutoFit/>
          </a:bodyPr>
          <a:lstStyle/>
          <a:p>
            <a:r>
              <a:rPr kumimoji="1" lang="ja-JP" altLang="en-US" sz="800" dirty="0"/>
              <a:t>更新</a:t>
            </a:r>
          </a:p>
        </p:txBody>
      </p:sp>
      <p:cxnSp>
        <p:nvCxnSpPr>
          <p:cNvPr id="108" name="直線矢印コネクタ 107">
            <a:extLst>
              <a:ext uri="{FF2B5EF4-FFF2-40B4-BE49-F238E27FC236}">
                <a16:creationId xmlns:a16="http://schemas.microsoft.com/office/drawing/2014/main" id="{B7A0E4C3-0208-4801-B626-7BC7467294FA}"/>
              </a:ext>
            </a:extLst>
          </p:cNvPr>
          <p:cNvCxnSpPr>
            <a:cxnSpLocks/>
            <a:stCxn id="19" idx="0"/>
            <a:endCxn id="84" idx="2"/>
          </p:cNvCxnSpPr>
          <p:nvPr/>
        </p:nvCxnSpPr>
        <p:spPr>
          <a:xfrm flipV="1">
            <a:off x="1397206" y="2743910"/>
            <a:ext cx="474391" cy="2271947"/>
          </a:xfrm>
          <a:prstGeom prst="straightConnector1">
            <a:avLst/>
          </a:prstGeom>
          <a:ln w="5715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C3FACB72-83B8-4D34-B597-E6A8494601DA}"/>
              </a:ext>
            </a:extLst>
          </p:cNvPr>
          <p:cNvCxnSpPr>
            <a:cxnSpLocks/>
            <a:stCxn id="54" idx="0"/>
            <a:endCxn id="83" idx="2"/>
          </p:cNvCxnSpPr>
          <p:nvPr/>
        </p:nvCxnSpPr>
        <p:spPr>
          <a:xfrm flipV="1">
            <a:off x="3971841" y="2750688"/>
            <a:ext cx="568138" cy="2299934"/>
          </a:xfrm>
          <a:prstGeom prst="straightConnector1">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4" name="テキスト ボックス 113">
            <a:extLst>
              <a:ext uri="{FF2B5EF4-FFF2-40B4-BE49-F238E27FC236}">
                <a16:creationId xmlns:a16="http://schemas.microsoft.com/office/drawing/2014/main" id="{5433DF9C-B2B2-4AC9-A0C2-7ABEE5E19CBA}"/>
              </a:ext>
            </a:extLst>
          </p:cNvPr>
          <p:cNvSpPr txBox="1"/>
          <p:nvPr/>
        </p:nvSpPr>
        <p:spPr>
          <a:xfrm>
            <a:off x="4442044" y="1523525"/>
            <a:ext cx="1376241" cy="369332"/>
          </a:xfrm>
          <a:prstGeom prst="rect">
            <a:avLst/>
          </a:prstGeom>
          <a:noFill/>
        </p:spPr>
        <p:txBody>
          <a:bodyPr wrap="square" rtlCol="0">
            <a:spAutoFit/>
          </a:bodyPr>
          <a:lstStyle/>
          <a:p>
            <a:pPr algn="ctr"/>
            <a:r>
              <a:rPr lang="ja-JP" altLang="en-US" b="1" dirty="0">
                <a:solidFill>
                  <a:srgbClr val="FF0000"/>
                </a:solidFill>
              </a:rPr>
              <a:t>⑤</a:t>
            </a:r>
            <a:r>
              <a:rPr kumimoji="1" lang="ja-JP" altLang="en-US" b="1" dirty="0">
                <a:solidFill>
                  <a:srgbClr val="FF0000"/>
                </a:solidFill>
              </a:rPr>
              <a:t>ブランチ</a:t>
            </a:r>
          </a:p>
        </p:txBody>
      </p:sp>
      <p:sp>
        <p:nvSpPr>
          <p:cNvPr id="50" name="吹き出し: 角を丸めた四角形 49">
            <a:extLst>
              <a:ext uri="{FF2B5EF4-FFF2-40B4-BE49-F238E27FC236}">
                <a16:creationId xmlns:a16="http://schemas.microsoft.com/office/drawing/2014/main" id="{F5A7AE57-1277-4BCE-B9EE-FCB0C8E076B8}"/>
              </a:ext>
            </a:extLst>
          </p:cNvPr>
          <p:cNvSpPr/>
          <p:nvPr/>
        </p:nvSpPr>
        <p:spPr>
          <a:xfrm>
            <a:off x="5232300" y="5636059"/>
            <a:ext cx="1788414" cy="467227"/>
          </a:xfrm>
          <a:prstGeom prst="wedgeRoundRectCallout">
            <a:avLst>
              <a:gd name="adj1" fmla="val -53825"/>
              <a:gd name="adj2" fmla="val -1888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他の場所に</a:t>
            </a:r>
            <a:endParaRPr kumimoji="1" lang="en-US" altLang="ja-JP" sz="1050" dirty="0"/>
          </a:p>
          <a:p>
            <a:pPr algn="ctr"/>
            <a:r>
              <a:rPr kumimoji="1" lang="ja-JP" altLang="en-US" sz="1050" dirty="0"/>
              <a:t>一時的にコミットしたい</a:t>
            </a:r>
          </a:p>
        </p:txBody>
      </p:sp>
      <p:cxnSp>
        <p:nvCxnSpPr>
          <p:cNvPr id="53" name="直線コネクタ 52">
            <a:extLst>
              <a:ext uri="{FF2B5EF4-FFF2-40B4-BE49-F238E27FC236}">
                <a16:creationId xmlns:a16="http://schemas.microsoft.com/office/drawing/2014/main" id="{92CEA688-5B9C-42D2-B49B-AF2CA817C483}"/>
              </a:ext>
            </a:extLst>
          </p:cNvPr>
          <p:cNvCxnSpPr>
            <a:cxnSpLocks/>
            <a:stCxn id="86" idx="4"/>
            <a:endCxn id="93" idx="2"/>
          </p:cNvCxnSpPr>
          <p:nvPr/>
        </p:nvCxnSpPr>
        <p:spPr>
          <a:xfrm>
            <a:off x="8689708" y="3597326"/>
            <a:ext cx="327158"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スマイル 76">
            <a:extLst>
              <a:ext uri="{FF2B5EF4-FFF2-40B4-BE49-F238E27FC236}">
                <a16:creationId xmlns:a16="http://schemas.microsoft.com/office/drawing/2014/main" id="{5B74A4AA-0262-40DF-AFBC-6C5946317711}"/>
              </a:ext>
            </a:extLst>
          </p:cNvPr>
          <p:cNvSpPr/>
          <p:nvPr/>
        </p:nvSpPr>
        <p:spPr>
          <a:xfrm>
            <a:off x="7336112" y="4273972"/>
            <a:ext cx="490885" cy="467227"/>
          </a:xfrm>
          <a:prstGeom prst="smileyFace">
            <a:avLst>
              <a:gd name="adj" fmla="val 4653"/>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82" name="スマイル 81">
            <a:extLst>
              <a:ext uri="{FF2B5EF4-FFF2-40B4-BE49-F238E27FC236}">
                <a16:creationId xmlns:a16="http://schemas.microsoft.com/office/drawing/2014/main" id="{D0821930-8C40-4A12-BC9F-E68B64AF9FDA}"/>
              </a:ext>
            </a:extLst>
          </p:cNvPr>
          <p:cNvSpPr/>
          <p:nvPr/>
        </p:nvSpPr>
        <p:spPr>
          <a:xfrm>
            <a:off x="7234590" y="954697"/>
            <a:ext cx="490885" cy="467227"/>
          </a:xfrm>
          <a:prstGeom prst="smileyFace">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88" name="直線コネクタ 87">
            <a:extLst>
              <a:ext uri="{FF2B5EF4-FFF2-40B4-BE49-F238E27FC236}">
                <a16:creationId xmlns:a16="http://schemas.microsoft.com/office/drawing/2014/main" id="{52D4DD5C-0065-405F-88BE-6F15086E0945}"/>
              </a:ext>
            </a:extLst>
          </p:cNvPr>
          <p:cNvCxnSpPr>
            <a:cxnSpLocks/>
            <a:stCxn id="94" idx="2"/>
            <a:endCxn id="87" idx="4"/>
          </p:cNvCxnSpPr>
          <p:nvPr/>
        </p:nvCxnSpPr>
        <p:spPr>
          <a:xfrm flipH="1">
            <a:off x="8737613" y="1993804"/>
            <a:ext cx="266854" cy="0"/>
          </a:xfrm>
          <a:prstGeom prst="line">
            <a:avLst/>
          </a:prstGeom>
        </p:spPr>
        <p:style>
          <a:lnRef idx="1">
            <a:schemeClr val="accent2"/>
          </a:lnRef>
          <a:fillRef idx="0">
            <a:schemeClr val="accent2"/>
          </a:fillRef>
          <a:effectRef idx="0">
            <a:schemeClr val="accent2"/>
          </a:effectRef>
          <a:fontRef idx="minor">
            <a:schemeClr val="tx1"/>
          </a:fontRef>
        </p:style>
      </p:cxnSp>
      <p:sp>
        <p:nvSpPr>
          <p:cNvPr id="59" name="テキスト ボックス 58">
            <a:extLst>
              <a:ext uri="{FF2B5EF4-FFF2-40B4-BE49-F238E27FC236}">
                <a16:creationId xmlns:a16="http://schemas.microsoft.com/office/drawing/2014/main" id="{69E70BE6-15CB-4903-B242-EB5B3C40F243}"/>
              </a:ext>
            </a:extLst>
          </p:cNvPr>
          <p:cNvSpPr txBox="1"/>
          <p:nvPr/>
        </p:nvSpPr>
        <p:spPr>
          <a:xfrm>
            <a:off x="7826997" y="4367464"/>
            <a:ext cx="4321524" cy="369332"/>
          </a:xfrm>
          <a:prstGeom prst="rect">
            <a:avLst/>
          </a:prstGeom>
          <a:noFill/>
        </p:spPr>
        <p:txBody>
          <a:bodyPr wrap="square" rtlCol="0">
            <a:spAutoFit/>
          </a:bodyPr>
          <a:lstStyle/>
          <a:p>
            <a:r>
              <a:rPr kumimoji="1" lang="en-US" altLang="ja-JP" dirty="0"/>
              <a:t>A</a:t>
            </a:r>
            <a:r>
              <a:rPr kumimoji="1" lang="ja-JP" altLang="en-US" dirty="0" err="1"/>
              <a:t>さんは</a:t>
            </a:r>
            <a:r>
              <a:rPr kumimoji="1" lang="ja-JP" altLang="en-US" dirty="0"/>
              <a:t>本流コミットしていく</a:t>
            </a:r>
          </a:p>
        </p:txBody>
      </p:sp>
      <p:sp>
        <p:nvSpPr>
          <p:cNvPr id="92" name="テキスト ボックス 91">
            <a:extLst>
              <a:ext uri="{FF2B5EF4-FFF2-40B4-BE49-F238E27FC236}">
                <a16:creationId xmlns:a16="http://schemas.microsoft.com/office/drawing/2014/main" id="{C7D3C160-5B3D-4BFA-B24D-141F541B2B28}"/>
              </a:ext>
            </a:extLst>
          </p:cNvPr>
          <p:cNvSpPr txBox="1"/>
          <p:nvPr/>
        </p:nvSpPr>
        <p:spPr>
          <a:xfrm>
            <a:off x="7725475" y="1018284"/>
            <a:ext cx="4321524" cy="646331"/>
          </a:xfrm>
          <a:prstGeom prst="rect">
            <a:avLst/>
          </a:prstGeom>
          <a:noFill/>
        </p:spPr>
        <p:txBody>
          <a:bodyPr wrap="square" rtlCol="0">
            <a:spAutoFit/>
          </a:bodyPr>
          <a:lstStyle/>
          <a:p>
            <a:r>
              <a:rPr kumimoji="1" lang="en-US" altLang="ja-JP" dirty="0"/>
              <a:t>B</a:t>
            </a:r>
            <a:r>
              <a:rPr kumimoji="1" lang="ja-JP" altLang="en-US" dirty="0" err="1"/>
              <a:t>さんは</a:t>
            </a:r>
            <a:r>
              <a:rPr kumimoji="1" lang="ja-JP" altLang="en-US" b="1" dirty="0">
                <a:solidFill>
                  <a:schemeClr val="accent2">
                    <a:lumMod val="60000"/>
                    <a:lumOff val="40000"/>
                  </a:schemeClr>
                </a:solidFill>
              </a:rPr>
              <a:t>ブランチ</a:t>
            </a:r>
            <a:r>
              <a:rPr kumimoji="1" lang="en-US" altLang="ja-JP" b="1" dirty="0">
                <a:solidFill>
                  <a:schemeClr val="accent2">
                    <a:lumMod val="60000"/>
                    <a:lumOff val="40000"/>
                  </a:schemeClr>
                </a:solidFill>
              </a:rPr>
              <a:t>B</a:t>
            </a:r>
            <a:r>
              <a:rPr kumimoji="1" lang="ja-JP" altLang="en-US" dirty="0"/>
              <a:t>にコミットしていく</a:t>
            </a:r>
          </a:p>
        </p:txBody>
      </p:sp>
      <p:sp>
        <p:nvSpPr>
          <p:cNvPr id="98" name="フローチャート: 磁気ディスク 97">
            <a:extLst>
              <a:ext uri="{FF2B5EF4-FFF2-40B4-BE49-F238E27FC236}">
                <a16:creationId xmlns:a16="http://schemas.microsoft.com/office/drawing/2014/main" id="{1141D605-575F-428C-9A50-1BADDA94C3E7}"/>
              </a:ext>
            </a:extLst>
          </p:cNvPr>
          <p:cNvSpPr/>
          <p:nvPr/>
        </p:nvSpPr>
        <p:spPr>
          <a:xfrm>
            <a:off x="10553699" y="2930140"/>
            <a:ext cx="1209675" cy="1325563"/>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1400" dirty="0"/>
          </a:p>
        </p:txBody>
      </p:sp>
      <p:cxnSp>
        <p:nvCxnSpPr>
          <p:cNvPr id="61" name="直線コネクタ 60">
            <a:extLst>
              <a:ext uri="{FF2B5EF4-FFF2-40B4-BE49-F238E27FC236}">
                <a16:creationId xmlns:a16="http://schemas.microsoft.com/office/drawing/2014/main" id="{AA2A7C92-A6F3-49F8-8DF0-A14799927B42}"/>
              </a:ext>
            </a:extLst>
          </p:cNvPr>
          <p:cNvCxnSpPr>
            <a:cxnSpLocks/>
            <a:stCxn id="93" idx="4"/>
            <a:endCxn id="98" idx="2"/>
          </p:cNvCxnSpPr>
          <p:nvPr/>
        </p:nvCxnSpPr>
        <p:spPr>
          <a:xfrm flipV="1">
            <a:off x="10226541" y="3592922"/>
            <a:ext cx="327158" cy="4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ACD8F4F6-75B6-4446-BA50-01FBED5595CC}"/>
              </a:ext>
            </a:extLst>
          </p:cNvPr>
          <p:cNvCxnSpPr>
            <a:cxnSpLocks/>
            <a:stCxn id="94" idx="4"/>
            <a:endCxn id="98" idx="1"/>
          </p:cNvCxnSpPr>
          <p:nvPr/>
        </p:nvCxnSpPr>
        <p:spPr>
          <a:xfrm>
            <a:off x="10214142" y="1993804"/>
            <a:ext cx="944395" cy="936336"/>
          </a:xfrm>
          <a:prstGeom prst="line">
            <a:avLst/>
          </a:prstGeom>
        </p:spPr>
        <p:style>
          <a:lnRef idx="1">
            <a:schemeClr val="accent2"/>
          </a:lnRef>
          <a:fillRef idx="0">
            <a:schemeClr val="accent2"/>
          </a:fillRef>
          <a:effectRef idx="0">
            <a:schemeClr val="accent2"/>
          </a:effectRef>
          <a:fontRef idx="minor">
            <a:schemeClr val="tx1"/>
          </a:fontRef>
        </p:style>
      </p:cxnSp>
      <p:sp>
        <p:nvSpPr>
          <p:cNvPr id="100" name="テキスト ボックス 99">
            <a:extLst>
              <a:ext uri="{FF2B5EF4-FFF2-40B4-BE49-F238E27FC236}">
                <a16:creationId xmlns:a16="http://schemas.microsoft.com/office/drawing/2014/main" id="{DBA58A46-8735-4C42-BF0D-D7E4167551BC}"/>
              </a:ext>
            </a:extLst>
          </p:cNvPr>
          <p:cNvSpPr txBox="1"/>
          <p:nvPr/>
        </p:nvSpPr>
        <p:spPr>
          <a:xfrm>
            <a:off x="7460941" y="4992656"/>
            <a:ext cx="4321524" cy="584775"/>
          </a:xfrm>
          <a:prstGeom prst="rect">
            <a:avLst/>
          </a:prstGeom>
          <a:noFill/>
        </p:spPr>
        <p:txBody>
          <a:bodyPr wrap="square" rtlCol="0">
            <a:spAutoFit/>
          </a:bodyPr>
          <a:lstStyle/>
          <a:p>
            <a:r>
              <a:rPr lang="ja-JP" altLang="en-US" sz="1600" dirty="0"/>
              <a:t>最終的に本流</a:t>
            </a:r>
            <a:r>
              <a:rPr lang="en-US" altLang="ja-JP" sz="1600" b="1" dirty="0"/>
              <a:t>,</a:t>
            </a:r>
            <a:r>
              <a:rPr lang="en-US" altLang="ja-JP" sz="1600" b="1" dirty="0">
                <a:solidFill>
                  <a:schemeClr val="accent5">
                    <a:lumMod val="75000"/>
                  </a:schemeClr>
                </a:solidFill>
              </a:rPr>
              <a:t> </a:t>
            </a:r>
            <a:r>
              <a:rPr lang="ja-JP" altLang="en-US" sz="1600" b="1" dirty="0">
                <a:solidFill>
                  <a:schemeClr val="accent2">
                    <a:lumMod val="60000"/>
                    <a:lumOff val="40000"/>
                  </a:schemeClr>
                </a:solidFill>
              </a:rPr>
              <a:t>ブランチ</a:t>
            </a:r>
            <a:r>
              <a:rPr lang="ja-JP" altLang="en-US" sz="1600" dirty="0"/>
              <a:t>を</a:t>
            </a:r>
            <a:endParaRPr lang="en-US" altLang="ja-JP" sz="1600" dirty="0"/>
          </a:p>
          <a:p>
            <a:r>
              <a:rPr lang="ja-JP" altLang="en-US" sz="1600" b="1" dirty="0">
                <a:solidFill>
                  <a:schemeClr val="accent6">
                    <a:lumMod val="75000"/>
                  </a:schemeClr>
                </a:solidFill>
              </a:rPr>
              <a:t>マージ</a:t>
            </a:r>
            <a:r>
              <a:rPr lang="ja-JP" altLang="en-US" sz="1600" dirty="0"/>
              <a:t>して成果物とする。</a:t>
            </a:r>
            <a:endParaRPr kumimoji="1" lang="ja-JP" altLang="en-US" sz="1600" dirty="0"/>
          </a:p>
        </p:txBody>
      </p:sp>
      <p:sp>
        <p:nvSpPr>
          <p:cNvPr id="55" name="テキスト ボックス 54">
            <a:extLst>
              <a:ext uri="{FF2B5EF4-FFF2-40B4-BE49-F238E27FC236}">
                <a16:creationId xmlns:a16="http://schemas.microsoft.com/office/drawing/2014/main" id="{9A74C25F-B876-4F40-A4DA-5F8178E34A9F}"/>
              </a:ext>
            </a:extLst>
          </p:cNvPr>
          <p:cNvSpPr txBox="1"/>
          <p:nvPr/>
        </p:nvSpPr>
        <p:spPr>
          <a:xfrm>
            <a:off x="495355" y="1578035"/>
            <a:ext cx="1376241" cy="369332"/>
          </a:xfrm>
          <a:prstGeom prst="rect">
            <a:avLst/>
          </a:prstGeom>
          <a:noFill/>
        </p:spPr>
        <p:txBody>
          <a:bodyPr wrap="square" rtlCol="0">
            <a:spAutoFit/>
          </a:bodyPr>
          <a:lstStyle/>
          <a:p>
            <a:pPr algn="ctr"/>
            <a:r>
              <a:rPr kumimoji="1" lang="ja-JP" altLang="en-US" b="1" dirty="0">
                <a:solidFill>
                  <a:srgbClr val="FF0000"/>
                </a:solidFill>
              </a:rPr>
              <a:t>本流</a:t>
            </a:r>
          </a:p>
        </p:txBody>
      </p:sp>
      <p:sp>
        <p:nvSpPr>
          <p:cNvPr id="2" name="矢印: U ターン 1">
            <a:extLst>
              <a:ext uri="{FF2B5EF4-FFF2-40B4-BE49-F238E27FC236}">
                <a16:creationId xmlns:a16="http://schemas.microsoft.com/office/drawing/2014/main" id="{EB4D5B29-D494-4FDB-93F9-FC3814B140F7}"/>
              </a:ext>
            </a:extLst>
          </p:cNvPr>
          <p:cNvSpPr/>
          <p:nvPr/>
        </p:nvSpPr>
        <p:spPr>
          <a:xfrm>
            <a:off x="2040355" y="1517541"/>
            <a:ext cx="2465786" cy="388197"/>
          </a:xfrm>
          <a:prstGeom prst="utur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60901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wipe(down)">
                                      <p:cBhvr>
                                        <p:cTn id="7" dur="500"/>
                                        <p:tgtEl>
                                          <p:spTgt spid="107"/>
                                        </p:tgtEl>
                                      </p:cBhvr>
                                    </p:animEffect>
                                  </p:childTnLst>
                                </p:cTn>
                              </p:par>
                              <p:par>
                                <p:cTn id="8" presetID="22" presetClass="entr" presetSubtype="4" fill="hold" nodeType="with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wipe(down)">
                                      <p:cBhvr>
                                        <p:cTn id="10" dur="500"/>
                                        <p:tgtEl>
                                          <p:spTgt spid="10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wipe(down)">
                                      <p:cBhvr>
                                        <p:cTn id="18" dur="500"/>
                                        <p:tgtEl>
                                          <p:spTgt spid="10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wipe(down)">
                                      <p:cBhvr>
                                        <p:cTn id="21" dur="500"/>
                                        <p:tgtEl>
                                          <p:spTgt spid="8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05"/>
                                        </p:tgtEl>
                                        <p:attrNameLst>
                                          <p:attrName>style.visibility</p:attrName>
                                        </p:attrNameLst>
                                      </p:cBhvr>
                                      <p:to>
                                        <p:strVal val="visible"/>
                                      </p:to>
                                    </p:set>
                                    <p:animEffect transition="in" filter="wipe(down)">
                                      <p:cBhvr>
                                        <p:cTn id="26" dur="500"/>
                                        <p:tgtEl>
                                          <p:spTgt spid="105"/>
                                        </p:tgtEl>
                                      </p:cBhvr>
                                    </p:animEffect>
                                  </p:childTnLst>
                                </p:cTn>
                              </p:par>
                              <p:par>
                                <p:cTn id="27" presetID="22" presetClass="entr" presetSubtype="4" fill="hold" nodeType="withEffect">
                                  <p:stCondLst>
                                    <p:cond delay="0"/>
                                  </p:stCondLst>
                                  <p:childTnLst>
                                    <p:set>
                                      <p:cBhvr>
                                        <p:cTn id="28" dur="1" fill="hold">
                                          <p:stCondLst>
                                            <p:cond delay="0"/>
                                          </p:stCondLst>
                                        </p:cTn>
                                        <p:tgtEl>
                                          <p:spTgt spid="104"/>
                                        </p:tgtEl>
                                        <p:attrNameLst>
                                          <p:attrName>style.visibility</p:attrName>
                                        </p:attrNameLst>
                                      </p:cBhvr>
                                      <p:to>
                                        <p:strVal val="visible"/>
                                      </p:to>
                                    </p:set>
                                    <p:animEffect transition="in" filter="wipe(down)">
                                      <p:cBhvr>
                                        <p:cTn id="29" dur="500"/>
                                        <p:tgtEl>
                                          <p:spTgt spid="104"/>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wipe(down)">
                                      <p:cBhvr>
                                        <p:cTn id="32" dur="500"/>
                                        <p:tgtEl>
                                          <p:spTgt spid="5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500"/>
                                        <p:tgtEl>
                                          <p:spTgt spid="6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5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8"/>
                                        </p:tgtEl>
                                        <p:attrNameLst>
                                          <p:attrName>style.visibility</p:attrName>
                                        </p:attrNameLst>
                                      </p:cBhvr>
                                      <p:to>
                                        <p:strVal val="visible"/>
                                      </p:to>
                                    </p:set>
                                    <p:animEffect transition="in" filter="fade">
                                      <p:cBhvr>
                                        <p:cTn id="47" dur="500"/>
                                        <p:tgtEl>
                                          <p:spTgt spid="7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0"/>
                                        </p:tgtEl>
                                        <p:attrNameLst>
                                          <p:attrName>style.visibility</p:attrName>
                                        </p:attrNameLst>
                                      </p:cBhvr>
                                      <p:to>
                                        <p:strVal val="visible"/>
                                      </p:to>
                                    </p:set>
                                    <p:animEffect transition="in" filter="fade">
                                      <p:cBhvr>
                                        <p:cTn id="50" dur="500"/>
                                        <p:tgtEl>
                                          <p:spTgt spid="8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500"/>
                                        <p:tgtEl>
                                          <p:spTgt spid="8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9"/>
                                        </p:tgtEl>
                                        <p:attrNameLst>
                                          <p:attrName>style.visibility</p:attrName>
                                        </p:attrNameLst>
                                      </p:cBhvr>
                                      <p:to>
                                        <p:strVal val="visible"/>
                                      </p:to>
                                    </p:set>
                                    <p:animEffect transition="in" filter="fade">
                                      <p:cBhvr>
                                        <p:cTn id="56" dur="500"/>
                                        <p:tgtEl>
                                          <p:spTgt spid="7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fade">
                                      <p:cBhvr>
                                        <p:cTn id="59" dur="500"/>
                                        <p:tgtEl>
                                          <p:spTgt spid="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111"/>
                                        </p:tgtEl>
                                        <p:attrNameLst>
                                          <p:attrName>style.visibility</p:attrName>
                                        </p:attrNameLst>
                                      </p:cBhvr>
                                      <p:to>
                                        <p:strVal val="visible"/>
                                      </p:to>
                                    </p:set>
                                    <p:animEffect transition="in" filter="wipe(down)">
                                      <p:cBhvr>
                                        <p:cTn id="64" dur="500"/>
                                        <p:tgtEl>
                                          <p:spTgt spid="111"/>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animEffect transition="in" filter="wipe(down)">
                                      <p:cBhvr>
                                        <p:cTn id="67" dur="500"/>
                                        <p:tgtEl>
                                          <p:spTgt spid="8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14"/>
                                        </p:tgtEl>
                                        <p:attrNameLst>
                                          <p:attrName>style.visibility</p:attrName>
                                        </p:attrNameLst>
                                      </p:cBhvr>
                                      <p:to>
                                        <p:strVal val="visible"/>
                                      </p:to>
                                    </p:set>
                                    <p:animEffect transition="in" filter="fade">
                                      <p:cBhvr>
                                        <p:cTn id="72" dur="500"/>
                                        <p:tgtEl>
                                          <p:spTgt spid="11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fade">
                                      <p:cBhvr>
                                        <p:cTn id="77" dur="500"/>
                                        <p:tgtEl>
                                          <p:spTgt spid="5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fade">
                                      <p:cBhvr>
                                        <p:cTn id="82" dur="500"/>
                                        <p:tgtEl>
                                          <p:spTgt spid="5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89"/>
                                        </p:tgtEl>
                                        <p:attrNameLst>
                                          <p:attrName>style.visibility</p:attrName>
                                        </p:attrNameLst>
                                      </p:cBhvr>
                                      <p:to>
                                        <p:strVal val="visible"/>
                                      </p:to>
                                    </p:set>
                                    <p:animEffect transition="in" filter="fade">
                                      <p:cBhvr>
                                        <p:cTn id="87" dur="500"/>
                                        <p:tgtEl>
                                          <p:spTgt spid="8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86"/>
                                        </p:tgtEl>
                                        <p:attrNameLst>
                                          <p:attrName>style.visibility</p:attrName>
                                        </p:attrNameLst>
                                      </p:cBhvr>
                                      <p:to>
                                        <p:strVal val="visible"/>
                                      </p:to>
                                    </p:set>
                                    <p:animEffect transition="in" filter="fade">
                                      <p:cBhvr>
                                        <p:cTn id="92" dur="500"/>
                                        <p:tgtEl>
                                          <p:spTgt spid="8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53"/>
                                        </p:tgtEl>
                                        <p:attrNameLst>
                                          <p:attrName>style.visibility</p:attrName>
                                        </p:attrNameLst>
                                      </p:cBhvr>
                                      <p:to>
                                        <p:strVal val="visible"/>
                                      </p:to>
                                    </p:set>
                                    <p:animEffect transition="in" filter="fade">
                                      <p:cBhvr>
                                        <p:cTn id="97" dur="500"/>
                                        <p:tgtEl>
                                          <p:spTgt spid="5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93"/>
                                        </p:tgtEl>
                                        <p:attrNameLst>
                                          <p:attrName>style.visibility</p:attrName>
                                        </p:attrNameLst>
                                      </p:cBhvr>
                                      <p:to>
                                        <p:strVal val="visible"/>
                                      </p:to>
                                    </p:set>
                                    <p:animEffect transition="in" filter="fade">
                                      <p:cBhvr>
                                        <p:cTn id="102" dur="500"/>
                                        <p:tgtEl>
                                          <p:spTgt spid="93"/>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92"/>
                                        </p:tgtEl>
                                        <p:attrNameLst>
                                          <p:attrName>style.visibility</p:attrName>
                                        </p:attrNameLst>
                                      </p:cBhvr>
                                      <p:to>
                                        <p:strVal val="visible"/>
                                      </p:to>
                                    </p:set>
                                    <p:animEffect transition="in" filter="fade">
                                      <p:cBhvr>
                                        <p:cTn id="107" dur="500"/>
                                        <p:tgtEl>
                                          <p:spTgt spid="92"/>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90"/>
                                        </p:tgtEl>
                                        <p:attrNameLst>
                                          <p:attrName>style.visibility</p:attrName>
                                        </p:attrNameLst>
                                      </p:cBhvr>
                                      <p:to>
                                        <p:strVal val="visible"/>
                                      </p:to>
                                    </p:set>
                                    <p:animEffect transition="in" filter="fade">
                                      <p:cBhvr>
                                        <p:cTn id="112" dur="500"/>
                                        <p:tgtEl>
                                          <p:spTgt spid="90"/>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87"/>
                                        </p:tgtEl>
                                        <p:attrNameLst>
                                          <p:attrName>style.visibility</p:attrName>
                                        </p:attrNameLst>
                                      </p:cBhvr>
                                      <p:to>
                                        <p:strVal val="visible"/>
                                      </p:to>
                                    </p:set>
                                    <p:animEffect transition="in" filter="fade">
                                      <p:cBhvr>
                                        <p:cTn id="117" dur="500"/>
                                        <p:tgtEl>
                                          <p:spTgt spid="87"/>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88"/>
                                        </p:tgtEl>
                                        <p:attrNameLst>
                                          <p:attrName>style.visibility</p:attrName>
                                        </p:attrNameLst>
                                      </p:cBhvr>
                                      <p:to>
                                        <p:strVal val="visible"/>
                                      </p:to>
                                    </p:set>
                                    <p:animEffect transition="in" filter="fade">
                                      <p:cBhvr>
                                        <p:cTn id="122" dur="500"/>
                                        <p:tgtEl>
                                          <p:spTgt spid="88"/>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94"/>
                                        </p:tgtEl>
                                        <p:attrNameLst>
                                          <p:attrName>style.visibility</p:attrName>
                                        </p:attrNameLst>
                                      </p:cBhvr>
                                      <p:to>
                                        <p:strVal val="visible"/>
                                      </p:to>
                                    </p:set>
                                    <p:animEffect transition="in" filter="fade">
                                      <p:cBhvr>
                                        <p:cTn id="127" dur="500"/>
                                        <p:tgtEl>
                                          <p:spTgt spid="94"/>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100"/>
                                        </p:tgtEl>
                                        <p:attrNameLst>
                                          <p:attrName>style.visibility</p:attrName>
                                        </p:attrNameLst>
                                      </p:cBhvr>
                                      <p:to>
                                        <p:strVal val="visible"/>
                                      </p:to>
                                    </p:set>
                                    <p:animEffect transition="in" filter="fade">
                                      <p:cBhvr>
                                        <p:cTn id="132" dur="500"/>
                                        <p:tgtEl>
                                          <p:spTgt spid="100"/>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fade">
                                      <p:cBhvr>
                                        <p:cTn id="137" dur="500"/>
                                        <p:tgtEl>
                                          <p:spTgt spid="61"/>
                                        </p:tgtEl>
                                      </p:cBhvr>
                                    </p:animEffect>
                                  </p:childTnLst>
                                </p:cTn>
                              </p:par>
                              <p:par>
                                <p:cTn id="138" presetID="10" presetClass="entr" presetSubtype="0" fill="hold" nodeType="withEffect">
                                  <p:stCondLst>
                                    <p:cond delay="0"/>
                                  </p:stCondLst>
                                  <p:childTnLst>
                                    <p:set>
                                      <p:cBhvr>
                                        <p:cTn id="139" dur="1" fill="hold">
                                          <p:stCondLst>
                                            <p:cond delay="0"/>
                                          </p:stCondLst>
                                        </p:cTn>
                                        <p:tgtEl>
                                          <p:spTgt spid="99"/>
                                        </p:tgtEl>
                                        <p:attrNameLst>
                                          <p:attrName>style.visibility</p:attrName>
                                        </p:attrNameLst>
                                      </p:cBhvr>
                                      <p:to>
                                        <p:strVal val="visible"/>
                                      </p:to>
                                    </p:set>
                                    <p:animEffect transition="in" filter="fade">
                                      <p:cBhvr>
                                        <p:cTn id="140" dur="500"/>
                                        <p:tgtEl>
                                          <p:spTgt spid="99"/>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98"/>
                                        </p:tgtEl>
                                        <p:attrNameLst>
                                          <p:attrName>style.visibility</p:attrName>
                                        </p:attrNameLst>
                                      </p:cBhvr>
                                      <p:to>
                                        <p:strVal val="visible"/>
                                      </p:to>
                                    </p:set>
                                    <p:animEffect transition="in" filter="fade">
                                      <p:cBhvr>
                                        <p:cTn id="143"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54" grpId="0" animBg="1"/>
      <p:bldP spid="63" grpId="0" animBg="1"/>
      <p:bldP spid="78" grpId="0" animBg="1"/>
      <p:bldP spid="79" grpId="0" animBg="1"/>
      <p:bldP spid="80" grpId="0" animBg="1"/>
      <p:bldP spid="81" grpId="0" animBg="1"/>
      <p:bldP spid="83" grpId="0" animBg="1"/>
      <p:bldP spid="84" grpId="0" animBg="1"/>
      <p:bldP spid="86" grpId="0" animBg="1"/>
      <p:bldP spid="87" grpId="0" animBg="1"/>
      <p:bldP spid="93" grpId="0" animBg="1"/>
      <p:bldP spid="94" grpId="0" animBg="1"/>
      <p:bldP spid="105" grpId="0"/>
      <p:bldP spid="107" grpId="0"/>
      <p:bldP spid="114" grpId="0"/>
      <p:bldP spid="50" grpId="0" animBg="1"/>
      <p:bldP spid="59" grpId="0"/>
      <p:bldP spid="92" grpId="0"/>
      <p:bldP spid="98" grpId="0" animBg="1"/>
      <p:bldP spid="100" grpId="0"/>
      <p:bldP spid="55" grpId="0"/>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1C19A3-78A8-4989-9796-8B90D291E1F4}"/>
              </a:ext>
            </a:extLst>
          </p:cNvPr>
          <p:cNvSpPr>
            <a:spLocks noGrp="1"/>
          </p:cNvSpPr>
          <p:nvPr>
            <p:ph type="title"/>
          </p:nvPr>
        </p:nvSpPr>
        <p:spPr/>
        <p:txBody>
          <a:bodyPr/>
          <a:lstStyle/>
          <a:p>
            <a:r>
              <a:rPr kumimoji="1" lang="en-US" altLang="ja-JP" dirty="0"/>
              <a:t>SCM</a:t>
            </a:r>
            <a:r>
              <a:rPr kumimoji="1" lang="ja-JP" altLang="en-US" dirty="0"/>
              <a:t>の概念 まとめ</a:t>
            </a:r>
          </a:p>
        </p:txBody>
      </p:sp>
      <p:sp>
        <p:nvSpPr>
          <p:cNvPr id="3" name="コンテンツ プレースホルダー 2">
            <a:extLst>
              <a:ext uri="{FF2B5EF4-FFF2-40B4-BE49-F238E27FC236}">
                <a16:creationId xmlns:a16="http://schemas.microsoft.com/office/drawing/2014/main" id="{85CEC347-3077-4319-B9E7-FD01FD42ED72}"/>
              </a:ext>
            </a:extLst>
          </p:cNvPr>
          <p:cNvSpPr>
            <a:spLocks noGrp="1"/>
          </p:cNvSpPr>
          <p:nvPr>
            <p:ph idx="1"/>
          </p:nvPr>
        </p:nvSpPr>
        <p:spPr/>
        <p:txBody>
          <a:bodyPr>
            <a:normAutofit fontScale="92500" lnSpcReduction="10000"/>
          </a:bodyPr>
          <a:lstStyle/>
          <a:p>
            <a:r>
              <a:rPr kumimoji="1" lang="ja-JP" altLang="en-US" b="1" dirty="0"/>
              <a:t>リポジトリ</a:t>
            </a:r>
            <a:endParaRPr kumimoji="1" lang="en-US" altLang="ja-JP" b="1" dirty="0"/>
          </a:p>
          <a:p>
            <a:pPr lvl="1"/>
            <a:r>
              <a:rPr lang="ja-JP" altLang="en-US" dirty="0"/>
              <a:t>開発共有ディレクトリ</a:t>
            </a:r>
            <a:endParaRPr lang="en-US" altLang="ja-JP" dirty="0"/>
          </a:p>
          <a:p>
            <a:r>
              <a:rPr kumimoji="1" lang="ja-JP" altLang="en-US" b="1" dirty="0"/>
              <a:t>チェックアウト</a:t>
            </a:r>
            <a:endParaRPr kumimoji="1" lang="en-US" altLang="ja-JP" b="1" dirty="0"/>
          </a:p>
          <a:p>
            <a:pPr lvl="1"/>
            <a:r>
              <a:rPr lang="ja-JP" altLang="en-US" b="1" dirty="0"/>
              <a:t>リポジトリ</a:t>
            </a:r>
            <a:r>
              <a:rPr lang="ja-JP" altLang="en-US" dirty="0"/>
              <a:t>の中身を自分の開発環境に持ってくること</a:t>
            </a:r>
            <a:endParaRPr lang="en-US" altLang="ja-JP" dirty="0"/>
          </a:p>
          <a:p>
            <a:r>
              <a:rPr lang="ja-JP" altLang="en-US" b="1" dirty="0"/>
              <a:t>コミット</a:t>
            </a:r>
            <a:r>
              <a:rPr lang="en-US" altLang="ja-JP" b="1" dirty="0"/>
              <a:t>(</a:t>
            </a:r>
            <a:r>
              <a:rPr kumimoji="1" lang="ja-JP" altLang="en-US" b="1" dirty="0"/>
              <a:t>チェックイン</a:t>
            </a:r>
            <a:r>
              <a:rPr kumimoji="1" lang="en-US" altLang="ja-JP" b="1" dirty="0"/>
              <a:t>)</a:t>
            </a:r>
          </a:p>
          <a:p>
            <a:pPr lvl="1"/>
            <a:r>
              <a:rPr kumimoji="1" lang="ja-JP" altLang="en-US" dirty="0"/>
              <a:t>自分の開発環境の変更を</a:t>
            </a:r>
            <a:r>
              <a:rPr lang="ja-JP" altLang="en-US" b="1" dirty="0"/>
              <a:t>リポジトリ</a:t>
            </a:r>
            <a:r>
              <a:rPr lang="ja-JP" altLang="en-US" dirty="0"/>
              <a:t>に反映させること</a:t>
            </a:r>
            <a:endParaRPr lang="en-US" altLang="ja-JP" dirty="0"/>
          </a:p>
          <a:p>
            <a:r>
              <a:rPr kumimoji="1" lang="ja-JP" altLang="en-US" b="1" dirty="0"/>
              <a:t>マージ</a:t>
            </a:r>
            <a:endParaRPr kumimoji="1" lang="en-US" altLang="ja-JP" b="1" dirty="0"/>
          </a:p>
          <a:p>
            <a:pPr lvl="1"/>
            <a:r>
              <a:rPr lang="ja-JP" altLang="en-US" dirty="0"/>
              <a:t>他のメンバーの</a:t>
            </a:r>
            <a:r>
              <a:rPr lang="ja-JP" altLang="en-US" b="1" dirty="0"/>
              <a:t>コミット</a:t>
            </a:r>
            <a:r>
              <a:rPr lang="ja-JP" altLang="en-US" dirty="0"/>
              <a:t>と自分の開発環境の変更を合体させること</a:t>
            </a:r>
            <a:endParaRPr lang="en-US" altLang="ja-JP" dirty="0"/>
          </a:p>
          <a:p>
            <a:r>
              <a:rPr lang="ja-JP" altLang="en-US" b="1" dirty="0"/>
              <a:t>ブランチ</a:t>
            </a:r>
            <a:endParaRPr lang="en-US" altLang="ja-JP" b="1" dirty="0"/>
          </a:p>
          <a:p>
            <a:pPr lvl="1"/>
            <a:r>
              <a:rPr lang="ja-JP" altLang="en-US" b="1" dirty="0"/>
              <a:t>コミット</a:t>
            </a:r>
            <a:r>
              <a:rPr lang="ja-JP" altLang="en-US" dirty="0"/>
              <a:t>する場所を分けてあげること</a:t>
            </a:r>
            <a:endParaRPr lang="en-US" altLang="ja-JP" dirty="0"/>
          </a:p>
          <a:p>
            <a:pPr lvl="1"/>
            <a:r>
              <a:rPr lang="en-US" altLang="ja-JP" dirty="0"/>
              <a:t>Branch(</a:t>
            </a:r>
            <a:r>
              <a:rPr lang="ja-JP" altLang="en-US" dirty="0"/>
              <a:t>枝</a:t>
            </a:r>
            <a:r>
              <a:rPr lang="en-US" altLang="ja-JP" dirty="0"/>
              <a:t>)</a:t>
            </a:r>
          </a:p>
        </p:txBody>
      </p:sp>
    </p:spTree>
    <p:extLst>
      <p:ext uri="{BB962C8B-B14F-4D97-AF65-F5344CB8AC3E}">
        <p14:creationId xmlns:p14="http://schemas.microsoft.com/office/powerpoint/2010/main" val="982465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11FC41-27E7-48E0-B3A6-A46C9BDD01C9}"/>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653D726D-3EB0-420C-A68B-EC43A2938E31}"/>
              </a:ext>
            </a:extLst>
          </p:cNvPr>
          <p:cNvSpPr>
            <a:spLocks noGrp="1"/>
          </p:cNvSpPr>
          <p:nvPr>
            <p:ph idx="1"/>
          </p:nvPr>
        </p:nvSpPr>
        <p:spPr/>
        <p:txBody>
          <a:bodyPr>
            <a:normAutofit fontScale="92500" lnSpcReduction="20000"/>
          </a:bodyPr>
          <a:lstStyle/>
          <a:p>
            <a:r>
              <a:rPr lang="ja-JP" altLang="en-US" dirty="0"/>
              <a:t>ソフトウェア構成管理</a:t>
            </a:r>
            <a:r>
              <a:rPr lang="en-US" altLang="ja-JP" dirty="0"/>
              <a:t>(SCM)</a:t>
            </a:r>
            <a:r>
              <a:rPr lang="ja-JP" altLang="en-US" dirty="0"/>
              <a:t>について</a:t>
            </a:r>
            <a:endParaRPr lang="en-US" altLang="ja-JP" dirty="0"/>
          </a:p>
          <a:p>
            <a:pPr lvl="1"/>
            <a:r>
              <a:rPr lang="en-US" altLang="ja-JP" dirty="0"/>
              <a:t>SCM</a:t>
            </a:r>
            <a:r>
              <a:rPr lang="ja-JP" altLang="en-US" dirty="0"/>
              <a:t>とは？</a:t>
            </a:r>
            <a:r>
              <a:rPr lang="en-US" altLang="ja-JP" dirty="0"/>
              <a:t>(1</a:t>
            </a:r>
            <a:r>
              <a:rPr lang="ja-JP" altLang="en-US" dirty="0"/>
              <a:t>分</a:t>
            </a:r>
            <a:r>
              <a:rPr lang="en-US" altLang="ja-JP" dirty="0"/>
              <a:t>)</a:t>
            </a:r>
          </a:p>
          <a:p>
            <a:pPr lvl="1"/>
            <a:r>
              <a:rPr lang="ja-JP" altLang="en-US" dirty="0"/>
              <a:t>なぜ、</a:t>
            </a:r>
            <a:r>
              <a:rPr lang="en-US" altLang="ja-JP" dirty="0"/>
              <a:t>SCM</a:t>
            </a:r>
            <a:r>
              <a:rPr lang="ja-JP" altLang="en-US" dirty="0"/>
              <a:t>を使用するのか？</a:t>
            </a:r>
            <a:r>
              <a:rPr lang="en-US" altLang="ja-JP" dirty="0"/>
              <a:t>(2</a:t>
            </a:r>
            <a:r>
              <a:rPr lang="ja-JP" altLang="en-US" dirty="0"/>
              <a:t>分</a:t>
            </a:r>
            <a:r>
              <a:rPr lang="en-US" altLang="ja-JP" dirty="0"/>
              <a:t>)</a:t>
            </a:r>
          </a:p>
          <a:p>
            <a:pPr lvl="1"/>
            <a:r>
              <a:rPr lang="en-US" altLang="ja-JP" dirty="0"/>
              <a:t>SCM</a:t>
            </a:r>
            <a:r>
              <a:rPr kumimoji="1" lang="ja-JP" altLang="en-US" dirty="0"/>
              <a:t>の概念</a:t>
            </a:r>
            <a:r>
              <a:rPr kumimoji="1" lang="en-US" altLang="ja-JP" dirty="0"/>
              <a:t>(3</a:t>
            </a:r>
            <a:r>
              <a:rPr kumimoji="1" lang="ja-JP" altLang="en-US" dirty="0"/>
              <a:t>分</a:t>
            </a:r>
            <a:r>
              <a:rPr kumimoji="1" lang="en-US" altLang="ja-JP" dirty="0"/>
              <a:t>)</a:t>
            </a:r>
          </a:p>
          <a:p>
            <a:pPr lvl="2"/>
            <a:r>
              <a:rPr lang="ja-JP" altLang="en-US" dirty="0"/>
              <a:t>リポジトリ</a:t>
            </a:r>
            <a:endParaRPr lang="en-US" altLang="ja-JP" dirty="0"/>
          </a:p>
          <a:p>
            <a:pPr lvl="2"/>
            <a:r>
              <a:rPr kumimoji="1" lang="ja-JP" altLang="en-US" dirty="0"/>
              <a:t>チェックアウト</a:t>
            </a:r>
            <a:endParaRPr kumimoji="1" lang="en-US" altLang="ja-JP" dirty="0"/>
          </a:p>
          <a:p>
            <a:pPr lvl="2"/>
            <a:r>
              <a:rPr lang="ja-JP" altLang="en-US" dirty="0"/>
              <a:t>チェックイン</a:t>
            </a:r>
            <a:r>
              <a:rPr lang="en-US" altLang="ja-JP" dirty="0"/>
              <a:t>(</a:t>
            </a:r>
            <a:r>
              <a:rPr lang="ja-JP" altLang="en-US" dirty="0"/>
              <a:t>コミット</a:t>
            </a:r>
            <a:r>
              <a:rPr lang="en-US" altLang="ja-JP" dirty="0"/>
              <a:t>)</a:t>
            </a:r>
          </a:p>
          <a:p>
            <a:pPr lvl="2"/>
            <a:r>
              <a:rPr kumimoji="1" lang="ja-JP" altLang="en-US" dirty="0"/>
              <a:t>ブランチ</a:t>
            </a:r>
            <a:endParaRPr lang="en-US" altLang="ja-JP" dirty="0"/>
          </a:p>
          <a:p>
            <a:pPr algn="just"/>
            <a:r>
              <a:rPr kumimoji="1" lang="en-US" altLang="ja-JP" b="1" dirty="0"/>
              <a:t>Git</a:t>
            </a:r>
            <a:r>
              <a:rPr kumimoji="1" lang="ja-JP" altLang="en-US" b="1" dirty="0"/>
              <a:t>を使用する利点</a:t>
            </a:r>
            <a:r>
              <a:rPr kumimoji="1" lang="en-US" altLang="ja-JP" b="1" dirty="0"/>
              <a:t>(SVN</a:t>
            </a:r>
            <a:r>
              <a:rPr kumimoji="1" lang="ja-JP" altLang="en-US" b="1" dirty="0"/>
              <a:t>との比較</a:t>
            </a:r>
            <a:r>
              <a:rPr kumimoji="1" lang="en-US" altLang="ja-JP" b="1" dirty="0"/>
              <a:t>)(3</a:t>
            </a:r>
            <a:r>
              <a:rPr kumimoji="1" lang="ja-JP" altLang="en-US" b="1" dirty="0"/>
              <a:t>分</a:t>
            </a:r>
            <a:r>
              <a:rPr kumimoji="1" lang="en-US" altLang="ja-JP" b="1" dirty="0"/>
              <a:t>)</a:t>
            </a:r>
          </a:p>
          <a:p>
            <a:pPr lvl="1" algn="just"/>
            <a:r>
              <a:rPr kumimoji="1" lang="ja-JP" altLang="en-US" dirty="0"/>
              <a:t>集中型と分散型</a:t>
            </a:r>
            <a:endParaRPr kumimoji="1" lang="en-US" altLang="ja-JP" dirty="0"/>
          </a:p>
          <a:p>
            <a:pPr lvl="2" algn="just"/>
            <a:r>
              <a:rPr lang="ja-JP" altLang="en-US" dirty="0"/>
              <a:t>分散型のなにが「おいしい」か？</a:t>
            </a:r>
            <a:endParaRPr lang="en-US" altLang="ja-JP" dirty="0"/>
          </a:p>
          <a:p>
            <a:pPr lvl="1" algn="just"/>
            <a:r>
              <a:rPr lang="en-US" altLang="ja-JP" dirty="0"/>
              <a:t>Git</a:t>
            </a:r>
            <a:r>
              <a:rPr lang="ja-JP" altLang="en-US" dirty="0"/>
              <a:t>が</a:t>
            </a:r>
            <a:r>
              <a:rPr lang="en-US" altLang="ja-JP" dirty="0"/>
              <a:t>SVN</a:t>
            </a:r>
            <a:r>
              <a:rPr lang="ja-JP" altLang="en-US" dirty="0"/>
              <a:t>に比べて優れている点</a:t>
            </a:r>
            <a:endParaRPr kumimoji="1" lang="en-US" altLang="ja-JP" dirty="0"/>
          </a:p>
          <a:p>
            <a:pPr algn="just"/>
            <a:r>
              <a:rPr kumimoji="1" lang="ja-JP" altLang="en-US" dirty="0"/>
              <a:t>デモンストレーション</a:t>
            </a:r>
            <a:r>
              <a:rPr kumimoji="1" lang="en-US" altLang="ja-JP" dirty="0"/>
              <a:t>(2</a:t>
            </a:r>
            <a:r>
              <a:rPr kumimoji="1" lang="ja-JP" altLang="en-US" dirty="0"/>
              <a:t>分</a:t>
            </a:r>
            <a:r>
              <a:rPr kumimoji="1" lang="en-US" altLang="ja-JP" dirty="0"/>
              <a:t>)</a:t>
            </a:r>
          </a:p>
        </p:txBody>
      </p:sp>
    </p:spTree>
    <p:extLst>
      <p:ext uri="{BB962C8B-B14F-4D97-AF65-F5344CB8AC3E}">
        <p14:creationId xmlns:p14="http://schemas.microsoft.com/office/powerpoint/2010/main" val="4125698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AD4138A-586D-4B9D-A662-AC1DBE7E6900}"/>
              </a:ext>
            </a:extLst>
          </p:cNvPr>
          <p:cNvSpPr>
            <a:spLocks noGrp="1"/>
          </p:cNvSpPr>
          <p:nvPr>
            <p:ph type="title"/>
          </p:nvPr>
        </p:nvSpPr>
        <p:spPr/>
        <p:txBody>
          <a:bodyPr/>
          <a:lstStyle/>
          <a:p>
            <a:r>
              <a:rPr kumimoji="1" lang="en-US" altLang="ja-JP" dirty="0"/>
              <a:t>Git </a:t>
            </a:r>
            <a:r>
              <a:rPr kumimoji="1" lang="ja-JP" altLang="en-US" dirty="0"/>
              <a:t>を使用する利点</a:t>
            </a:r>
          </a:p>
        </p:txBody>
      </p:sp>
      <p:sp>
        <p:nvSpPr>
          <p:cNvPr id="5" name="テキスト プレースホルダー 4">
            <a:extLst>
              <a:ext uri="{FF2B5EF4-FFF2-40B4-BE49-F238E27FC236}">
                <a16:creationId xmlns:a16="http://schemas.microsoft.com/office/drawing/2014/main" id="{A77A5A42-208B-4484-BFE6-B11C077E3932}"/>
              </a:ext>
            </a:extLst>
          </p:cNvPr>
          <p:cNvSpPr>
            <a:spLocks noGrp="1"/>
          </p:cNvSpPr>
          <p:nvPr>
            <p:ph type="body" idx="1"/>
          </p:nvPr>
        </p:nvSpPr>
        <p:spPr/>
        <p:txBody>
          <a:bodyPr/>
          <a:lstStyle/>
          <a:p>
            <a:r>
              <a:rPr kumimoji="1" lang="en-US" altLang="ja-JP" dirty="0"/>
              <a:t>SVN</a:t>
            </a:r>
            <a:r>
              <a:rPr kumimoji="1" lang="ja-JP" altLang="en-US" dirty="0"/>
              <a:t>と</a:t>
            </a:r>
            <a:r>
              <a:rPr lang="ja-JP" altLang="en-US" dirty="0"/>
              <a:t>の違いについて</a:t>
            </a:r>
            <a:endParaRPr kumimoji="1" lang="ja-JP" altLang="en-US" dirty="0"/>
          </a:p>
        </p:txBody>
      </p:sp>
    </p:spTree>
    <p:extLst>
      <p:ext uri="{BB962C8B-B14F-4D97-AF65-F5344CB8AC3E}">
        <p14:creationId xmlns:p14="http://schemas.microsoft.com/office/powerpoint/2010/main" val="233641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コンテンツ プレースホルダー 20">
            <a:extLst>
              <a:ext uri="{FF2B5EF4-FFF2-40B4-BE49-F238E27FC236}">
                <a16:creationId xmlns:a16="http://schemas.microsoft.com/office/drawing/2014/main" id="{983AE1A8-D300-48CD-8BAB-B4EE9F79FB0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26979" y="2640341"/>
            <a:ext cx="4383404" cy="3414056"/>
          </a:xfrm>
        </p:spPr>
      </p:pic>
      <p:sp>
        <p:nvSpPr>
          <p:cNvPr id="2" name="タイトル 1">
            <a:extLst>
              <a:ext uri="{FF2B5EF4-FFF2-40B4-BE49-F238E27FC236}">
                <a16:creationId xmlns:a16="http://schemas.microsoft.com/office/drawing/2014/main" id="{0FE48FAD-DD0A-4CAC-90A3-F5E4FB808857}"/>
              </a:ext>
            </a:extLst>
          </p:cNvPr>
          <p:cNvSpPr>
            <a:spLocks noGrp="1"/>
          </p:cNvSpPr>
          <p:nvPr>
            <p:ph type="title"/>
          </p:nvPr>
        </p:nvSpPr>
        <p:spPr/>
        <p:txBody>
          <a:bodyPr/>
          <a:lstStyle/>
          <a:p>
            <a:r>
              <a:rPr kumimoji="1" lang="ja-JP" altLang="en-US" dirty="0"/>
              <a:t>集中型と分散型について</a:t>
            </a:r>
          </a:p>
        </p:txBody>
      </p:sp>
      <p:sp>
        <p:nvSpPr>
          <p:cNvPr id="3" name="テキスト プレースホルダー 2">
            <a:extLst>
              <a:ext uri="{FF2B5EF4-FFF2-40B4-BE49-F238E27FC236}">
                <a16:creationId xmlns:a16="http://schemas.microsoft.com/office/drawing/2014/main" id="{1C73DFAE-B1D4-42EF-9DAE-DFAA29D1A3AA}"/>
              </a:ext>
            </a:extLst>
          </p:cNvPr>
          <p:cNvSpPr>
            <a:spLocks noGrp="1"/>
          </p:cNvSpPr>
          <p:nvPr>
            <p:ph type="body" idx="1"/>
          </p:nvPr>
        </p:nvSpPr>
        <p:spPr/>
        <p:txBody>
          <a:bodyPr>
            <a:normAutofit lnSpcReduction="10000"/>
          </a:bodyPr>
          <a:lstStyle/>
          <a:p>
            <a:r>
              <a:rPr lang="ja-JP" altLang="en-US" dirty="0"/>
              <a:t>集中型バージョン管理システム</a:t>
            </a:r>
            <a:r>
              <a:rPr lang="en-US" altLang="ja-JP" dirty="0"/>
              <a:t>(SVN)</a:t>
            </a:r>
            <a:endParaRPr kumimoji="1" lang="ja-JP" altLang="en-US" dirty="0"/>
          </a:p>
        </p:txBody>
      </p:sp>
      <p:sp>
        <p:nvSpPr>
          <p:cNvPr id="4" name="テキスト プレースホルダー 3">
            <a:extLst>
              <a:ext uri="{FF2B5EF4-FFF2-40B4-BE49-F238E27FC236}">
                <a16:creationId xmlns:a16="http://schemas.microsoft.com/office/drawing/2014/main" id="{01C92F89-DA54-4E4E-B2D1-1141DCD6D379}"/>
              </a:ext>
            </a:extLst>
          </p:cNvPr>
          <p:cNvSpPr>
            <a:spLocks noGrp="1"/>
          </p:cNvSpPr>
          <p:nvPr>
            <p:ph type="body" sz="quarter" idx="3"/>
          </p:nvPr>
        </p:nvSpPr>
        <p:spPr/>
        <p:txBody>
          <a:bodyPr>
            <a:normAutofit lnSpcReduction="10000"/>
          </a:bodyPr>
          <a:lstStyle/>
          <a:p>
            <a:r>
              <a:rPr kumimoji="1" lang="ja-JP" altLang="en-US" dirty="0"/>
              <a:t>分散型バージョン管理システム</a:t>
            </a:r>
            <a:endParaRPr kumimoji="1" lang="en-US" altLang="ja-JP" dirty="0"/>
          </a:p>
          <a:p>
            <a:r>
              <a:rPr kumimoji="1" lang="en-US" altLang="ja-JP" dirty="0"/>
              <a:t>(Git)</a:t>
            </a:r>
            <a:endParaRPr kumimoji="1" lang="ja-JP" altLang="en-US" dirty="0"/>
          </a:p>
        </p:txBody>
      </p:sp>
      <p:pic>
        <p:nvPicPr>
          <p:cNvPr id="9" name="コンテンツ プレースホルダー 8">
            <a:extLst>
              <a:ext uri="{FF2B5EF4-FFF2-40B4-BE49-F238E27FC236}">
                <a16:creationId xmlns:a16="http://schemas.microsoft.com/office/drawing/2014/main" id="{80550DD7-7DA1-4E6B-BD52-FF3418AFE0A1}"/>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573044" y="2700189"/>
            <a:ext cx="4381500" cy="3294360"/>
          </a:xfrm>
        </p:spPr>
      </p:pic>
      <p:sp>
        <p:nvSpPr>
          <p:cNvPr id="5" name="テキスト ボックス 4">
            <a:extLst>
              <a:ext uri="{FF2B5EF4-FFF2-40B4-BE49-F238E27FC236}">
                <a16:creationId xmlns:a16="http://schemas.microsoft.com/office/drawing/2014/main" id="{453210BB-160C-4CAA-83E3-5B3BD6C2CBCB}"/>
              </a:ext>
            </a:extLst>
          </p:cNvPr>
          <p:cNvSpPr txBox="1"/>
          <p:nvPr/>
        </p:nvSpPr>
        <p:spPr>
          <a:xfrm>
            <a:off x="295275" y="6052344"/>
            <a:ext cx="12801600" cy="523220"/>
          </a:xfrm>
          <a:prstGeom prst="rect">
            <a:avLst/>
          </a:prstGeom>
          <a:noFill/>
        </p:spPr>
        <p:txBody>
          <a:bodyPr wrap="square" rtlCol="0">
            <a:spAutoFit/>
          </a:bodyPr>
          <a:lstStyle/>
          <a:p>
            <a:r>
              <a:rPr lang="ja-JP" altLang="en-US" sz="1400" dirty="0"/>
              <a:t>下記サイトより抜粋</a:t>
            </a:r>
            <a:endParaRPr lang="en-US" altLang="ja-JP" sz="1400" dirty="0"/>
          </a:p>
          <a:p>
            <a:r>
              <a:rPr lang="en-US" altLang="ja-JP" sz="1400" dirty="0"/>
              <a:t>[</a:t>
            </a:r>
            <a:r>
              <a:rPr lang="ja-JP" altLang="en-US" sz="1400" dirty="0"/>
              <a:t>ガチで</a:t>
            </a:r>
            <a:r>
              <a:rPr lang="en-US" altLang="ja-JP" sz="1400" dirty="0"/>
              <a:t>5</a:t>
            </a:r>
            <a:r>
              <a:rPr lang="ja-JP" altLang="en-US" sz="1400" dirty="0"/>
              <a:t>分で分かる分散型バージョン管理システム</a:t>
            </a:r>
            <a:r>
              <a:rPr lang="en-US" altLang="ja-JP" sz="1400" dirty="0"/>
              <a:t>Git](http://www.atmarkit.co.jp/ait/articles/1307/05/news028_3.html)</a:t>
            </a:r>
            <a:endParaRPr kumimoji="1" lang="ja-JP" altLang="en-US" sz="1400" dirty="0"/>
          </a:p>
        </p:txBody>
      </p:sp>
      <p:sp>
        <p:nvSpPr>
          <p:cNvPr id="6" name="吹き出し: 四角形 5">
            <a:extLst>
              <a:ext uri="{FF2B5EF4-FFF2-40B4-BE49-F238E27FC236}">
                <a16:creationId xmlns:a16="http://schemas.microsoft.com/office/drawing/2014/main" id="{E6807A7A-1CB1-491E-B3A3-87C9F94F709D}"/>
              </a:ext>
            </a:extLst>
          </p:cNvPr>
          <p:cNvSpPr/>
          <p:nvPr/>
        </p:nvSpPr>
        <p:spPr>
          <a:xfrm>
            <a:off x="4544219" y="2809875"/>
            <a:ext cx="2028825" cy="753342"/>
          </a:xfrm>
          <a:prstGeom prst="wedgeRectCallout">
            <a:avLst>
              <a:gd name="adj1" fmla="val 57292"/>
              <a:gd name="adj2" fmla="val 5262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dirty="0"/>
              <a:t>メンバーそれぞれの開発環境に</a:t>
            </a:r>
            <a:r>
              <a:rPr kumimoji="1" lang="ja-JP" altLang="en-US" sz="1100" b="1" dirty="0">
                <a:solidFill>
                  <a:srgbClr val="FF0000"/>
                </a:solidFill>
              </a:rPr>
              <a:t>リポジトリ</a:t>
            </a:r>
            <a:r>
              <a:rPr kumimoji="1" lang="ja-JP" altLang="en-US" sz="1100" dirty="0"/>
              <a:t>を保持している</a:t>
            </a:r>
          </a:p>
        </p:txBody>
      </p:sp>
      <p:sp>
        <p:nvSpPr>
          <p:cNvPr id="15" name="吹き出し: 四角形 14">
            <a:extLst>
              <a:ext uri="{FF2B5EF4-FFF2-40B4-BE49-F238E27FC236}">
                <a16:creationId xmlns:a16="http://schemas.microsoft.com/office/drawing/2014/main" id="{205082F9-6267-4C99-B548-C20D3995D8F8}"/>
              </a:ext>
            </a:extLst>
          </p:cNvPr>
          <p:cNvSpPr/>
          <p:nvPr/>
        </p:nvSpPr>
        <p:spPr>
          <a:xfrm>
            <a:off x="4525169" y="3648870"/>
            <a:ext cx="2028825" cy="753342"/>
          </a:xfrm>
          <a:prstGeom prst="wedgeRectCallout">
            <a:avLst>
              <a:gd name="adj1" fmla="val 57292"/>
              <a:gd name="adj2" fmla="val -37142"/>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a:t>管理が大変になるだけでは？</a:t>
            </a:r>
            <a:endParaRPr kumimoji="1" lang="ja-JP" altLang="en-US" sz="1100" dirty="0"/>
          </a:p>
        </p:txBody>
      </p:sp>
    </p:spTree>
    <p:extLst>
      <p:ext uri="{BB962C8B-B14F-4D97-AF65-F5344CB8AC3E}">
        <p14:creationId xmlns:p14="http://schemas.microsoft.com/office/powerpoint/2010/main" val="58374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E48FAD-DD0A-4CAC-90A3-F5E4FB808857}"/>
              </a:ext>
            </a:extLst>
          </p:cNvPr>
          <p:cNvSpPr>
            <a:spLocks noGrp="1"/>
          </p:cNvSpPr>
          <p:nvPr>
            <p:ph type="title"/>
          </p:nvPr>
        </p:nvSpPr>
        <p:spPr/>
        <p:txBody>
          <a:bodyPr/>
          <a:lstStyle/>
          <a:p>
            <a:r>
              <a:rPr kumimoji="1" lang="ja-JP" altLang="en-US" dirty="0"/>
              <a:t>分散型のなにが「おいしい」か？</a:t>
            </a:r>
          </a:p>
        </p:txBody>
      </p:sp>
      <p:sp>
        <p:nvSpPr>
          <p:cNvPr id="6" name="コンテンツ プレースホルダー 5">
            <a:extLst>
              <a:ext uri="{FF2B5EF4-FFF2-40B4-BE49-F238E27FC236}">
                <a16:creationId xmlns:a16="http://schemas.microsoft.com/office/drawing/2014/main" id="{FCD160DE-3BDF-495D-89D8-D748D09F7812}"/>
              </a:ext>
            </a:extLst>
          </p:cNvPr>
          <p:cNvSpPr>
            <a:spLocks noGrp="1"/>
          </p:cNvSpPr>
          <p:nvPr>
            <p:ph idx="1"/>
          </p:nvPr>
        </p:nvSpPr>
        <p:spPr/>
        <p:txBody>
          <a:bodyPr/>
          <a:lstStyle/>
          <a:p>
            <a:r>
              <a:rPr lang="ja-JP" altLang="en-US" dirty="0"/>
              <a:t>リモートにアクセスできない場合も作業を進めることができる</a:t>
            </a:r>
            <a:endParaRPr lang="en-US" altLang="ja-JP" dirty="0"/>
          </a:p>
          <a:p>
            <a:r>
              <a:rPr lang="ja-JP" altLang="en-US" dirty="0"/>
              <a:t>ローカルコミットができる</a:t>
            </a:r>
            <a:endParaRPr lang="en-US" altLang="ja-JP" dirty="0"/>
          </a:p>
          <a:p>
            <a:pPr lvl="1"/>
            <a:r>
              <a:rPr lang="ja-JP" altLang="en-US" dirty="0"/>
              <a:t>他の開発者に影響を与えないコミットが可能</a:t>
            </a:r>
            <a:endParaRPr lang="en-US" altLang="ja-JP" dirty="0"/>
          </a:p>
          <a:p>
            <a:pPr lvl="1"/>
            <a:r>
              <a:rPr lang="ja-JP" altLang="en-US" dirty="0"/>
              <a:t>細かい作業単位で進捗を管理することが可能</a:t>
            </a:r>
            <a:endParaRPr lang="en-US" altLang="ja-JP" dirty="0"/>
          </a:p>
        </p:txBody>
      </p:sp>
    </p:spTree>
    <p:extLst>
      <p:ext uri="{BB962C8B-B14F-4D97-AF65-F5344CB8AC3E}">
        <p14:creationId xmlns:p14="http://schemas.microsoft.com/office/powerpoint/2010/main" val="4267471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E80ACF4C-0BEF-4C44-A88C-712BCFF7A403}"/>
              </a:ext>
            </a:extLst>
          </p:cNvPr>
          <p:cNvSpPr>
            <a:spLocks noGrp="1"/>
          </p:cNvSpPr>
          <p:nvPr>
            <p:ph type="title"/>
          </p:nvPr>
        </p:nvSpPr>
        <p:spPr/>
        <p:txBody>
          <a:bodyPr/>
          <a:lstStyle/>
          <a:p>
            <a:r>
              <a:rPr lang="ja-JP" altLang="en-US" dirty="0"/>
              <a:t>分散型特有の概念</a:t>
            </a:r>
            <a:r>
              <a:rPr lang="en-US" altLang="ja-JP" dirty="0"/>
              <a:t>( </a:t>
            </a:r>
            <a:r>
              <a:rPr lang="ja-JP" altLang="en-US" dirty="0"/>
              <a:t>用語説明</a:t>
            </a:r>
            <a:r>
              <a:rPr lang="en-US" altLang="ja-JP" dirty="0"/>
              <a:t>)</a:t>
            </a:r>
            <a:endParaRPr kumimoji="1" lang="ja-JP" altLang="en-US" dirty="0"/>
          </a:p>
        </p:txBody>
      </p:sp>
      <p:sp>
        <p:nvSpPr>
          <p:cNvPr id="22" name="コンテンツ プレースホルダー 21">
            <a:extLst>
              <a:ext uri="{FF2B5EF4-FFF2-40B4-BE49-F238E27FC236}">
                <a16:creationId xmlns:a16="http://schemas.microsoft.com/office/drawing/2014/main" id="{FDDAD9B4-31E0-4335-91FF-9B07BF2DE691}"/>
              </a:ext>
            </a:extLst>
          </p:cNvPr>
          <p:cNvSpPr>
            <a:spLocks noGrp="1"/>
          </p:cNvSpPr>
          <p:nvPr>
            <p:ph sz="half" idx="1"/>
          </p:nvPr>
        </p:nvSpPr>
        <p:spPr/>
        <p:txBody>
          <a:bodyPr/>
          <a:lstStyle/>
          <a:p>
            <a:pPr marL="514350" indent="-514350">
              <a:buFont typeface="+mj-ea"/>
              <a:buAutoNum type="circleNumDbPlain"/>
            </a:pPr>
            <a:r>
              <a:rPr lang="ja-JP" altLang="en-US" dirty="0"/>
              <a:t>クローン</a:t>
            </a:r>
            <a:r>
              <a:rPr lang="en-US" altLang="ja-JP" dirty="0"/>
              <a:t>(clone)</a:t>
            </a:r>
          </a:p>
          <a:p>
            <a:pPr lvl="1"/>
            <a:r>
              <a:rPr lang="ja-JP" altLang="en-US" dirty="0"/>
              <a:t>リモートリポジトリのコピーを作成する</a:t>
            </a:r>
            <a:endParaRPr lang="en-US" altLang="ja-JP" dirty="0"/>
          </a:p>
          <a:p>
            <a:pPr marL="514350" indent="-514350">
              <a:buFont typeface="+mj-ea"/>
              <a:buAutoNum type="circleNumDbPlain"/>
            </a:pPr>
            <a:r>
              <a:rPr lang="ja-JP" altLang="en-US" dirty="0"/>
              <a:t>プッシュ</a:t>
            </a:r>
            <a:r>
              <a:rPr lang="en-US" altLang="ja-JP" dirty="0"/>
              <a:t>(push)</a:t>
            </a:r>
          </a:p>
          <a:p>
            <a:pPr lvl="1"/>
            <a:r>
              <a:rPr lang="ja-JP" altLang="en-US" dirty="0"/>
              <a:t>ローカルリポジトリの変更をリモートリポジトリに反映させること</a:t>
            </a:r>
            <a:endParaRPr lang="en-US" altLang="ja-JP" dirty="0"/>
          </a:p>
          <a:p>
            <a:pPr marL="514350" indent="-514350">
              <a:buFont typeface="+mj-ea"/>
              <a:buAutoNum type="circleNumDbPlain"/>
            </a:pPr>
            <a:r>
              <a:rPr lang="ja-JP" altLang="en-US" dirty="0"/>
              <a:t>プル</a:t>
            </a:r>
            <a:r>
              <a:rPr lang="en-US" altLang="ja-JP" dirty="0"/>
              <a:t>(pull)</a:t>
            </a:r>
          </a:p>
          <a:p>
            <a:pPr lvl="1"/>
            <a:r>
              <a:rPr lang="ja-JP" altLang="en-US" dirty="0"/>
              <a:t>リモートリポジトリの変更をローカルリポジトリに反映させること</a:t>
            </a:r>
            <a:endParaRPr lang="en-US" altLang="ja-JP" dirty="0"/>
          </a:p>
          <a:p>
            <a:pPr marL="971550" lvl="1" indent="-514350">
              <a:buFont typeface="+mj-ea"/>
              <a:buAutoNum type="circleNumDbPlain"/>
            </a:pPr>
            <a:endParaRPr lang="en-US" altLang="ja-JP" dirty="0"/>
          </a:p>
          <a:p>
            <a:pPr marL="514350" indent="-514350">
              <a:buFont typeface="+mj-ea"/>
              <a:buAutoNum type="circleNumDbPlain"/>
            </a:pPr>
            <a:endParaRPr lang="en-US" altLang="ja-JP" dirty="0"/>
          </a:p>
          <a:p>
            <a:pPr lvl="1"/>
            <a:endParaRPr kumimoji="1" lang="ja-JP" altLang="en-US" dirty="0"/>
          </a:p>
        </p:txBody>
      </p:sp>
      <p:sp>
        <p:nvSpPr>
          <p:cNvPr id="15" name="フローチャート: 磁気ディスク 14">
            <a:extLst>
              <a:ext uri="{FF2B5EF4-FFF2-40B4-BE49-F238E27FC236}">
                <a16:creationId xmlns:a16="http://schemas.microsoft.com/office/drawing/2014/main" id="{0B93E21A-B2A3-4BED-A310-9FAAEA52C238}"/>
              </a:ext>
            </a:extLst>
          </p:cNvPr>
          <p:cNvSpPr/>
          <p:nvPr/>
        </p:nvSpPr>
        <p:spPr>
          <a:xfrm flipH="1">
            <a:off x="8516472" y="1801906"/>
            <a:ext cx="923364" cy="833718"/>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100" dirty="0"/>
              <a:t>リモート</a:t>
            </a:r>
            <a:endParaRPr lang="en-US" altLang="ja-JP" sz="1100" dirty="0"/>
          </a:p>
          <a:p>
            <a:pPr algn="ctr"/>
            <a:r>
              <a:rPr lang="ja-JP" altLang="en-US" sz="1100" dirty="0"/>
              <a:t>リポジトリ</a:t>
            </a:r>
            <a:endParaRPr kumimoji="1" lang="ja-JP" altLang="en-US" sz="1100" dirty="0"/>
          </a:p>
        </p:txBody>
      </p:sp>
      <p:sp>
        <p:nvSpPr>
          <p:cNvPr id="17" name="フローチャート: 磁気ディスク 16">
            <a:extLst>
              <a:ext uri="{FF2B5EF4-FFF2-40B4-BE49-F238E27FC236}">
                <a16:creationId xmlns:a16="http://schemas.microsoft.com/office/drawing/2014/main" id="{3A10A764-47FF-470C-8B0A-38D1D9999912}"/>
              </a:ext>
            </a:extLst>
          </p:cNvPr>
          <p:cNvSpPr/>
          <p:nvPr/>
        </p:nvSpPr>
        <p:spPr>
          <a:xfrm flipH="1">
            <a:off x="6791530" y="2908207"/>
            <a:ext cx="923364" cy="833718"/>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100" dirty="0"/>
              <a:t>ローカル</a:t>
            </a:r>
            <a:endParaRPr lang="en-US" altLang="ja-JP" sz="1100" dirty="0"/>
          </a:p>
          <a:p>
            <a:pPr algn="ctr"/>
            <a:r>
              <a:rPr lang="ja-JP" altLang="en-US" sz="1100" dirty="0"/>
              <a:t>リポジトリ</a:t>
            </a:r>
            <a:endParaRPr kumimoji="1" lang="ja-JP" altLang="en-US" sz="1100" dirty="0"/>
          </a:p>
        </p:txBody>
      </p:sp>
      <p:sp>
        <p:nvSpPr>
          <p:cNvPr id="18" name="フローチャート: 磁気ディスク 17">
            <a:extLst>
              <a:ext uri="{FF2B5EF4-FFF2-40B4-BE49-F238E27FC236}">
                <a16:creationId xmlns:a16="http://schemas.microsoft.com/office/drawing/2014/main" id="{80199537-293C-46DC-BA25-BEAC5A81688D}"/>
              </a:ext>
            </a:extLst>
          </p:cNvPr>
          <p:cNvSpPr/>
          <p:nvPr/>
        </p:nvSpPr>
        <p:spPr>
          <a:xfrm flipH="1">
            <a:off x="10244420" y="2908207"/>
            <a:ext cx="923364" cy="833718"/>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100" dirty="0"/>
              <a:t>ローカル</a:t>
            </a:r>
            <a:endParaRPr kumimoji="1" lang="en-US" altLang="ja-JP" sz="1100" dirty="0"/>
          </a:p>
          <a:p>
            <a:pPr algn="ctr"/>
            <a:r>
              <a:rPr kumimoji="1" lang="ja-JP" altLang="en-US" sz="1100" dirty="0"/>
              <a:t>リポジトリ</a:t>
            </a:r>
          </a:p>
        </p:txBody>
      </p:sp>
      <p:sp>
        <p:nvSpPr>
          <p:cNvPr id="21" name="テキスト ボックス 20">
            <a:extLst>
              <a:ext uri="{FF2B5EF4-FFF2-40B4-BE49-F238E27FC236}">
                <a16:creationId xmlns:a16="http://schemas.microsoft.com/office/drawing/2014/main" id="{14925C92-D350-475A-909B-884A1B1EBBAC}"/>
              </a:ext>
            </a:extLst>
          </p:cNvPr>
          <p:cNvSpPr txBox="1"/>
          <p:nvPr/>
        </p:nvSpPr>
        <p:spPr>
          <a:xfrm>
            <a:off x="7593108" y="2217498"/>
            <a:ext cx="833717" cy="276999"/>
          </a:xfrm>
          <a:prstGeom prst="rect">
            <a:avLst/>
          </a:prstGeom>
          <a:noFill/>
        </p:spPr>
        <p:txBody>
          <a:bodyPr wrap="square" rtlCol="0">
            <a:spAutoFit/>
          </a:bodyPr>
          <a:lstStyle/>
          <a:p>
            <a:r>
              <a:rPr kumimoji="1" lang="ja-JP" altLang="en-US" sz="1200" dirty="0">
                <a:solidFill>
                  <a:srgbClr val="FF0000"/>
                </a:solidFill>
              </a:rPr>
              <a:t>①</a:t>
            </a:r>
            <a:r>
              <a:rPr kumimoji="1" lang="en-US" altLang="ja-JP" sz="1200" dirty="0">
                <a:solidFill>
                  <a:srgbClr val="FF0000"/>
                </a:solidFill>
              </a:rPr>
              <a:t>clone</a:t>
            </a:r>
            <a:endParaRPr kumimoji="1" lang="ja-JP" altLang="en-US" sz="1200" dirty="0">
              <a:solidFill>
                <a:srgbClr val="FF0000"/>
              </a:solidFill>
            </a:endParaRPr>
          </a:p>
        </p:txBody>
      </p:sp>
      <p:sp>
        <p:nvSpPr>
          <p:cNvPr id="26" name="フローチャート: カード 25">
            <a:extLst>
              <a:ext uri="{FF2B5EF4-FFF2-40B4-BE49-F238E27FC236}">
                <a16:creationId xmlns:a16="http://schemas.microsoft.com/office/drawing/2014/main" id="{EB3417A4-F69D-4EDB-8760-5B0D09406F3B}"/>
              </a:ext>
            </a:extLst>
          </p:cNvPr>
          <p:cNvSpPr/>
          <p:nvPr/>
        </p:nvSpPr>
        <p:spPr>
          <a:xfrm flipH="1">
            <a:off x="6494927" y="2635624"/>
            <a:ext cx="2438403" cy="3318622"/>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6241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6241 h 10000"/>
              <a:gd name="connsiteX0" fmla="*/ 0 w 10000"/>
              <a:gd name="connsiteY0" fmla="*/ 6241 h 10000"/>
              <a:gd name="connsiteX1" fmla="*/ 3103 w 10000"/>
              <a:gd name="connsiteY1" fmla="*/ 27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624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6241"/>
                </a:moveTo>
                <a:lnTo>
                  <a:pt x="3103" y="27"/>
                </a:lnTo>
                <a:lnTo>
                  <a:pt x="10000" y="0"/>
                </a:lnTo>
                <a:lnTo>
                  <a:pt x="10000" y="10000"/>
                </a:lnTo>
                <a:lnTo>
                  <a:pt x="0" y="10000"/>
                </a:lnTo>
                <a:lnTo>
                  <a:pt x="0" y="6241"/>
                </a:lnTo>
                <a:close/>
              </a:path>
            </a:pathLst>
          </a:cu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ローチャート: カード 25">
            <a:extLst>
              <a:ext uri="{FF2B5EF4-FFF2-40B4-BE49-F238E27FC236}">
                <a16:creationId xmlns:a16="http://schemas.microsoft.com/office/drawing/2014/main" id="{9904DAB6-784E-4471-9188-9523BFEB4C46}"/>
              </a:ext>
            </a:extLst>
          </p:cNvPr>
          <p:cNvSpPr/>
          <p:nvPr/>
        </p:nvSpPr>
        <p:spPr>
          <a:xfrm>
            <a:off x="9022979" y="2635624"/>
            <a:ext cx="2438403" cy="3318622"/>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6241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6241 h 10000"/>
              <a:gd name="connsiteX0" fmla="*/ 0 w 10000"/>
              <a:gd name="connsiteY0" fmla="*/ 6241 h 10000"/>
              <a:gd name="connsiteX1" fmla="*/ 3103 w 10000"/>
              <a:gd name="connsiteY1" fmla="*/ 27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624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6241"/>
                </a:moveTo>
                <a:lnTo>
                  <a:pt x="3103" y="27"/>
                </a:lnTo>
                <a:lnTo>
                  <a:pt x="10000" y="0"/>
                </a:lnTo>
                <a:lnTo>
                  <a:pt x="10000" y="10000"/>
                </a:lnTo>
                <a:lnTo>
                  <a:pt x="0" y="10000"/>
                </a:lnTo>
                <a:lnTo>
                  <a:pt x="0" y="6241"/>
                </a:lnTo>
                <a:close/>
              </a:path>
            </a:pathLst>
          </a:cu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スマイル 28">
            <a:extLst>
              <a:ext uri="{FF2B5EF4-FFF2-40B4-BE49-F238E27FC236}">
                <a16:creationId xmlns:a16="http://schemas.microsoft.com/office/drawing/2014/main" id="{27253790-186F-4000-9D34-F807DDDC2747}"/>
              </a:ext>
            </a:extLst>
          </p:cNvPr>
          <p:cNvSpPr/>
          <p:nvPr/>
        </p:nvSpPr>
        <p:spPr>
          <a:xfrm>
            <a:off x="8155652" y="5155999"/>
            <a:ext cx="506506" cy="463016"/>
          </a:xfrm>
          <a:prstGeom prst="smileyFac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0" name="スマイル 29">
            <a:extLst>
              <a:ext uri="{FF2B5EF4-FFF2-40B4-BE49-F238E27FC236}">
                <a16:creationId xmlns:a16="http://schemas.microsoft.com/office/drawing/2014/main" id="{6FD0BBA5-CBD6-4387-A276-988F63DF6197}"/>
              </a:ext>
            </a:extLst>
          </p:cNvPr>
          <p:cNvSpPr/>
          <p:nvPr/>
        </p:nvSpPr>
        <p:spPr>
          <a:xfrm>
            <a:off x="9282953" y="5160622"/>
            <a:ext cx="506506" cy="463016"/>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4DB9CD6C-0083-49DC-B584-D404D9E87FAC}"/>
              </a:ext>
            </a:extLst>
          </p:cNvPr>
          <p:cNvSpPr txBox="1"/>
          <p:nvPr/>
        </p:nvSpPr>
        <p:spPr>
          <a:xfrm>
            <a:off x="6494927" y="5954246"/>
            <a:ext cx="2438403" cy="307777"/>
          </a:xfrm>
          <a:prstGeom prst="rect">
            <a:avLst/>
          </a:prstGeom>
          <a:noFill/>
        </p:spPr>
        <p:txBody>
          <a:bodyPr wrap="square" rtlCol="0">
            <a:spAutoFit/>
          </a:bodyPr>
          <a:lstStyle/>
          <a:p>
            <a:r>
              <a:rPr lang="en-US" altLang="ja-JP" sz="1400" dirty="0"/>
              <a:t>A</a:t>
            </a:r>
            <a:r>
              <a:rPr lang="ja-JP" altLang="en-US" sz="1400" dirty="0" err="1"/>
              <a:t>さんの</a:t>
            </a:r>
            <a:r>
              <a:rPr lang="ja-JP" altLang="en-US" sz="1400" dirty="0"/>
              <a:t>開発環境</a:t>
            </a:r>
          </a:p>
        </p:txBody>
      </p:sp>
      <p:sp>
        <p:nvSpPr>
          <p:cNvPr id="32" name="テキスト ボックス 31">
            <a:extLst>
              <a:ext uri="{FF2B5EF4-FFF2-40B4-BE49-F238E27FC236}">
                <a16:creationId xmlns:a16="http://schemas.microsoft.com/office/drawing/2014/main" id="{A2740954-455B-428A-95AD-A8273D0F7FC3}"/>
              </a:ext>
            </a:extLst>
          </p:cNvPr>
          <p:cNvSpPr txBox="1"/>
          <p:nvPr/>
        </p:nvSpPr>
        <p:spPr>
          <a:xfrm>
            <a:off x="9025220" y="5948924"/>
            <a:ext cx="2438403" cy="307777"/>
          </a:xfrm>
          <a:prstGeom prst="rect">
            <a:avLst/>
          </a:prstGeom>
          <a:noFill/>
        </p:spPr>
        <p:txBody>
          <a:bodyPr wrap="square" rtlCol="0">
            <a:spAutoFit/>
          </a:bodyPr>
          <a:lstStyle/>
          <a:p>
            <a:r>
              <a:rPr lang="en-US" altLang="ja-JP" sz="1400" dirty="0"/>
              <a:t>B</a:t>
            </a:r>
            <a:r>
              <a:rPr lang="ja-JP" altLang="en-US" sz="1400" dirty="0" err="1"/>
              <a:t>さんの</a:t>
            </a:r>
            <a:r>
              <a:rPr lang="ja-JP" altLang="en-US" sz="1400" dirty="0"/>
              <a:t>開発環境</a:t>
            </a:r>
          </a:p>
        </p:txBody>
      </p:sp>
      <p:sp>
        <p:nvSpPr>
          <p:cNvPr id="33" name="フローチャート: 書類 32">
            <a:extLst>
              <a:ext uri="{FF2B5EF4-FFF2-40B4-BE49-F238E27FC236}">
                <a16:creationId xmlns:a16="http://schemas.microsoft.com/office/drawing/2014/main" id="{6AFFAC72-07F7-43B9-A9AA-18F4B2B5D69A}"/>
              </a:ext>
            </a:extLst>
          </p:cNvPr>
          <p:cNvSpPr/>
          <p:nvPr/>
        </p:nvSpPr>
        <p:spPr>
          <a:xfrm>
            <a:off x="6869972" y="5097275"/>
            <a:ext cx="766481" cy="589710"/>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34" name="フローチャート: 書類 33">
            <a:extLst>
              <a:ext uri="{FF2B5EF4-FFF2-40B4-BE49-F238E27FC236}">
                <a16:creationId xmlns:a16="http://schemas.microsoft.com/office/drawing/2014/main" id="{D1C8D27E-D415-4B31-B358-5C0C5AA2B124}"/>
              </a:ext>
            </a:extLst>
          </p:cNvPr>
          <p:cNvSpPr/>
          <p:nvPr/>
        </p:nvSpPr>
        <p:spPr>
          <a:xfrm>
            <a:off x="10322862" y="5097275"/>
            <a:ext cx="766481" cy="589710"/>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51A2A4B5-B1BF-4902-ACEA-8B089F876971}"/>
              </a:ext>
            </a:extLst>
          </p:cNvPr>
          <p:cNvCxnSpPr>
            <a:cxnSpLocks/>
            <a:stCxn id="29" idx="2"/>
            <a:endCxn id="33" idx="3"/>
          </p:cNvCxnSpPr>
          <p:nvPr/>
        </p:nvCxnSpPr>
        <p:spPr>
          <a:xfrm flipH="1">
            <a:off x="7636453" y="5387507"/>
            <a:ext cx="519199" cy="4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フローチャート: 書類 46">
            <a:extLst>
              <a:ext uri="{FF2B5EF4-FFF2-40B4-BE49-F238E27FC236}">
                <a16:creationId xmlns:a16="http://schemas.microsoft.com/office/drawing/2014/main" id="{E7FC6193-56E3-4E98-A0E6-EEDD43454B3D}"/>
              </a:ext>
            </a:extLst>
          </p:cNvPr>
          <p:cNvSpPr/>
          <p:nvPr/>
        </p:nvSpPr>
        <p:spPr>
          <a:xfrm>
            <a:off x="6858359" y="5085301"/>
            <a:ext cx="789706" cy="613655"/>
          </a:xfrm>
          <a:prstGeom prst="flowChart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8" name="フローチャート: 書類 47">
            <a:extLst>
              <a:ext uri="{FF2B5EF4-FFF2-40B4-BE49-F238E27FC236}">
                <a16:creationId xmlns:a16="http://schemas.microsoft.com/office/drawing/2014/main" id="{513220A9-E490-4FBA-8AB5-944F7E546FFC}"/>
              </a:ext>
            </a:extLst>
          </p:cNvPr>
          <p:cNvSpPr/>
          <p:nvPr/>
        </p:nvSpPr>
        <p:spPr>
          <a:xfrm>
            <a:off x="10311249" y="5103290"/>
            <a:ext cx="789706" cy="595607"/>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cxnSp>
        <p:nvCxnSpPr>
          <p:cNvPr id="49" name="直線矢印コネクタ 48">
            <a:extLst>
              <a:ext uri="{FF2B5EF4-FFF2-40B4-BE49-F238E27FC236}">
                <a16:creationId xmlns:a16="http://schemas.microsoft.com/office/drawing/2014/main" id="{4DB733A7-97B9-434A-80B7-FA38E672B8EA}"/>
              </a:ext>
            </a:extLst>
          </p:cNvPr>
          <p:cNvCxnSpPr>
            <a:cxnSpLocks/>
            <a:stCxn id="47" idx="0"/>
            <a:endCxn id="17" idx="3"/>
          </p:cNvCxnSpPr>
          <p:nvPr/>
        </p:nvCxnSpPr>
        <p:spPr>
          <a:xfrm flipV="1">
            <a:off x="7253212" y="3741925"/>
            <a:ext cx="0" cy="134337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57" name="フローチャート: 磁気ディスク 56">
            <a:extLst>
              <a:ext uri="{FF2B5EF4-FFF2-40B4-BE49-F238E27FC236}">
                <a16:creationId xmlns:a16="http://schemas.microsoft.com/office/drawing/2014/main" id="{2305386A-AB32-45A4-AAA9-A00EFB195043}"/>
              </a:ext>
            </a:extLst>
          </p:cNvPr>
          <p:cNvSpPr/>
          <p:nvPr/>
        </p:nvSpPr>
        <p:spPr>
          <a:xfrm flipH="1">
            <a:off x="6798570" y="2890756"/>
            <a:ext cx="941924" cy="850476"/>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1100" dirty="0"/>
              <a:t>ローカル</a:t>
            </a:r>
            <a:endParaRPr lang="en-US" altLang="ja-JP" sz="1100" dirty="0"/>
          </a:p>
          <a:p>
            <a:pPr algn="ctr"/>
            <a:r>
              <a:rPr lang="ja-JP" altLang="en-US" sz="1100" dirty="0"/>
              <a:t>リポジトリ</a:t>
            </a:r>
            <a:endParaRPr kumimoji="1" lang="ja-JP" altLang="en-US" sz="1100" dirty="0"/>
          </a:p>
        </p:txBody>
      </p:sp>
      <p:sp>
        <p:nvSpPr>
          <p:cNvPr id="58" name="テキスト ボックス 57">
            <a:extLst>
              <a:ext uri="{FF2B5EF4-FFF2-40B4-BE49-F238E27FC236}">
                <a16:creationId xmlns:a16="http://schemas.microsoft.com/office/drawing/2014/main" id="{0828A96F-CD73-4139-B09E-82344C9A23E1}"/>
              </a:ext>
            </a:extLst>
          </p:cNvPr>
          <p:cNvSpPr txBox="1"/>
          <p:nvPr/>
        </p:nvSpPr>
        <p:spPr>
          <a:xfrm>
            <a:off x="7250971" y="4294935"/>
            <a:ext cx="904681" cy="276999"/>
          </a:xfrm>
          <a:prstGeom prst="rect">
            <a:avLst/>
          </a:prstGeom>
          <a:noFill/>
        </p:spPr>
        <p:txBody>
          <a:bodyPr wrap="square" rtlCol="0">
            <a:spAutoFit/>
          </a:bodyPr>
          <a:lstStyle/>
          <a:p>
            <a:r>
              <a:rPr kumimoji="1" lang="ja-JP" altLang="en-US" sz="1200" dirty="0">
                <a:solidFill>
                  <a:srgbClr val="FF0000"/>
                </a:solidFill>
              </a:rPr>
              <a:t>コミット</a:t>
            </a:r>
          </a:p>
        </p:txBody>
      </p:sp>
      <p:cxnSp>
        <p:nvCxnSpPr>
          <p:cNvPr id="20" name="直線矢印コネクタ 19">
            <a:extLst>
              <a:ext uri="{FF2B5EF4-FFF2-40B4-BE49-F238E27FC236}">
                <a16:creationId xmlns:a16="http://schemas.microsoft.com/office/drawing/2014/main" id="{F588AF5E-F0AF-42F0-9B78-E306EC6599F0}"/>
              </a:ext>
            </a:extLst>
          </p:cNvPr>
          <p:cNvCxnSpPr>
            <a:cxnSpLocks/>
            <a:stCxn id="15" idx="4"/>
            <a:endCxn id="17" idx="1"/>
          </p:cNvCxnSpPr>
          <p:nvPr/>
        </p:nvCxnSpPr>
        <p:spPr>
          <a:xfrm flipH="1">
            <a:off x="7253212" y="2218765"/>
            <a:ext cx="1263260" cy="68944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9" name="直線矢印コネクタ 58">
            <a:extLst>
              <a:ext uri="{FF2B5EF4-FFF2-40B4-BE49-F238E27FC236}">
                <a16:creationId xmlns:a16="http://schemas.microsoft.com/office/drawing/2014/main" id="{141EACF2-35CE-46F2-A25F-0144BBBFED95}"/>
              </a:ext>
            </a:extLst>
          </p:cNvPr>
          <p:cNvCxnSpPr>
            <a:cxnSpLocks/>
          </p:cNvCxnSpPr>
          <p:nvPr/>
        </p:nvCxnSpPr>
        <p:spPr>
          <a:xfrm flipV="1">
            <a:off x="7721933" y="2494497"/>
            <a:ext cx="794539" cy="49971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62" name="テキスト ボックス 61">
            <a:extLst>
              <a:ext uri="{FF2B5EF4-FFF2-40B4-BE49-F238E27FC236}">
                <a16:creationId xmlns:a16="http://schemas.microsoft.com/office/drawing/2014/main" id="{87E73A98-240B-4FD2-B0AA-E23F37E05690}"/>
              </a:ext>
            </a:extLst>
          </p:cNvPr>
          <p:cNvSpPr txBox="1"/>
          <p:nvPr/>
        </p:nvSpPr>
        <p:spPr>
          <a:xfrm>
            <a:off x="7936008" y="2738559"/>
            <a:ext cx="833717" cy="276999"/>
          </a:xfrm>
          <a:prstGeom prst="rect">
            <a:avLst/>
          </a:prstGeom>
          <a:noFill/>
        </p:spPr>
        <p:txBody>
          <a:bodyPr wrap="square" rtlCol="0">
            <a:spAutoFit/>
          </a:bodyPr>
          <a:lstStyle/>
          <a:p>
            <a:r>
              <a:rPr lang="ja-JP" altLang="en-US" sz="1200" dirty="0">
                <a:solidFill>
                  <a:srgbClr val="FF0000"/>
                </a:solidFill>
              </a:rPr>
              <a:t>②</a:t>
            </a:r>
            <a:r>
              <a:rPr lang="en-US" altLang="ja-JP" sz="1200" dirty="0">
                <a:solidFill>
                  <a:srgbClr val="FF0000"/>
                </a:solidFill>
              </a:rPr>
              <a:t>push</a:t>
            </a:r>
            <a:endParaRPr kumimoji="1" lang="ja-JP" altLang="en-US" sz="1200" dirty="0">
              <a:solidFill>
                <a:srgbClr val="FF0000"/>
              </a:solidFill>
            </a:endParaRPr>
          </a:p>
        </p:txBody>
      </p:sp>
      <p:sp>
        <p:nvSpPr>
          <p:cNvPr id="63" name="フローチャート: 磁気ディスク 62">
            <a:extLst>
              <a:ext uri="{FF2B5EF4-FFF2-40B4-BE49-F238E27FC236}">
                <a16:creationId xmlns:a16="http://schemas.microsoft.com/office/drawing/2014/main" id="{C065DDB4-FE2D-4795-9866-1B77FD90E12A}"/>
              </a:ext>
            </a:extLst>
          </p:cNvPr>
          <p:cNvSpPr/>
          <p:nvPr/>
        </p:nvSpPr>
        <p:spPr>
          <a:xfrm flipH="1">
            <a:off x="8516471" y="1784558"/>
            <a:ext cx="923364" cy="850476"/>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1100" dirty="0"/>
              <a:t>リモート</a:t>
            </a:r>
            <a:endParaRPr lang="en-US" altLang="ja-JP" sz="1100" dirty="0"/>
          </a:p>
          <a:p>
            <a:pPr algn="ctr"/>
            <a:r>
              <a:rPr lang="ja-JP" altLang="en-US" sz="1100" dirty="0"/>
              <a:t>リポジトリ</a:t>
            </a:r>
            <a:endParaRPr kumimoji="1" lang="ja-JP" altLang="en-US" sz="1100" dirty="0"/>
          </a:p>
        </p:txBody>
      </p:sp>
      <p:sp>
        <p:nvSpPr>
          <p:cNvPr id="66" name="フローチャート: 磁気ディスク 65">
            <a:extLst>
              <a:ext uri="{FF2B5EF4-FFF2-40B4-BE49-F238E27FC236}">
                <a16:creationId xmlns:a16="http://schemas.microsoft.com/office/drawing/2014/main" id="{E16C225F-B4A8-4423-B0C3-5A15204AAA00}"/>
              </a:ext>
            </a:extLst>
          </p:cNvPr>
          <p:cNvSpPr/>
          <p:nvPr/>
        </p:nvSpPr>
        <p:spPr>
          <a:xfrm flipH="1">
            <a:off x="10244416" y="2895071"/>
            <a:ext cx="923364" cy="84205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1100" dirty="0"/>
              <a:t>ローカル</a:t>
            </a:r>
            <a:endParaRPr kumimoji="1" lang="en-US" altLang="ja-JP" sz="1100" dirty="0"/>
          </a:p>
          <a:p>
            <a:pPr algn="ctr"/>
            <a:r>
              <a:rPr kumimoji="1" lang="ja-JP" altLang="en-US" sz="1100" dirty="0"/>
              <a:t>リポジトリ</a:t>
            </a:r>
          </a:p>
        </p:txBody>
      </p:sp>
      <p:cxnSp>
        <p:nvCxnSpPr>
          <p:cNvPr id="65" name="直線矢印コネクタ 64">
            <a:extLst>
              <a:ext uri="{FF2B5EF4-FFF2-40B4-BE49-F238E27FC236}">
                <a16:creationId xmlns:a16="http://schemas.microsoft.com/office/drawing/2014/main" id="{06F657FD-75B1-4DC4-AFA9-97DE1F98F7EC}"/>
              </a:ext>
            </a:extLst>
          </p:cNvPr>
          <p:cNvCxnSpPr>
            <a:stCxn id="63" idx="2"/>
            <a:endCxn id="18" idx="1"/>
          </p:cNvCxnSpPr>
          <p:nvPr/>
        </p:nvCxnSpPr>
        <p:spPr>
          <a:xfrm>
            <a:off x="9439835" y="2209796"/>
            <a:ext cx="1266267" cy="698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66">
            <a:extLst>
              <a:ext uri="{FF2B5EF4-FFF2-40B4-BE49-F238E27FC236}">
                <a16:creationId xmlns:a16="http://schemas.microsoft.com/office/drawing/2014/main" id="{A639E665-A7A9-4EDF-A6A3-565C83E117E1}"/>
              </a:ext>
            </a:extLst>
          </p:cNvPr>
          <p:cNvSpPr txBox="1"/>
          <p:nvPr/>
        </p:nvSpPr>
        <p:spPr>
          <a:xfrm>
            <a:off x="9993420" y="2288764"/>
            <a:ext cx="833717" cy="276999"/>
          </a:xfrm>
          <a:prstGeom prst="rect">
            <a:avLst/>
          </a:prstGeom>
          <a:noFill/>
        </p:spPr>
        <p:txBody>
          <a:bodyPr wrap="square" rtlCol="0">
            <a:spAutoFit/>
          </a:bodyPr>
          <a:lstStyle/>
          <a:p>
            <a:r>
              <a:rPr lang="ja-JP" altLang="en-US" sz="1200" dirty="0">
                <a:solidFill>
                  <a:srgbClr val="FF0000"/>
                </a:solidFill>
              </a:rPr>
              <a:t>③</a:t>
            </a:r>
            <a:r>
              <a:rPr lang="en-US" altLang="ja-JP" sz="1200" dirty="0">
                <a:solidFill>
                  <a:srgbClr val="FF0000"/>
                </a:solidFill>
              </a:rPr>
              <a:t>pull</a:t>
            </a:r>
            <a:endParaRPr kumimoji="1" lang="ja-JP" altLang="en-US" sz="1200" dirty="0">
              <a:solidFill>
                <a:srgbClr val="FF0000"/>
              </a:solidFill>
            </a:endParaRPr>
          </a:p>
        </p:txBody>
      </p:sp>
    </p:spTree>
    <p:extLst>
      <p:ext uri="{BB962C8B-B14F-4D97-AF65-F5344CB8AC3E}">
        <p14:creationId xmlns:p14="http://schemas.microsoft.com/office/powerpoint/2010/main" val="314928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500"/>
                                        <p:tgtEl>
                                          <p:spTgt spid="17"/>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right)">
                                      <p:cBhvr>
                                        <p:cTn id="20" dur="500"/>
                                        <p:tgtEl>
                                          <p:spTgt spid="36"/>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wipe(down)">
                                      <p:cBhvr>
                                        <p:cTn id="24" dur="500"/>
                                        <p:tgtEl>
                                          <p:spTgt spid="47"/>
                                        </p:tgtEl>
                                      </p:cBhvr>
                                    </p:animEffect>
                                  </p:childTnLst>
                                </p:cTn>
                              </p:par>
                            </p:childTnLst>
                          </p:cTn>
                        </p:par>
                        <p:par>
                          <p:cTn id="25" fill="hold">
                            <p:stCondLst>
                              <p:cond delay="1000"/>
                            </p:stCondLst>
                            <p:childTnLst>
                              <p:par>
                                <p:cTn id="26" presetID="22" presetClass="entr" presetSubtype="4" fill="hold" nodeType="after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ipe(down)">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500"/>
                                        <p:tgtEl>
                                          <p:spTgt spid="58"/>
                                        </p:tgtEl>
                                      </p:cBhvr>
                                    </p:animEffect>
                                  </p:childTnLst>
                                </p:cTn>
                              </p:par>
                            </p:childTnLst>
                          </p:cTn>
                        </p:par>
                        <p:par>
                          <p:cTn id="32" fill="hold">
                            <p:stCondLst>
                              <p:cond delay="1500"/>
                            </p:stCondLst>
                            <p:childTnLst>
                              <p:par>
                                <p:cTn id="33" presetID="22" presetClass="entr" presetSubtype="4" fill="hold" grpId="0" nodeType="after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wipe(down)">
                                      <p:cBhvr>
                                        <p:cTn id="35" dur="500"/>
                                        <p:tgtEl>
                                          <p:spTgt spid="5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wipe(down)">
                                      <p:cBhvr>
                                        <p:cTn id="40" dur="500"/>
                                        <p:tgtEl>
                                          <p:spTgt spid="59"/>
                                        </p:tgtEl>
                                      </p:cBhvr>
                                    </p:animEffect>
                                  </p:childTnLst>
                                </p:cTn>
                              </p:par>
                            </p:childTnLst>
                          </p:cTn>
                        </p:par>
                        <p:par>
                          <p:cTn id="41" fill="hold">
                            <p:stCondLst>
                              <p:cond delay="500"/>
                            </p:stCondLst>
                            <p:childTnLst>
                              <p:par>
                                <p:cTn id="42" presetID="22" presetClass="entr" presetSubtype="4" fill="hold" grpId="0" nodeType="after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wipe(down)">
                                      <p:cBhvr>
                                        <p:cTn id="44" dur="500"/>
                                        <p:tgtEl>
                                          <p:spTgt spid="63"/>
                                        </p:tgtEl>
                                      </p:cBhvr>
                                    </p:animEffect>
                                  </p:childTnLst>
                                </p:cTn>
                              </p:par>
                            </p:childTnLst>
                          </p:cTn>
                        </p:par>
                        <p:par>
                          <p:cTn id="45" fill="hold">
                            <p:stCondLst>
                              <p:cond delay="1000"/>
                            </p:stCondLst>
                            <p:childTnLst>
                              <p:par>
                                <p:cTn id="46" presetID="22" presetClass="entr" presetSubtype="4" fill="hold" grpId="0" nodeType="after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wipe(down)">
                                      <p:cBhvr>
                                        <p:cTn id="48" dur="500"/>
                                        <p:tgtEl>
                                          <p:spTgt spid="6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wipe(up)">
                                      <p:cBhvr>
                                        <p:cTn id="53" dur="500"/>
                                        <p:tgtEl>
                                          <p:spTgt spid="65"/>
                                        </p:tgtEl>
                                      </p:cBhvr>
                                    </p:animEffect>
                                  </p:childTnLst>
                                </p:cTn>
                              </p:par>
                            </p:childTnLst>
                          </p:cTn>
                        </p:par>
                        <p:par>
                          <p:cTn id="54" fill="hold">
                            <p:stCondLst>
                              <p:cond delay="500"/>
                            </p:stCondLst>
                            <p:childTnLst>
                              <p:par>
                                <p:cTn id="55" presetID="22" presetClass="entr" presetSubtype="1" fill="hold" grpId="0" nodeType="after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wipe(up)">
                                      <p:cBhvr>
                                        <p:cTn id="57" dur="500"/>
                                        <p:tgtEl>
                                          <p:spTgt spid="66"/>
                                        </p:tgtEl>
                                      </p:cBhvr>
                                    </p:animEffect>
                                  </p:childTnLst>
                                </p:cTn>
                              </p:par>
                            </p:childTnLst>
                          </p:cTn>
                        </p:par>
                        <p:par>
                          <p:cTn id="58" fill="hold">
                            <p:stCondLst>
                              <p:cond delay="1000"/>
                            </p:stCondLst>
                            <p:childTnLst>
                              <p:par>
                                <p:cTn id="59" presetID="22" presetClass="entr" presetSubtype="4" fill="hold" grpId="0" nodeType="afterEffect">
                                  <p:stCondLst>
                                    <p:cond delay="0"/>
                                  </p:stCondLst>
                                  <p:childTnLst>
                                    <p:set>
                                      <p:cBhvr>
                                        <p:cTn id="60" dur="1" fill="hold">
                                          <p:stCondLst>
                                            <p:cond delay="0"/>
                                          </p:stCondLst>
                                        </p:cTn>
                                        <p:tgtEl>
                                          <p:spTgt spid="67"/>
                                        </p:tgtEl>
                                        <p:attrNameLst>
                                          <p:attrName>style.visibility</p:attrName>
                                        </p:attrNameLst>
                                      </p:cBhvr>
                                      <p:to>
                                        <p:strVal val="visible"/>
                                      </p:to>
                                    </p:set>
                                    <p:animEffect transition="in" filter="wipe(down)">
                                      <p:cBhvr>
                                        <p:cTn id="6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p:bldP spid="47" grpId="0" animBg="1"/>
      <p:bldP spid="57" grpId="0" animBg="1"/>
      <p:bldP spid="58" grpId="0"/>
      <p:bldP spid="62" grpId="0"/>
      <p:bldP spid="63" grpId="0" animBg="1"/>
      <p:bldP spid="66" grpId="0" animBg="1"/>
      <p:bldP spid="6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11FC41-27E7-48E0-B3A6-A46C9BDD01C9}"/>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653D726D-3EB0-420C-A68B-EC43A2938E31}"/>
              </a:ext>
            </a:extLst>
          </p:cNvPr>
          <p:cNvSpPr>
            <a:spLocks noGrp="1"/>
          </p:cNvSpPr>
          <p:nvPr>
            <p:ph idx="1"/>
          </p:nvPr>
        </p:nvSpPr>
        <p:spPr/>
        <p:txBody>
          <a:bodyPr>
            <a:normAutofit fontScale="92500" lnSpcReduction="20000"/>
          </a:bodyPr>
          <a:lstStyle/>
          <a:p>
            <a:r>
              <a:rPr lang="ja-JP" altLang="en-US" dirty="0"/>
              <a:t>ソフトウェア構成管理</a:t>
            </a:r>
            <a:r>
              <a:rPr lang="en-US" altLang="ja-JP" dirty="0"/>
              <a:t>(SCM)</a:t>
            </a:r>
            <a:r>
              <a:rPr lang="ja-JP" altLang="en-US" dirty="0"/>
              <a:t>について</a:t>
            </a:r>
            <a:endParaRPr lang="en-US" altLang="ja-JP" dirty="0"/>
          </a:p>
          <a:p>
            <a:pPr lvl="1"/>
            <a:r>
              <a:rPr lang="en-US" altLang="ja-JP" dirty="0"/>
              <a:t>SCM</a:t>
            </a:r>
            <a:r>
              <a:rPr lang="ja-JP" altLang="en-US" dirty="0"/>
              <a:t>とは？</a:t>
            </a:r>
            <a:r>
              <a:rPr lang="en-US" altLang="ja-JP" dirty="0"/>
              <a:t>(1</a:t>
            </a:r>
            <a:r>
              <a:rPr lang="ja-JP" altLang="en-US" dirty="0"/>
              <a:t>分</a:t>
            </a:r>
            <a:r>
              <a:rPr lang="en-US" altLang="ja-JP" dirty="0"/>
              <a:t>)</a:t>
            </a:r>
          </a:p>
          <a:p>
            <a:pPr lvl="1"/>
            <a:r>
              <a:rPr lang="ja-JP" altLang="en-US" dirty="0"/>
              <a:t>なぜ、</a:t>
            </a:r>
            <a:r>
              <a:rPr lang="en-US" altLang="ja-JP" dirty="0"/>
              <a:t>SCM</a:t>
            </a:r>
            <a:r>
              <a:rPr lang="ja-JP" altLang="en-US" dirty="0"/>
              <a:t>を使用するのか？</a:t>
            </a:r>
            <a:r>
              <a:rPr lang="en-US" altLang="ja-JP" dirty="0"/>
              <a:t>(2</a:t>
            </a:r>
            <a:r>
              <a:rPr lang="ja-JP" altLang="en-US" dirty="0"/>
              <a:t>分</a:t>
            </a:r>
            <a:r>
              <a:rPr lang="en-US" altLang="ja-JP" dirty="0"/>
              <a:t>)</a:t>
            </a:r>
          </a:p>
          <a:p>
            <a:pPr lvl="1"/>
            <a:r>
              <a:rPr lang="en-US" altLang="ja-JP" dirty="0"/>
              <a:t>SCM</a:t>
            </a:r>
            <a:r>
              <a:rPr kumimoji="1" lang="ja-JP" altLang="en-US" dirty="0"/>
              <a:t>の概念</a:t>
            </a:r>
            <a:r>
              <a:rPr kumimoji="1" lang="en-US" altLang="ja-JP" dirty="0"/>
              <a:t>(3</a:t>
            </a:r>
            <a:r>
              <a:rPr kumimoji="1" lang="ja-JP" altLang="en-US" dirty="0"/>
              <a:t>分</a:t>
            </a:r>
            <a:r>
              <a:rPr kumimoji="1" lang="en-US" altLang="ja-JP" dirty="0"/>
              <a:t>)</a:t>
            </a:r>
          </a:p>
          <a:p>
            <a:pPr lvl="2"/>
            <a:r>
              <a:rPr lang="ja-JP" altLang="en-US" dirty="0"/>
              <a:t>リポジトリ</a:t>
            </a:r>
            <a:endParaRPr lang="en-US" altLang="ja-JP" dirty="0"/>
          </a:p>
          <a:p>
            <a:pPr lvl="2"/>
            <a:r>
              <a:rPr kumimoji="1" lang="ja-JP" altLang="en-US" dirty="0"/>
              <a:t>チェックアウト</a:t>
            </a:r>
            <a:endParaRPr kumimoji="1" lang="en-US" altLang="ja-JP" dirty="0"/>
          </a:p>
          <a:p>
            <a:pPr lvl="2"/>
            <a:r>
              <a:rPr lang="ja-JP" altLang="en-US" dirty="0"/>
              <a:t>チェックイン</a:t>
            </a:r>
            <a:r>
              <a:rPr lang="en-US" altLang="ja-JP" dirty="0"/>
              <a:t>(</a:t>
            </a:r>
            <a:r>
              <a:rPr lang="ja-JP" altLang="en-US" dirty="0"/>
              <a:t>コミット</a:t>
            </a:r>
            <a:r>
              <a:rPr lang="en-US" altLang="ja-JP" dirty="0"/>
              <a:t>)</a:t>
            </a:r>
          </a:p>
          <a:p>
            <a:pPr lvl="2"/>
            <a:r>
              <a:rPr kumimoji="1" lang="ja-JP" altLang="en-US" dirty="0"/>
              <a:t>ブランチ</a:t>
            </a:r>
            <a:endParaRPr lang="en-US" altLang="ja-JP" dirty="0"/>
          </a:p>
          <a:p>
            <a:pPr algn="just"/>
            <a:r>
              <a:rPr kumimoji="1" lang="en-US" altLang="ja-JP" dirty="0"/>
              <a:t>Git</a:t>
            </a:r>
            <a:r>
              <a:rPr kumimoji="1" lang="ja-JP" altLang="en-US" dirty="0"/>
              <a:t>を使用する利点</a:t>
            </a:r>
            <a:r>
              <a:rPr kumimoji="1" lang="en-US" altLang="ja-JP" dirty="0"/>
              <a:t>(SVN</a:t>
            </a:r>
            <a:r>
              <a:rPr kumimoji="1" lang="ja-JP" altLang="en-US" dirty="0"/>
              <a:t>との比較</a:t>
            </a:r>
            <a:r>
              <a:rPr kumimoji="1" lang="en-US" altLang="ja-JP" dirty="0"/>
              <a:t>)(3</a:t>
            </a:r>
            <a:r>
              <a:rPr kumimoji="1" lang="ja-JP" altLang="en-US" dirty="0"/>
              <a:t>分</a:t>
            </a:r>
            <a:r>
              <a:rPr kumimoji="1" lang="en-US" altLang="ja-JP" dirty="0"/>
              <a:t>)</a:t>
            </a:r>
          </a:p>
          <a:p>
            <a:pPr lvl="1" algn="just"/>
            <a:r>
              <a:rPr kumimoji="1" lang="ja-JP" altLang="en-US" dirty="0"/>
              <a:t>集中型と分散型</a:t>
            </a:r>
            <a:endParaRPr kumimoji="1" lang="en-US" altLang="ja-JP" dirty="0"/>
          </a:p>
          <a:p>
            <a:pPr lvl="2" algn="just"/>
            <a:r>
              <a:rPr lang="ja-JP" altLang="en-US" dirty="0"/>
              <a:t>分散型のなにが「おいしい」か？</a:t>
            </a:r>
            <a:endParaRPr lang="en-US" altLang="ja-JP" dirty="0"/>
          </a:p>
          <a:p>
            <a:pPr lvl="1" algn="just"/>
            <a:r>
              <a:rPr lang="en-US" altLang="ja-JP" b="1" dirty="0"/>
              <a:t>Git</a:t>
            </a:r>
            <a:r>
              <a:rPr lang="ja-JP" altLang="en-US" b="1" dirty="0"/>
              <a:t>が</a:t>
            </a:r>
            <a:r>
              <a:rPr lang="en-US" altLang="ja-JP" b="1" dirty="0"/>
              <a:t>SVN</a:t>
            </a:r>
            <a:r>
              <a:rPr lang="ja-JP" altLang="en-US" b="1" dirty="0"/>
              <a:t>に比べて優れている点</a:t>
            </a:r>
            <a:endParaRPr kumimoji="1" lang="en-US" altLang="ja-JP" b="1" dirty="0"/>
          </a:p>
          <a:p>
            <a:pPr algn="just"/>
            <a:r>
              <a:rPr kumimoji="1" lang="ja-JP" altLang="en-US" dirty="0"/>
              <a:t>デモンストレーション</a:t>
            </a:r>
            <a:r>
              <a:rPr kumimoji="1" lang="en-US" altLang="ja-JP" dirty="0"/>
              <a:t>(2</a:t>
            </a:r>
            <a:r>
              <a:rPr kumimoji="1" lang="ja-JP" altLang="en-US" dirty="0"/>
              <a:t>分</a:t>
            </a:r>
            <a:r>
              <a:rPr kumimoji="1" lang="en-US" altLang="ja-JP" dirty="0"/>
              <a:t>)</a:t>
            </a:r>
          </a:p>
        </p:txBody>
      </p:sp>
    </p:spTree>
    <p:extLst>
      <p:ext uri="{BB962C8B-B14F-4D97-AF65-F5344CB8AC3E}">
        <p14:creationId xmlns:p14="http://schemas.microsoft.com/office/powerpoint/2010/main" val="388518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5B5E07E2-48AB-415D-ABFF-050B00DBAA4F}"/>
              </a:ext>
            </a:extLst>
          </p:cNvPr>
          <p:cNvPicPr>
            <a:picLocks noChangeAspect="1"/>
          </p:cNvPicPr>
          <p:nvPr/>
        </p:nvPicPr>
        <p:blipFill>
          <a:blip r:embed="rId3"/>
          <a:stretch>
            <a:fillRect/>
          </a:stretch>
        </p:blipFill>
        <p:spPr>
          <a:xfrm>
            <a:off x="6994520" y="3629352"/>
            <a:ext cx="4512069" cy="3121819"/>
          </a:xfrm>
          <a:prstGeom prst="rect">
            <a:avLst/>
          </a:prstGeom>
        </p:spPr>
      </p:pic>
      <p:sp>
        <p:nvSpPr>
          <p:cNvPr id="2" name="タイトル 1">
            <a:extLst>
              <a:ext uri="{FF2B5EF4-FFF2-40B4-BE49-F238E27FC236}">
                <a16:creationId xmlns:a16="http://schemas.microsoft.com/office/drawing/2014/main" id="{0FE48FAD-DD0A-4CAC-90A3-F5E4FB808857}"/>
              </a:ext>
            </a:extLst>
          </p:cNvPr>
          <p:cNvSpPr>
            <a:spLocks noGrp="1"/>
          </p:cNvSpPr>
          <p:nvPr>
            <p:ph type="title"/>
          </p:nvPr>
        </p:nvSpPr>
        <p:spPr/>
        <p:txBody>
          <a:bodyPr/>
          <a:lstStyle/>
          <a:p>
            <a:r>
              <a:rPr lang="en-US" altLang="ja-JP" dirty="0"/>
              <a:t>Git</a:t>
            </a:r>
            <a:r>
              <a:rPr lang="ja-JP" altLang="en-US" dirty="0"/>
              <a:t>が</a:t>
            </a:r>
            <a:r>
              <a:rPr lang="en-US" altLang="ja-JP" dirty="0"/>
              <a:t>SVN</a:t>
            </a:r>
            <a:r>
              <a:rPr lang="ja-JP" altLang="en-US" dirty="0"/>
              <a:t>に比べて優れている点</a:t>
            </a:r>
            <a:endParaRPr kumimoji="1" lang="ja-JP" altLang="en-US" dirty="0"/>
          </a:p>
        </p:txBody>
      </p:sp>
      <p:sp>
        <p:nvSpPr>
          <p:cNvPr id="6" name="コンテンツ プレースホルダー 5">
            <a:extLst>
              <a:ext uri="{FF2B5EF4-FFF2-40B4-BE49-F238E27FC236}">
                <a16:creationId xmlns:a16="http://schemas.microsoft.com/office/drawing/2014/main" id="{FCD160DE-3BDF-495D-89D8-D748D09F7812}"/>
              </a:ext>
            </a:extLst>
          </p:cNvPr>
          <p:cNvSpPr>
            <a:spLocks noGrp="1"/>
          </p:cNvSpPr>
          <p:nvPr>
            <p:ph idx="1"/>
          </p:nvPr>
        </p:nvSpPr>
        <p:spPr/>
        <p:txBody>
          <a:bodyPr/>
          <a:lstStyle/>
          <a:p>
            <a:r>
              <a:rPr lang="ja-JP" altLang="en-US" dirty="0"/>
              <a:t>ブランチ作成、マージに対するコストが低い</a:t>
            </a:r>
            <a:endParaRPr lang="en-US" altLang="ja-JP" dirty="0"/>
          </a:p>
          <a:p>
            <a:pPr lvl="1"/>
            <a:r>
              <a:rPr lang="ja-JP" altLang="en-US" dirty="0"/>
              <a:t>気軽にブランチを作成できる</a:t>
            </a:r>
            <a:endParaRPr lang="en-US" altLang="ja-JP" dirty="0"/>
          </a:p>
          <a:p>
            <a:r>
              <a:rPr lang="en-US" altLang="ja-JP" dirty="0"/>
              <a:t>GitHub</a:t>
            </a:r>
            <a:r>
              <a:rPr lang="ja-JP" altLang="en-US" dirty="0"/>
              <a:t>や</a:t>
            </a:r>
            <a:r>
              <a:rPr lang="en-US" altLang="ja-JP" dirty="0"/>
              <a:t>GitLab</a:t>
            </a:r>
            <a:r>
              <a:rPr lang="ja-JP" altLang="en-US" dirty="0"/>
              <a:t>を使用することが可能</a:t>
            </a:r>
            <a:endParaRPr lang="en-US" altLang="ja-JP" dirty="0"/>
          </a:p>
          <a:p>
            <a:pPr lvl="1"/>
            <a:r>
              <a:rPr lang="ja-JP" altLang="en-US" dirty="0"/>
              <a:t>ソーシャルコーディングを行うことができる</a:t>
            </a:r>
            <a:endParaRPr lang="en-US" altLang="ja-JP" dirty="0"/>
          </a:p>
          <a:p>
            <a:r>
              <a:rPr lang="ja-JP" altLang="en-US" dirty="0"/>
              <a:t>シェアの拡大</a:t>
            </a:r>
            <a:endParaRPr lang="en-US" altLang="ja-JP" dirty="0"/>
          </a:p>
          <a:p>
            <a:pPr lvl="1"/>
            <a:r>
              <a:rPr lang="ja-JP" altLang="en-US" dirty="0"/>
              <a:t>デファクトスタンダード</a:t>
            </a:r>
            <a:r>
              <a:rPr lang="en-US" altLang="ja-JP" dirty="0"/>
              <a:t>(</a:t>
            </a:r>
            <a:r>
              <a:rPr lang="ja-JP" altLang="en-US" dirty="0"/>
              <a:t>世界標準</a:t>
            </a:r>
            <a:r>
              <a:rPr lang="en-US" altLang="ja-JP" dirty="0"/>
              <a:t>)</a:t>
            </a:r>
            <a:br>
              <a:rPr lang="en-US" altLang="ja-JP" dirty="0"/>
            </a:br>
            <a:r>
              <a:rPr lang="ja-JP" altLang="en-US" dirty="0"/>
              <a:t>となっている</a:t>
            </a:r>
            <a:endParaRPr lang="en-US" altLang="ja-JP" dirty="0"/>
          </a:p>
        </p:txBody>
      </p:sp>
    </p:spTree>
    <p:extLst>
      <p:ext uri="{BB962C8B-B14F-4D97-AF65-F5344CB8AC3E}">
        <p14:creationId xmlns:p14="http://schemas.microsoft.com/office/powerpoint/2010/main" val="399419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11FC41-27E7-48E0-B3A6-A46C9BDD01C9}"/>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653D726D-3EB0-420C-A68B-EC43A2938E31}"/>
              </a:ext>
            </a:extLst>
          </p:cNvPr>
          <p:cNvSpPr>
            <a:spLocks noGrp="1"/>
          </p:cNvSpPr>
          <p:nvPr>
            <p:ph idx="1"/>
          </p:nvPr>
        </p:nvSpPr>
        <p:spPr/>
        <p:txBody>
          <a:bodyPr>
            <a:normAutofit fontScale="92500" lnSpcReduction="20000"/>
          </a:bodyPr>
          <a:lstStyle/>
          <a:p>
            <a:r>
              <a:rPr lang="ja-JP" altLang="en-US" dirty="0"/>
              <a:t>ソフトウェア構成管理</a:t>
            </a:r>
            <a:r>
              <a:rPr lang="en-US" altLang="ja-JP" dirty="0"/>
              <a:t>(SCM)</a:t>
            </a:r>
            <a:r>
              <a:rPr lang="ja-JP" altLang="en-US" dirty="0"/>
              <a:t>について</a:t>
            </a:r>
            <a:endParaRPr lang="en-US" altLang="ja-JP" dirty="0"/>
          </a:p>
          <a:p>
            <a:pPr lvl="1"/>
            <a:r>
              <a:rPr lang="en-US" altLang="ja-JP" dirty="0"/>
              <a:t>SCM</a:t>
            </a:r>
            <a:r>
              <a:rPr lang="ja-JP" altLang="en-US" dirty="0"/>
              <a:t>とは？</a:t>
            </a:r>
            <a:r>
              <a:rPr lang="en-US" altLang="ja-JP" dirty="0"/>
              <a:t>(1</a:t>
            </a:r>
            <a:r>
              <a:rPr lang="ja-JP" altLang="en-US" dirty="0"/>
              <a:t>分</a:t>
            </a:r>
            <a:r>
              <a:rPr lang="en-US" altLang="ja-JP" dirty="0"/>
              <a:t>)</a:t>
            </a:r>
          </a:p>
          <a:p>
            <a:pPr lvl="1"/>
            <a:r>
              <a:rPr lang="ja-JP" altLang="en-US" dirty="0"/>
              <a:t>なぜ、</a:t>
            </a:r>
            <a:r>
              <a:rPr lang="en-US" altLang="ja-JP" dirty="0"/>
              <a:t>SCM</a:t>
            </a:r>
            <a:r>
              <a:rPr lang="ja-JP" altLang="en-US" dirty="0"/>
              <a:t>を使用するのか？</a:t>
            </a:r>
            <a:r>
              <a:rPr lang="en-US" altLang="ja-JP" dirty="0"/>
              <a:t>(2</a:t>
            </a:r>
            <a:r>
              <a:rPr lang="ja-JP" altLang="en-US" dirty="0"/>
              <a:t>分</a:t>
            </a:r>
            <a:r>
              <a:rPr lang="en-US" altLang="ja-JP" dirty="0"/>
              <a:t>)</a:t>
            </a:r>
          </a:p>
          <a:p>
            <a:pPr lvl="1"/>
            <a:r>
              <a:rPr lang="en-US" altLang="ja-JP" dirty="0"/>
              <a:t>SCM</a:t>
            </a:r>
            <a:r>
              <a:rPr kumimoji="1" lang="ja-JP" altLang="en-US" dirty="0"/>
              <a:t>の概念</a:t>
            </a:r>
            <a:r>
              <a:rPr kumimoji="1" lang="en-US" altLang="ja-JP" dirty="0"/>
              <a:t>(3</a:t>
            </a:r>
            <a:r>
              <a:rPr kumimoji="1" lang="ja-JP" altLang="en-US" dirty="0"/>
              <a:t>分</a:t>
            </a:r>
            <a:r>
              <a:rPr kumimoji="1" lang="en-US" altLang="ja-JP" dirty="0"/>
              <a:t>)</a:t>
            </a:r>
          </a:p>
          <a:p>
            <a:pPr lvl="2"/>
            <a:r>
              <a:rPr lang="ja-JP" altLang="en-US" dirty="0"/>
              <a:t>リポジトリ</a:t>
            </a:r>
            <a:endParaRPr lang="en-US" altLang="ja-JP" dirty="0"/>
          </a:p>
          <a:p>
            <a:pPr lvl="2"/>
            <a:r>
              <a:rPr kumimoji="1" lang="ja-JP" altLang="en-US" dirty="0"/>
              <a:t>チェックアウト</a:t>
            </a:r>
            <a:endParaRPr kumimoji="1" lang="en-US" altLang="ja-JP" dirty="0"/>
          </a:p>
          <a:p>
            <a:pPr lvl="2"/>
            <a:r>
              <a:rPr lang="ja-JP" altLang="en-US" dirty="0"/>
              <a:t>チェックイン</a:t>
            </a:r>
            <a:r>
              <a:rPr lang="en-US" altLang="ja-JP" dirty="0"/>
              <a:t>(</a:t>
            </a:r>
            <a:r>
              <a:rPr lang="ja-JP" altLang="en-US" dirty="0"/>
              <a:t>コミット</a:t>
            </a:r>
            <a:r>
              <a:rPr lang="en-US" altLang="ja-JP" dirty="0"/>
              <a:t>)</a:t>
            </a:r>
          </a:p>
          <a:p>
            <a:pPr lvl="2"/>
            <a:r>
              <a:rPr kumimoji="1" lang="ja-JP" altLang="en-US" dirty="0"/>
              <a:t>ブランチ</a:t>
            </a:r>
            <a:endParaRPr lang="en-US" altLang="ja-JP" dirty="0"/>
          </a:p>
          <a:p>
            <a:pPr algn="just"/>
            <a:r>
              <a:rPr kumimoji="1" lang="en-US" altLang="ja-JP" dirty="0"/>
              <a:t>Git</a:t>
            </a:r>
            <a:r>
              <a:rPr kumimoji="1" lang="ja-JP" altLang="en-US" dirty="0"/>
              <a:t>を使用する利点</a:t>
            </a:r>
            <a:r>
              <a:rPr kumimoji="1" lang="en-US" altLang="ja-JP" dirty="0"/>
              <a:t>(SVN</a:t>
            </a:r>
            <a:r>
              <a:rPr kumimoji="1" lang="ja-JP" altLang="en-US" dirty="0"/>
              <a:t>との比較</a:t>
            </a:r>
            <a:r>
              <a:rPr kumimoji="1" lang="en-US" altLang="ja-JP" dirty="0"/>
              <a:t>)(3</a:t>
            </a:r>
            <a:r>
              <a:rPr kumimoji="1" lang="ja-JP" altLang="en-US" dirty="0"/>
              <a:t>分</a:t>
            </a:r>
            <a:r>
              <a:rPr kumimoji="1" lang="en-US" altLang="ja-JP" dirty="0"/>
              <a:t>)</a:t>
            </a:r>
          </a:p>
          <a:p>
            <a:pPr lvl="1" algn="just"/>
            <a:r>
              <a:rPr kumimoji="1" lang="ja-JP" altLang="en-US" dirty="0"/>
              <a:t>集中型と分散型</a:t>
            </a:r>
            <a:endParaRPr kumimoji="1" lang="en-US" altLang="ja-JP" dirty="0"/>
          </a:p>
          <a:p>
            <a:pPr lvl="2" algn="just"/>
            <a:r>
              <a:rPr lang="ja-JP" altLang="en-US" dirty="0"/>
              <a:t>分散型のなにが「おいしい」か？</a:t>
            </a:r>
            <a:endParaRPr lang="en-US" altLang="ja-JP" dirty="0"/>
          </a:p>
          <a:p>
            <a:pPr lvl="1" algn="just"/>
            <a:r>
              <a:rPr lang="en-US" altLang="ja-JP" dirty="0"/>
              <a:t>Git</a:t>
            </a:r>
            <a:r>
              <a:rPr lang="ja-JP" altLang="en-US" dirty="0"/>
              <a:t>が</a:t>
            </a:r>
            <a:r>
              <a:rPr lang="en-US" altLang="ja-JP" dirty="0"/>
              <a:t>SVN</a:t>
            </a:r>
            <a:r>
              <a:rPr lang="ja-JP" altLang="en-US" dirty="0"/>
              <a:t>に比べて優れている点</a:t>
            </a:r>
            <a:endParaRPr kumimoji="1" lang="en-US" altLang="ja-JP" dirty="0"/>
          </a:p>
          <a:p>
            <a:pPr algn="just"/>
            <a:r>
              <a:rPr kumimoji="1" lang="ja-JP" altLang="en-US" dirty="0"/>
              <a:t>デモンストレーション</a:t>
            </a:r>
            <a:r>
              <a:rPr kumimoji="1" lang="en-US" altLang="ja-JP" dirty="0"/>
              <a:t>(2</a:t>
            </a:r>
            <a:r>
              <a:rPr kumimoji="1" lang="ja-JP" altLang="en-US" dirty="0"/>
              <a:t>分</a:t>
            </a:r>
            <a:r>
              <a:rPr kumimoji="1" lang="en-US" altLang="ja-JP" dirty="0"/>
              <a:t>)</a:t>
            </a:r>
          </a:p>
        </p:txBody>
      </p:sp>
    </p:spTree>
    <p:extLst>
      <p:ext uri="{BB962C8B-B14F-4D97-AF65-F5344CB8AC3E}">
        <p14:creationId xmlns:p14="http://schemas.microsoft.com/office/powerpoint/2010/main" val="3176345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722880A-CDFE-4839-BD3D-FDDDF6754C5D}"/>
              </a:ext>
            </a:extLst>
          </p:cNvPr>
          <p:cNvSpPr>
            <a:spLocks noGrp="1"/>
          </p:cNvSpPr>
          <p:nvPr>
            <p:ph type="title"/>
          </p:nvPr>
        </p:nvSpPr>
        <p:spPr/>
        <p:txBody>
          <a:bodyPr/>
          <a:lstStyle/>
          <a:p>
            <a:r>
              <a:rPr kumimoji="1" lang="ja-JP" altLang="en-US" dirty="0"/>
              <a:t>デモンストレーション</a:t>
            </a:r>
          </a:p>
        </p:txBody>
      </p:sp>
      <p:sp>
        <p:nvSpPr>
          <p:cNvPr id="5" name="テキスト プレースホルダー 4">
            <a:extLst>
              <a:ext uri="{FF2B5EF4-FFF2-40B4-BE49-F238E27FC236}">
                <a16:creationId xmlns:a16="http://schemas.microsoft.com/office/drawing/2014/main" id="{7959B917-BDA3-4ED9-8367-FB44AD5E4E3C}"/>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3732509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E160997-C726-4846-8D39-B85AB5602A86}"/>
              </a:ext>
            </a:extLst>
          </p:cNvPr>
          <p:cNvSpPr>
            <a:spLocks noGrp="1"/>
          </p:cNvSpPr>
          <p:nvPr>
            <p:ph type="title"/>
          </p:nvPr>
        </p:nvSpPr>
        <p:spPr/>
        <p:txBody>
          <a:bodyPr/>
          <a:lstStyle/>
          <a:p>
            <a:r>
              <a:rPr lang="ja-JP" altLang="en-US" dirty="0"/>
              <a:t>前提条件</a:t>
            </a:r>
            <a:endParaRPr kumimoji="1" lang="ja-JP" altLang="en-US" dirty="0"/>
          </a:p>
        </p:txBody>
      </p:sp>
      <p:sp>
        <p:nvSpPr>
          <p:cNvPr id="7" name="コンテンツ プレースホルダー 6">
            <a:extLst>
              <a:ext uri="{FF2B5EF4-FFF2-40B4-BE49-F238E27FC236}">
                <a16:creationId xmlns:a16="http://schemas.microsoft.com/office/drawing/2014/main" id="{06505C16-68A1-4520-AA75-DCD15F21B9A2}"/>
              </a:ext>
            </a:extLst>
          </p:cNvPr>
          <p:cNvSpPr>
            <a:spLocks noGrp="1"/>
          </p:cNvSpPr>
          <p:nvPr>
            <p:ph idx="1"/>
          </p:nvPr>
        </p:nvSpPr>
        <p:spPr/>
        <p:txBody>
          <a:bodyPr/>
          <a:lstStyle/>
          <a:p>
            <a:r>
              <a:rPr lang="en-US" altLang="ja-JP" dirty="0"/>
              <a:t>Git</a:t>
            </a:r>
            <a:r>
              <a:rPr lang="ja-JP" altLang="en-US" dirty="0"/>
              <a:t>のリモートリポジトリが既に存在している</a:t>
            </a:r>
            <a:endParaRPr lang="en-US" altLang="ja-JP" dirty="0"/>
          </a:p>
          <a:p>
            <a:r>
              <a:rPr lang="ja-JP" altLang="en-US" dirty="0"/>
              <a:t>開発者</a:t>
            </a:r>
            <a:r>
              <a:rPr lang="en-US" altLang="ja-JP" dirty="0"/>
              <a:t>A</a:t>
            </a:r>
            <a:r>
              <a:rPr lang="ja-JP" altLang="en-US" dirty="0"/>
              <a:t>さんと、管理者</a:t>
            </a:r>
            <a:r>
              <a:rPr lang="en-US" altLang="ja-JP" dirty="0"/>
              <a:t>B</a:t>
            </a:r>
            <a:r>
              <a:rPr lang="ja-JP" altLang="en-US" dirty="0" err="1"/>
              <a:t>さんが</a:t>
            </a:r>
            <a:r>
              <a:rPr lang="ja-JP" altLang="en-US" dirty="0"/>
              <a:t>いる</a:t>
            </a:r>
            <a:endParaRPr lang="en-US" altLang="ja-JP" dirty="0"/>
          </a:p>
          <a:p>
            <a:r>
              <a:rPr lang="ja-JP" altLang="en-US" dirty="0"/>
              <a:t>開発用のブランチ</a:t>
            </a:r>
            <a:r>
              <a:rPr lang="en-US" altLang="ja-JP" dirty="0"/>
              <a:t>dev</a:t>
            </a:r>
            <a:r>
              <a:rPr lang="ja-JP" altLang="en-US" dirty="0"/>
              <a:t> と 本番用のブランチ</a:t>
            </a:r>
            <a:r>
              <a:rPr lang="en-US" altLang="ja-JP" dirty="0"/>
              <a:t>master</a:t>
            </a:r>
            <a:r>
              <a:rPr lang="ja-JP" altLang="en-US" dirty="0"/>
              <a:t>がある</a:t>
            </a:r>
            <a:endParaRPr lang="en-US" altLang="ja-JP" dirty="0"/>
          </a:p>
          <a:p>
            <a:r>
              <a:rPr lang="en-US" altLang="ja-JP" dirty="0"/>
              <a:t>Git Bash</a:t>
            </a:r>
            <a:r>
              <a:rPr lang="ja-JP" altLang="en-US" dirty="0"/>
              <a:t>がインストールされている</a:t>
            </a:r>
            <a:r>
              <a:rPr lang="en-US" altLang="ja-JP" dirty="0"/>
              <a:t>PC</a:t>
            </a:r>
            <a:r>
              <a:rPr lang="ja-JP" altLang="en-US" dirty="0"/>
              <a:t>で操作を行う</a:t>
            </a:r>
            <a:endParaRPr lang="en-US" altLang="ja-JP" dirty="0"/>
          </a:p>
        </p:txBody>
      </p:sp>
    </p:spTree>
    <p:extLst>
      <p:ext uri="{BB962C8B-B14F-4D97-AF65-F5344CB8AC3E}">
        <p14:creationId xmlns:p14="http://schemas.microsoft.com/office/powerpoint/2010/main" val="3189711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4FE693C-5AF8-4447-BDC2-46880BE65713}"/>
              </a:ext>
            </a:extLst>
          </p:cNvPr>
          <p:cNvSpPr>
            <a:spLocks noGrp="1"/>
          </p:cNvSpPr>
          <p:nvPr>
            <p:ph type="title"/>
          </p:nvPr>
        </p:nvSpPr>
        <p:spPr/>
        <p:txBody>
          <a:bodyPr/>
          <a:lstStyle/>
          <a:p>
            <a:r>
              <a:rPr kumimoji="1" lang="ja-JP" altLang="en-US" dirty="0"/>
              <a:t>今回の例</a:t>
            </a:r>
          </a:p>
        </p:txBody>
      </p:sp>
      <p:sp>
        <p:nvSpPr>
          <p:cNvPr id="5" name="コンテンツ プレースホルダー 4">
            <a:extLst>
              <a:ext uri="{FF2B5EF4-FFF2-40B4-BE49-F238E27FC236}">
                <a16:creationId xmlns:a16="http://schemas.microsoft.com/office/drawing/2014/main" id="{C8BB7655-5730-448C-82A5-CB83D154D712}"/>
              </a:ext>
            </a:extLst>
          </p:cNvPr>
          <p:cNvSpPr>
            <a:spLocks noGrp="1"/>
          </p:cNvSpPr>
          <p:nvPr>
            <p:ph sz="half" idx="1"/>
          </p:nvPr>
        </p:nvSpPr>
        <p:spPr>
          <a:xfrm>
            <a:off x="838200" y="1467306"/>
            <a:ext cx="5181600" cy="305377"/>
          </a:xfrm>
        </p:spPr>
        <p:txBody>
          <a:bodyPr>
            <a:normAutofit fontScale="85000" lnSpcReduction="10000"/>
          </a:bodyPr>
          <a:lstStyle/>
          <a:p>
            <a:r>
              <a:rPr lang="ja-JP" altLang="en-US" sz="2000" dirty="0"/>
              <a:t>開発者</a:t>
            </a:r>
            <a:r>
              <a:rPr lang="en-US" altLang="ja-JP" sz="2000" dirty="0"/>
              <a:t>A</a:t>
            </a:r>
            <a:r>
              <a:rPr lang="ja-JP" altLang="en-US" sz="2000" dirty="0"/>
              <a:t>がローカルの</a:t>
            </a:r>
            <a:r>
              <a:rPr lang="en-US" altLang="ja-JP" sz="2000" dirty="0"/>
              <a:t>dev</a:t>
            </a:r>
            <a:r>
              <a:rPr lang="ja-JP" altLang="en-US" sz="2000" dirty="0"/>
              <a:t>ブランチにコミット</a:t>
            </a:r>
            <a:endParaRPr lang="en-US" altLang="ja-JP" sz="2000" dirty="0"/>
          </a:p>
        </p:txBody>
      </p:sp>
      <p:sp>
        <p:nvSpPr>
          <p:cNvPr id="8" name="コンテンツ プレースホルダー 4">
            <a:extLst>
              <a:ext uri="{FF2B5EF4-FFF2-40B4-BE49-F238E27FC236}">
                <a16:creationId xmlns:a16="http://schemas.microsoft.com/office/drawing/2014/main" id="{43994289-8D6C-410E-8FBA-DA749DA68A9D}"/>
              </a:ext>
            </a:extLst>
          </p:cNvPr>
          <p:cNvSpPr txBox="1">
            <a:spLocks/>
          </p:cNvSpPr>
          <p:nvPr/>
        </p:nvSpPr>
        <p:spPr>
          <a:xfrm>
            <a:off x="838200" y="2338937"/>
            <a:ext cx="5181600" cy="30537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開発者</a:t>
            </a:r>
            <a:r>
              <a:rPr lang="en-US" altLang="ja-JP" sz="2000" dirty="0"/>
              <a:t>A</a:t>
            </a:r>
            <a:r>
              <a:rPr lang="ja-JP" altLang="en-US" sz="2000" dirty="0"/>
              <a:t>が変更をリモートに</a:t>
            </a:r>
            <a:r>
              <a:rPr lang="en-US" altLang="ja-JP" sz="2000" dirty="0"/>
              <a:t>push</a:t>
            </a:r>
          </a:p>
        </p:txBody>
      </p:sp>
      <p:sp>
        <p:nvSpPr>
          <p:cNvPr id="9" name="コンテンツ プレースホルダー 4">
            <a:extLst>
              <a:ext uri="{FF2B5EF4-FFF2-40B4-BE49-F238E27FC236}">
                <a16:creationId xmlns:a16="http://schemas.microsoft.com/office/drawing/2014/main" id="{D8FE8112-4336-4CC5-8C4B-6BFD26CEF2F5}"/>
              </a:ext>
            </a:extLst>
          </p:cNvPr>
          <p:cNvSpPr txBox="1">
            <a:spLocks/>
          </p:cNvSpPr>
          <p:nvPr/>
        </p:nvSpPr>
        <p:spPr>
          <a:xfrm>
            <a:off x="838200" y="4082199"/>
            <a:ext cx="5181600" cy="30537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管理者</a:t>
            </a:r>
            <a:r>
              <a:rPr lang="en-US" altLang="ja-JP" sz="2000" dirty="0"/>
              <a:t>B</a:t>
            </a:r>
            <a:r>
              <a:rPr lang="ja-JP" altLang="en-US" sz="2000" dirty="0"/>
              <a:t>が</a:t>
            </a:r>
            <a:r>
              <a:rPr lang="en-US" altLang="ja-JP" sz="2000" dirty="0"/>
              <a:t>dev</a:t>
            </a:r>
            <a:r>
              <a:rPr lang="ja-JP" altLang="en-US" sz="2000" dirty="0"/>
              <a:t>ブランチを</a:t>
            </a:r>
            <a:r>
              <a:rPr lang="en-US" altLang="ja-JP" sz="2000" dirty="0"/>
              <a:t>pull</a:t>
            </a:r>
          </a:p>
        </p:txBody>
      </p:sp>
      <p:sp>
        <p:nvSpPr>
          <p:cNvPr id="11" name="コンテンツ プレースホルダー 4">
            <a:extLst>
              <a:ext uri="{FF2B5EF4-FFF2-40B4-BE49-F238E27FC236}">
                <a16:creationId xmlns:a16="http://schemas.microsoft.com/office/drawing/2014/main" id="{30693E46-6101-42EB-87D4-1F14DBD5BA67}"/>
              </a:ext>
            </a:extLst>
          </p:cNvPr>
          <p:cNvSpPr txBox="1">
            <a:spLocks/>
          </p:cNvSpPr>
          <p:nvPr/>
        </p:nvSpPr>
        <p:spPr>
          <a:xfrm>
            <a:off x="838200" y="4953830"/>
            <a:ext cx="5181600" cy="30537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管理者</a:t>
            </a:r>
            <a:r>
              <a:rPr lang="en-US" altLang="ja-JP" sz="2000" dirty="0"/>
              <a:t>B</a:t>
            </a:r>
            <a:r>
              <a:rPr lang="ja-JP" altLang="en-US" sz="2000" dirty="0"/>
              <a:t>が変更を</a:t>
            </a:r>
            <a:r>
              <a:rPr lang="en-US" altLang="ja-JP" sz="2000" dirty="0"/>
              <a:t>master</a:t>
            </a:r>
            <a:r>
              <a:rPr lang="ja-JP" altLang="en-US" sz="2000" dirty="0"/>
              <a:t>ブランチと</a:t>
            </a:r>
            <a:r>
              <a:rPr lang="en-US" altLang="ja-JP" sz="2000" dirty="0"/>
              <a:t>dev</a:t>
            </a:r>
            <a:r>
              <a:rPr lang="ja-JP" altLang="en-US" sz="2000" dirty="0"/>
              <a:t>ブランチをマージ</a:t>
            </a:r>
            <a:endParaRPr lang="en-US" altLang="ja-JP" sz="2000" dirty="0"/>
          </a:p>
        </p:txBody>
      </p:sp>
      <p:sp>
        <p:nvSpPr>
          <p:cNvPr id="2" name="楕円 1">
            <a:extLst>
              <a:ext uri="{FF2B5EF4-FFF2-40B4-BE49-F238E27FC236}">
                <a16:creationId xmlns:a16="http://schemas.microsoft.com/office/drawing/2014/main" id="{1FEB7960-2D5F-4E8A-85F2-A3EB80EEF19C}"/>
              </a:ext>
            </a:extLst>
          </p:cNvPr>
          <p:cNvSpPr/>
          <p:nvPr/>
        </p:nvSpPr>
        <p:spPr>
          <a:xfrm>
            <a:off x="8426824" y="1622612"/>
            <a:ext cx="905435" cy="79206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100" dirty="0"/>
              <a:t>master</a:t>
            </a:r>
            <a:endParaRPr kumimoji="1" lang="ja-JP" altLang="en-US" sz="1100" dirty="0"/>
          </a:p>
        </p:txBody>
      </p:sp>
      <p:sp>
        <p:nvSpPr>
          <p:cNvPr id="15" name="楕円 14">
            <a:extLst>
              <a:ext uri="{FF2B5EF4-FFF2-40B4-BE49-F238E27FC236}">
                <a16:creationId xmlns:a16="http://schemas.microsoft.com/office/drawing/2014/main" id="{A0E11690-5714-4018-B66F-44C54B922911}"/>
              </a:ext>
            </a:extLst>
          </p:cNvPr>
          <p:cNvSpPr/>
          <p:nvPr/>
        </p:nvSpPr>
        <p:spPr>
          <a:xfrm>
            <a:off x="6770594" y="1622611"/>
            <a:ext cx="905435" cy="79206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100" dirty="0"/>
              <a:t>master</a:t>
            </a:r>
            <a:endParaRPr kumimoji="1" lang="ja-JP" altLang="en-US" sz="1100" dirty="0"/>
          </a:p>
        </p:txBody>
      </p:sp>
      <p:sp>
        <p:nvSpPr>
          <p:cNvPr id="16" name="楕円 15">
            <a:extLst>
              <a:ext uri="{FF2B5EF4-FFF2-40B4-BE49-F238E27FC236}">
                <a16:creationId xmlns:a16="http://schemas.microsoft.com/office/drawing/2014/main" id="{778188F9-455E-4A8F-9C13-C74835DD7205}"/>
              </a:ext>
            </a:extLst>
          </p:cNvPr>
          <p:cNvSpPr/>
          <p:nvPr/>
        </p:nvSpPr>
        <p:spPr>
          <a:xfrm>
            <a:off x="9890312" y="1607670"/>
            <a:ext cx="905435" cy="79206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100" dirty="0"/>
              <a:t>master</a:t>
            </a:r>
            <a:endParaRPr kumimoji="1" lang="ja-JP" altLang="en-US" sz="1100" dirty="0"/>
          </a:p>
        </p:txBody>
      </p:sp>
      <p:sp>
        <p:nvSpPr>
          <p:cNvPr id="3" name="テキスト ボックス 2">
            <a:extLst>
              <a:ext uri="{FF2B5EF4-FFF2-40B4-BE49-F238E27FC236}">
                <a16:creationId xmlns:a16="http://schemas.microsoft.com/office/drawing/2014/main" id="{D6EA7261-595B-4B7F-BB63-AA3DFE2B1AF4}"/>
              </a:ext>
            </a:extLst>
          </p:cNvPr>
          <p:cNvSpPr txBox="1"/>
          <p:nvPr/>
        </p:nvSpPr>
        <p:spPr>
          <a:xfrm>
            <a:off x="8319247" y="1119370"/>
            <a:ext cx="1120588" cy="369332"/>
          </a:xfrm>
          <a:prstGeom prst="rect">
            <a:avLst/>
          </a:prstGeom>
          <a:noFill/>
        </p:spPr>
        <p:txBody>
          <a:bodyPr wrap="square" rtlCol="0">
            <a:spAutoFit/>
          </a:bodyPr>
          <a:lstStyle/>
          <a:p>
            <a:r>
              <a:rPr lang="ja-JP" altLang="en-US" dirty="0"/>
              <a:t>リモート</a:t>
            </a:r>
            <a:endParaRPr kumimoji="1" lang="ja-JP" altLang="en-US" dirty="0"/>
          </a:p>
        </p:txBody>
      </p:sp>
      <p:sp>
        <p:nvSpPr>
          <p:cNvPr id="17" name="テキスト ボックス 16">
            <a:extLst>
              <a:ext uri="{FF2B5EF4-FFF2-40B4-BE49-F238E27FC236}">
                <a16:creationId xmlns:a16="http://schemas.microsoft.com/office/drawing/2014/main" id="{8B435C01-2AD0-47F7-AB72-8B90F79F4CAB}"/>
              </a:ext>
            </a:extLst>
          </p:cNvPr>
          <p:cNvSpPr txBox="1"/>
          <p:nvPr/>
        </p:nvSpPr>
        <p:spPr>
          <a:xfrm>
            <a:off x="6663017" y="1119370"/>
            <a:ext cx="1120588" cy="369332"/>
          </a:xfrm>
          <a:prstGeom prst="rect">
            <a:avLst/>
          </a:prstGeom>
          <a:noFill/>
        </p:spPr>
        <p:txBody>
          <a:bodyPr wrap="square" rtlCol="0">
            <a:spAutoFit/>
          </a:bodyPr>
          <a:lstStyle/>
          <a:p>
            <a:pPr algn="ctr"/>
            <a:r>
              <a:rPr kumimoji="1" lang="en-US" altLang="ja-JP" dirty="0"/>
              <a:t>A</a:t>
            </a:r>
            <a:endParaRPr kumimoji="1" lang="ja-JP" altLang="en-US" dirty="0"/>
          </a:p>
        </p:txBody>
      </p:sp>
      <p:sp>
        <p:nvSpPr>
          <p:cNvPr id="18" name="テキスト ボックス 17">
            <a:extLst>
              <a:ext uri="{FF2B5EF4-FFF2-40B4-BE49-F238E27FC236}">
                <a16:creationId xmlns:a16="http://schemas.microsoft.com/office/drawing/2014/main" id="{1AE5EC91-66DF-474D-8926-22A10C596DE3}"/>
              </a:ext>
            </a:extLst>
          </p:cNvPr>
          <p:cNvSpPr txBox="1"/>
          <p:nvPr/>
        </p:nvSpPr>
        <p:spPr>
          <a:xfrm>
            <a:off x="9782735" y="1119370"/>
            <a:ext cx="1120588" cy="369332"/>
          </a:xfrm>
          <a:prstGeom prst="rect">
            <a:avLst/>
          </a:prstGeom>
          <a:noFill/>
        </p:spPr>
        <p:txBody>
          <a:bodyPr wrap="square" rtlCol="0">
            <a:spAutoFit/>
          </a:bodyPr>
          <a:lstStyle/>
          <a:p>
            <a:pPr algn="ctr"/>
            <a:r>
              <a:rPr lang="en-US" altLang="ja-JP" dirty="0"/>
              <a:t>B</a:t>
            </a:r>
            <a:endParaRPr kumimoji="1" lang="ja-JP" altLang="en-US" dirty="0"/>
          </a:p>
        </p:txBody>
      </p:sp>
      <p:sp>
        <p:nvSpPr>
          <p:cNvPr id="19" name="楕円 18">
            <a:extLst>
              <a:ext uri="{FF2B5EF4-FFF2-40B4-BE49-F238E27FC236}">
                <a16:creationId xmlns:a16="http://schemas.microsoft.com/office/drawing/2014/main" id="{BF071C21-D421-4D1D-AEB6-46106FD7F6E5}"/>
              </a:ext>
            </a:extLst>
          </p:cNvPr>
          <p:cNvSpPr/>
          <p:nvPr/>
        </p:nvSpPr>
        <p:spPr>
          <a:xfrm>
            <a:off x="6317877" y="2616667"/>
            <a:ext cx="905435" cy="79206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1100" dirty="0"/>
              <a:t>dev</a:t>
            </a:r>
            <a:endParaRPr kumimoji="1" lang="ja-JP" altLang="en-US" sz="1100" dirty="0"/>
          </a:p>
        </p:txBody>
      </p:sp>
      <p:cxnSp>
        <p:nvCxnSpPr>
          <p:cNvPr id="21" name="直線コネクタ 20">
            <a:extLst>
              <a:ext uri="{FF2B5EF4-FFF2-40B4-BE49-F238E27FC236}">
                <a16:creationId xmlns:a16="http://schemas.microsoft.com/office/drawing/2014/main" id="{94742E6D-E9D0-4E06-90B5-5285576D0D5F}"/>
              </a:ext>
            </a:extLst>
          </p:cNvPr>
          <p:cNvCxnSpPr>
            <a:cxnSpLocks/>
            <a:stCxn id="15" idx="4"/>
            <a:endCxn id="19" idx="0"/>
          </p:cNvCxnSpPr>
          <p:nvPr/>
        </p:nvCxnSpPr>
        <p:spPr>
          <a:xfrm flipH="1">
            <a:off x="6770595" y="2414680"/>
            <a:ext cx="452717" cy="201987"/>
          </a:xfrm>
          <a:prstGeom prst="line">
            <a:avLst/>
          </a:prstGeom>
        </p:spPr>
        <p:style>
          <a:lnRef idx="1">
            <a:schemeClr val="accent1"/>
          </a:lnRef>
          <a:fillRef idx="0">
            <a:schemeClr val="accent1"/>
          </a:fillRef>
          <a:effectRef idx="0">
            <a:schemeClr val="accent1"/>
          </a:effectRef>
          <a:fontRef idx="minor">
            <a:schemeClr val="tx1"/>
          </a:fontRef>
        </p:style>
      </p:cxnSp>
      <p:sp>
        <p:nvSpPr>
          <p:cNvPr id="22" name="コンテンツ プレースホルダー 4">
            <a:extLst>
              <a:ext uri="{FF2B5EF4-FFF2-40B4-BE49-F238E27FC236}">
                <a16:creationId xmlns:a16="http://schemas.microsoft.com/office/drawing/2014/main" id="{582E32FA-480F-469E-9925-44322D9B9020}"/>
              </a:ext>
            </a:extLst>
          </p:cNvPr>
          <p:cNvSpPr txBox="1">
            <a:spLocks/>
          </p:cNvSpPr>
          <p:nvPr/>
        </p:nvSpPr>
        <p:spPr>
          <a:xfrm>
            <a:off x="838200" y="5825461"/>
            <a:ext cx="5181600" cy="30537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管理者</a:t>
            </a:r>
            <a:r>
              <a:rPr lang="en-US" altLang="ja-JP" sz="2000" dirty="0"/>
              <a:t>B</a:t>
            </a:r>
            <a:r>
              <a:rPr lang="ja-JP" altLang="en-US" sz="2000" dirty="0"/>
              <a:t>がリモートに</a:t>
            </a:r>
            <a:r>
              <a:rPr lang="en-US" altLang="ja-JP" sz="2000" dirty="0"/>
              <a:t>push</a:t>
            </a:r>
          </a:p>
        </p:txBody>
      </p:sp>
      <p:cxnSp>
        <p:nvCxnSpPr>
          <p:cNvPr id="23" name="直線コネクタ 22">
            <a:extLst>
              <a:ext uri="{FF2B5EF4-FFF2-40B4-BE49-F238E27FC236}">
                <a16:creationId xmlns:a16="http://schemas.microsoft.com/office/drawing/2014/main" id="{7AC79C2D-26FF-4D04-A747-4F85B597D3B7}"/>
              </a:ext>
            </a:extLst>
          </p:cNvPr>
          <p:cNvCxnSpPr>
            <a:cxnSpLocks/>
            <a:stCxn id="2" idx="4"/>
            <a:endCxn id="26" idx="0"/>
          </p:cNvCxnSpPr>
          <p:nvPr/>
        </p:nvCxnSpPr>
        <p:spPr>
          <a:xfrm flipH="1">
            <a:off x="8319247" y="2414681"/>
            <a:ext cx="560295" cy="247977"/>
          </a:xfrm>
          <a:prstGeom prst="line">
            <a:avLst/>
          </a:prstGeom>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BF07DF7D-2E9D-4FD7-BD2F-2656E2DC026B}"/>
              </a:ext>
            </a:extLst>
          </p:cNvPr>
          <p:cNvSpPr/>
          <p:nvPr/>
        </p:nvSpPr>
        <p:spPr>
          <a:xfrm>
            <a:off x="7866529" y="2662658"/>
            <a:ext cx="905435" cy="79206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1100" dirty="0"/>
              <a:t>dev</a:t>
            </a:r>
            <a:endParaRPr kumimoji="1" lang="ja-JP" altLang="en-US" sz="1100" dirty="0"/>
          </a:p>
        </p:txBody>
      </p:sp>
      <p:cxnSp>
        <p:nvCxnSpPr>
          <p:cNvPr id="29" name="直線コネクタ 28">
            <a:extLst>
              <a:ext uri="{FF2B5EF4-FFF2-40B4-BE49-F238E27FC236}">
                <a16:creationId xmlns:a16="http://schemas.microsoft.com/office/drawing/2014/main" id="{396F1E0E-3C05-4DC3-82DA-65660CA273EA}"/>
              </a:ext>
            </a:extLst>
          </p:cNvPr>
          <p:cNvCxnSpPr>
            <a:cxnSpLocks/>
            <a:stCxn id="16" idx="4"/>
            <a:endCxn id="30" idx="0"/>
          </p:cNvCxnSpPr>
          <p:nvPr/>
        </p:nvCxnSpPr>
        <p:spPr>
          <a:xfrm flipH="1">
            <a:off x="9395011" y="2399739"/>
            <a:ext cx="948019" cy="255448"/>
          </a:xfrm>
          <a:prstGeom prst="line">
            <a:avLst/>
          </a:prstGeom>
        </p:spPr>
        <p:style>
          <a:lnRef idx="1">
            <a:schemeClr val="accent1"/>
          </a:lnRef>
          <a:fillRef idx="0">
            <a:schemeClr val="accent1"/>
          </a:fillRef>
          <a:effectRef idx="0">
            <a:schemeClr val="accent1"/>
          </a:effectRef>
          <a:fontRef idx="minor">
            <a:schemeClr val="tx1"/>
          </a:fontRef>
        </p:style>
      </p:cxnSp>
      <p:sp>
        <p:nvSpPr>
          <p:cNvPr id="30" name="楕円 29">
            <a:extLst>
              <a:ext uri="{FF2B5EF4-FFF2-40B4-BE49-F238E27FC236}">
                <a16:creationId xmlns:a16="http://schemas.microsoft.com/office/drawing/2014/main" id="{4EE06BF2-812F-4AB9-8FEF-BE0DAD3E7105}"/>
              </a:ext>
            </a:extLst>
          </p:cNvPr>
          <p:cNvSpPr/>
          <p:nvPr/>
        </p:nvSpPr>
        <p:spPr>
          <a:xfrm>
            <a:off x="8942293" y="2655187"/>
            <a:ext cx="905435" cy="79206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1100" dirty="0"/>
              <a:t>dev</a:t>
            </a:r>
            <a:endParaRPr kumimoji="1" lang="ja-JP" altLang="en-US" sz="1100" dirty="0"/>
          </a:p>
        </p:txBody>
      </p:sp>
      <p:sp>
        <p:nvSpPr>
          <p:cNvPr id="32" name="楕円 31">
            <a:extLst>
              <a:ext uri="{FF2B5EF4-FFF2-40B4-BE49-F238E27FC236}">
                <a16:creationId xmlns:a16="http://schemas.microsoft.com/office/drawing/2014/main" id="{19F5440C-709D-427B-A1D7-B57B787B3DAC}"/>
              </a:ext>
            </a:extLst>
          </p:cNvPr>
          <p:cNvSpPr/>
          <p:nvPr/>
        </p:nvSpPr>
        <p:spPr>
          <a:xfrm>
            <a:off x="9890312" y="3702704"/>
            <a:ext cx="905435" cy="79206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100" dirty="0"/>
              <a:t>master</a:t>
            </a:r>
            <a:endParaRPr kumimoji="1" lang="ja-JP" altLang="en-US" sz="1100" dirty="0"/>
          </a:p>
        </p:txBody>
      </p:sp>
      <p:cxnSp>
        <p:nvCxnSpPr>
          <p:cNvPr id="34" name="直線コネクタ 33">
            <a:extLst>
              <a:ext uri="{FF2B5EF4-FFF2-40B4-BE49-F238E27FC236}">
                <a16:creationId xmlns:a16="http://schemas.microsoft.com/office/drawing/2014/main" id="{140CAA02-EB04-4C73-9B88-D74893CBFEA3}"/>
              </a:ext>
            </a:extLst>
          </p:cNvPr>
          <p:cNvCxnSpPr>
            <a:cxnSpLocks/>
            <a:stCxn id="30" idx="4"/>
            <a:endCxn id="32" idx="0"/>
          </p:cNvCxnSpPr>
          <p:nvPr/>
        </p:nvCxnSpPr>
        <p:spPr>
          <a:xfrm>
            <a:off x="9395011" y="3447256"/>
            <a:ext cx="948019" cy="255448"/>
          </a:xfrm>
          <a:prstGeom prst="line">
            <a:avLst/>
          </a:prstGeom>
        </p:spPr>
        <p:style>
          <a:lnRef idx="1">
            <a:schemeClr val="accent1"/>
          </a:lnRef>
          <a:fillRef idx="0">
            <a:schemeClr val="accent1"/>
          </a:fillRef>
          <a:effectRef idx="0">
            <a:schemeClr val="accent1"/>
          </a:effectRef>
          <a:fontRef idx="minor">
            <a:schemeClr val="tx1"/>
          </a:fontRef>
        </p:style>
      </p:cxnSp>
      <p:sp>
        <p:nvSpPr>
          <p:cNvPr id="41" name="楕円 40">
            <a:extLst>
              <a:ext uri="{FF2B5EF4-FFF2-40B4-BE49-F238E27FC236}">
                <a16:creationId xmlns:a16="http://schemas.microsoft.com/office/drawing/2014/main" id="{D4AA147F-8641-40B5-8910-42EAFAAFB24B}"/>
              </a:ext>
            </a:extLst>
          </p:cNvPr>
          <p:cNvSpPr/>
          <p:nvPr/>
        </p:nvSpPr>
        <p:spPr>
          <a:xfrm>
            <a:off x="8420101" y="3702704"/>
            <a:ext cx="905435" cy="79206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100" dirty="0"/>
              <a:t>master</a:t>
            </a:r>
            <a:endParaRPr kumimoji="1" lang="ja-JP" altLang="en-US" sz="1100" dirty="0"/>
          </a:p>
        </p:txBody>
      </p:sp>
      <p:cxnSp>
        <p:nvCxnSpPr>
          <p:cNvPr id="42" name="直線コネクタ 41">
            <a:extLst>
              <a:ext uri="{FF2B5EF4-FFF2-40B4-BE49-F238E27FC236}">
                <a16:creationId xmlns:a16="http://schemas.microsoft.com/office/drawing/2014/main" id="{CCFBA13F-89E4-469B-BCD6-A9CF3C26FF91}"/>
              </a:ext>
            </a:extLst>
          </p:cNvPr>
          <p:cNvCxnSpPr>
            <a:cxnSpLocks/>
            <a:stCxn id="26" idx="4"/>
            <a:endCxn id="41" idx="0"/>
          </p:cNvCxnSpPr>
          <p:nvPr/>
        </p:nvCxnSpPr>
        <p:spPr>
          <a:xfrm>
            <a:off x="8319247" y="3454727"/>
            <a:ext cx="553572" cy="247977"/>
          </a:xfrm>
          <a:prstGeom prst="line">
            <a:avLst/>
          </a:prstGeom>
        </p:spPr>
        <p:style>
          <a:lnRef idx="1">
            <a:schemeClr val="accent1"/>
          </a:lnRef>
          <a:fillRef idx="0">
            <a:schemeClr val="accent1"/>
          </a:fillRef>
          <a:effectRef idx="0">
            <a:schemeClr val="accent1"/>
          </a:effectRef>
          <a:fontRef idx="minor">
            <a:schemeClr val="tx1"/>
          </a:fontRef>
        </p:style>
      </p:cxnSp>
      <p:sp>
        <p:nvSpPr>
          <p:cNvPr id="44" name="楕円 43">
            <a:extLst>
              <a:ext uri="{FF2B5EF4-FFF2-40B4-BE49-F238E27FC236}">
                <a16:creationId xmlns:a16="http://schemas.microsoft.com/office/drawing/2014/main" id="{DDEBB081-E881-4890-BAE7-1D2FC4E73C7F}"/>
              </a:ext>
            </a:extLst>
          </p:cNvPr>
          <p:cNvSpPr/>
          <p:nvPr/>
        </p:nvSpPr>
        <p:spPr>
          <a:xfrm>
            <a:off x="9890311" y="2655187"/>
            <a:ext cx="905435" cy="79206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100" dirty="0"/>
              <a:t>master</a:t>
            </a:r>
            <a:endParaRPr kumimoji="1" lang="ja-JP" altLang="en-US" sz="1100" dirty="0"/>
          </a:p>
        </p:txBody>
      </p:sp>
      <p:cxnSp>
        <p:nvCxnSpPr>
          <p:cNvPr id="46" name="直線コネクタ 45">
            <a:extLst>
              <a:ext uri="{FF2B5EF4-FFF2-40B4-BE49-F238E27FC236}">
                <a16:creationId xmlns:a16="http://schemas.microsoft.com/office/drawing/2014/main" id="{0C04DAC3-F098-4F75-AE73-0FADFED52DE4}"/>
              </a:ext>
            </a:extLst>
          </p:cNvPr>
          <p:cNvCxnSpPr>
            <a:stCxn id="16" idx="4"/>
            <a:endCxn id="44" idx="0"/>
          </p:cNvCxnSpPr>
          <p:nvPr/>
        </p:nvCxnSpPr>
        <p:spPr>
          <a:xfrm flipH="1">
            <a:off x="10343029" y="2399739"/>
            <a:ext cx="1" cy="255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E58A59AD-C243-47F7-A467-62B13782DC0C}"/>
              </a:ext>
            </a:extLst>
          </p:cNvPr>
          <p:cNvCxnSpPr>
            <a:cxnSpLocks/>
            <a:stCxn id="32" idx="0"/>
            <a:endCxn id="44" idx="4"/>
          </p:cNvCxnSpPr>
          <p:nvPr/>
        </p:nvCxnSpPr>
        <p:spPr>
          <a:xfrm flipH="1" flipV="1">
            <a:off x="10343029" y="3447256"/>
            <a:ext cx="1" cy="255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2D555D41-C072-4509-8142-E6B3DA6143F4}"/>
              </a:ext>
            </a:extLst>
          </p:cNvPr>
          <p:cNvCxnSpPr>
            <a:cxnSpLocks/>
            <a:stCxn id="2" idx="4"/>
            <a:endCxn id="41" idx="0"/>
          </p:cNvCxnSpPr>
          <p:nvPr/>
        </p:nvCxnSpPr>
        <p:spPr>
          <a:xfrm flipH="1">
            <a:off x="8872819" y="2414681"/>
            <a:ext cx="6723" cy="1288023"/>
          </a:xfrm>
          <a:prstGeom prst="line">
            <a:avLst/>
          </a:prstGeom>
        </p:spPr>
        <p:style>
          <a:lnRef idx="1">
            <a:schemeClr val="accent1"/>
          </a:lnRef>
          <a:fillRef idx="0">
            <a:schemeClr val="accent1"/>
          </a:fillRef>
          <a:effectRef idx="0">
            <a:schemeClr val="accent1"/>
          </a:effectRef>
          <a:fontRef idx="minor">
            <a:schemeClr val="tx1"/>
          </a:fontRef>
        </p:style>
      </p:cxnSp>
      <p:sp>
        <p:nvSpPr>
          <p:cNvPr id="82" name="コンテンツ プレースホルダー 4">
            <a:extLst>
              <a:ext uri="{FF2B5EF4-FFF2-40B4-BE49-F238E27FC236}">
                <a16:creationId xmlns:a16="http://schemas.microsoft.com/office/drawing/2014/main" id="{0644C94F-B677-4486-82E3-1B316A4E58A8}"/>
              </a:ext>
            </a:extLst>
          </p:cNvPr>
          <p:cNvSpPr txBox="1">
            <a:spLocks/>
          </p:cNvSpPr>
          <p:nvPr/>
        </p:nvSpPr>
        <p:spPr>
          <a:xfrm>
            <a:off x="811303" y="3210568"/>
            <a:ext cx="5181600" cy="30537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just"/>
            <a:r>
              <a:rPr lang="ja-JP" altLang="en-US" sz="2000" dirty="0"/>
              <a:t>管理者</a:t>
            </a:r>
            <a:r>
              <a:rPr lang="en-US" altLang="ja-JP" sz="2000" dirty="0"/>
              <a:t>B</a:t>
            </a:r>
            <a:r>
              <a:rPr lang="ja-JP" altLang="en-US" sz="2000" dirty="0"/>
              <a:t>がローカルの</a:t>
            </a:r>
            <a:r>
              <a:rPr lang="en-US" altLang="ja-JP" sz="2000" dirty="0"/>
              <a:t>master</a:t>
            </a:r>
            <a:r>
              <a:rPr lang="ja-JP" altLang="en-US" sz="2000" dirty="0"/>
              <a:t>ブランチにコミット</a:t>
            </a:r>
            <a:endParaRPr lang="en-US" altLang="ja-JP" sz="2000" dirty="0"/>
          </a:p>
        </p:txBody>
      </p:sp>
    </p:spTree>
    <p:extLst>
      <p:ext uri="{BB962C8B-B14F-4D97-AF65-F5344CB8AC3E}">
        <p14:creationId xmlns:p14="http://schemas.microsoft.com/office/powerpoint/2010/main" val="252149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fade">
                                      <p:cBhvr>
                                        <p:cTn id="33" dur="500"/>
                                        <p:tgtEl>
                                          <p:spTgt spid="82"/>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par>
                          <p:cTn id="60" fill="hold">
                            <p:stCondLst>
                              <p:cond delay="500"/>
                            </p:stCondLst>
                            <p:childTnLst>
                              <p:par>
                                <p:cTn id="61" presetID="10" presetClass="entr" presetSubtype="0" fill="hold"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par>
                                <p:cTn id="64" presetID="10" presetClass="entr" presetSubtype="0" fill="hold" nodeType="with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fade">
                                      <p:cBhvr>
                                        <p:cTn id="66" dur="500"/>
                                        <p:tgtEl>
                                          <p:spTgt spid="47"/>
                                        </p:tgtEl>
                                      </p:cBhvr>
                                    </p:animEffect>
                                  </p:childTnLst>
                                </p:cTn>
                              </p:par>
                            </p:childTnLst>
                          </p:cTn>
                        </p:par>
                        <p:par>
                          <p:cTn id="67" fill="hold">
                            <p:stCondLst>
                              <p:cond delay="1000"/>
                            </p:stCondLst>
                            <p:childTnLst>
                              <p:par>
                                <p:cTn id="68" presetID="10" presetClass="entr" presetSubtype="0" fill="hold" grpId="0" nodeType="after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childTnLst>
                                </p:cTn>
                              </p:par>
                            </p:childTnLst>
                          </p:cTn>
                        </p:par>
                        <p:par>
                          <p:cTn id="76" fill="hold">
                            <p:stCondLst>
                              <p:cond delay="500"/>
                            </p:stCondLst>
                            <p:childTnLst>
                              <p:par>
                                <p:cTn id="77" presetID="10" presetClass="entr" presetSubtype="0" fill="hold" nodeType="after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fade">
                                      <p:cBhvr>
                                        <p:cTn id="79" dur="500"/>
                                        <p:tgtEl>
                                          <p:spTgt spid="42"/>
                                        </p:tgtEl>
                                      </p:cBhvr>
                                    </p:animEffect>
                                  </p:childTnLst>
                                </p:cTn>
                              </p:par>
                              <p:par>
                                <p:cTn id="80" presetID="10" presetClass="entr" presetSubtype="0" fill="hold" nodeType="with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500"/>
                                        <p:tgtEl>
                                          <p:spTgt spid="65"/>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fade">
                                      <p:cBhvr>
                                        <p:cTn id="8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p:bldP spid="9" grpId="0"/>
      <p:bldP spid="11" grpId="0"/>
      <p:bldP spid="19" grpId="0" animBg="1"/>
      <p:bldP spid="22" grpId="0"/>
      <p:bldP spid="26" grpId="0" animBg="1"/>
      <p:bldP spid="30" grpId="0" animBg="1"/>
      <p:bldP spid="32" grpId="0" animBg="1"/>
      <p:bldP spid="41" grpId="0" animBg="1"/>
      <p:bldP spid="44" grpId="0" animBg="1"/>
      <p:bldP spid="8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CAB3BB6F-29E6-483A-836C-B234692C3F8C}"/>
              </a:ext>
            </a:extLst>
          </p:cNvPr>
          <p:cNvSpPr>
            <a:spLocks noGrp="1"/>
          </p:cNvSpPr>
          <p:nvPr>
            <p:ph type="title"/>
          </p:nvPr>
        </p:nvSpPr>
        <p:spPr/>
        <p:txBody>
          <a:bodyPr/>
          <a:lstStyle/>
          <a:p>
            <a:r>
              <a:rPr kumimoji="1" lang="ja-JP" altLang="en-US" dirty="0"/>
              <a:t>開発者</a:t>
            </a:r>
            <a:r>
              <a:rPr kumimoji="1" lang="en-US" altLang="ja-JP" dirty="0"/>
              <a:t>A</a:t>
            </a:r>
            <a:r>
              <a:rPr kumimoji="1" lang="ja-JP" altLang="en-US" dirty="0"/>
              <a:t>が行う作業</a:t>
            </a:r>
          </a:p>
        </p:txBody>
      </p:sp>
      <p:sp>
        <p:nvSpPr>
          <p:cNvPr id="7" name="コンテンツ プレースホルダー 6">
            <a:extLst>
              <a:ext uri="{FF2B5EF4-FFF2-40B4-BE49-F238E27FC236}">
                <a16:creationId xmlns:a16="http://schemas.microsoft.com/office/drawing/2014/main" id="{BEBB6775-65F5-4F17-9FE8-D260BA1B9AF1}"/>
              </a:ext>
            </a:extLst>
          </p:cNvPr>
          <p:cNvSpPr>
            <a:spLocks noGrp="1"/>
          </p:cNvSpPr>
          <p:nvPr>
            <p:ph idx="1"/>
          </p:nvPr>
        </p:nvSpPr>
        <p:spPr/>
        <p:txBody>
          <a:bodyPr>
            <a:normAutofit/>
          </a:bodyPr>
          <a:lstStyle/>
          <a:p>
            <a:pPr marL="0" indent="0">
              <a:buNone/>
            </a:pPr>
            <a:r>
              <a:rPr lang="en-US" altLang="ja-JP" sz="2400" dirty="0">
                <a:latin typeface="Consolas" panose="020B0609020204030204" pitchFamily="49" charset="0"/>
                <a:cs typeface="Consolas" panose="020B0609020204030204" pitchFamily="49" charset="0"/>
              </a:rPr>
              <a:t>$ cd (A</a:t>
            </a:r>
            <a:r>
              <a:rPr lang="ja-JP" altLang="en-US" sz="2400" dirty="0">
                <a:latin typeface="Consolas" panose="020B0609020204030204" pitchFamily="49" charset="0"/>
                <a:cs typeface="Consolas" panose="020B0609020204030204" pitchFamily="49" charset="0"/>
              </a:rPr>
              <a:t>の開発環境</a:t>
            </a:r>
            <a:r>
              <a:rPr lang="en-US" altLang="ja-JP" sz="2400" dirty="0">
                <a:latin typeface="Consolas" panose="020B0609020204030204" pitchFamily="49" charset="0"/>
                <a:cs typeface="Consolas" panose="020B0609020204030204" pitchFamily="49" charset="0"/>
              </a:rPr>
              <a:t>)</a:t>
            </a:r>
          </a:p>
          <a:p>
            <a:pPr marL="0" indent="0">
              <a:buNone/>
            </a:pPr>
            <a:r>
              <a:rPr lang="en-US" altLang="ja-JP" sz="2400" dirty="0">
                <a:latin typeface="Consolas" panose="020B0609020204030204" pitchFamily="49" charset="0"/>
                <a:cs typeface="Consolas" panose="020B0609020204030204" pitchFamily="49" charset="0"/>
              </a:rPr>
              <a:t>$ clone git</a:t>
            </a:r>
            <a:r>
              <a:rPr lang="en-US" altLang="ja-JP" sz="2400" dirty="0">
                <a:latin typeface="Consolas" panose="020B0609020204030204" pitchFamily="49" charset="0"/>
                <a:cs typeface="Consolas" panose="020B0609020204030204" pitchFamily="49" charset="0"/>
                <a:sym typeface="Wingdings" panose="05000000000000000000" pitchFamily="2" charset="2"/>
              </a:rPr>
              <a:t> (</a:t>
            </a:r>
            <a:r>
              <a:rPr lang="ja-JP" altLang="en-US" sz="2400" dirty="0">
                <a:latin typeface="Consolas" panose="020B0609020204030204" pitchFamily="49" charset="0"/>
                <a:cs typeface="Consolas" panose="020B0609020204030204" pitchFamily="49" charset="0"/>
              </a:rPr>
              <a:t>リモートリポジトリのパス</a:t>
            </a:r>
            <a:r>
              <a:rPr lang="en-US" altLang="ja-JP" sz="2400" dirty="0">
                <a:latin typeface="Consolas" panose="020B0609020204030204" pitchFamily="49" charset="0"/>
                <a:cs typeface="Consolas" panose="020B0609020204030204" pitchFamily="49" charset="0"/>
              </a:rPr>
              <a:t>)</a:t>
            </a:r>
          </a:p>
          <a:p>
            <a:pPr marL="0" indent="0">
              <a:buNone/>
            </a:pPr>
            <a:r>
              <a:rPr lang="en-US" altLang="ja-JP" sz="2400" dirty="0">
                <a:latin typeface="Consolas" panose="020B0609020204030204" pitchFamily="49" charset="0"/>
                <a:cs typeface="Consolas" panose="020B0609020204030204" pitchFamily="49" charset="0"/>
              </a:rPr>
              <a:t>$ git checkout –b dev</a:t>
            </a:r>
          </a:p>
          <a:p>
            <a:pPr marL="0" indent="0">
              <a:buNone/>
            </a:pPr>
            <a:r>
              <a:rPr lang="en-US" altLang="ja-JP" sz="2400" dirty="0">
                <a:latin typeface="Consolas" panose="020B0609020204030204" pitchFamily="49" charset="0"/>
                <a:cs typeface="Consolas" panose="020B0609020204030204" pitchFamily="49" charset="0"/>
              </a:rPr>
              <a:t>$ v</a:t>
            </a:r>
            <a:r>
              <a:rPr kumimoji="1" lang="en-US" altLang="ja-JP" sz="2400" dirty="0">
                <a:latin typeface="Consolas" panose="020B0609020204030204" pitchFamily="49" charset="0"/>
                <a:cs typeface="Consolas" panose="020B0609020204030204" pitchFamily="49" charset="0"/>
              </a:rPr>
              <a:t>im index.html</a:t>
            </a:r>
          </a:p>
          <a:p>
            <a:pPr marL="0" indent="0">
              <a:buNone/>
            </a:pPr>
            <a:r>
              <a:rPr kumimoji="1" lang="en-US" altLang="ja-JP" sz="2400" dirty="0">
                <a:latin typeface="Consolas" panose="020B0609020204030204" pitchFamily="49" charset="0"/>
                <a:cs typeface="Consolas" panose="020B0609020204030204" pitchFamily="49" charset="0"/>
              </a:rPr>
              <a:t>(About.html</a:t>
            </a:r>
            <a:r>
              <a:rPr kumimoji="1" lang="ja-JP" altLang="en-US" sz="2400" dirty="0" err="1">
                <a:latin typeface="Consolas" panose="020B0609020204030204" pitchFamily="49" charset="0"/>
                <a:cs typeface="Consolas" panose="020B0609020204030204" pitchFamily="49" charset="0"/>
              </a:rPr>
              <a:t>への</a:t>
            </a:r>
            <a:r>
              <a:rPr kumimoji="1" lang="ja-JP" altLang="en-US" sz="2400" dirty="0">
                <a:latin typeface="Consolas" panose="020B0609020204030204" pitchFamily="49" charset="0"/>
                <a:cs typeface="Consolas" panose="020B0609020204030204" pitchFamily="49" charset="0"/>
              </a:rPr>
              <a:t>リンクを追加</a:t>
            </a:r>
            <a:r>
              <a:rPr lang="en-US" altLang="ja-JP" sz="2400" dirty="0">
                <a:latin typeface="Consolas" panose="020B0609020204030204" pitchFamily="49" charset="0"/>
                <a:cs typeface="Consolas" panose="020B0609020204030204" pitchFamily="49" charset="0"/>
              </a:rPr>
              <a:t>)</a:t>
            </a:r>
          </a:p>
          <a:p>
            <a:pPr marL="0" indent="0">
              <a:buNone/>
            </a:pPr>
            <a:r>
              <a:rPr kumimoji="1" lang="en-US" altLang="ja-JP" sz="2400" dirty="0">
                <a:latin typeface="Consolas" panose="020B0609020204030204" pitchFamily="49" charset="0"/>
                <a:cs typeface="Consolas" panose="020B0609020204030204" pitchFamily="49" charset="0"/>
              </a:rPr>
              <a:t>$ git add index.html</a:t>
            </a:r>
          </a:p>
          <a:p>
            <a:pPr marL="0" indent="0">
              <a:buNone/>
            </a:pPr>
            <a:r>
              <a:rPr lang="en-US" altLang="ja-JP" sz="2400" dirty="0">
                <a:latin typeface="Consolas" panose="020B0609020204030204" pitchFamily="49" charset="0"/>
                <a:cs typeface="Consolas" panose="020B0609020204030204" pitchFamily="49" charset="0"/>
              </a:rPr>
              <a:t>$ git commit –m “Add link to About.html in index.html”</a:t>
            </a:r>
          </a:p>
          <a:p>
            <a:pPr marL="0" indent="0">
              <a:buNone/>
            </a:pPr>
            <a:r>
              <a:rPr lang="en-US" altLang="ja-JP" sz="2400" dirty="0">
                <a:latin typeface="Consolas" panose="020B0609020204030204" pitchFamily="49" charset="0"/>
                <a:cs typeface="Consolas" panose="020B0609020204030204" pitchFamily="49" charset="0"/>
              </a:rPr>
              <a:t>$ git push origin dev</a:t>
            </a:r>
          </a:p>
        </p:txBody>
      </p:sp>
    </p:spTree>
    <p:extLst>
      <p:ext uri="{BB962C8B-B14F-4D97-AF65-F5344CB8AC3E}">
        <p14:creationId xmlns:p14="http://schemas.microsoft.com/office/powerpoint/2010/main" val="1666756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CAB3BB6F-29E6-483A-836C-B234692C3F8C}"/>
              </a:ext>
            </a:extLst>
          </p:cNvPr>
          <p:cNvSpPr>
            <a:spLocks noGrp="1"/>
          </p:cNvSpPr>
          <p:nvPr>
            <p:ph type="title"/>
          </p:nvPr>
        </p:nvSpPr>
        <p:spPr/>
        <p:txBody>
          <a:bodyPr/>
          <a:lstStyle/>
          <a:p>
            <a:r>
              <a:rPr lang="ja-JP" altLang="en-US" dirty="0"/>
              <a:t>管理者</a:t>
            </a:r>
            <a:r>
              <a:rPr lang="en-US" altLang="ja-JP" dirty="0"/>
              <a:t>B</a:t>
            </a:r>
            <a:r>
              <a:rPr kumimoji="1" lang="ja-JP" altLang="en-US" dirty="0"/>
              <a:t>が行う作業</a:t>
            </a:r>
          </a:p>
        </p:txBody>
      </p:sp>
      <p:sp>
        <p:nvSpPr>
          <p:cNvPr id="7" name="コンテンツ プレースホルダー 6">
            <a:extLst>
              <a:ext uri="{FF2B5EF4-FFF2-40B4-BE49-F238E27FC236}">
                <a16:creationId xmlns:a16="http://schemas.microsoft.com/office/drawing/2014/main" id="{BEBB6775-65F5-4F17-9FE8-D260BA1B9AF1}"/>
              </a:ext>
            </a:extLst>
          </p:cNvPr>
          <p:cNvSpPr>
            <a:spLocks noGrp="1"/>
          </p:cNvSpPr>
          <p:nvPr>
            <p:ph idx="1"/>
          </p:nvPr>
        </p:nvSpPr>
        <p:spPr/>
        <p:txBody>
          <a:bodyPr>
            <a:normAutofit/>
          </a:bodyPr>
          <a:lstStyle/>
          <a:p>
            <a:pPr marL="0" indent="0">
              <a:buNone/>
            </a:pPr>
            <a:r>
              <a:rPr lang="en-US" altLang="ja-JP" sz="2400" dirty="0">
                <a:latin typeface="Consolas" panose="020B0609020204030204" pitchFamily="49" charset="0"/>
                <a:cs typeface="Consolas" panose="020B0609020204030204" pitchFamily="49" charset="0"/>
              </a:rPr>
              <a:t>$ cd (B</a:t>
            </a:r>
            <a:r>
              <a:rPr lang="ja-JP" altLang="en-US" sz="2400" dirty="0">
                <a:latin typeface="Consolas" panose="020B0609020204030204" pitchFamily="49" charset="0"/>
                <a:cs typeface="Consolas" panose="020B0609020204030204" pitchFamily="49" charset="0"/>
              </a:rPr>
              <a:t>の開発環境</a:t>
            </a:r>
            <a:r>
              <a:rPr lang="en-US" altLang="ja-JP" sz="2400" dirty="0">
                <a:latin typeface="Consolas" panose="020B0609020204030204" pitchFamily="49" charset="0"/>
                <a:cs typeface="Consolas" panose="020B0609020204030204" pitchFamily="49" charset="0"/>
              </a:rPr>
              <a:t>)</a:t>
            </a:r>
          </a:p>
          <a:p>
            <a:pPr marL="0" indent="0">
              <a:buNone/>
            </a:pPr>
            <a:r>
              <a:rPr lang="en-US" altLang="ja-JP" sz="2400" dirty="0">
                <a:latin typeface="Consolas" panose="020B0609020204030204" pitchFamily="49" charset="0"/>
                <a:cs typeface="Consolas" panose="020B0609020204030204" pitchFamily="49" charset="0"/>
              </a:rPr>
              <a:t>$ clone git</a:t>
            </a:r>
            <a:r>
              <a:rPr lang="en-US" altLang="ja-JP" sz="2400" dirty="0">
                <a:latin typeface="Consolas" panose="020B0609020204030204" pitchFamily="49" charset="0"/>
                <a:cs typeface="Consolas" panose="020B0609020204030204" pitchFamily="49" charset="0"/>
                <a:sym typeface="Wingdings" panose="05000000000000000000" pitchFamily="2" charset="2"/>
              </a:rPr>
              <a:t> (</a:t>
            </a:r>
            <a:r>
              <a:rPr lang="ja-JP" altLang="en-US" sz="2400" dirty="0">
                <a:latin typeface="Consolas" panose="020B0609020204030204" pitchFamily="49" charset="0"/>
                <a:cs typeface="Consolas" panose="020B0609020204030204" pitchFamily="49" charset="0"/>
              </a:rPr>
              <a:t>リモートリポジトリのパス</a:t>
            </a:r>
            <a:r>
              <a:rPr lang="en-US" altLang="ja-JP" sz="2400" dirty="0">
                <a:latin typeface="Consolas" panose="020B0609020204030204" pitchFamily="49" charset="0"/>
                <a:cs typeface="Consolas" panose="020B0609020204030204" pitchFamily="49" charset="0"/>
              </a:rPr>
              <a:t>)</a:t>
            </a:r>
          </a:p>
          <a:p>
            <a:pPr marL="0" indent="0">
              <a:buNone/>
            </a:pPr>
            <a:r>
              <a:rPr lang="en-US" altLang="ja-JP" sz="2400" dirty="0">
                <a:latin typeface="Consolas" panose="020B0609020204030204" pitchFamily="49" charset="0"/>
                <a:cs typeface="Consolas" panose="020B0609020204030204" pitchFamily="49" charset="0"/>
              </a:rPr>
              <a:t>$ echo “This is About Page” &gt; About.html</a:t>
            </a:r>
          </a:p>
          <a:p>
            <a:pPr marL="0" indent="0">
              <a:buNone/>
            </a:pPr>
            <a:r>
              <a:rPr kumimoji="1" lang="en-US" altLang="ja-JP" sz="2400" dirty="0">
                <a:latin typeface="Consolas" panose="020B0609020204030204" pitchFamily="49" charset="0"/>
                <a:cs typeface="Consolas" panose="020B0609020204030204" pitchFamily="49" charset="0"/>
              </a:rPr>
              <a:t>$ git add About.html</a:t>
            </a:r>
          </a:p>
          <a:p>
            <a:pPr marL="0" indent="0">
              <a:buNone/>
            </a:pPr>
            <a:r>
              <a:rPr lang="en-US" altLang="ja-JP" sz="2400" dirty="0">
                <a:latin typeface="Consolas" panose="020B0609020204030204" pitchFamily="49" charset="0"/>
                <a:cs typeface="Consolas" panose="020B0609020204030204" pitchFamily="49" charset="0"/>
              </a:rPr>
              <a:t>$ git commit –m “Add About.html”</a:t>
            </a:r>
          </a:p>
          <a:p>
            <a:pPr marL="0" indent="0">
              <a:buNone/>
            </a:pPr>
            <a:r>
              <a:rPr lang="en-US" altLang="ja-JP" sz="2400" dirty="0">
                <a:latin typeface="Consolas" panose="020B0609020204030204" pitchFamily="49" charset="0"/>
                <a:cs typeface="Consolas" panose="020B0609020204030204" pitchFamily="49" charset="0"/>
              </a:rPr>
              <a:t>$ git pull origin dev</a:t>
            </a:r>
          </a:p>
          <a:p>
            <a:pPr marL="0" indent="0">
              <a:buNone/>
            </a:pPr>
            <a:r>
              <a:rPr lang="en-US" altLang="ja-JP" sz="2400" dirty="0">
                <a:latin typeface="Consolas" panose="020B0609020204030204" pitchFamily="49" charset="0"/>
                <a:cs typeface="Consolas" panose="020B0609020204030204" pitchFamily="49" charset="0"/>
              </a:rPr>
              <a:t>$ git merge dev</a:t>
            </a:r>
          </a:p>
          <a:p>
            <a:pPr marL="0" indent="0">
              <a:buNone/>
            </a:pPr>
            <a:r>
              <a:rPr lang="en-US" altLang="ja-JP" sz="2400" dirty="0">
                <a:latin typeface="Consolas" panose="020B0609020204030204" pitchFamily="49" charset="0"/>
                <a:cs typeface="Consolas" panose="020B0609020204030204" pitchFamily="49" charset="0"/>
              </a:rPr>
              <a:t>$ git push origin master</a:t>
            </a:r>
          </a:p>
        </p:txBody>
      </p:sp>
    </p:spTree>
    <p:extLst>
      <p:ext uri="{BB962C8B-B14F-4D97-AF65-F5344CB8AC3E}">
        <p14:creationId xmlns:p14="http://schemas.microsoft.com/office/powerpoint/2010/main" val="2371306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474D71-65A9-4D77-9DBF-5B5FE1FCC58B}"/>
              </a:ext>
            </a:extLst>
          </p:cNvPr>
          <p:cNvSpPr>
            <a:spLocks noGrp="1"/>
          </p:cNvSpPr>
          <p:nvPr>
            <p:ph type="title"/>
          </p:nvPr>
        </p:nvSpPr>
        <p:spPr/>
        <p:txBody>
          <a:bodyPr/>
          <a:lstStyle/>
          <a:p>
            <a:r>
              <a:rPr lang="ja-JP" altLang="en-US" dirty="0"/>
              <a:t>オススメの</a:t>
            </a:r>
            <a:r>
              <a:rPr lang="en-US" altLang="ja-JP" dirty="0"/>
              <a:t>Git Client</a:t>
            </a:r>
            <a:endParaRPr kumimoji="1" lang="ja-JP" altLang="en-US" dirty="0"/>
          </a:p>
        </p:txBody>
      </p:sp>
      <p:sp>
        <p:nvSpPr>
          <p:cNvPr id="3" name="コンテンツ プレースホルダー 2">
            <a:extLst>
              <a:ext uri="{FF2B5EF4-FFF2-40B4-BE49-F238E27FC236}">
                <a16:creationId xmlns:a16="http://schemas.microsoft.com/office/drawing/2014/main" id="{B6C7D843-73A4-48AF-8E03-7719AF2C49AC}"/>
              </a:ext>
            </a:extLst>
          </p:cNvPr>
          <p:cNvSpPr>
            <a:spLocks noGrp="1"/>
          </p:cNvSpPr>
          <p:nvPr>
            <p:ph idx="1"/>
          </p:nvPr>
        </p:nvSpPr>
        <p:spPr/>
        <p:txBody>
          <a:bodyPr/>
          <a:lstStyle/>
          <a:p>
            <a:r>
              <a:rPr kumimoji="1" lang="en-US" altLang="ja-JP" dirty="0"/>
              <a:t>Git Extension</a:t>
            </a:r>
          </a:p>
          <a:p>
            <a:r>
              <a:rPr kumimoji="1" lang="en-US" altLang="ja-JP" dirty="0" err="1"/>
              <a:t>TortoiseGit</a:t>
            </a:r>
            <a:endParaRPr kumimoji="1" lang="en-US" altLang="ja-JP"/>
          </a:p>
          <a:p>
            <a:pPr lvl="1"/>
            <a:endParaRPr kumimoji="1" lang="ja-JP" altLang="en-US"/>
          </a:p>
        </p:txBody>
      </p:sp>
    </p:spTree>
    <p:extLst>
      <p:ext uri="{BB962C8B-B14F-4D97-AF65-F5344CB8AC3E}">
        <p14:creationId xmlns:p14="http://schemas.microsoft.com/office/powerpoint/2010/main" val="3713490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53CB510-C2E7-4E47-9634-F18C82A4F795}"/>
              </a:ext>
            </a:extLst>
          </p:cNvPr>
          <p:cNvSpPr>
            <a:spLocks noGrp="1"/>
          </p:cNvSpPr>
          <p:nvPr>
            <p:ph type="title"/>
          </p:nvPr>
        </p:nvSpPr>
        <p:spPr/>
        <p:txBody>
          <a:bodyPr/>
          <a:lstStyle/>
          <a:p>
            <a:r>
              <a:rPr lang="ja-JP" altLang="en-US" dirty="0"/>
              <a:t>参考サイト</a:t>
            </a:r>
            <a:endParaRPr kumimoji="1" lang="ja-JP" altLang="en-US" dirty="0"/>
          </a:p>
        </p:txBody>
      </p:sp>
      <p:sp>
        <p:nvSpPr>
          <p:cNvPr id="7" name="コンテンツ プレースホルダー 6">
            <a:extLst>
              <a:ext uri="{FF2B5EF4-FFF2-40B4-BE49-F238E27FC236}">
                <a16:creationId xmlns:a16="http://schemas.microsoft.com/office/drawing/2014/main" id="{AEF994AC-1684-4A4A-BA5B-94894481DA79}"/>
              </a:ext>
            </a:extLst>
          </p:cNvPr>
          <p:cNvSpPr>
            <a:spLocks noGrp="1"/>
          </p:cNvSpPr>
          <p:nvPr>
            <p:ph idx="1"/>
          </p:nvPr>
        </p:nvSpPr>
        <p:spPr/>
        <p:txBody>
          <a:bodyPr>
            <a:normAutofit/>
          </a:bodyPr>
          <a:lstStyle/>
          <a:p>
            <a:r>
              <a:rPr lang="en-US" altLang="ja-JP" sz="1200" dirty="0"/>
              <a:t>[</a:t>
            </a:r>
            <a:r>
              <a:rPr lang="ja-JP" altLang="en-US" sz="1200" dirty="0"/>
              <a:t>バージョン管理を機能させるためにチームメンバーが持っておくべき構成管理という考え方 </a:t>
            </a:r>
            <a:r>
              <a:rPr lang="en-US" altLang="ja-JP" sz="1200" dirty="0"/>
              <a:t>(1/3)</a:t>
            </a:r>
            <a:br>
              <a:rPr lang="en-US" altLang="ja-JP" sz="1200" dirty="0"/>
            </a:br>
            <a:r>
              <a:rPr lang="ja-JP" altLang="en-US" sz="1200" dirty="0"/>
              <a:t>：</a:t>
            </a:r>
            <a:r>
              <a:rPr lang="en-US" altLang="ja-JP" sz="1200" dirty="0" err="1"/>
              <a:t>EnterpriseZine</a:t>
            </a:r>
            <a:r>
              <a:rPr lang="ja-JP" altLang="en-US" sz="1200" dirty="0"/>
              <a:t>（エンタープライズジン）</a:t>
            </a:r>
            <a:r>
              <a:rPr lang="en-US" altLang="ja-JP" sz="1200" dirty="0"/>
              <a:t>]</a:t>
            </a:r>
            <a:br>
              <a:rPr lang="en-US" altLang="ja-JP" sz="1200" dirty="0"/>
            </a:br>
            <a:r>
              <a:rPr lang="en-US" altLang="ja-JP" sz="1200" dirty="0"/>
              <a:t>(</a:t>
            </a:r>
            <a:r>
              <a:rPr lang="en-US" altLang="ja-JP" sz="1200" dirty="0">
                <a:hlinkClick r:id="rId2"/>
              </a:rPr>
              <a:t>https://enterprisezine.jp/iti/detail/936</a:t>
            </a:r>
            <a:r>
              <a:rPr lang="en-US" altLang="ja-JP" sz="1200" dirty="0"/>
              <a:t>)</a:t>
            </a:r>
          </a:p>
          <a:p>
            <a:r>
              <a:rPr lang="en-US" altLang="ja-JP" sz="1200" dirty="0"/>
              <a:t>[SVN</a:t>
            </a:r>
            <a:r>
              <a:rPr lang="ja-JP" altLang="en-US" sz="1200" dirty="0"/>
              <a:t>を捨てて</a:t>
            </a:r>
            <a:r>
              <a:rPr lang="en-US" altLang="ja-JP" sz="1200" dirty="0"/>
              <a:t>Git</a:t>
            </a:r>
            <a:r>
              <a:rPr lang="ja-JP" altLang="en-US" sz="1200" dirty="0"/>
              <a:t>を使うべき</a:t>
            </a:r>
            <a:r>
              <a:rPr lang="en-US" altLang="ja-JP" sz="1200" dirty="0"/>
              <a:t>5</a:t>
            </a:r>
            <a:r>
              <a:rPr lang="ja-JP" altLang="en-US" sz="1200" dirty="0" err="1"/>
              <a:t>つの</a:t>
            </a:r>
            <a:r>
              <a:rPr lang="ja-JP" altLang="en-US" sz="1200" dirty="0"/>
              <a:t>理由 </a:t>
            </a:r>
            <a:r>
              <a:rPr lang="en-US" altLang="ja-JP" sz="1200" dirty="0"/>
              <a:t>- </a:t>
            </a:r>
            <a:r>
              <a:rPr lang="en-US" altLang="ja-JP" sz="1200" dirty="0" err="1"/>
              <a:t>Qiita</a:t>
            </a:r>
            <a:r>
              <a:rPr lang="en-US" altLang="ja-JP" sz="1200" dirty="0"/>
              <a:t>](</a:t>
            </a:r>
            <a:r>
              <a:rPr lang="en-US" altLang="ja-JP" sz="1200" dirty="0">
                <a:hlinkClick r:id="rId3"/>
              </a:rPr>
              <a:t>https://qiita.com/YusukeHosonuma/items/14c59f3878d640a401a1</a:t>
            </a:r>
            <a:r>
              <a:rPr lang="en-US" altLang="ja-JP" sz="1200" dirty="0"/>
              <a:t>)</a:t>
            </a:r>
          </a:p>
          <a:p>
            <a:r>
              <a:rPr lang="en-US" altLang="ja-JP" sz="1200" dirty="0"/>
              <a:t>[</a:t>
            </a:r>
            <a:r>
              <a:rPr lang="ja-JP" altLang="en-US" sz="1200" dirty="0"/>
              <a:t>ガチで</a:t>
            </a:r>
            <a:r>
              <a:rPr lang="en-US" altLang="ja-JP" sz="1200" dirty="0"/>
              <a:t>5</a:t>
            </a:r>
            <a:r>
              <a:rPr lang="ja-JP" altLang="en-US" sz="1200" dirty="0"/>
              <a:t>分で分かる分散型バージョン管理システム</a:t>
            </a:r>
            <a:r>
              <a:rPr lang="en-US" altLang="ja-JP" sz="1200" dirty="0"/>
              <a:t>Git](</a:t>
            </a:r>
            <a:r>
              <a:rPr lang="en-US" altLang="ja-JP" sz="1200" dirty="0">
                <a:hlinkClick r:id="rId4"/>
              </a:rPr>
              <a:t>http://www.atmarkit.co.jp/ait/articles/1307/05/news028_3.html</a:t>
            </a:r>
            <a:r>
              <a:rPr lang="en-US" altLang="ja-JP" sz="1200" dirty="0"/>
              <a:t>)</a:t>
            </a:r>
          </a:p>
          <a:p>
            <a:r>
              <a:rPr lang="en-US" altLang="ja-JP" sz="1200" dirty="0"/>
              <a:t>[SVN</a:t>
            </a:r>
            <a:r>
              <a:rPr lang="ja-JP" altLang="en-US" sz="1200" dirty="0"/>
              <a:t>脳患者から見た</a:t>
            </a:r>
            <a:r>
              <a:rPr lang="en-US" altLang="ja-JP" sz="1200" dirty="0"/>
              <a:t>Git – </a:t>
            </a:r>
            <a:r>
              <a:rPr lang="en-US" altLang="ja-JP" sz="1200" dirty="0" err="1"/>
              <a:t>Qiita</a:t>
            </a:r>
            <a:r>
              <a:rPr lang="en-US" altLang="ja-JP" sz="1200" dirty="0"/>
              <a:t>](</a:t>
            </a:r>
            <a:r>
              <a:rPr lang="en-US" altLang="ja-JP" sz="1200" dirty="0">
                <a:hlinkClick r:id="rId5"/>
              </a:rPr>
              <a:t>https://qiita.com/kaityo256/items/81e7951a1ca2706955a4</a:t>
            </a:r>
            <a:r>
              <a:rPr lang="en-US" altLang="ja-JP" sz="1200" dirty="0"/>
              <a:t>)</a:t>
            </a:r>
          </a:p>
          <a:p>
            <a:r>
              <a:rPr lang="en-US" altLang="ja-JP" sz="1200" dirty="0"/>
              <a:t>git</a:t>
            </a:r>
            <a:r>
              <a:rPr lang="ja-JP" altLang="en-US" sz="1200" dirty="0"/>
              <a:t>と</a:t>
            </a:r>
            <a:r>
              <a:rPr lang="en-US" altLang="ja-JP" sz="1200" dirty="0" err="1"/>
              <a:t>svn</a:t>
            </a:r>
            <a:r>
              <a:rPr lang="ja-JP" altLang="en-US" sz="1200" dirty="0"/>
              <a:t>の比較 </a:t>
            </a:r>
            <a:r>
              <a:rPr lang="en-US" altLang="ja-JP" sz="1200" dirty="0"/>
              <a:t>- </a:t>
            </a:r>
            <a:r>
              <a:rPr lang="en-US" altLang="ja-JP" sz="1200" dirty="0" err="1"/>
              <a:t>Qiita</a:t>
            </a:r>
            <a:r>
              <a:rPr lang="en-US" altLang="ja-JP" sz="1200" dirty="0"/>
              <a:t>(</a:t>
            </a:r>
            <a:r>
              <a:rPr lang="en-US" altLang="ja-JP" sz="1200" dirty="0">
                <a:hlinkClick r:id="rId6"/>
              </a:rPr>
              <a:t>https://qiita.com/n_slender/items/37f1e85a3744952ef2ab</a:t>
            </a:r>
            <a:r>
              <a:rPr lang="en-US" altLang="ja-JP" sz="1200" dirty="0"/>
              <a:t>)</a:t>
            </a:r>
          </a:p>
          <a:p>
            <a:r>
              <a:rPr lang="en-US" altLang="ja-JP" sz="1200" dirty="0"/>
              <a:t>Git</a:t>
            </a:r>
            <a:r>
              <a:rPr lang="ja-JP" altLang="en-US" sz="1200" dirty="0"/>
              <a:t>の良さが分からない？ ちょっとそこに座れ </a:t>
            </a:r>
            <a:r>
              <a:rPr lang="en-US" altLang="ja-JP" sz="1200" dirty="0"/>
              <a:t>| To Be Decided(</a:t>
            </a:r>
            <a:r>
              <a:rPr lang="en-US" altLang="ja-JP" sz="1200" dirty="0">
                <a:hlinkClick r:id="rId7"/>
              </a:rPr>
              <a:t>https://www.kaitoy.xyz/2016/10/06/git-vs-subversion/</a:t>
            </a:r>
            <a:r>
              <a:rPr lang="en-US" altLang="ja-JP" sz="1200" dirty="0"/>
              <a:t>)</a:t>
            </a:r>
          </a:p>
          <a:p>
            <a:pPr marL="0" indent="0">
              <a:buNone/>
            </a:pPr>
            <a:endParaRPr lang="en-US" altLang="ja-JP" sz="1200" dirty="0"/>
          </a:p>
          <a:p>
            <a:pPr marL="0" indent="0">
              <a:buNone/>
            </a:pPr>
            <a:endParaRPr lang="en-US" altLang="ja-JP" sz="1200" dirty="0"/>
          </a:p>
          <a:p>
            <a:endParaRPr kumimoji="1" lang="ja-JP" altLang="en-US" sz="1200" dirty="0"/>
          </a:p>
        </p:txBody>
      </p:sp>
    </p:spTree>
    <p:extLst>
      <p:ext uri="{BB962C8B-B14F-4D97-AF65-F5344CB8AC3E}">
        <p14:creationId xmlns:p14="http://schemas.microsoft.com/office/powerpoint/2010/main" val="3071495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60FD4B-158E-4CF5-9864-9C273FFF8179}"/>
              </a:ext>
            </a:extLst>
          </p:cNvPr>
          <p:cNvSpPr>
            <a:spLocks noGrp="1"/>
          </p:cNvSpPr>
          <p:nvPr>
            <p:ph type="title"/>
          </p:nvPr>
        </p:nvSpPr>
        <p:spPr/>
        <p:txBody>
          <a:bodyPr/>
          <a:lstStyle/>
          <a:p>
            <a:r>
              <a:rPr kumimoji="1" lang="ja-JP" altLang="en-US" dirty="0"/>
              <a:t>参考図書</a:t>
            </a:r>
          </a:p>
        </p:txBody>
      </p:sp>
      <p:sp>
        <p:nvSpPr>
          <p:cNvPr id="3" name="コンテンツ プレースホルダー 2">
            <a:extLst>
              <a:ext uri="{FF2B5EF4-FFF2-40B4-BE49-F238E27FC236}">
                <a16:creationId xmlns:a16="http://schemas.microsoft.com/office/drawing/2014/main" id="{56E45456-DE4F-465F-B3F5-D7D78B47D273}"/>
              </a:ext>
            </a:extLst>
          </p:cNvPr>
          <p:cNvSpPr>
            <a:spLocks noGrp="1"/>
          </p:cNvSpPr>
          <p:nvPr>
            <p:ph idx="1"/>
          </p:nvPr>
        </p:nvSpPr>
        <p:spPr/>
        <p:txBody>
          <a:bodyPr/>
          <a:lstStyle/>
          <a:p>
            <a:r>
              <a:rPr lang="en-US" altLang="ja-JP" dirty="0"/>
              <a:t>Travis</a:t>
            </a:r>
            <a:r>
              <a:rPr lang="ja-JP" altLang="en-US" dirty="0"/>
              <a:t> </a:t>
            </a:r>
            <a:r>
              <a:rPr lang="en-US" altLang="ja-JP" dirty="0" err="1"/>
              <a:t>Swicegood</a:t>
            </a:r>
            <a:r>
              <a:rPr lang="ja-JP" altLang="en-US" dirty="0"/>
              <a:t>（</a:t>
            </a:r>
            <a:r>
              <a:rPr lang="en-US" altLang="ja-JP" dirty="0"/>
              <a:t>2009</a:t>
            </a:r>
            <a:r>
              <a:rPr lang="ja-JP" altLang="en-US" dirty="0"/>
              <a:t>）</a:t>
            </a:r>
            <a:r>
              <a:rPr lang="en-US" altLang="ja-JP" dirty="0"/>
              <a:t>『</a:t>
            </a:r>
            <a:r>
              <a:rPr lang="ja-JP" altLang="en-US" dirty="0"/>
              <a:t>入門</a:t>
            </a:r>
            <a:r>
              <a:rPr lang="en-US" altLang="ja-JP" dirty="0"/>
              <a:t>git』 </a:t>
            </a:r>
            <a:r>
              <a:rPr lang="ja-JP" altLang="en-US"/>
              <a:t>株式会社オーム社</a:t>
            </a:r>
            <a:endParaRPr lang="ja-JP" altLang="en-US" dirty="0"/>
          </a:p>
        </p:txBody>
      </p:sp>
    </p:spTree>
    <p:extLst>
      <p:ext uri="{BB962C8B-B14F-4D97-AF65-F5344CB8AC3E}">
        <p14:creationId xmlns:p14="http://schemas.microsoft.com/office/powerpoint/2010/main" val="1108389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11FC41-27E7-48E0-B3A6-A46C9BDD01C9}"/>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653D726D-3EB0-420C-A68B-EC43A2938E31}"/>
              </a:ext>
            </a:extLst>
          </p:cNvPr>
          <p:cNvSpPr>
            <a:spLocks noGrp="1"/>
          </p:cNvSpPr>
          <p:nvPr>
            <p:ph idx="1"/>
          </p:nvPr>
        </p:nvSpPr>
        <p:spPr/>
        <p:txBody>
          <a:bodyPr>
            <a:normAutofit fontScale="92500" lnSpcReduction="20000"/>
          </a:bodyPr>
          <a:lstStyle/>
          <a:p>
            <a:r>
              <a:rPr lang="ja-JP" altLang="en-US" b="1" dirty="0"/>
              <a:t>ソフトウェア構成管理</a:t>
            </a:r>
            <a:r>
              <a:rPr lang="en-US" altLang="ja-JP" b="1" dirty="0"/>
              <a:t>(SCM)</a:t>
            </a:r>
            <a:r>
              <a:rPr lang="ja-JP" altLang="en-US" b="1" dirty="0"/>
              <a:t>について</a:t>
            </a:r>
            <a:endParaRPr lang="en-US" altLang="ja-JP" b="1" dirty="0"/>
          </a:p>
          <a:p>
            <a:pPr lvl="1"/>
            <a:r>
              <a:rPr lang="en-US" altLang="ja-JP" dirty="0"/>
              <a:t>SCM</a:t>
            </a:r>
            <a:r>
              <a:rPr lang="ja-JP" altLang="en-US" dirty="0"/>
              <a:t>とは？</a:t>
            </a:r>
            <a:r>
              <a:rPr lang="en-US" altLang="ja-JP" dirty="0"/>
              <a:t>(1</a:t>
            </a:r>
            <a:r>
              <a:rPr lang="ja-JP" altLang="en-US" dirty="0"/>
              <a:t>分</a:t>
            </a:r>
            <a:r>
              <a:rPr lang="en-US" altLang="ja-JP" dirty="0"/>
              <a:t>)</a:t>
            </a:r>
          </a:p>
          <a:p>
            <a:pPr lvl="1"/>
            <a:r>
              <a:rPr lang="ja-JP" altLang="en-US" dirty="0"/>
              <a:t>なぜ、</a:t>
            </a:r>
            <a:r>
              <a:rPr lang="en-US" altLang="ja-JP" dirty="0"/>
              <a:t>SCM</a:t>
            </a:r>
            <a:r>
              <a:rPr lang="ja-JP" altLang="en-US" dirty="0"/>
              <a:t>を使用するのか？</a:t>
            </a:r>
            <a:r>
              <a:rPr lang="en-US" altLang="ja-JP" dirty="0"/>
              <a:t>(2</a:t>
            </a:r>
            <a:r>
              <a:rPr lang="ja-JP" altLang="en-US" dirty="0"/>
              <a:t>分</a:t>
            </a:r>
            <a:r>
              <a:rPr lang="en-US" altLang="ja-JP" dirty="0"/>
              <a:t>)</a:t>
            </a:r>
          </a:p>
          <a:p>
            <a:pPr lvl="1"/>
            <a:r>
              <a:rPr lang="en-US" altLang="ja-JP" dirty="0"/>
              <a:t>SCM</a:t>
            </a:r>
            <a:r>
              <a:rPr kumimoji="1" lang="ja-JP" altLang="en-US" dirty="0"/>
              <a:t>の概念</a:t>
            </a:r>
            <a:r>
              <a:rPr kumimoji="1" lang="en-US" altLang="ja-JP" dirty="0"/>
              <a:t>(3</a:t>
            </a:r>
            <a:r>
              <a:rPr kumimoji="1" lang="ja-JP" altLang="en-US" dirty="0"/>
              <a:t>分</a:t>
            </a:r>
            <a:r>
              <a:rPr kumimoji="1" lang="en-US" altLang="ja-JP" dirty="0"/>
              <a:t>)</a:t>
            </a:r>
          </a:p>
          <a:p>
            <a:pPr lvl="2"/>
            <a:r>
              <a:rPr lang="ja-JP" altLang="en-US" dirty="0"/>
              <a:t>リポジトリ</a:t>
            </a:r>
            <a:endParaRPr lang="en-US" altLang="ja-JP" dirty="0"/>
          </a:p>
          <a:p>
            <a:pPr lvl="2"/>
            <a:r>
              <a:rPr kumimoji="1" lang="ja-JP" altLang="en-US" dirty="0"/>
              <a:t>チェックアウト</a:t>
            </a:r>
            <a:endParaRPr kumimoji="1" lang="en-US" altLang="ja-JP" dirty="0"/>
          </a:p>
          <a:p>
            <a:pPr lvl="2"/>
            <a:r>
              <a:rPr lang="ja-JP" altLang="en-US" dirty="0"/>
              <a:t>チェックイン</a:t>
            </a:r>
            <a:r>
              <a:rPr lang="en-US" altLang="ja-JP" dirty="0"/>
              <a:t>(</a:t>
            </a:r>
            <a:r>
              <a:rPr lang="ja-JP" altLang="en-US" dirty="0"/>
              <a:t>コミット</a:t>
            </a:r>
            <a:r>
              <a:rPr lang="en-US" altLang="ja-JP" dirty="0"/>
              <a:t>)</a:t>
            </a:r>
          </a:p>
          <a:p>
            <a:pPr lvl="2"/>
            <a:r>
              <a:rPr kumimoji="1" lang="ja-JP" altLang="en-US" dirty="0"/>
              <a:t>ブランチ</a:t>
            </a:r>
            <a:endParaRPr lang="en-US" altLang="ja-JP" dirty="0"/>
          </a:p>
          <a:p>
            <a:pPr algn="just"/>
            <a:r>
              <a:rPr kumimoji="1" lang="en-US" altLang="ja-JP" dirty="0"/>
              <a:t>Git</a:t>
            </a:r>
            <a:r>
              <a:rPr kumimoji="1" lang="ja-JP" altLang="en-US" dirty="0"/>
              <a:t>を使用する利点</a:t>
            </a:r>
            <a:r>
              <a:rPr kumimoji="1" lang="en-US" altLang="ja-JP" dirty="0"/>
              <a:t>(SVN</a:t>
            </a:r>
            <a:r>
              <a:rPr kumimoji="1" lang="ja-JP" altLang="en-US" dirty="0"/>
              <a:t>との比較</a:t>
            </a:r>
            <a:r>
              <a:rPr kumimoji="1" lang="en-US" altLang="ja-JP" dirty="0"/>
              <a:t>)(3</a:t>
            </a:r>
            <a:r>
              <a:rPr kumimoji="1" lang="ja-JP" altLang="en-US" dirty="0"/>
              <a:t>分</a:t>
            </a:r>
            <a:r>
              <a:rPr kumimoji="1" lang="en-US" altLang="ja-JP" dirty="0"/>
              <a:t>)</a:t>
            </a:r>
          </a:p>
          <a:p>
            <a:pPr lvl="1" algn="just"/>
            <a:r>
              <a:rPr kumimoji="1" lang="ja-JP" altLang="en-US" dirty="0"/>
              <a:t>集中型と分散型</a:t>
            </a:r>
            <a:endParaRPr kumimoji="1" lang="en-US" altLang="ja-JP" dirty="0"/>
          </a:p>
          <a:p>
            <a:pPr lvl="2" algn="just"/>
            <a:r>
              <a:rPr lang="ja-JP" altLang="en-US" dirty="0"/>
              <a:t>分散型のなにが「おいしい」か？</a:t>
            </a:r>
            <a:endParaRPr lang="en-US" altLang="ja-JP" dirty="0"/>
          </a:p>
          <a:p>
            <a:pPr lvl="1" algn="just"/>
            <a:r>
              <a:rPr lang="en-US" altLang="ja-JP" dirty="0"/>
              <a:t>Git</a:t>
            </a:r>
            <a:r>
              <a:rPr lang="ja-JP" altLang="en-US" dirty="0"/>
              <a:t>が</a:t>
            </a:r>
            <a:r>
              <a:rPr lang="en-US" altLang="ja-JP" dirty="0"/>
              <a:t>SVN</a:t>
            </a:r>
            <a:r>
              <a:rPr lang="ja-JP" altLang="en-US" dirty="0"/>
              <a:t>に比べて優れている点</a:t>
            </a:r>
            <a:endParaRPr kumimoji="1" lang="en-US" altLang="ja-JP" dirty="0"/>
          </a:p>
          <a:p>
            <a:pPr algn="just"/>
            <a:r>
              <a:rPr kumimoji="1" lang="ja-JP" altLang="en-US" dirty="0"/>
              <a:t>デモンストレーション</a:t>
            </a:r>
            <a:r>
              <a:rPr kumimoji="1" lang="en-US" altLang="ja-JP" dirty="0"/>
              <a:t>(2</a:t>
            </a:r>
            <a:r>
              <a:rPr kumimoji="1" lang="ja-JP" altLang="en-US" dirty="0"/>
              <a:t>分</a:t>
            </a:r>
            <a:r>
              <a:rPr kumimoji="1" lang="en-US" altLang="ja-JP" dirty="0"/>
              <a:t>)</a:t>
            </a:r>
          </a:p>
        </p:txBody>
      </p:sp>
    </p:spTree>
    <p:extLst>
      <p:ext uri="{BB962C8B-B14F-4D97-AF65-F5344CB8AC3E}">
        <p14:creationId xmlns:p14="http://schemas.microsoft.com/office/powerpoint/2010/main" val="91459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AD4138A-586D-4B9D-A662-AC1DBE7E6900}"/>
              </a:ext>
            </a:extLst>
          </p:cNvPr>
          <p:cNvSpPr>
            <a:spLocks noGrp="1"/>
          </p:cNvSpPr>
          <p:nvPr>
            <p:ph type="title"/>
          </p:nvPr>
        </p:nvSpPr>
        <p:spPr/>
        <p:txBody>
          <a:bodyPr/>
          <a:lstStyle/>
          <a:p>
            <a:r>
              <a:rPr lang="ja-JP" altLang="en-US" dirty="0"/>
              <a:t>ソフトウェア</a:t>
            </a:r>
            <a:r>
              <a:rPr kumimoji="1" lang="ja-JP" altLang="en-US" dirty="0"/>
              <a:t>構成管理</a:t>
            </a:r>
            <a:r>
              <a:rPr kumimoji="1" lang="en-US" altLang="ja-JP" dirty="0"/>
              <a:t>(SCM)</a:t>
            </a:r>
            <a:br>
              <a:rPr kumimoji="1" lang="en-US" altLang="ja-JP" dirty="0"/>
            </a:br>
            <a:r>
              <a:rPr lang="ja-JP" altLang="en-US" dirty="0"/>
              <a:t>について</a:t>
            </a:r>
            <a:endParaRPr kumimoji="1" lang="ja-JP" altLang="en-US" dirty="0"/>
          </a:p>
        </p:txBody>
      </p:sp>
      <p:sp>
        <p:nvSpPr>
          <p:cNvPr id="5" name="テキスト プレースホルダー 4">
            <a:extLst>
              <a:ext uri="{FF2B5EF4-FFF2-40B4-BE49-F238E27FC236}">
                <a16:creationId xmlns:a16="http://schemas.microsoft.com/office/drawing/2014/main" id="{A77A5A42-208B-4484-BFE6-B11C077E3932}"/>
              </a:ext>
            </a:extLst>
          </p:cNvPr>
          <p:cNvSpPr>
            <a:spLocks noGrp="1"/>
          </p:cNvSpPr>
          <p:nvPr>
            <p:ph type="body" idx="1"/>
          </p:nvPr>
        </p:nvSpPr>
        <p:spPr/>
        <p:txBody>
          <a:bodyPr/>
          <a:lstStyle/>
          <a:p>
            <a:r>
              <a:rPr lang="en-US" altLang="ja-JP" dirty="0"/>
              <a:t>Software Configuration Management, SCM</a:t>
            </a:r>
            <a:endParaRPr kumimoji="1" lang="ja-JP" altLang="en-US" dirty="0"/>
          </a:p>
        </p:txBody>
      </p:sp>
    </p:spTree>
    <p:extLst>
      <p:ext uri="{BB962C8B-B14F-4D97-AF65-F5344CB8AC3E}">
        <p14:creationId xmlns:p14="http://schemas.microsoft.com/office/powerpoint/2010/main" val="1031968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B49746F-5FCD-4CC5-AFE2-09421F9E815F}"/>
              </a:ext>
            </a:extLst>
          </p:cNvPr>
          <p:cNvSpPr>
            <a:spLocks noGrp="1"/>
          </p:cNvSpPr>
          <p:nvPr>
            <p:ph type="title"/>
          </p:nvPr>
        </p:nvSpPr>
        <p:spPr/>
        <p:txBody>
          <a:bodyPr/>
          <a:lstStyle/>
          <a:p>
            <a:r>
              <a:rPr kumimoji="1" lang="ja-JP" altLang="en-US" dirty="0"/>
              <a:t>ソフトウェア構成管理</a:t>
            </a:r>
            <a:r>
              <a:rPr kumimoji="1" lang="en-US" altLang="ja-JP" dirty="0"/>
              <a:t>(SCM)</a:t>
            </a:r>
            <a:r>
              <a:rPr kumimoji="1" lang="ja-JP" altLang="en-US" dirty="0"/>
              <a:t>とは</a:t>
            </a:r>
          </a:p>
        </p:txBody>
      </p:sp>
      <p:sp>
        <p:nvSpPr>
          <p:cNvPr id="5" name="コンテンツ プレースホルダー 4">
            <a:extLst>
              <a:ext uri="{FF2B5EF4-FFF2-40B4-BE49-F238E27FC236}">
                <a16:creationId xmlns:a16="http://schemas.microsoft.com/office/drawing/2014/main" id="{B9DC92DC-686B-4374-B727-CEBC22F7A3AE}"/>
              </a:ext>
            </a:extLst>
          </p:cNvPr>
          <p:cNvSpPr>
            <a:spLocks noGrp="1"/>
          </p:cNvSpPr>
          <p:nvPr>
            <p:ph idx="1"/>
          </p:nvPr>
        </p:nvSpPr>
        <p:spPr/>
        <p:txBody>
          <a:bodyPr/>
          <a:lstStyle/>
          <a:p>
            <a:r>
              <a:rPr lang="ja-JP" altLang="en-US" dirty="0"/>
              <a:t>ファイルの変更履歴を管理すること</a:t>
            </a:r>
            <a:endParaRPr lang="en-US" altLang="ja-JP" dirty="0"/>
          </a:p>
          <a:p>
            <a:r>
              <a:rPr lang="ja-JP" altLang="en-US" dirty="0"/>
              <a:t>≒バージョン管理</a:t>
            </a:r>
            <a:endParaRPr lang="en-US" altLang="ja-JP" dirty="0"/>
          </a:p>
        </p:txBody>
      </p:sp>
    </p:spTree>
    <p:extLst>
      <p:ext uri="{BB962C8B-B14F-4D97-AF65-F5344CB8AC3E}">
        <p14:creationId xmlns:p14="http://schemas.microsoft.com/office/powerpoint/2010/main" val="1541298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11FC41-27E7-48E0-B3A6-A46C9BDD01C9}"/>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653D726D-3EB0-420C-A68B-EC43A2938E31}"/>
              </a:ext>
            </a:extLst>
          </p:cNvPr>
          <p:cNvSpPr>
            <a:spLocks noGrp="1"/>
          </p:cNvSpPr>
          <p:nvPr>
            <p:ph idx="1"/>
          </p:nvPr>
        </p:nvSpPr>
        <p:spPr/>
        <p:txBody>
          <a:bodyPr>
            <a:normAutofit fontScale="92500" lnSpcReduction="20000"/>
          </a:bodyPr>
          <a:lstStyle/>
          <a:p>
            <a:r>
              <a:rPr lang="ja-JP" altLang="en-US" dirty="0"/>
              <a:t>ソフトウェア構成管理</a:t>
            </a:r>
            <a:r>
              <a:rPr lang="en-US" altLang="ja-JP" dirty="0"/>
              <a:t>(SCM)</a:t>
            </a:r>
            <a:r>
              <a:rPr lang="ja-JP" altLang="en-US" dirty="0"/>
              <a:t>について</a:t>
            </a:r>
            <a:endParaRPr lang="en-US" altLang="ja-JP" dirty="0"/>
          </a:p>
          <a:p>
            <a:pPr lvl="1"/>
            <a:r>
              <a:rPr lang="en-US" altLang="ja-JP" dirty="0"/>
              <a:t>SCM</a:t>
            </a:r>
            <a:r>
              <a:rPr lang="ja-JP" altLang="en-US" dirty="0"/>
              <a:t>とは？</a:t>
            </a:r>
            <a:r>
              <a:rPr lang="en-US" altLang="ja-JP" dirty="0"/>
              <a:t>(1</a:t>
            </a:r>
            <a:r>
              <a:rPr lang="ja-JP" altLang="en-US" dirty="0"/>
              <a:t>分</a:t>
            </a:r>
            <a:r>
              <a:rPr lang="en-US" altLang="ja-JP" dirty="0"/>
              <a:t>)</a:t>
            </a:r>
          </a:p>
          <a:p>
            <a:pPr lvl="1"/>
            <a:r>
              <a:rPr lang="ja-JP" altLang="en-US" b="1" dirty="0"/>
              <a:t>なぜ、</a:t>
            </a:r>
            <a:r>
              <a:rPr lang="en-US" altLang="ja-JP" b="1" dirty="0"/>
              <a:t>SCM</a:t>
            </a:r>
            <a:r>
              <a:rPr lang="ja-JP" altLang="en-US" b="1" dirty="0"/>
              <a:t>を使用するのか？</a:t>
            </a:r>
            <a:r>
              <a:rPr lang="en-US" altLang="ja-JP" b="1" dirty="0"/>
              <a:t>(2</a:t>
            </a:r>
            <a:r>
              <a:rPr lang="ja-JP" altLang="en-US" b="1" dirty="0"/>
              <a:t>分</a:t>
            </a:r>
            <a:r>
              <a:rPr lang="en-US" altLang="ja-JP" b="1" dirty="0"/>
              <a:t>)</a:t>
            </a:r>
          </a:p>
          <a:p>
            <a:pPr lvl="1"/>
            <a:r>
              <a:rPr lang="en-US" altLang="ja-JP" dirty="0"/>
              <a:t>SCM</a:t>
            </a:r>
            <a:r>
              <a:rPr kumimoji="1" lang="ja-JP" altLang="en-US" dirty="0"/>
              <a:t>の概念</a:t>
            </a:r>
            <a:r>
              <a:rPr kumimoji="1" lang="en-US" altLang="ja-JP" dirty="0"/>
              <a:t>(3</a:t>
            </a:r>
            <a:r>
              <a:rPr kumimoji="1" lang="ja-JP" altLang="en-US" dirty="0"/>
              <a:t>分</a:t>
            </a:r>
            <a:r>
              <a:rPr kumimoji="1" lang="en-US" altLang="ja-JP" dirty="0"/>
              <a:t>)</a:t>
            </a:r>
          </a:p>
          <a:p>
            <a:pPr lvl="2"/>
            <a:r>
              <a:rPr lang="ja-JP" altLang="en-US" dirty="0"/>
              <a:t>リポジトリ</a:t>
            </a:r>
            <a:endParaRPr lang="en-US" altLang="ja-JP" dirty="0"/>
          </a:p>
          <a:p>
            <a:pPr lvl="2"/>
            <a:r>
              <a:rPr kumimoji="1" lang="ja-JP" altLang="en-US" dirty="0"/>
              <a:t>チェックアウト</a:t>
            </a:r>
            <a:endParaRPr kumimoji="1" lang="en-US" altLang="ja-JP" dirty="0"/>
          </a:p>
          <a:p>
            <a:pPr lvl="2"/>
            <a:r>
              <a:rPr lang="ja-JP" altLang="en-US" dirty="0"/>
              <a:t>チェックイン</a:t>
            </a:r>
            <a:r>
              <a:rPr lang="en-US" altLang="ja-JP" dirty="0"/>
              <a:t>(</a:t>
            </a:r>
            <a:r>
              <a:rPr lang="ja-JP" altLang="en-US" dirty="0"/>
              <a:t>コミット</a:t>
            </a:r>
            <a:r>
              <a:rPr lang="en-US" altLang="ja-JP" dirty="0"/>
              <a:t>)</a:t>
            </a:r>
          </a:p>
          <a:p>
            <a:pPr lvl="2"/>
            <a:r>
              <a:rPr kumimoji="1" lang="ja-JP" altLang="en-US" dirty="0"/>
              <a:t>ブランチ</a:t>
            </a:r>
            <a:endParaRPr lang="en-US" altLang="ja-JP" dirty="0"/>
          </a:p>
          <a:p>
            <a:pPr algn="just"/>
            <a:r>
              <a:rPr kumimoji="1" lang="en-US" altLang="ja-JP" dirty="0"/>
              <a:t>Git</a:t>
            </a:r>
            <a:r>
              <a:rPr kumimoji="1" lang="ja-JP" altLang="en-US" dirty="0"/>
              <a:t>を使用する利点</a:t>
            </a:r>
            <a:r>
              <a:rPr kumimoji="1" lang="en-US" altLang="ja-JP" dirty="0"/>
              <a:t>(SVN</a:t>
            </a:r>
            <a:r>
              <a:rPr kumimoji="1" lang="ja-JP" altLang="en-US" dirty="0"/>
              <a:t>との比較</a:t>
            </a:r>
            <a:r>
              <a:rPr kumimoji="1" lang="en-US" altLang="ja-JP" dirty="0"/>
              <a:t>)(3</a:t>
            </a:r>
            <a:r>
              <a:rPr kumimoji="1" lang="ja-JP" altLang="en-US" dirty="0"/>
              <a:t>分</a:t>
            </a:r>
            <a:r>
              <a:rPr kumimoji="1" lang="en-US" altLang="ja-JP" dirty="0"/>
              <a:t>)</a:t>
            </a:r>
          </a:p>
          <a:p>
            <a:pPr lvl="1" algn="just"/>
            <a:r>
              <a:rPr kumimoji="1" lang="ja-JP" altLang="en-US" dirty="0"/>
              <a:t>集中型と分散型</a:t>
            </a:r>
            <a:endParaRPr kumimoji="1" lang="en-US" altLang="ja-JP" dirty="0"/>
          </a:p>
          <a:p>
            <a:pPr lvl="2" algn="just"/>
            <a:r>
              <a:rPr lang="ja-JP" altLang="en-US" dirty="0"/>
              <a:t>分散型のなにが「おいしい」か？</a:t>
            </a:r>
            <a:endParaRPr lang="en-US" altLang="ja-JP" dirty="0"/>
          </a:p>
          <a:p>
            <a:pPr lvl="1" algn="just"/>
            <a:r>
              <a:rPr lang="en-US" altLang="ja-JP" dirty="0"/>
              <a:t>Git</a:t>
            </a:r>
            <a:r>
              <a:rPr lang="ja-JP" altLang="en-US" dirty="0"/>
              <a:t>が</a:t>
            </a:r>
            <a:r>
              <a:rPr lang="en-US" altLang="ja-JP" dirty="0"/>
              <a:t>SVN</a:t>
            </a:r>
            <a:r>
              <a:rPr lang="ja-JP" altLang="en-US" dirty="0"/>
              <a:t>に比べて優れている点</a:t>
            </a:r>
            <a:endParaRPr lang="en-US" altLang="ja-JP" dirty="0"/>
          </a:p>
          <a:p>
            <a:pPr algn="just"/>
            <a:r>
              <a:rPr kumimoji="1" lang="ja-JP" altLang="en-US" dirty="0"/>
              <a:t>デモンストレーション</a:t>
            </a:r>
            <a:r>
              <a:rPr kumimoji="1" lang="en-US" altLang="ja-JP" dirty="0"/>
              <a:t>(2</a:t>
            </a:r>
            <a:r>
              <a:rPr kumimoji="1" lang="ja-JP" altLang="en-US" dirty="0"/>
              <a:t>分</a:t>
            </a:r>
            <a:r>
              <a:rPr kumimoji="1" lang="en-US" altLang="ja-JP" dirty="0"/>
              <a:t>)</a:t>
            </a:r>
          </a:p>
        </p:txBody>
      </p:sp>
    </p:spTree>
    <p:extLst>
      <p:ext uri="{BB962C8B-B14F-4D97-AF65-F5344CB8AC3E}">
        <p14:creationId xmlns:p14="http://schemas.microsoft.com/office/powerpoint/2010/main" val="2049983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正方形/長方形 63">
            <a:extLst>
              <a:ext uri="{FF2B5EF4-FFF2-40B4-BE49-F238E27FC236}">
                <a16:creationId xmlns:a16="http://schemas.microsoft.com/office/drawing/2014/main" id="{3FF2B9FA-9C8B-44ED-98C5-CF5C4B8AB52C}"/>
              </a:ext>
            </a:extLst>
          </p:cNvPr>
          <p:cNvSpPr/>
          <p:nvPr/>
        </p:nvSpPr>
        <p:spPr>
          <a:xfrm>
            <a:off x="7174758" y="3173428"/>
            <a:ext cx="2576197" cy="24224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 name="正方形/長方形 4">
            <a:extLst>
              <a:ext uri="{FF2B5EF4-FFF2-40B4-BE49-F238E27FC236}">
                <a16:creationId xmlns:a16="http://schemas.microsoft.com/office/drawing/2014/main" id="{09CA7636-9748-49CB-9118-2D955168E138}"/>
              </a:ext>
            </a:extLst>
          </p:cNvPr>
          <p:cNvSpPr/>
          <p:nvPr/>
        </p:nvSpPr>
        <p:spPr>
          <a:xfrm>
            <a:off x="2108602" y="3178042"/>
            <a:ext cx="2576197" cy="24143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 name="フローチャート: 書類 13">
            <a:extLst>
              <a:ext uri="{FF2B5EF4-FFF2-40B4-BE49-F238E27FC236}">
                <a16:creationId xmlns:a16="http://schemas.microsoft.com/office/drawing/2014/main" id="{EE4CA75D-5EC8-4A77-86A9-ABF44BE6E6FD}"/>
              </a:ext>
            </a:extLst>
          </p:cNvPr>
          <p:cNvSpPr/>
          <p:nvPr/>
        </p:nvSpPr>
        <p:spPr>
          <a:xfrm>
            <a:off x="3143568" y="3565351"/>
            <a:ext cx="543575" cy="455045"/>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87" name="フローチャート: 書類 86">
            <a:extLst>
              <a:ext uri="{FF2B5EF4-FFF2-40B4-BE49-F238E27FC236}">
                <a16:creationId xmlns:a16="http://schemas.microsoft.com/office/drawing/2014/main" id="{A1DEA046-8E34-494E-91B4-638D3D1288B6}"/>
              </a:ext>
            </a:extLst>
          </p:cNvPr>
          <p:cNvSpPr/>
          <p:nvPr/>
        </p:nvSpPr>
        <p:spPr>
          <a:xfrm>
            <a:off x="3142470" y="3565438"/>
            <a:ext cx="543575" cy="455045"/>
          </a:xfrm>
          <a:prstGeom prst="flowChart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88" name="フローチャート: 書類 87">
            <a:extLst>
              <a:ext uri="{FF2B5EF4-FFF2-40B4-BE49-F238E27FC236}">
                <a16:creationId xmlns:a16="http://schemas.microsoft.com/office/drawing/2014/main" id="{5992E9C5-3093-40B6-90B1-26CE8F269BFE}"/>
              </a:ext>
            </a:extLst>
          </p:cNvPr>
          <p:cNvSpPr/>
          <p:nvPr/>
        </p:nvSpPr>
        <p:spPr>
          <a:xfrm>
            <a:off x="3142758" y="3565351"/>
            <a:ext cx="543575" cy="455045"/>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4" name="スマイル 53">
            <a:extLst>
              <a:ext uri="{FF2B5EF4-FFF2-40B4-BE49-F238E27FC236}">
                <a16:creationId xmlns:a16="http://schemas.microsoft.com/office/drawing/2014/main" id="{DFAF1DCE-ECE8-4019-A448-F3C8A89138FF}"/>
              </a:ext>
            </a:extLst>
          </p:cNvPr>
          <p:cNvSpPr/>
          <p:nvPr/>
        </p:nvSpPr>
        <p:spPr>
          <a:xfrm>
            <a:off x="1347344" y="5600459"/>
            <a:ext cx="490885" cy="467227"/>
          </a:xfrm>
          <a:prstGeom prst="smileyFace">
            <a:avLst>
              <a:gd name="adj" fmla="val 4653"/>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 name="タイトル 1">
            <a:extLst>
              <a:ext uri="{FF2B5EF4-FFF2-40B4-BE49-F238E27FC236}">
                <a16:creationId xmlns:a16="http://schemas.microsoft.com/office/drawing/2014/main" id="{0FE48FAD-DD0A-4CAC-90A3-F5E4FB808857}"/>
              </a:ext>
            </a:extLst>
          </p:cNvPr>
          <p:cNvSpPr>
            <a:spLocks noGrp="1"/>
          </p:cNvSpPr>
          <p:nvPr>
            <p:ph type="title"/>
          </p:nvPr>
        </p:nvSpPr>
        <p:spPr/>
        <p:txBody>
          <a:bodyPr/>
          <a:lstStyle/>
          <a:p>
            <a:r>
              <a:rPr kumimoji="1" lang="ja-JP" altLang="en-US" dirty="0"/>
              <a:t>なぜ、</a:t>
            </a:r>
            <a:r>
              <a:rPr kumimoji="1" lang="en-US" altLang="ja-JP" dirty="0"/>
              <a:t>SCM</a:t>
            </a:r>
            <a:r>
              <a:rPr kumimoji="1" lang="ja-JP" altLang="en-US" dirty="0"/>
              <a:t>を使用するのか？</a:t>
            </a:r>
          </a:p>
        </p:txBody>
      </p:sp>
      <p:sp>
        <p:nvSpPr>
          <p:cNvPr id="45" name="テキスト プレースホルダー 44">
            <a:extLst>
              <a:ext uri="{FF2B5EF4-FFF2-40B4-BE49-F238E27FC236}">
                <a16:creationId xmlns:a16="http://schemas.microsoft.com/office/drawing/2014/main" id="{3FF2EE33-E540-4B7D-A02F-1F3E6F732ED6}"/>
              </a:ext>
            </a:extLst>
          </p:cNvPr>
          <p:cNvSpPr>
            <a:spLocks noGrp="1"/>
          </p:cNvSpPr>
          <p:nvPr>
            <p:ph type="body" idx="1"/>
          </p:nvPr>
        </p:nvSpPr>
        <p:spPr/>
        <p:txBody>
          <a:bodyPr/>
          <a:lstStyle/>
          <a:p>
            <a:r>
              <a:rPr kumimoji="1" lang="en-US" altLang="ja-JP" dirty="0"/>
              <a:t>SCM</a:t>
            </a:r>
            <a:r>
              <a:rPr kumimoji="1" lang="ja-JP" altLang="en-US" dirty="0"/>
              <a:t>を使用しない場合</a:t>
            </a:r>
          </a:p>
        </p:txBody>
      </p:sp>
      <p:sp>
        <p:nvSpPr>
          <p:cNvPr id="46" name="テキスト プレースホルダー 45">
            <a:extLst>
              <a:ext uri="{FF2B5EF4-FFF2-40B4-BE49-F238E27FC236}">
                <a16:creationId xmlns:a16="http://schemas.microsoft.com/office/drawing/2014/main" id="{A349BBB6-632F-4037-AC26-915AB9F9F113}"/>
              </a:ext>
            </a:extLst>
          </p:cNvPr>
          <p:cNvSpPr>
            <a:spLocks noGrp="1"/>
          </p:cNvSpPr>
          <p:nvPr>
            <p:ph type="body" sz="quarter" idx="3"/>
          </p:nvPr>
        </p:nvSpPr>
        <p:spPr/>
        <p:txBody>
          <a:bodyPr/>
          <a:lstStyle/>
          <a:p>
            <a:r>
              <a:rPr kumimoji="1" lang="en-US" altLang="ja-JP" dirty="0"/>
              <a:t>SCM</a:t>
            </a:r>
            <a:r>
              <a:rPr kumimoji="1" lang="ja-JP" altLang="en-US" dirty="0"/>
              <a:t>を使用する場合</a:t>
            </a:r>
          </a:p>
        </p:txBody>
      </p:sp>
      <p:sp>
        <p:nvSpPr>
          <p:cNvPr id="7" name="スマイル 6">
            <a:extLst>
              <a:ext uri="{FF2B5EF4-FFF2-40B4-BE49-F238E27FC236}">
                <a16:creationId xmlns:a16="http://schemas.microsoft.com/office/drawing/2014/main" id="{BF876126-02E8-49A5-93F0-B3D28B6790E7}"/>
              </a:ext>
            </a:extLst>
          </p:cNvPr>
          <p:cNvSpPr/>
          <p:nvPr/>
        </p:nvSpPr>
        <p:spPr>
          <a:xfrm>
            <a:off x="1347343" y="5601673"/>
            <a:ext cx="490885" cy="467227"/>
          </a:xfrm>
          <a:prstGeom prst="smileyFace">
            <a:avLst>
              <a:gd name="adj" fmla="val -4653"/>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8" name="スマイル 7">
            <a:extLst>
              <a:ext uri="{FF2B5EF4-FFF2-40B4-BE49-F238E27FC236}">
                <a16:creationId xmlns:a16="http://schemas.microsoft.com/office/drawing/2014/main" id="{99A6FB3D-E488-4A87-B7B7-2DEDD00FD1E8}"/>
              </a:ext>
            </a:extLst>
          </p:cNvPr>
          <p:cNvSpPr/>
          <p:nvPr/>
        </p:nvSpPr>
        <p:spPr>
          <a:xfrm>
            <a:off x="4955174" y="5592437"/>
            <a:ext cx="490885" cy="467227"/>
          </a:xfrm>
          <a:prstGeom prst="smileyFace">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8" name="直線矢印コネクタ 17">
            <a:extLst>
              <a:ext uri="{FF2B5EF4-FFF2-40B4-BE49-F238E27FC236}">
                <a16:creationId xmlns:a16="http://schemas.microsoft.com/office/drawing/2014/main" id="{A5735D06-6AC4-4063-B5B1-FB327F1F7180}"/>
              </a:ext>
            </a:extLst>
          </p:cNvPr>
          <p:cNvCxnSpPr>
            <a:cxnSpLocks/>
          </p:cNvCxnSpPr>
          <p:nvPr/>
        </p:nvCxnSpPr>
        <p:spPr>
          <a:xfrm flipV="1">
            <a:off x="1752037" y="4033566"/>
            <a:ext cx="1302084" cy="1509619"/>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0C568088-3F9E-45CA-8EF8-2080D66A6B20}"/>
              </a:ext>
            </a:extLst>
          </p:cNvPr>
          <p:cNvCxnSpPr>
            <a:cxnSpLocks/>
          </p:cNvCxnSpPr>
          <p:nvPr/>
        </p:nvCxnSpPr>
        <p:spPr>
          <a:xfrm flipH="1" flipV="1">
            <a:off x="3597696" y="4033566"/>
            <a:ext cx="1382104" cy="1509619"/>
          </a:xfrm>
          <a:prstGeom prst="straightConnector1">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乗算記号 27">
            <a:extLst>
              <a:ext uri="{FF2B5EF4-FFF2-40B4-BE49-F238E27FC236}">
                <a16:creationId xmlns:a16="http://schemas.microsoft.com/office/drawing/2014/main" id="{8E012E96-3591-4E55-A4B3-ED7ABC5E7C47}"/>
              </a:ext>
            </a:extLst>
          </p:cNvPr>
          <p:cNvSpPr/>
          <p:nvPr/>
        </p:nvSpPr>
        <p:spPr>
          <a:xfrm>
            <a:off x="2186750" y="4298546"/>
            <a:ext cx="774530" cy="669527"/>
          </a:xfrm>
          <a:prstGeom prst="mathMultiply">
            <a:avLst>
              <a:gd name="adj1" fmla="val 11639"/>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FE90D69D-F1E6-4C87-8B8C-E4D7D6B7FAB3}"/>
              </a:ext>
            </a:extLst>
          </p:cNvPr>
          <p:cNvSpPr/>
          <p:nvPr/>
        </p:nvSpPr>
        <p:spPr>
          <a:xfrm>
            <a:off x="3958019" y="4395228"/>
            <a:ext cx="513418" cy="515346"/>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883E1735-F637-4D81-83C4-248B8DA6AD5B}"/>
              </a:ext>
            </a:extLst>
          </p:cNvPr>
          <p:cNvSpPr txBox="1"/>
          <p:nvPr/>
        </p:nvSpPr>
        <p:spPr>
          <a:xfrm>
            <a:off x="1173082" y="6059664"/>
            <a:ext cx="839407" cy="305233"/>
          </a:xfrm>
          <a:prstGeom prst="rect">
            <a:avLst/>
          </a:prstGeom>
          <a:noFill/>
        </p:spPr>
        <p:txBody>
          <a:bodyPr wrap="square" rtlCol="0">
            <a:spAutoFit/>
          </a:bodyPr>
          <a:lstStyle/>
          <a:p>
            <a:pPr algn="ctr"/>
            <a:r>
              <a:rPr kumimoji="1" lang="en-US" altLang="ja-JP" dirty="0"/>
              <a:t>A</a:t>
            </a:r>
            <a:r>
              <a:rPr kumimoji="1" lang="ja-JP" altLang="en-US" dirty="0"/>
              <a:t>さん</a:t>
            </a:r>
          </a:p>
        </p:txBody>
      </p:sp>
      <p:sp>
        <p:nvSpPr>
          <p:cNvPr id="42" name="テキスト ボックス 41">
            <a:extLst>
              <a:ext uri="{FF2B5EF4-FFF2-40B4-BE49-F238E27FC236}">
                <a16:creationId xmlns:a16="http://schemas.microsoft.com/office/drawing/2014/main" id="{E2F1C943-D2EB-4FD1-8101-D5CDF566FA18}"/>
              </a:ext>
            </a:extLst>
          </p:cNvPr>
          <p:cNvSpPr txBox="1"/>
          <p:nvPr/>
        </p:nvSpPr>
        <p:spPr>
          <a:xfrm>
            <a:off x="4780912" y="6059664"/>
            <a:ext cx="839407" cy="305233"/>
          </a:xfrm>
          <a:prstGeom prst="rect">
            <a:avLst/>
          </a:prstGeom>
          <a:noFill/>
        </p:spPr>
        <p:txBody>
          <a:bodyPr wrap="square" rtlCol="0">
            <a:spAutoFit/>
          </a:bodyPr>
          <a:lstStyle/>
          <a:p>
            <a:pPr algn="ctr"/>
            <a:r>
              <a:rPr lang="en-US" altLang="ja-JP" dirty="0"/>
              <a:t>B</a:t>
            </a:r>
            <a:r>
              <a:rPr kumimoji="1" lang="ja-JP" altLang="en-US" dirty="0"/>
              <a:t>さん</a:t>
            </a:r>
          </a:p>
        </p:txBody>
      </p:sp>
      <p:sp>
        <p:nvSpPr>
          <p:cNvPr id="55" name="テキスト ボックス 54">
            <a:extLst>
              <a:ext uri="{FF2B5EF4-FFF2-40B4-BE49-F238E27FC236}">
                <a16:creationId xmlns:a16="http://schemas.microsoft.com/office/drawing/2014/main" id="{2363B53A-94A7-4249-BCB3-59C6CB213BAE}"/>
              </a:ext>
            </a:extLst>
          </p:cNvPr>
          <p:cNvSpPr txBox="1"/>
          <p:nvPr/>
        </p:nvSpPr>
        <p:spPr>
          <a:xfrm>
            <a:off x="2007185" y="4707161"/>
            <a:ext cx="495968" cy="276999"/>
          </a:xfrm>
          <a:prstGeom prst="rect">
            <a:avLst/>
          </a:prstGeom>
          <a:noFill/>
        </p:spPr>
        <p:txBody>
          <a:bodyPr wrap="square" rtlCol="0">
            <a:spAutoFit/>
          </a:bodyPr>
          <a:lstStyle/>
          <a:p>
            <a:r>
              <a:rPr lang="ja-JP" altLang="en-US" sz="1200" dirty="0"/>
              <a:t>①</a:t>
            </a:r>
            <a:endParaRPr kumimoji="1" lang="ja-JP" altLang="en-US" sz="1200" dirty="0"/>
          </a:p>
        </p:txBody>
      </p:sp>
      <p:sp>
        <p:nvSpPr>
          <p:cNvPr id="56" name="テキスト ボックス 55">
            <a:extLst>
              <a:ext uri="{FF2B5EF4-FFF2-40B4-BE49-F238E27FC236}">
                <a16:creationId xmlns:a16="http://schemas.microsoft.com/office/drawing/2014/main" id="{07B4FF0D-5F78-4843-B15F-518AC4BEE58F}"/>
              </a:ext>
            </a:extLst>
          </p:cNvPr>
          <p:cNvSpPr txBox="1"/>
          <p:nvPr/>
        </p:nvSpPr>
        <p:spPr>
          <a:xfrm>
            <a:off x="4446734" y="4798653"/>
            <a:ext cx="495968" cy="276999"/>
          </a:xfrm>
          <a:prstGeom prst="rect">
            <a:avLst/>
          </a:prstGeom>
          <a:noFill/>
        </p:spPr>
        <p:txBody>
          <a:bodyPr wrap="square" rtlCol="0">
            <a:spAutoFit/>
          </a:bodyPr>
          <a:lstStyle/>
          <a:p>
            <a:r>
              <a:rPr kumimoji="1" lang="ja-JP" altLang="en-US" sz="1200" dirty="0"/>
              <a:t>②</a:t>
            </a:r>
          </a:p>
        </p:txBody>
      </p:sp>
      <p:sp>
        <p:nvSpPr>
          <p:cNvPr id="61" name="スマイル 60">
            <a:extLst>
              <a:ext uri="{FF2B5EF4-FFF2-40B4-BE49-F238E27FC236}">
                <a16:creationId xmlns:a16="http://schemas.microsoft.com/office/drawing/2014/main" id="{75C8C17F-E0A7-47A2-8B99-B0B8D4604AB4}"/>
              </a:ext>
            </a:extLst>
          </p:cNvPr>
          <p:cNvSpPr/>
          <p:nvPr/>
        </p:nvSpPr>
        <p:spPr>
          <a:xfrm>
            <a:off x="6413500" y="5595844"/>
            <a:ext cx="490885" cy="467227"/>
          </a:xfrm>
          <a:prstGeom prst="smileyFace">
            <a:avLst>
              <a:gd name="adj" fmla="val 4653"/>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63" name="スマイル 62">
            <a:extLst>
              <a:ext uri="{FF2B5EF4-FFF2-40B4-BE49-F238E27FC236}">
                <a16:creationId xmlns:a16="http://schemas.microsoft.com/office/drawing/2014/main" id="{2624C30F-5B2E-4826-8645-D6EDCDCA218A}"/>
              </a:ext>
            </a:extLst>
          </p:cNvPr>
          <p:cNvSpPr/>
          <p:nvPr/>
        </p:nvSpPr>
        <p:spPr>
          <a:xfrm>
            <a:off x="10021330" y="5587822"/>
            <a:ext cx="490885" cy="467227"/>
          </a:xfrm>
          <a:prstGeom prst="smileyFace">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71" name="テキスト ボックス 70">
            <a:extLst>
              <a:ext uri="{FF2B5EF4-FFF2-40B4-BE49-F238E27FC236}">
                <a16:creationId xmlns:a16="http://schemas.microsoft.com/office/drawing/2014/main" id="{FC38539A-D1F4-4947-930E-A1472134BBE7}"/>
              </a:ext>
            </a:extLst>
          </p:cNvPr>
          <p:cNvSpPr txBox="1"/>
          <p:nvPr/>
        </p:nvSpPr>
        <p:spPr>
          <a:xfrm>
            <a:off x="6239238" y="6055049"/>
            <a:ext cx="839407" cy="305233"/>
          </a:xfrm>
          <a:prstGeom prst="rect">
            <a:avLst/>
          </a:prstGeom>
          <a:noFill/>
        </p:spPr>
        <p:txBody>
          <a:bodyPr wrap="square" rtlCol="0">
            <a:spAutoFit/>
          </a:bodyPr>
          <a:lstStyle/>
          <a:p>
            <a:pPr algn="ctr"/>
            <a:r>
              <a:rPr kumimoji="1" lang="en-US" altLang="ja-JP" dirty="0"/>
              <a:t>A</a:t>
            </a:r>
            <a:r>
              <a:rPr kumimoji="1" lang="ja-JP" altLang="en-US" dirty="0"/>
              <a:t>さん</a:t>
            </a:r>
          </a:p>
        </p:txBody>
      </p:sp>
      <p:sp>
        <p:nvSpPr>
          <p:cNvPr id="72" name="テキスト ボックス 71">
            <a:extLst>
              <a:ext uri="{FF2B5EF4-FFF2-40B4-BE49-F238E27FC236}">
                <a16:creationId xmlns:a16="http://schemas.microsoft.com/office/drawing/2014/main" id="{A6233376-28D3-464A-A885-1CF734CE0EAB}"/>
              </a:ext>
            </a:extLst>
          </p:cNvPr>
          <p:cNvSpPr txBox="1"/>
          <p:nvPr/>
        </p:nvSpPr>
        <p:spPr>
          <a:xfrm>
            <a:off x="9847068" y="6055049"/>
            <a:ext cx="839407" cy="305233"/>
          </a:xfrm>
          <a:prstGeom prst="rect">
            <a:avLst/>
          </a:prstGeom>
          <a:noFill/>
        </p:spPr>
        <p:txBody>
          <a:bodyPr wrap="square" rtlCol="0">
            <a:spAutoFit/>
          </a:bodyPr>
          <a:lstStyle/>
          <a:p>
            <a:pPr algn="ctr"/>
            <a:r>
              <a:rPr lang="en-US" altLang="ja-JP" dirty="0"/>
              <a:t>B</a:t>
            </a:r>
            <a:r>
              <a:rPr kumimoji="1" lang="ja-JP" altLang="en-US" dirty="0"/>
              <a:t>さん</a:t>
            </a:r>
          </a:p>
        </p:txBody>
      </p:sp>
      <p:sp>
        <p:nvSpPr>
          <p:cNvPr id="74" name="テキスト ボックス 73">
            <a:extLst>
              <a:ext uri="{FF2B5EF4-FFF2-40B4-BE49-F238E27FC236}">
                <a16:creationId xmlns:a16="http://schemas.microsoft.com/office/drawing/2014/main" id="{215F5F34-30BD-4B8E-B184-71A08866E37E}"/>
              </a:ext>
            </a:extLst>
          </p:cNvPr>
          <p:cNvSpPr txBox="1"/>
          <p:nvPr/>
        </p:nvSpPr>
        <p:spPr>
          <a:xfrm rot="2674468">
            <a:off x="9054869" y="4911660"/>
            <a:ext cx="495968" cy="215444"/>
          </a:xfrm>
          <a:prstGeom prst="rect">
            <a:avLst/>
          </a:prstGeom>
          <a:noFill/>
        </p:spPr>
        <p:txBody>
          <a:bodyPr wrap="square" rtlCol="0">
            <a:spAutoFit/>
          </a:bodyPr>
          <a:lstStyle/>
          <a:p>
            <a:r>
              <a:rPr kumimoji="1" lang="ja-JP" altLang="en-US" sz="800" dirty="0"/>
              <a:t>更新</a:t>
            </a:r>
          </a:p>
        </p:txBody>
      </p:sp>
      <p:sp>
        <p:nvSpPr>
          <p:cNvPr id="79" name="テキスト ボックス 78">
            <a:extLst>
              <a:ext uri="{FF2B5EF4-FFF2-40B4-BE49-F238E27FC236}">
                <a16:creationId xmlns:a16="http://schemas.microsoft.com/office/drawing/2014/main" id="{79424881-4E87-4C69-9A3D-7993CD4D1AE9}"/>
              </a:ext>
            </a:extLst>
          </p:cNvPr>
          <p:cNvSpPr txBox="1"/>
          <p:nvPr/>
        </p:nvSpPr>
        <p:spPr>
          <a:xfrm>
            <a:off x="2487746" y="5599433"/>
            <a:ext cx="1857170" cy="276999"/>
          </a:xfrm>
          <a:prstGeom prst="rect">
            <a:avLst/>
          </a:prstGeom>
          <a:noFill/>
        </p:spPr>
        <p:txBody>
          <a:bodyPr wrap="square" rtlCol="0">
            <a:spAutoFit/>
          </a:bodyPr>
          <a:lstStyle/>
          <a:p>
            <a:r>
              <a:rPr lang="ja-JP" altLang="en-US" sz="1200" b="1" dirty="0"/>
              <a:t>開発共有ディレクトリ</a:t>
            </a:r>
            <a:endParaRPr kumimoji="1" lang="ja-JP" altLang="en-US" sz="1200" b="1" dirty="0"/>
          </a:p>
        </p:txBody>
      </p:sp>
      <p:sp>
        <p:nvSpPr>
          <p:cNvPr id="82" name="フローチャート: 書類 81">
            <a:extLst>
              <a:ext uri="{FF2B5EF4-FFF2-40B4-BE49-F238E27FC236}">
                <a16:creationId xmlns:a16="http://schemas.microsoft.com/office/drawing/2014/main" id="{02DEC4AD-ACAD-4330-9AB3-7D87D582E05E}"/>
              </a:ext>
            </a:extLst>
          </p:cNvPr>
          <p:cNvSpPr/>
          <p:nvPr/>
        </p:nvSpPr>
        <p:spPr>
          <a:xfrm>
            <a:off x="2329065" y="3571597"/>
            <a:ext cx="543575" cy="455045"/>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83" name="フローチャート: 書類 82">
            <a:extLst>
              <a:ext uri="{FF2B5EF4-FFF2-40B4-BE49-F238E27FC236}">
                <a16:creationId xmlns:a16="http://schemas.microsoft.com/office/drawing/2014/main" id="{DF5B6214-E10B-42EF-B153-4311462ADDC3}"/>
              </a:ext>
            </a:extLst>
          </p:cNvPr>
          <p:cNvSpPr/>
          <p:nvPr/>
        </p:nvSpPr>
        <p:spPr>
          <a:xfrm>
            <a:off x="3959282" y="3571597"/>
            <a:ext cx="543575" cy="455045"/>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39" name="吹き出し: 四角形 38">
            <a:extLst>
              <a:ext uri="{FF2B5EF4-FFF2-40B4-BE49-F238E27FC236}">
                <a16:creationId xmlns:a16="http://schemas.microsoft.com/office/drawing/2014/main" id="{AB909F9C-CDE1-4926-A0A1-4885530F4EE0}"/>
              </a:ext>
            </a:extLst>
          </p:cNvPr>
          <p:cNvSpPr/>
          <p:nvPr/>
        </p:nvSpPr>
        <p:spPr>
          <a:xfrm>
            <a:off x="3032302" y="2777650"/>
            <a:ext cx="1851434" cy="647678"/>
          </a:xfrm>
          <a:prstGeom prst="wedgeRectCallout">
            <a:avLst>
              <a:gd name="adj1" fmla="val -36793"/>
              <a:gd name="adj2" fmla="val 6544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800" dirty="0"/>
              <a:t>A</a:t>
            </a:r>
            <a:r>
              <a:rPr kumimoji="1" lang="ja-JP" altLang="en-US" sz="800" dirty="0"/>
              <a:t>さんの</a:t>
            </a:r>
            <a:r>
              <a:rPr lang="ja-JP" altLang="en-US" sz="800" dirty="0"/>
              <a:t>、変更</a:t>
            </a:r>
            <a:r>
              <a:rPr kumimoji="1" lang="ja-JP" altLang="en-US" sz="800" dirty="0"/>
              <a:t>は反映されず、</a:t>
            </a:r>
            <a:endParaRPr kumimoji="1" lang="en-US" altLang="ja-JP" sz="800" dirty="0"/>
          </a:p>
          <a:p>
            <a:pPr algn="ctr"/>
            <a:r>
              <a:rPr kumimoji="1" lang="en-US" altLang="ja-JP" sz="800" dirty="0"/>
              <a:t>B</a:t>
            </a:r>
            <a:r>
              <a:rPr kumimoji="1" lang="ja-JP" altLang="en-US" sz="800" dirty="0"/>
              <a:t>さんの、</a:t>
            </a:r>
            <a:r>
              <a:rPr lang="ja-JP" altLang="en-US" sz="800" dirty="0"/>
              <a:t>変更</a:t>
            </a:r>
            <a:r>
              <a:rPr kumimoji="1" lang="ja-JP" altLang="en-US" sz="800" dirty="0"/>
              <a:t>のみが反映される、</a:t>
            </a:r>
            <a:r>
              <a:rPr kumimoji="1" lang="ja-JP" altLang="en-US" sz="800" b="1" dirty="0">
                <a:solidFill>
                  <a:srgbClr val="FF0000"/>
                </a:solidFill>
              </a:rPr>
              <a:t>［後勝ち］</a:t>
            </a:r>
            <a:r>
              <a:rPr kumimoji="1" lang="ja-JP" altLang="en-US" sz="800" dirty="0"/>
              <a:t>の状態になってしまう。→ </a:t>
            </a:r>
            <a:r>
              <a:rPr kumimoji="1" lang="ja-JP" altLang="en-US" sz="800" b="1" dirty="0"/>
              <a:t>上書き問題</a:t>
            </a:r>
          </a:p>
        </p:txBody>
      </p:sp>
      <p:sp>
        <p:nvSpPr>
          <p:cNvPr id="91" name="フローチャート: 書類 90">
            <a:extLst>
              <a:ext uri="{FF2B5EF4-FFF2-40B4-BE49-F238E27FC236}">
                <a16:creationId xmlns:a16="http://schemas.microsoft.com/office/drawing/2014/main" id="{6AE4A280-3F6D-452B-A7ED-3DDD54554CF6}"/>
              </a:ext>
            </a:extLst>
          </p:cNvPr>
          <p:cNvSpPr/>
          <p:nvPr/>
        </p:nvSpPr>
        <p:spPr>
          <a:xfrm>
            <a:off x="8221320" y="3570504"/>
            <a:ext cx="543575" cy="455045"/>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92" name="フローチャート: 書類 91">
            <a:extLst>
              <a:ext uri="{FF2B5EF4-FFF2-40B4-BE49-F238E27FC236}">
                <a16:creationId xmlns:a16="http://schemas.microsoft.com/office/drawing/2014/main" id="{B54839B8-EC1C-42EC-B02D-381338043124}"/>
              </a:ext>
            </a:extLst>
          </p:cNvPr>
          <p:cNvSpPr/>
          <p:nvPr/>
        </p:nvSpPr>
        <p:spPr>
          <a:xfrm>
            <a:off x="7404539" y="3576864"/>
            <a:ext cx="543575" cy="455045"/>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93" name="フローチャート: 書類 92">
            <a:extLst>
              <a:ext uri="{FF2B5EF4-FFF2-40B4-BE49-F238E27FC236}">
                <a16:creationId xmlns:a16="http://schemas.microsoft.com/office/drawing/2014/main" id="{1D1C8913-D832-4E5D-AC7D-CE9CC5AF2486}"/>
              </a:ext>
            </a:extLst>
          </p:cNvPr>
          <p:cNvSpPr/>
          <p:nvPr/>
        </p:nvSpPr>
        <p:spPr>
          <a:xfrm>
            <a:off x="9034756" y="3576864"/>
            <a:ext cx="543575" cy="455045"/>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03" name="テキスト ボックス 102">
            <a:extLst>
              <a:ext uri="{FF2B5EF4-FFF2-40B4-BE49-F238E27FC236}">
                <a16:creationId xmlns:a16="http://schemas.microsoft.com/office/drawing/2014/main" id="{09A32DC2-0F44-4D5F-BDFF-8870C852FFD1}"/>
              </a:ext>
            </a:extLst>
          </p:cNvPr>
          <p:cNvSpPr txBox="1"/>
          <p:nvPr/>
        </p:nvSpPr>
        <p:spPr>
          <a:xfrm>
            <a:off x="7564522" y="2898581"/>
            <a:ext cx="1857170" cy="276999"/>
          </a:xfrm>
          <a:prstGeom prst="rect">
            <a:avLst/>
          </a:prstGeom>
          <a:noFill/>
        </p:spPr>
        <p:txBody>
          <a:bodyPr wrap="square" rtlCol="0">
            <a:spAutoFit/>
          </a:bodyPr>
          <a:lstStyle/>
          <a:p>
            <a:pPr algn="ctr"/>
            <a:r>
              <a:rPr lang="ja-JP" altLang="en-US" sz="1200" b="1" dirty="0"/>
              <a:t>開発共有ディレクトリ</a:t>
            </a:r>
            <a:endParaRPr kumimoji="1" lang="ja-JP" altLang="en-US" sz="1200" b="1" dirty="0"/>
          </a:p>
        </p:txBody>
      </p:sp>
      <p:sp>
        <p:nvSpPr>
          <p:cNvPr id="104" name="テキスト ボックス 103">
            <a:extLst>
              <a:ext uri="{FF2B5EF4-FFF2-40B4-BE49-F238E27FC236}">
                <a16:creationId xmlns:a16="http://schemas.microsoft.com/office/drawing/2014/main" id="{DA43676B-18BD-4084-9612-7B3AD487716A}"/>
              </a:ext>
            </a:extLst>
          </p:cNvPr>
          <p:cNvSpPr txBox="1"/>
          <p:nvPr/>
        </p:nvSpPr>
        <p:spPr>
          <a:xfrm rot="18398034">
            <a:off x="7348356" y="4885507"/>
            <a:ext cx="495968" cy="215444"/>
          </a:xfrm>
          <a:prstGeom prst="rect">
            <a:avLst/>
          </a:prstGeom>
          <a:noFill/>
        </p:spPr>
        <p:txBody>
          <a:bodyPr wrap="square" rtlCol="0">
            <a:spAutoFit/>
          </a:bodyPr>
          <a:lstStyle/>
          <a:p>
            <a:r>
              <a:rPr kumimoji="1" lang="ja-JP" altLang="en-US" sz="800" dirty="0"/>
              <a:t>更新</a:t>
            </a:r>
          </a:p>
        </p:txBody>
      </p:sp>
      <p:sp>
        <p:nvSpPr>
          <p:cNvPr id="109" name="テキスト ボックス 108">
            <a:extLst>
              <a:ext uri="{FF2B5EF4-FFF2-40B4-BE49-F238E27FC236}">
                <a16:creationId xmlns:a16="http://schemas.microsoft.com/office/drawing/2014/main" id="{A29FF8C2-D1E2-4B66-B49A-7BC840D0F80F}"/>
              </a:ext>
            </a:extLst>
          </p:cNvPr>
          <p:cNvSpPr txBox="1"/>
          <p:nvPr/>
        </p:nvSpPr>
        <p:spPr>
          <a:xfrm>
            <a:off x="6908901" y="5801516"/>
            <a:ext cx="1534851" cy="230832"/>
          </a:xfrm>
          <a:prstGeom prst="rect">
            <a:avLst/>
          </a:prstGeom>
          <a:noFill/>
        </p:spPr>
        <p:txBody>
          <a:bodyPr wrap="square" rtlCol="0">
            <a:spAutoFit/>
          </a:bodyPr>
          <a:lstStyle/>
          <a:p>
            <a:pPr algn="ctr"/>
            <a:r>
              <a:rPr kumimoji="1" lang="en-US" altLang="ja-JP" sz="900" b="1" dirty="0"/>
              <a:t>A</a:t>
            </a:r>
            <a:r>
              <a:rPr kumimoji="1" lang="ja-JP" altLang="en-US" sz="900" b="1" dirty="0"/>
              <a:t>さんの開発環境</a:t>
            </a:r>
          </a:p>
        </p:txBody>
      </p:sp>
      <p:sp>
        <p:nvSpPr>
          <p:cNvPr id="110" name="テキスト ボックス 109">
            <a:extLst>
              <a:ext uri="{FF2B5EF4-FFF2-40B4-BE49-F238E27FC236}">
                <a16:creationId xmlns:a16="http://schemas.microsoft.com/office/drawing/2014/main" id="{3C9B6441-81D4-4F09-8D48-DD69CE9CBDB1}"/>
              </a:ext>
            </a:extLst>
          </p:cNvPr>
          <p:cNvSpPr txBox="1"/>
          <p:nvPr/>
        </p:nvSpPr>
        <p:spPr>
          <a:xfrm>
            <a:off x="8539117" y="5804863"/>
            <a:ext cx="1534851" cy="230832"/>
          </a:xfrm>
          <a:prstGeom prst="rect">
            <a:avLst/>
          </a:prstGeom>
          <a:noFill/>
        </p:spPr>
        <p:txBody>
          <a:bodyPr wrap="square" rtlCol="0">
            <a:spAutoFit/>
          </a:bodyPr>
          <a:lstStyle/>
          <a:p>
            <a:pPr algn="ctr"/>
            <a:r>
              <a:rPr kumimoji="1" lang="en-US" altLang="ja-JP" sz="900" b="1" dirty="0"/>
              <a:t>B</a:t>
            </a:r>
            <a:r>
              <a:rPr kumimoji="1" lang="ja-JP" altLang="en-US" sz="900" b="1" dirty="0"/>
              <a:t>さんの開発環境</a:t>
            </a:r>
          </a:p>
        </p:txBody>
      </p:sp>
      <p:cxnSp>
        <p:nvCxnSpPr>
          <p:cNvPr id="111" name="直線矢印コネクタ 110">
            <a:extLst>
              <a:ext uri="{FF2B5EF4-FFF2-40B4-BE49-F238E27FC236}">
                <a16:creationId xmlns:a16="http://schemas.microsoft.com/office/drawing/2014/main" id="{0D3A3514-6245-47BE-B7B3-4D30FDED21A9}"/>
              </a:ext>
            </a:extLst>
          </p:cNvPr>
          <p:cNvCxnSpPr>
            <a:cxnSpLocks/>
          </p:cNvCxnSpPr>
          <p:nvPr/>
        </p:nvCxnSpPr>
        <p:spPr>
          <a:xfrm flipH="1" flipV="1">
            <a:off x="8587523" y="4065153"/>
            <a:ext cx="1430660" cy="1511221"/>
          </a:xfrm>
          <a:prstGeom prst="straightConnector1">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2" name="フローチャート: 書類 121">
            <a:extLst>
              <a:ext uri="{FF2B5EF4-FFF2-40B4-BE49-F238E27FC236}">
                <a16:creationId xmlns:a16="http://schemas.microsoft.com/office/drawing/2014/main" id="{44F25BBD-8978-442A-879C-38F8546D2BA9}"/>
              </a:ext>
            </a:extLst>
          </p:cNvPr>
          <p:cNvSpPr/>
          <p:nvPr/>
        </p:nvSpPr>
        <p:spPr>
          <a:xfrm>
            <a:off x="8221320" y="3570504"/>
            <a:ext cx="543575" cy="455045"/>
          </a:xfrm>
          <a:prstGeom prst="flowChart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42" name="吹き出し: 四角形 141">
            <a:extLst>
              <a:ext uri="{FF2B5EF4-FFF2-40B4-BE49-F238E27FC236}">
                <a16:creationId xmlns:a16="http://schemas.microsoft.com/office/drawing/2014/main" id="{4E2B13AF-8EA0-4192-B0BE-648F545D7BF3}"/>
              </a:ext>
            </a:extLst>
          </p:cNvPr>
          <p:cNvSpPr/>
          <p:nvPr/>
        </p:nvSpPr>
        <p:spPr>
          <a:xfrm>
            <a:off x="10491213" y="4855683"/>
            <a:ext cx="1670693" cy="609965"/>
          </a:xfrm>
          <a:prstGeom prst="wedgeRectCallout">
            <a:avLst>
              <a:gd name="adj1" fmla="val -38636"/>
              <a:gd name="adj2" fmla="val 7278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t>A</a:t>
            </a:r>
            <a:r>
              <a:rPr kumimoji="1" lang="ja-JP" altLang="en-US" sz="800" dirty="0" err="1"/>
              <a:t>さんの</a:t>
            </a:r>
            <a:r>
              <a:rPr lang="ja-JP" altLang="en-US" sz="800" dirty="0"/>
              <a:t>変更</a:t>
            </a:r>
            <a:r>
              <a:rPr kumimoji="1" lang="ja-JP" altLang="en-US" sz="800" dirty="0"/>
              <a:t>を反映してから</a:t>
            </a:r>
            <a:endParaRPr kumimoji="1" lang="en-US" altLang="ja-JP" sz="800" dirty="0"/>
          </a:p>
          <a:p>
            <a:pPr algn="ctr"/>
            <a:r>
              <a:rPr lang="ja-JP" altLang="en-US" sz="800" dirty="0"/>
              <a:t>共有ディレクトリのファイルを</a:t>
            </a:r>
            <a:endParaRPr lang="en-US" altLang="ja-JP" sz="800" dirty="0"/>
          </a:p>
          <a:p>
            <a:pPr algn="ctr"/>
            <a:r>
              <a:rPr lang="ja-JP" altLang="en-US" sz="800" dirty="0"/>
              <a:t>変更しよう。</a:t>
            </a:r>
            <a:endParaRPr kumimoji="1" lang="ja-JP" altLang="en-US" sz="800" dirty="0"/>
          </a:p>
        </p:txBody>
      </p:sp>
      <p:sp>
        <p:nvSpPr>
          <p:cNvPr id="143" name="吹き出し: 四角形 142">
            <a:extLst>
              <a:ext uri="{FF2B5EF4-FFF2-40B4-BE49-F238E27FC236}">
                <a16:creationId xmlns:a16="http://schemas.microsoft.com/office/drawing/2014/main" id="{5851770B-2883-445B-88FB-876DC313BA20}"/>
              </a:ext>
            </a:extLst>
          </p:cNvPr>
          <p:cNvSpPr/>
          <p:nvPr/>
        </p:nvSpPr>
        <p:spPr>
          <a:xfrm>
            <a:off x="5868355" y="2467199"/>
            <a:ext cx="1851434" cy="647678"/>
          </a:xfrm>
          <a:prstGeom prst="wedgeRectCallout">
            <a:avLst>
              <a:gd name="adj1" fmla="val 37888"/>
              <a:gd name="adj2" fmla="val 7003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800" dirty="0"/>
              <a:t>どちらも</a:t>
            </a:r>
            <a:r>
              <a:rPr lang="ja-JP" altLang="en-US" sz="800" dirty="0"/>
              <a:t>更新も反映される。</a:t>
            </a:r>
            <a:endParaRPr lang="en-US" altLang="ja-JP" sz="800" dirty="0"/>
          </a:p>
          <a:p>
            <a:pPr algn="ctr"/>
            <a:r>
              <a:rPr kumimoji="1" lang="ja-JP" altLang="en-US" sz="800" b="1" dirty="0"/>
              <a:t>→ 上書き問題の解消</a:t>
            </a:r>
          </a:p>
        </p:txBody>
      </p:sp>
      <p:cxnSp>
        <p:nvCxnSpPr>
          <p:cNvPr id="101" name="直線矢印コネクタ 100">
            <a:extLst>
              <a:ext uri="{FF2B5EF4-FFF2-40B4-BE49-F238E27FC236}">
                <a16:creationId xmlns:a16="http://schemas.microsoft.com/office/drawing/2014/main" id="{D385423D-0BD9-4D6E-990E-74F68D1892CE}"/>
              </a:ext>
            </a:extLst>
          </p:cNvPr>
          <p:cNvCxnSpPr>
            <a:cxnSpLocks/>
          </p:cNvCxnSpPr>
          <p:nvPr/>
        </p:nvCxnSpPr>
        <p:spPr>
          <a:xfrm flipV="1">
            <a:off x="6904385" y="4052477"/>
            <a:ext cx="1415202" cy="1543367"/>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57" name="グループ化 156">
            <a:extLst>
              <a:ext uri="{FF2B5EF4-FFF2-40B4-BE49-F238E27FC236}">
                <a16:creationId xmlns:a16="http://schemas.microsoft.com/office/drawing/2014/main" id="{A60D31FC-4F26-4407-BEF9-C2AFAAB699A4}"/>
              </a:ext>
            </a:extLst>
          </p:cNvPr>
          <p:cNvGrpSpPr/>
          <p:nvPr/>
        </p:nvGrpSpPr>
        <p:grpSpPr>
          <a:xfrm>
            <a:off x="9634885" y="2813684"/>
            <a:ext cx="1857170" cy="1032306"/>
            <a:chOff x="5308909" y="2687281"/>
            <a:chExt cx="1857170" cy="1032306"/>
          </a:xfrm>
        </p:grpSpPr>
        <p:sp>
          <p:nvSpPr>
            <p:cNvPr id="151" name="吹き出し: 線 150">
              <a:extLst>
                <a:ext uri="{FF2B5EF4-FFF2-40B4-BE49-F238E27FC236}">
                  <a16:creationId xmlns:a16="http://schemas.microsoft.com/office/drawing/2014/main" id="{3344640F-311E-45F4-81B2-133E05B78656}"/>
                </a:ext>
              </a:extLst>
            </p:cNvPr>
            <p:cNvSpPr/>
            <p:nvPr/>
          </p:nvSpPr>
          <p:spPr>
            <a:xfrm>
              <a:off x="5620319" y="2687281"/>
              <a:ext cx="1234351" cy="741719"/>
            </a:xfrm>
            <a:prstGeom prst="borderCallout1">
              <a:avLst>
                <a:gd name="adj1" fmla="val 28639"/>
                <a:gd name="adj2" fmla="val -3867"/>
                <a:gd name="adj3" fmla="val 101918"/>
                <a:gd name="adj4" fmla="val -8381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dirty="0"/>
            </a:p>
            <a:p>
              <a:pPr algn="ctr"/>
              <a:endParaRPr lang="en-US" altLang="ja-JP" dirty="0"/>
            </a:p>
            <a:p>
              <a:pPr algn="ctr"/>
              <a:endParaRPr lang="en-US" altLang="ja-JP" dirty="0"/>
            </a:p>
            <a:p>
              <a:pPr algn="ctr"/>
              <a:endParaRPr lang="en-US" altLang="ja-JP" dirty="0"/>
            </a:p>
            <a:p>
              <a:pPr algn="ctr"/>
              <a:endParaRPr kumimoji="1" lang="ja-JP" altLang="en-US" dirty="0"/>
            </a:p>
          </p:txBody>
        </p:sp>
        <p:sp>
          <p:nvSpPr>
            <p:cNvPr id="152" name="フローチャート: 書類 151">
              <a:extLst>
                <a:ext uri="{FF2B5EF4-FFF2-40B4-BE49-F238E27FC236}">
                  <a16:creationId xmlns:a16="http://schemas.microsoft.com/office/drawing/2014/main" id="{A6FB3A36-9091-4EB2-99D8-3CA0AD71A517}"/>
                </a:ext>
              </a:extLst>
            </p:cNvPr>
            <p:cNvSpPr/>
            <p:nvPr/>
          </p:nvSpPr>
          <p:spPr>
            <a:xfrm>
              <a:off x="6298823" y="2879141"/>
              <a:ext cx="408395" cy="341882"/>
            </a:xfrm>
            <a:prstGeom prst="flowChart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53" name="フローチャート: 書類 152">
              <a:extLst>
                <a:ext uri="{FF2B5EF4-FFF2-40B4-BE49-F238E27FC236}">
                  <a16:creationId xmlns:a16="http://schemas.microsoft.com/office/drawing/2014/main" id="{862776AA-C9C1-433A-8999-E91BA95CADB7}"/>
                </a:ext>
              </a:extLst>
            </p:cNvPr>
            <p:cNvSpPr/>
            <p:nvPr/>
          </p:nvSpPr>
          <p:spPr>
            <a:xfrm>
              <a:off x="5725440" y="2879141"/>
              <a:ext cx="408395" cy="341882"/>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55" name="テキスト ボックス 154">
              <a:extLst>
                <a:ext uri="{FF2B5EF4-FFF2-40B4-BE49-F238E27FC236}">
                  <a16:creationId xmlns:a16="http://schemas.microsoft.com/office/drawing/2014/main" id="{D0C310E3-94A3-459B-93F5-488612D9CACD}"/>
                </a:ext>
              </a:extLst>
            </p:cNvPr>
            <p:cNvSpPr txBox="1"/>
            <p:nvPr/>
          </p:nvSpPr>
          <p:spPr>
            <a:xfrm>
              <a:off x="5308909" y="3442588"/>
              <a:ext cx="1857170" cy="276999"/>
            </a:xfrm>
            <a:prstGeom prst="rect">
              <a:avLst/>
            </a:prstGeom>
            <a:noFill/>
          </p:spPr>
          <p:txBody>
            <a:bodyPr wrap="square" rtlCol="0">
              <a:spAutoFit/>
            </a:bodyPr>
            <a:lstStyle/>
            <a:p>
              <a:pPr algn="ctr"/>
              <a:r>
                <a:rPr kumimoji="1" lang="ja-JP" altLang="en-US" sz="1200" b="1" dirty="0"/>
                <a:t>変更履歴</a:t>
              </a:r>
            </a:p>
          </p:txBody>
        </p:sp>
      </p:grpSp>
      <p:cxnSp>
        <p:nvCxnSpPr>
          <p:cNvPr id="158" name="直線矢印コネクタ 157">
            <a:extLst>
              <a:ext uri="{FF2B5EF4-FFF2-40B4-BE49-F238E27FC236}">
                <a16:creationId xmlns:a16="http://schemas.microsoft.com/office/drawing/2014/main" id="{FEBD0FC0-0D26-4472-AF49-4ADE97BF221F}"/>
              </a:ext>
            </a:extLst>
          </p:cNvPr>
          <p:cNvCxnSpPr>
            <a:cxnSpLocks/>
            <a:stCxn id="153" idx="3"/>
            <a:endCxn id="152" idx="1"/>
          </p:cNvCxnSpPr>
          <p:nvPr/>
        </p:nvCxnSpPr>
        <p:spPr>
          <a:xfrm>
            <a:off x="10459811" y="3176485"/>
            <a:ext cx="1649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1" name="フローチャート: 書類 180">
            <a:extLst>
              <a:ext uri="{FF2B5EF4-FFF2-40B4-BE49-F238E27FC236}">
                <a16:creationId xmlns:a16="http://schemas.microsoft.com/office/drawing/2014/main" id="{D9C30674-DE62-4F0F-9DD2-C38F0B4864FA}"/>
              </a:ext>
            </a:extLst>
          </p:cNvPr>
          <p:cNvSpPr/>
          <p:nvPr/>
        </p:nvSpPr>
        <p:spPr>
          <a:xfrm>
            <a:off x="8221320" y="3549508"/>
            <a:ext cx="543575" cy="490686"/>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84" name="楕円 183">
            <a:extLst>
              <a:ext uri="{FF2B5EF4-FFF2-40B4-BE49-F238E27FC236}">
                <a16:creationId xmlns:a16="http://schemas.microsoft.com/office/drawing/2014/main" id="{FA790A6F-DFAD-4321-B925-89C3A91C1CA0}"/>
              </a:ext>
            </a:extLst>
          </p:cNvPr>
          <p:cNvSpPr/>
          <p:nvPr/>
        </p:nvSpPr>
        <p:spPr>
          <a:xfrm>
            <a:off x="7738573" y="4252115"/>
            <a:ext cx="513418" cy="515346"/>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29DD4BF6-C380-436A-8D17-A287DD46E3EE}"/>
              </a:ext>
            </a:extLst>
          </p:cNvPr>
          <p:cNvSpPr txBox="1"/>
          <p:nvPr/>
        </p:nvSpPr>
        <p:spPr>
          <a:xfrm>
            <a:off x="0" y="3098307"/>
            <a:ext cx="2115703" cy="246221"/>
          </a:xfrm>
          <a:prstGeom prst="rect">
            <a:avLst/>
          </a:prstGeom>
          <a:noFill/>
        </p:spPr>
        <p:txBody>
          <a:bodyPr wrap="square" rtlCol="0">
            <a:spAutoFit/>
          </a:bodyPr>
          <a:lstStyle/>
          <a:p>
            <a:r>
              <a:rPr lang="ja-JP" altLang="en-US" sz="1000" dirty="0"/>
              <a:t>①</a:t>
            </a:r>
            <a:r>
              <a:rPr lang="en-US" altLang="ja-JP" sz="1000" dirty="0"/>
              <a:t>A</a:t>
            </a:r>
            <a:r>
              <a:rPr lang="ja-JP" altLang="en-US" sz="1000" dirty="0" err="1"/>
              <a:t>さんが</a:t>
            </a:r>
            <a:r>
              <a:rPr lang="ja-JP" altLang="en-US" sz="1000" dirty="0"/>
              <a:t>ファイルを変更</a:t>
            </a:r>
            <a:endParaRPr kumimoji="1" lang="ja-JP" altLang="en-US" sz="1000" dirty="0"/>
          </a:p>
        </p:txBody>
      </p:sp>
      <p:sp>
        <p:nvSpPr>
          <p:cNvPr id="75" name="テキスト ボックス 74">
            <a:extLst>
              <a:ext uri="{FF2B5EF4-FFF2-40B4-BE49-F238E27FC236}">
                <a16:creationId xmlns:a16="http://schemas.microsoft.com/office/drawing/2014/main" id="{04421FF8-A179-4127-BD17-8E6FA9FFC96F}"/>
              </a:ext>
            </a:extLst>
          </p:cNvPr>
          <p:cNvSpPr txBox="1"/>
          <p:nvPr/>
        </p:nvSpPr>
        <p:spPr>
          <a:xfrm>
            <a:off x="-7398" y="3348362"/>
            <a:ext cx="2115703" cy="246221"/>
          </a:xfrm>
          <a:prstGeom prst="rect">
            <a:avLst/>
          </a:prstGeom>
          <a:noFill/>
        </p:spPr>
        <p:txBody>
          <a:bodyPr wrap="square" rtlCol="0">
            <a:spAutoFit/>
          </a:bodyPr>
          <a:lstStyle/>
          <a:p>
            <a:r>
              <a:rPr lang="ja-JP" altLang="en-US" sz="1000" dirty="0"/>
              <a:t>①</a:t>
            </a:r>
            <a:r>
              <a:rPr lang="en-US" altLang="ja-JP" sz="1000" dirty="0"/>
              <a:t>B</a:t>
            </a:r>
            <a:r>
              <a:rPr lang="ja-JP" altLang="en-US" sz="1000" dirty="0" err="1"/>
              <a:t>さんが</a:t>
            </a:r>
            <a:r>
              <a:rPr lang="ja-JP" altLang="en-US" sz="1000" dirty="0"/>
              <a:t>ファイルを変更</a:t>
            </a:r>
            <a:endParaRPr kumimoji="1" lang="ja-JP" altLang="en-US" sz="1000" dirty="0"/>
          </a:p>
        </p:txBody>
      </p:sp>
      <p:sp>
        <p:nvSpPr>
          <p:cNvPr id="77" name="テキスト ボックス 76">
            <a:extLst>
              <a:ext uri="{FF2B5EF4-FFF2-40B4-BE49-F238E27FC236}">
                <a16:creationId xmlns:a16="http://schemas.microsoft.com/office/drawing/2014/main" id="{82BCA90D-4858-489C-BBAC-18BBC023F005}"/>
              </a:ext>
            </a:extLst>
          </p:cNvPr>
          <p:cNvSpPr txBox="1"/>
          <p:nvPr/>
        </p:nvSpPr>
        <p:spPr>
          <a:xfrm>
            <a:off x="4914646" y="3352815"/>
            <a:ext cx="2260112" cy="246221"/>
          </a:xfrm>
          <a:prstGeom prst="rect">
            <a:avLst/>
          </a:prstGeom>
          <a:noFill/>
        </p:spPr>
        <p:txBody>
          <a:bodyPr wrap="square" rtlCol="0">
            <a:spAutoFit/>
          </a:bodyPr>
          <a:lstStyle/>
          <a:p>
            <a:r>
              <a:rPr lang="ja-JP" altLang="en-US" sz="1000" dirty="0"/>
              <a:t>①</a:t>
            </a:r>
            <a:r>
              <a:rPr lang="en-US" altLang="ja-JP" sz="1000" dirty="0"/>
              <a:t>A</a:t>
            </a:r>
            <a:r>
              <a:rPr lang="ja-JP" altLang="en-US" sz="1000" dirty="0" err="1"/>
              <a:t>さんが</a:t>
            </a:r>
            <a:r>
              <a:rPr lang="ja-JP" altLang="en-US" sz="1000" dirty="0"/>
              <a:t>ファイルを変更</a:t>
            </a:r>
            <a:endParaRPr kumimoji="1" lang="ja-JP" altLang="en-US" sz="1000" dirty="0"/>
          </a:p>
        </p:txBody>
      </p:sp>
      <p:sp>
        <p:nvSpPr>
          <p:cNvPr id="78" name="テキスト ボックス 77">
            <a:extLst>
              <a:ext uri="{FF2B5EF4-FFF2-40B4-BE49-F238E27FC236}">
                <a16:creationId xmlns:a16="http://schemas.microsoft.com/office/drawing/2014/main" id="{EB80B152-91BD-4FB0-84F9-C0BF034E623B}"/>
              </a:ext>
            </a:extLst>
          </p:cNvPr>
          <p:cNvSpPr txBox="1"/>
          <p:nvPr/>
        </p:nvSpPr>
        <p:spPr>
          <a:xfrm>
            <a:off x="4914646" y="3610371"/>
            <a:ext cx="2260112" cy="246221"/>
          </a:xfrm>
          <a:prstGeom prst="rect">
            <a:avLst/>
          </a:prstGeom>
          <a:noFill/>
        </p:spPr>
        <p:txBody>
          <a:bodyPr wrap="square" rtlCol="0">
            <a:spAutoFit/>
          </a:bodyPr>
          <a:lstStyle/>
          <a:p>
            <a:r>
              <a:rPr lang="ja-JP" altLang="en-US" sz="1000" dirty="0"/>
              <a:t>②</a:t>
            </a:r>
            <a:r>
              <a:rPr lang="en-US" altLang="ja-JP" sz="1000" dirty="0"/>
              <a:t>B</a:t>
            </a:r>
            <a:r>
              <a:rPr lang="ja-JP" altLang="en-US" sz="1000" dirty="0" err="1"/>
              <a:t>さんが</a:t>
            </a:r>
            <a:r>
              <a:rPr lang="ja-JP" altLang="en-US" sz="1000" dirty="0"/>
              <a:t>ファイルを変更</a:t>
            </a:r>
            <a:endParaRPr kumimoji="1" lang="ja-JP" altLang="en-US" sz="1000" dirty="0"/>
          </a:p>
        </p:txBody>
      </p:sp>
      <p:sp>
        <p:nvSpPr>
          <p:cNvPr id="84" name="テキスト ボックス 83">
            <a:extLst>
              <a:ext uri="{FF2B5EF4-FFF2-40B4-BE49-F238E27FC236}">
                <a16:creationId xmlns:a16="http://schemas.microsoft.com/office/drawing/2014/main" id="{AACC0DC6-3511-423C-86B2-91548B2B090D}"/>
              </a:ext>
            </a:extLst>
          </p:cNvPr>
          <p:cNvSpPr txBox="1"/>
          <p:nvPr/>
        </p:nvSpPr>
        <p:spPr>
          <a:xfrm>
            <a:off x="4914646" y="3867927"/>
            <a:ext cx="2260112" cy="246221"/>
          </a:xfrm>
          <a:prstGeom prst="rect">
            <a:avLst/>
          </a:prstGeom>
          <a:noFill/>
        </p:spPr>
        <p:txBody>
          <a:bodyPr wrap="square" rtlCol="0">
            <a:spAutoFit/>
          </a:bodyPr>
          <a:lstStyle/>
          <a:p>
            <a:r>
              <a:rPr lang="ja-JP" altLang="en-US" sz="1000" dirty="0"/>
              <a:t>③</a:t>
            </a:r>
            <a:r>
              <a:rPr lang="en-US" altLang="ja-JP" sz="1000" dirty="0"/>
              <a:t>A</a:t>
            </a:r>
            <a:r>
              <a:rPr lang="ja-JP" altLang="en-US" sz="1000" dirty="0" err="1"/>
              <a:t>さんの</a:t>
            </a:r>
            <a:r>
              <a:rPr lang="ja-JP" altLang="en-US" sz="1000" dirty="0"/>
              <a:t>変更との競合を検知</a:t>
            </a:r>
            <a:endParaRPr kumimoji="1" lang="ja-JP" altLang="en-US" sz="1000" dirty="0"/>
          </a:p>
        </p:txBody>
      </p:sp>
      <p:sp>
        <p:nvSpPr>
          <p:cNvPr id="85" name="テキスト ボックス 84">
            <a:extLst>
              <a:ext uri="{FF2B5EF4-FFF2-40B4-BE49-F238E27FC236}">
                <a16:creationId xmlns:a16="http://schemas.microsoft.com/office/drawing/2014/main" id="{F6A0427D-8DD9-4EDE-A04F-A1D30E0D58E3}"/>
              </a:ext>
            </a:extLst>
          </p:cNvPr>
          <p:cNvSpPr txBox="1"/>
          <p:nvPr/>
        </p:nvSpPr>
        <p:spPr>
          <a:xfrm>
            <a:off x="4914646" y="4125483"/>
            <a:ext cx="2260112" cy="246221"/>
          </a:xfrm>
          <a:prstGeom prst="rect">
            <a:avLst/>
          </a:prstGeom>
          <a:noFill/>
        </p:spPr>
        <p:txBody>
          <a:bodyPr wrap="square" rtlCol="0">
            <a:spAutoFit/>
          </a:bodyPr>
          <a:lstStyle/>
          <a:p>
            <a:r>
              <a:rPr lang="ja-JP" altLang="en-US" sz="1000" dirty="0"/>
              <a:t>④変更履歴を参照し差分を反映</a:t>
            </a:r>
            <a:endParaRPr kumimoji="1" lang="ja-JP" altLang="en-US" sz="1000" dirty="0"/>
          </a:p>
        </p:txBody>
      </p:sp>
      <p:cxnSp>
        <p:nvCxnSpPr>
          <p:cNvPr id="15" name="コネクタ: カギ線 14">
            <a:extLst>
              <a:ext uri="{FF2B5EF4-FFF2-40B4-BE49-F238E27FC236}">
                <a16:creationId xmlns:a16="http://schemas.microsoft.com/office/drawing/2014/main" id="{B7BD8679-BE08-4C64-B174-9321EF66CA64}"/>
              </a:ext>
            </a:extLst>
          </p:cNvPr>
          <p:cNvCxnSpPr/>
          <p:nvPr/>
        </p:nvCxnSpPr>
        <p:spPr>
          <a:xfrm rot="16200000" flipV="1">
            <a:off x="8429679" y="4079227"/>
            <a:ext cx="1530691" cy="1502543"/>
          </a:xfrm>
          <a:prstGeom prst="bentConnector3">
            <a:avLst>
              <a:gd name="adj1" fmla="val 1015"/>
            </a:avLst>
          </a:prstGeom>
          <a:ln w="57150">
            <a:solidFill>
              <a:schemeClr val="accent6">
                <a:lumMod val="60000"/>
                <a:lumOff val="40000"/>
              </a:schemeClr>
            </a:solidFill>
            <a:tailEnd type="triangle"/>
          </a:ln>
        </p:spPr>
        <p:style>
          <a:lnRef idx="1">
            <a:schemeClr val="accent6"/>
          </a:lnRef>
          <a:fillRef idx="0">
            <a:schemeClr val="accent6"/>
          </a:fillRef>
          <a:effectRef idx="0">
            <a:schemeClr val="accent6"/>
          </a:effectRef>
          <a:fontRef idx="minor">
            <a:schemeClr val="tx1"/>
          </a:fontRef>
        </p:style>
      </p:cxnSp>
      <p:sp>
        <p:nvSpPr>
          <p:cNvPr id="183" name="楕円 182">
            <a:extLst>
              <a:ext uri="{FF2B5EF4-FFF2-40B4-BE49-F238E27FC236}">
                <a16:creationId xmlns:a16="http://schemas.microsoft.com/office/drawing/2014/main" id="{031B6FF3-0668-4C30-B53F-CEFA2EBCDDE9}"/>
              </a:ext>
            </a:extLst>
          </p:cNvPr>
          <p:cNvSpPr/>
          <p:nvPr/>
        </p:nvSpPr>
        <p:spPr>
          <a:xfrm>
            <a:off x="8187772" y="4782467"/>
            <a:ext cx="513418" cy="515346"/>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6" name="直線矢印コネクタ 175">
            <a:extLst>
              <a:ext uri="{FF2B5EF4-FFF2-40B4-BE49-F238E27FC236}">
                <a16:creationId xmlns:a16="http://schemas.microsoft.com/office/drawing/2014/main" id="{A293C9D4-2026-48F5-9B4D-3AA1B87C42C7}"/>
              </a:ext>
            </a:extLst>
          </p:cNvPr>
          <p:cNvCxnSpPr>
            <a:cxnSpLocks/>
            <a:stCxn id="151" idx="1"/>
            <a:endCxn id="63" idx="0"/>
          </p:cNvCxnSpPr>
          <p:nvPr/>
        </p:nvCxnSpPr>
        <p:spPr>
          <a:xfrm flipH="1">
            <a:off x="10266773" y="3555403"/>
            <a:ext cx="296698" cy="2032419"/>
          </a:xfrm>
          <a:prstGeom prst="straightConnector1">
            <a:avLst/>
          </a:prstGeom>
          <a:ln w="38100">
            <a:solidFill>
              <a:schemeClr val="accent6">
                <a:lumMod val="60000"/>
                <a:lumOff val="40000"/>
              </a:schemeClr>
            </a:solidFill>
            <a:tailEnd type="triangle"/>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580EBFBB-8468-44D9-9DB2-6FA3F0A9A2FB}"/>
              </a:ext>
            </a:extLst>
          </p:cNvPr>
          <p:cNvSpPr txBox="1"/>
          <p:nvPr/>
        </p:nvSpPr>
        <p:spPr>
          <a:xfrm>
            <a:off x="8842221" y="5348536"/>
            <a:ext cx="495968" cy="215444"/>
          </a:xfrm>
          <a:prstGeom prst="rect">
            <a:avLst/>
          </a:prstGeom>
          <a:noFill/>
        </p:spPr>
        <p:txBody>
          <a:bodyPr wrap="square" rtlCol="0">
            <a:spAutoFit/>
          </a:bodyPr>
          <a:lstStyle/>
          <a:p>
            <a:r>
              <a:rPr kumimoji="1" lang="ja-JP" altLang="en-US" sz="800" dirty="0"/>
              <a:t>更新</a:t>
            </a:r>
          </a:p>
        </p:txBody>
      </p:sp>
      <p:sp>
        <p:nvSpPr>
          <p:cNvPr id="98" name="乗算記号 97">
            <a:extLst>
              <a:ext uri="{FF2B5EF4-FFF2-40B4-BE49-F238E27FC236}">
                <a16:creationId xmlns:a16="http://schemas.microsoft.com/office/drawing/2014/main" id="{83D7DF5D-1A6A-4017-B81D-517E39A59633}"/>
              </a:ext>
            </a:extLst>
          </p:cNvPr>
          <p:cNvSpPr/>
          <p:nvPr/>
        </p:nvSpPr>
        <p:spPr>
          <a:xfrm>
            <a:off x="8722774" y="4277303"/>
            <a:ext cx="774530" cy="669527"/>
          </a:xfrm>
          <a:prstGeom prst="mathMultiply">
            <a:avLst>
              <a:gd name="adj1" fmla="val 11639"/>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吹き出し: 四角形 134">
            <a:extLst>
              <a:ext uri="{FF2B5EF4-FFF2-40B4-BE49-F238E27FC236}">
                <a16:creationId xmlns:a16="http://schemas.microsoft.com/office/drawing/2014/main" id="{739A7591-5487-4674-ACA4-4A236645B630}"/>
              </a:ext>
            </a:extLst>
          </p:cNvPr>
          <p:cNvSpPr/>
          <p:nvPr/>
        </p:nvSpPr>
        <p:spPr>
          <a:xfrm>
            <a:off x="9394344" y="4151293"/>
            <a:ext cx="1670693" cy="418421"/>
          </a:xfrm>
          <a:prstGeom prst="wedgeRectCallout">
            <a:avLst>
              <a:gd name="adj1" fmla="val -48739"/>
              <a:gd name="adj2" fmla="val 6404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800" dirty="0"/>
              <a:t>A</a:t>
            </a:r>
            <a:r>
              <a:rPr lang="ja-JP" altLang="en-US" sz="800" dirty="0" err="1"/>
              <a:t>さんが</a:t>
            </a:r>
            <a:r>
              <a:rPr lang="ja-JP" altLang="en-US" sz="800" dirty="0"/>
              <a:t>変更しているよ！</a:t>
            </a:r>
            <a:endParaRPr kumimoji="1" lang="ja-JP" altLang="en-US" sz="800" dirty="0"/>
          </a:p>
        </p:txBody>
      </p:sp>
    </p:spTree>
    <p:extLst>
      <p:ext uri="{BB962C8B-B14F-4D97-AF65-F5344CB8AC3E}">
        <p14:creationId xmlns:p14="http://schemas.microsoft.com/office/powerpoint/2010/main" val="340128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500"/>
                                        <p:tgtEl>
                                          <p:spTgt spid="5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fade">
                                      <p:cBhvr>
                                        <p:cTn id="17" dur="500"/>
                                        <p:tgtEl>
                                          <p:spTgt spid="8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fade">
                                      <p:cBhvr>
                                        <p:cTn id="22" dur="500"/>
                                        <p:tgtEl>
                                          <p:spTgt spid="75"/>
                                        </p:tgtEl>
                                      </p:cBhvr>
                                    </p:animEffec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down)">
                                      <p:cBhvr>
                                        <p:cTn id="26" dur="500"/>
                                        <p:tgtEl>
                                          <p:spTgt spid="2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fade">
                                      <p:cBhvr>
                                        <p:cTn id="29" dur="500"/>
                                        <p:tgtEl>
                                          <p:spTgt spid="5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fade">
                                      <p:cBhvr>
                                        <p:cTn id="32" dur="500"/>
                                        <p:tgtEl>
                                          <p:spTgt spid="8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down)">
                                      <p:cBhvr>
                                        <p:cTn id="46" dur="5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fade">
                                      <p:cBhvr>
                                        <p:cTn id="51" dur="500"/>
                                        <p:tgtEl>
                                          <p:spTgt spid="77"/>
                                        </p:tgtEl>
                                      </p:cBhvr>
                                    </p:animEffect>
                                  </p:childTnLst>
                                </p:cTn>
                              </p:par>
                            </p:childTnLst>
                          </p:cTn>
                        </p:par>
                        <p:par>
                          <p:cTn id="52" fill="hold">
                            <p:stCondLst>
                              <p:cond delay="500"/>
                            </p:stCondLst>
                            <p:childTnLst>
                              <p:par>
                                <p:cTn id="53" presetID="22" presetClass="entr" presetSubtype="4" fill="hold" grpId="0" nodeType="afterEffect">
                                  <p:stCondLst>
                                    <p:cond delay="0"/>
                                  </p:stCondLst>
                                  <p:childTnLst>
                                    <p:set>
                                      <p:cBhvr>
                                        <p:cTn id="54" dur="1" fill="hold">
                                          <p:stCondLst>
                                            <p:cond delay="0"/>
                                          </p:stCondLst>
                                        </p:cTn>
                                        <p:tgtEl>
                                          <p:spTgt spid="122"/>
                                        </p:tgtEl>
                                        <p:attrNameLst>
                                          <p:attrName>style.visibility</p:attrName>
                                        </p:attrNameLst>
                                      </p:cBhvr>
                                      <p:to>
                                        <p:strVal val="visible"/>
                                      </p:to>
                                    </p:set>
                                    <p:animEffect transition="in" filter="wipe(down)">
                                      <p:cBhvr>
                                        <p:cTn id="55" dur="500"/>
                                        <p:tgtEl>
                                          <p:spTgt spid="12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04"/>
                                        </p:tgtEl>
                                        <p:attrNameLst>
                                          <p:attrName>style.visibility</p:attrName>
                                        </p:attrNameLst>
                                      </p:cBhvr>
                                      <p:to>
                                        <p:strVal val="visible"/>
                                      </p:to>
                                    </p:set>
                                    <p:animEffect transition="in" filter="wipe(down)">
                                      <p:cBhvr>
                                        <p:cTn id="58" dur="500"/>
                                        <p:tgtEl>
                                          <p:spTgt spid="104"/>
                                        </p:tgtEl>
                                      </p:cBhvr>
                                    </p:animEffect>
                                  </p:childTnLst>
                                </p:cTn>
                              </p:par>
                              <p:par>
                                <p:cTn id="59" presetID="22" presetClass="entr" presetSubtype="4" fill="hold" nodeType="withEffect">
                                  <p:stCondLst>
                                    <p:cond delay="0"/>
                                  </p:stCondLst>
                                  <p:childTnLst>
                                    <p:set>
                                      <p:cBhvr>
                                        <p:cTn id="60" dur="1" fill="hold">
                                          <p:stCondLst>
                                            <p:cond delay="0"/>
                                          </p:stCondLst>
                                        </p:cTn>
                                        <p:tgtEl>
                                          <p:spTgt spid="101"/>
                                        </p:tgtEl>
                                        <p:attrNameLst>
                                          <p:attrName>style.visibility</p:attrName>
                                        </p:attrNameLst>
                                      </p:cBhvr>
                                      <p:to>
                                        <p:strVal val="visible"/>
                                      </p:to>
                                    </p:set>
                                    <p:animEffect transition="in" filter="wipe(down)">
                                      <p:cBhvr>
                                        <p:cTn id="61" dur="500"/>
                                        <p:tgtEl>
                                          <p:spTgt spid="10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78"/>
                                        </p:tgtEl>
                                        <p:attrNameLst>
                                          <p:attrName>style.visibility</p:attrName>
                                        </p:attrNameLst>
                                      </p:cBhvr>
                                      <p:to>
                                        <p:strVal val="visible"/>
                                      </p:to>
                                    </p:set>
                                    <p:animEffect transition="in" filter="fade">
                                      <p:cBhvr>
                                        <p:cTn id="66" dur="500"/>
                                        <p:tgtEl>
                                          <p:spTgt spid="78"/>
                                        </p:tgtEl>
                                      </p:cBhvr>
                                    </p:animEffect>
                                  </p:childTnLst>
                                </p:cTn>
                              </p:par>
                            </p:childTnLst>
                          </p:cTn>
                        </p:par>
                        <p:par>
                          <p:cTn id="67" fill="hold">
                            <p:stCondLst>
                              <p:cond delay="500"/>
                            </p:stCondLst>
                            <p:childTnLst>
                              <p:par>
                                <p:cTn id="68" presetID="22" presetClass="entr" presetSubtype="4" fill="hold" nodeType="afterEffect">
                                  <p:stCondLst>
                                    <p:cond delay="0"/>
                                  </p:stCondLst>
                                  <p:childTnLst>
                                    <p:set>
                                      <p:cBhvr>
                                        <p:cTn id="69" dur="1" fill="hold">
                                          <p:stCondLst>
                                            <p:cond delay="0"/>
                                          </p:stCondLst>
                                        </p:cTn>
                                        <p:tgtEl>
                                          <p:spTgt spid="111"/>
                                        </p:tgtEl>
                                        <p:attrNameLst>
                                          <p:attrName>style.visibility</p:attrName>
                                        </p:attrNameLst>
                                      </p:cBhvr>
                                      <p:to>
                                        <p:strVal val="visible"/>
                                      </p:to>
                                    </p:set>
                                    <p:animEffect transition="in" filter="wipe(down)">
                                      <p:cBhvr>
                                        <p:cTn id="70" dur="500"/>
                                        <p:tgtEl>
                                          <p:spTgt spid="1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74"/>
                                        </p:tgtEl>
                                        <p:attrNameLst>
                                          <p:attrName>style.visibility</p:attrName>
                                        </p:attrNameLst>
                                      </p:cBhvr>
                                      <p:to>
                                        <p:strVal val="visible"/>
                                      </p:to>
                                    </p:set>
                                    <p:animEffect transition="in" filter="wipe(down)">
                                      <p:cBhvr>
                                        <p:cTn id="73" dur="500"/>
                                        <p:tgtEl>
                                          <p:spTgt spid="74"/>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57"/>
                                        </p:tgtEl>
                                        <p:attrNameLst>
                                          <p:attrName>style.visibility</p:attrName>
                                        </p:attrNameLst>
                                      </p:cBhvr>
                                      <p:to>
                                        <p:strVal val="visible"/>
                                      </p:to>
                                    </p:set>
                                    <p:animEffect transition="in" filter="fade">
                                      <p:cBhvr>
                                        <p:cTn id="78" dur="500"/>
                                        <p:tgtEl>
                                          <p:spTgt spid="157"/>
                                        </p:tgtEl>
                                      </p:cBhvr>
                                    </p:animEffect>
                                  </p:childTnLst>
                                </p:cTn>
                              </p:par>
                              <p:par>
                                <p:cTn id="79" presetID="22" presetClass="entr" presetSubtype="4" fill="hold" nodeType="withEffect">
                                  <p:stCondLst>
                                    <p:cond delay="0"/>
                                  </p:stCondLst>
                                  <p:childTnLst>
                                    <p:set>
                                      <p:cBhvr>
                                        <p:cTn id="80" dur="1" fill="hold">
                                          <p:stCondLst>
                                            <p:cond delay="0"/>
                                          </p:stCondLst>
                                        </p:cTn>
                                        <p:tgtEl>
                                          <p:spTgt spid="158"/>
                                        </p:tgtEl>
                                        <p:attrNameLst>
                                          <p:attrName>style.visibility</p:attrName>
                                        </p:attrNameLst>
                                      </p:cBhvr>
                                      <p:to>
                                        <p:strVal val="visible"/>
                                      </p:to>
                                    </p:set>
                                    <p:animEffect transition="in" filter="wipe(down)">
                                      <p:cBhvr>
                                        <p:cTn id="81" dur="500"/>
                                        <p:tgtEl>
                                          <p:spTgt spid="15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84"/>
                                        </p:tgtEl>
                                        <p:attrNameLst>
                                          <p:attrName>style.visibility</p:attrName>
                                        </p:attrNameLst>
                                      </p:cBhvr>
                                      <p:to>
                                        <p:strVal val="visible"/>
                                      </p:to>
                                    </p:set>
                                    <p:animEffect transition="in" filter="fade">
                                      <p:cBhvr>
                                        <p:cTn id="86" dur="500"/>
                                        <p:tgtEl>
                                          <p:spTgt spid="84"/>
                                        </p:tgtEl>
                                      </p:cBhvr>
                                    </p:animEffect>
                                  </p:childTnLst>
                                </p:cTn>
                              </p:par>
                            </p:childTnLst>
                          </p:cTn>
                        </p:par>
                        <p:par>
                          <p:cTn id="87" fill="hold">
                            <p:stCondLst>
                              <p:cond delay="500"/>
                            </p:stCondLst>
                            <p:childTnLst>
                              <p:par>
                                <p:cTn id="88" presetID="10" presetClass="entr" presetSubtype="0" fill="hold" grpId="0" nodeType="afterEffect">
                                  <p:stCondLst>
                                    <p:cond delay="0"/>
                                  </p:stCondLst>
                                  <p:childTnLst>
                                    <p:set>
                                      <p:cBhvr>
                                        <p:cTn id="89" dur="1" fill="hold">
                                          <p:stCondLst>
                                            <p:cond delay="0"/>
                                          </p:stCondLst>
                                        </p:cTn>
                                        <p:tgtEl>
                                          <p:spTgt spid="135"/>
                                        </p:tgtEl>
                                        <p:attrNameLst>
                                          <p:attrName>style.visibility</p:attrName>
                                        </p:attrNameLst>
                                      </p:cBhvr>
                                      <p:to>
                                        <p:strVal val="visible"/>
                                      </p:to>
                                    </p:set>
                                    <p:animEffect transition="in" filter="fade">
                                      <p:cBhvr>
                                        <p:cTn id="90" dur="500"/>
                                        <p:tgtEl>
                                          <p:spTgt spid="13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98"/>
                                        </p:tgtEl>
                                        <p:attrNameLst>
                                          <p:attrName>style.visibility</p:attrName>
                                        </p:attrNameLst>
                                      </p:cBhvr>
                                      <p:to>
                                        <p:strVal val="visible"/>
                                      </p:to>
                                    </p:set>
                                    <p:animEffect transition="in" filter="fade">
                                      <p:cBhvr>
                                        <p:cTn id="93" dur="500"/>
                                        <p:tgtEl>
                                          <p:spTgt spid="98"/>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142"/>
                                        </p:tgtEl>
                                        <p:attrNameLst>
                                          <p:attrName>style.visibility</p:attrName>
                                        </p:attrNameLst>
                                      </p:cBhvr>
                                      <p:to>
                                        <p:strVal val="visible"/>
                                      </p:to>
                                    </p:set>
                                    <p:animEffect transition="in" filter="fade">
                                      <p:cBhvr>
                                        <p:cTn id="98" dur="500"/>
                                        <p:tgtEl>
                                          <p:spTgt spid="142"/>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85"/>
                                        </p:tgtEl>
                                        <p:attrNameLst>
                                          <p:attrName>style.visibility</p:attrName>
                                        </p:attrNameLst>
                                      </p:cBhvr>
                                      <p:to>
                                        <p:strVal val="visible"/>
                                      </p:to>
                                    </p:set>
                                    <p:animEffect transition="in" filter="fade">
                                      <p:cBhvr>
                                        <p:cTn id="103" dur="500"/>
                                        <p:tgtEl>
                                          <p:spTgt spid="85"/>
                                        </p:tgtEl>
                                      </p:cBhvr>
                                    </p:animEffect>
                                  </p:childTnLst>
                                </p:cTn>
                              </p:par>
                            </p:childTnLst>
                          </p:cTn>
                        </p:par>
                        <p:par>
                          <p:cTn id="104" fill="hold">
                            <p:stCondLst>
                              <p:cond delay="500"/>
                            </p:stCondLst>
                            <p:childTnLst>
                              <p:par>
                                <p:cTn id="105" presetID="22" presetClass="entr" presetSubtype="1" fill="hold" nodeType="afterEffect">
                                  <p:stCondLst>
                                    <p:cond delay="0"/>
                                  </p:stCondLst>
                                  <p:childTnLst>
                                    <p:set>
                                      <p:cBhvr>
                                        <p:cTn id="106" dur="1" fill="hold">
                                          <p:stCondLst>
                                            <p:cond delay="0"/>
                                          </p:stCondLst>
                                        </p:cTn>
                                        <p:tgtEl>
                                          <p:spTgt spid="176"/>
                                        </p:tgtEl>
                                        <p:attrNameLst>
                                          <p:attrName>style.visibility</p:attrName>
                                        </p:attrNameLst>
                                      </p:cBhvr>
                                      <p:to>
                                        <p:strVal val="visible"/>
                                      </p:to>
                                    </p:set>
                                    <p:animEffect transition="in" filter="wipe(up)">
                                      <p:cBhvr>
                                        <p:cTn id="107" dur="500"/>
                                        <p:tgtEl>
                                          <p:spTgt spid="176"/>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15"/>
                                        </p:tgtEl>
                                        <p:attrNameLst>
                                          <p:attrName>style.visibility</p:attrName>
                                        </p:attrNameLst>
                                      </p:cBhvr>
                                      <p:to>
                                        <p:strVal val="visible"/>
                                      </p:to>
                                    </p:set>
                                    <p:animEffect transition="in" filter="wipe(down)">
                                      <p:cBhvr>
                                        <p:cTn id="112" dur="500"/>
                                        <p:tgtEl>
                                          <p:spTgt spid="15"/>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181"/>
                                        </p:tgtEl>
                                        <p:attrNameLst>
                                          <p:attrName>style.visibility</p:attrName>
                                        </p:attrNameLst>
                                      </p:cBhvr>
                                      <p:to>
                                        <p:strVal val="visible"/>
                                      </p:to>
                                    </p:set>
                                    <p:animEffect transition="in" filter="wipe(down)">
                                      <p:cBhvr>
                                        <p:cTn id="115" dur="500"/>
                                        <p:tgtEl>
                                          <p:spTgt spid="181"/>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183"/>
                                        </p:tgtEl>
                                        <p:attrNameLst>
                                          <p:attrName>style.visibility</p:attrName>
                                        </p:attrNameLst>
                                      </p:cBhvr>
                                      <p:to>
                                        <p:strVal val="visible"/>
                                      </p:to>
                                    </p:set>
                                    <p:animEffect transition="in" filter="fade">
                                      <p:cBhvr>
                                        <p:cTn id="120" dur="500"/>
                                        <p:tgtEl>
                                          <p:spTgt spid="183"/>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184"/>
                                        </p:tgtEl>
                                        <p:attrNameLst>
                                          <p:attrName>style.visibility</p:attrName>
                                        </p:attrNameLst>
                                      </p:cBhvr>
                                      <p:to>
                                        <p:strVal val="visible"/>
                                      </p:to>
                                    </p:set>
                                    <p:animEffect transition="in" filter="fade">
                                      <p:cBhvr>
                                        <p:cTn id="123" dur="500"/>
                                        <p:tgtEl>
                                          <p:spTgt spid="184"/>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143"/>
                                        </p:tgtEl>
                                        <p:attrNameLst>
                                          <p:attrName>style.visibility</p:attrName>
                                        </p:attrNameLst>
                                      </p:cBhvr>
                                      <p:to>
                                        <p:strVal val="visible"/>
                                      </p:to>
                                    </p:set>
                                    <p:animEffect transition="in" filter="fade">
                                      <p:cBhvr>
                                        <p:cTn id="126" dur="500"/>
                                        <p:tgtEl>
                                          <p:spTgt spid="143"/>
                                        </p:tgtEl>
                                      </p:cBhvr>
                                    </p:animEffect>
                                  </p:childTnLst>
                                </p:cTn>
                              </p:par>
                              <p:par>
                                <p:cTn id="127" presetID="22" presetClass="entr" presetSubtype="4" fill="hold" grpId="0" nodeType="withEffect">
                                  <p:stCondLst>
                                    <p:cond delay="0"/>
                                  </p:stCondLst>
                                  <p:childTnLst>
                                    <p:set>
                                      <p:cBhvr>
                                        <p:cTn id="128" dur="1" fill="hold">
                                          <p:stCondLst>
                                            <p:cond delay="0"/>
                                          </p:stCondLst>
                                        </p:cTn>
                                        <p:tgtEl>
                                          <p:spTgt spid="97"/>
                                        </p:tgtEl>
                                        <p:attrNameLst>
                                          <p:attrName>style.visibility</p:attrName>
                                        </p:attrNameLst>
                                      </p:cBhvr>
                                      <p:to>
                                        <p:strVal val="visible"/>
                                      </p:to>
                                    </p:set>
                                    <p:animEffect transition="in" filter="wipe(down)">
                                      <p:cBhvr>
                                        <p:cTn id="129"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7" grpId="0" animBg="1"/>
      <p:bldP spid="28" grpId="0" animBg="1"/>
      <p:bldP spid="36" grpId="0" animBg="1"/>
      <p:bldP spid="55" grpId="0"/>
      <p:bldP spid="56" grpId="0"/>
      <p:bldP spid="74" grpId="0"/>
      <p:bldP spid="39" grpId="0" animBg="1"/>
      <p:bldP spid="104" grpId="0"/>
      <p:bldP spid="122" grpId="0" animBg="1"/>
      <p:bldP spid="142" grpId="0" animBg="1"/>
      <p:bldP spid="143" grpId="0" animBg="1"/>
      <p:bldP spid="181" grpId="0" animBg="1"/>
      <p:bldP spid="184" grpId="0" animBg="1"/>
      <p:bldP spid="3" grpId="0"/>
      <p:bldP spid="75" grpId="0"/>
      <p:bldP spid="77" grpId="0"/>
      <p:bldP spid="78" grpId="0"/>
      <p:bldP spid="84" grpId="0"/>
      <p:bldP spid="85" grpId="0"/>
      <p:bldP spid="183" grpId="0" animBg="1"/>
      <p:bldP spid="97" grpId="0"/>
      <p:bldP spid="98" grpId="0" animBg="1"/>
      <p:bldP spid="1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6927640F-BBB3-4B7D-B809-6C1301F03C48}"/>
              </a:ext>
            </a:extLst>
          </p:cNvPr>
          <p:cNvSpPr>
            <a:spLocks noGrp="1"/>
          </p:cNvSpPr>
          <p:nvPr>
            <p:ph type="title"/>
          </p:nvPr>
        </p:nvSpPr>
        <p:spPr/>
        <p:txBody>
          <a:bodyPr/>
          <a:lstStyle/>
          <a:p>
            <a:r>
              <a:rPr lang="ja-JP" altLang="en-US" dirty="0"/>
              <a:t>なぜ、</a:t>
            </a:r>
            <a:r>
              <a:rPr lang="en-US" altLang="ja-JP" dirty="0"/>
              <a:t>SCM</a:t>
            </a:r>
            <a:r>
              <a:rPr lang="ja-JP" altLang="en-US" dirty="0"/>
              <a:t>を使用するのか？ まとめ</a:t>
            </a:r>
            <a:endParaRPr kumimoji="1" lang="ja-JP" altLang="en-US" dirty="0"/>
          </a:p>
        </p:txBody>
      </p:sp>
      <p:sp>
        <p:nvSpPr>
          <p:cNvPr id="8" name="コンテンツ プレースホルダー 7">
            <a:extLst>
              <a:ext uri="{FF2B5EF4-FFF2-40B4-BE49-F238E27FC236}">
                <a16:creationId xmlns:a16="http://schemas.microsoft.com/office/drawing/2014/main" id="{25340D40-413D-4D0C-BFAE-063F9A4A9DD9}"/>
              </a:ext>
            </a:extLst>
          </p:cNvPr>
          <p:cNvSpPr>
            <a:spLocks noGrp="1"/>
          </p:cNvSpPr>
          <p:nvPr>
            <p:ph idx="1"/>
          </p:nvPr>
        </p:nvSpPr>
        <p:spPr>
          <a:xfrm>
            <a:off x="838200" y="1825625"/>
            <a:ext cx="10515600" cy="1812925"/>
          </a:xfrm>
        </p:spPr>
        <p:txBody>
          <a:bodyPr>
            <a:normAutofit/>
          </a:bodyPr>
          <a:lstStyle/>
          <a:p>
            <a:r>
              <a:rPr lang="ja-JP" altLang="en-US" dirty="0"/>
              <a:t>上書き問題の解消</a:t>
            </a:r>
            <a:endParaRPr lang="en-US" altLang="ja-JP" dirty="0"/>
          </a:p>
          <a:p>
            <a:pPr lvl="1"/>
            <a:r>
              <a:rPr lang="ja-JP" altLang="en-US" dirty="0"/>
              <a:t>作業の喪失を防ぐ</a:t>
            </a:r>
            <a:endParaRPr lang="en-US" altLang="ja-JP" dirty="0"/>
          </a:p>
          <a:p>
            <a:r>
              <a:rPr lang="ja-JP" altLang="en-US" dirty="0"/>
              <a:t>変更履歴を参照できる</a:t>
            </a:r>
            <a:endParaRPr lang="en-US" altLang="ja-JP" dirty="0"/>
          </a:p>
          <a:p>
            <a:pPr lvl="1"/>
            <a:r>
              <a:rPr lang="ja-JP" altLang="en-US" dirty="0"/>
              <a:t>誰が、いつ、なんのために変更を行ったのかを参照することができる</a:t>
            </a:r>
            <a:endParaRPr lang="en-US" altLang="ja-JP" dirty="0"/>
          </a:p>
          <a:p>
            <a:pPr marL="457200" lvl="1" indent="0">
              <a:buNone/>
            </a:pPr>
            <a:endParaRPr lang="en-US" altLang="ja-JP" dirty="0"/>
          </a:p>
        </p:txBody>
      </p:sp>
      <p:sp>
        <p:nvSpPr>
          <p:cNvPr id="9" name="矢印: 下 8">
            <a:extLst>
              <a:ext uri="{FF2B5EF4-FFF2-40B4-BE49-F238E27FC236}">
                <a16:creationId xmlns:a16="http://schemas.microsoft.com/office/drawing/2014/main" id="{1472535D-5EF8-4E4B-AC20-55E125468239}"/>
              </a:ext>
            </a:extLst>
          </p:cNvPr>
          <p:cNvSpPr/>
          <p:nvPr/>
        </p:nvSpPr>
        <p:spPr>
          <a:xfrm>
            <a:off x="5524500" y="3781425"/>
            <a:ext cx="1143000" cy="714375"/>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コンテンツ プレースホルダー 7">
            <a:extLst>
              <a:ext uri="{FF2B5EF4-FFF2-40B4-BE49-F238E27FC236}">
                <a16:creationId xmlns:a16="http://schemas.microsoft.com/office/drawing/2014/main" id="{46F497ED-5E84-4EB0-953D-407657E4A5E6}"/>
              </a:ext>
            </a:extLst>
          </p:cNvPr>
          <p:cNvSpPr txBox="1">
            <a:spLocks/>
          </p:cNvSpPr>
          <p:nvPr/>
        </p:nvSpPr>
        <p:spPr>
          <a:xfrm>
            <a:off x="838200" y="4495800"/>
            <a:ext cx="10515600" cy="1812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lgn="ctr">
              <a:buFont typeface="Arial" panose="020B0604020202020204" pitchFamily="34" charset="0"/>
              <a:buNone/>
            </a:pPr>
            <a:r>
              <a:rPr lang="ja-JP" altLang="en-US" sz="4000" dirty="0"/>
              <a:t>チームで開発を進めるときに便利</a:t>
            </a:r>
            <a:endParaRPr lang="en-US" altLang="ja-JP" sz="4000" dirty="0"/>
          </a:p>
        </p:txBody>
      </p:sp>
    </p:spTree>
    <p:extLst>
      <p:ext uri="{BB962C8B-B14F-4D97-AF65-F5344CB8AC3E}">
        <p14:creationId xmlns:p14="http://schemas.microsoft.com/office/powerpoint/2010/main" val="378306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11FC41-27E7-48E0-B3A6-A46C9BDD01C9}"/>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653D726D-3EB0-420C-A68B-EC43A2938E31}"/>
              </a:ext>
            </a:extLst>
          </p:cNvPr>
          <p:cNvSpPr>
            <a:spLocks noGrp="1"/>
          </p:cNvSpPr>
          <p:nvPr>
            <p:ph idx="1"/>
          </p:nvPr>
        </p:nvSpPr>
        <p:spPr/>
        <p:txBody>
          <a:bodyPr>
            <a:normAutofit fontScale="92500" lnSpcReduction="20000"/>
          </a:bodyPr>
          <a:lstStyle/>
          <a:p>
            <a:r>
              <a:rPr lang="ja-JP" altLang="en-US" dirty="0"/>
              <a:t>ソフトウェア構成管理</a:t>
            </a:r>
            <a:r>
              <a:rPr lang="en-US" altLang="ja-JP" dirty="0"/>
              <a:t>(SCM)</a:t>
            </a:r>
            <a:r>
              <a:rPr lang="ja-JP" altLang="en-US" dirty="0"/>
              <a:t>について</a:t>
            </a:r>
            <a:endParaRPr lang="en-US" altLang="ja-JP" dirty="0"/>
          </a:p>
          <a:p>
            <a:pPr lvl="1"/>
            <a:r>
              <a:rPr lang="en-US" altLang="ja-JP" dirty="0"/>
              <a:t>SCM</a:t>
            </a:r>
            <a:r>
              <a:rPr lang="ja-JP" altLang="en-US" dirty="0"/>
              <a:t>とは？</a:t>
            </a:r>
            <a:r>
              <a:rPr lang="en-US" altLang="ja-JP" dirty="0"/>
              <a:t>(1</a:t>
            </a:r>
            <a:r>
              <a:rPr lang="ja-JP" altLang="en-US" dirty="0"/>
              <a:t>分</a:t>
            </a:r>
            <a:r>
              <a:rPr lang="en-US" altLang="ja-JP" dirty="0"/>
              <a:t>)</a:t>
            </a:r>
          </a:p>
          <a:p>
            <a:pPr lvl="1"/>
            <a:r>
              <a:rPr lang="ja-JP" altLang="en-US" dirty="0"/>
              <a:t>なぜ、</a:t>
            </a:r>
            <a:r>
              <a:rPr lang="en-US" altLang="ja-JP" dirty="0"/>
              <a:t>SCM</a:t>
            </a:r>
            <a:r>
              <a:rPr lang="ja-JP" altLang="en-US" dirty="0"/>
              <a:t>を使用するのか？</a:t>
            </a:r>
            <a:r>
              <a:rPr lang="en-US" altLang="ja-JP" dirty="0"/>
              <a:t>(2</a:t>
            </a:r>
            <a:r>
              <a:rPr lang="ja-JP" altLang="en-US" dirty="0"/>
              <a:t>分</a:t>
            </a:r>
            <a:r>
              <a:rPr lang="en-US" altLang="ja-JP" dirty="0"/>
              <a:t>)</a:t>
            </a:r>
          </a:p>
          <a:p>
            <a:pPr lvl="1"/>
            <a:r>
              <a:rPr lang="en-US" altLang="ja-JP" b="1" dirty="0"/>
              <a:t>SCM</a:t>
            </a:r>
            <a:r>
              <a:rPr kumimoji="1" lang="ja-JP" altLang="en-US" b="1" dirty="0"/>
              <a:t>の概念</a:t>
            </a:r>
            <a:r>
              <a:rPr kumimoji="1" lang="en-US" altLang="ja-JP" b="1" dirty="0"/>
              <a:t>(3</a:t>
            </a:r>
            <a:r>
              <a:rPr kumimoji="1" lang="ja-JP" altLang="en-US" b="1" dirty="0"/>
              <a:t>分</a:t>
            </a:r>
            <a:r>
              <a:rPr kumimoji="1" lang="en-US" altLang="ja-JP" b="1" dirty="0"/>
              <a:t>)</a:t>
            </a:r>
          </a:p>
          <a:p>
            <a:pPr lvl="2"/>
            <a:r>
              <a:rPr lang="ja-JP" altLang="en-US" dirty="0"/>
              <a:t>リポジトリ</a:t>
            </a:r>
            <a:endParaRPr lang="en-US" altLang="ja-JP" dirty="0"/>
          </a:p>
          <a:p>
            <a:pPr lvl="2"/>
            <a:r>
              <a:rPr kumimoji="1" lang="ja-JP" altLang="en-US" dirty="0"/>
              <a:t>チェックアウト</a:t>
            </a:r>
            <a:endParaRPr kumimoji="1" lang="en-US" altLang="ja-JP" dirty="0"/>
          </a:p>
          <a:p>
            <a:pPr lvl="2"/>
            <a:r>
              <a:rPr lang="ja-JP" altLang="en-US" dirty="0"/>
              <a:t>チェックイン</a:t>
            </a:r>
            <a:r>
              <a:rPr lang="en-US" altLang="ja-JP" dirty="0"/>
              <a:t>(</a:t>
            </a:r>
            <a:r>
              <a:rPr lang="ja-JP" altLang="en-US" dirty="0"/>
              <a:t>コミット</a:t>
            </a:r>
            <a:r>
              <a:rPr lang="en-US" altLang="ja-JP" dirty="0"/>
              <a:t>)</a:t>
            </a:r>
          </a:p>
          <a:p>
            <a:pPr lvl="2"/>
            <a:r>
              <a:rPr kumimoji="1" lang="ja-JP" altLang="en-US" dirty="0"/>
              <a:t>ブランチ</a:t>
            </a:r>
            <a:endParaRPr lang="en-US" altLang="ja-JP" dirty="0"/>
          </a:p>
          <a:p>
            <a:pPr algn="just"/>
            <a:r>
              <a:rPr kumimoji="1" lang="en-US" altLang="ja-JP" dirty="0"/>
              <a:t>Git</a:t>
            </a:r>
            <a:r>
              <a:rPr kumimoji="1" lang="ja-JP" altLang="en-US" dirty="0"/>
              <a:t>を使用する利点</a:t>
            </a:r>
            <a:r>
              <a:rPr kumimoji="1" lang="en-US" altLang="ja-JP" dirty="0"/>
              <a:t>(SVN</a:t>
            </a:r>
            <a:r>
              <a:rPr kumimoji="1" lang="ja-JP" altLang="en-US" dirty="0"/>
              <a:t>との比較</a:t>
            </a:r>
            <a:r>
              <a:rPr kumimoji="1" lang="en-US" altLang="ja-JP" dirty="0"/>
              <a:t>)(3</a:t>
            </a:r>
            <a:r>
              <a:rPr kumimoji="1" lang="ja-JP" altLang="en-US" dirty="0"/>
              <a:t>分</a:t>
            </a:r>
            <a:r>
              <a:rPr kumimoji="1" lang="en-US" altLang="ja-JP" dirty="0"/>
              <a:t>)</a:t>
            </a:r>
          </a:p>
          <a:p>
            <a:pPr lvl="1" algn="just"/>
            <a:r>
              <a:rPr kumimoji="1" lang="ja-JP" altLang="en-US" dirty="0"/>
              <a:t>集中型と分散型</a:t>
            </a:r>
            <a:endParaRPr kumimoji="1" lang="en-US" altLang="ja-JP" dirty="0"/>
          </a:p>
          <a:p>
            <a:pPr lvl="2" algn="just"/>
            <a:r>
              <a:rPr lang="ja-JP" altLang="en-US" dirty="0"/>
              <a:t>分散型のなにが「おいしい」か？</a:t>
            </a:r>
            <a:endParaRPr lang="en-US" altLang="ja-JP" dirty="0"/>
          </a:p>
          <a:p>
            <a:pPr lvl="1" algn="just"/>
            <a:r>
              <a:rPr lang="en-US" altLang="ja-JP" dirty="0"/>
              <a:t>Git</a:t>
            </a:r>
            <a:r>
              <a:rPr lang="ja-JP" altLang="en-US" dirty="0"/>
              <a:t>が</a:t>
            </a:r>
            <a:r>
              <a:rPr lang="en-US" altLang="ja-JP" dirty="0"/>
              <a:t>SVN</a:t>
            </a:r>
            <a:r>
              <a:rPr lang="ja-JP" altLang="en-US" dirty="0"/>
              <a:t>に比べて優れている点</a:t>
            </a:r>
            <a:endParaRPr kumimoji="1" lang="en-US" altLang="ja-JP" dirty="0"/>
          </a:p>
          <a:p>
            <a:pPr algn="just"/>
            <a:r>
              <a:rPr kumimoji="1" lang="ja-JP" altLang="en-US" dirty="0"/>
              <a:t>デモンストレーション</a:t>
            </a:r>
            <a:r>
              <a:rPr kumimoji="1" lang="en-US" altLang="ja-JP" dirty="0"/>
              <a:t>(2</a:t>
            </a:r>
            <a:r>
              <a:rPr kumimoji="1" lang="ja-JP" altLang="en-US" dirty="0"/>
              <a:t>分</a:t>
            </a:r>
            <a:r>
              <a:rPr kumimoji="1" lang="en-US" altLang="ja-JP" dirty="0"/>
              <a:t>)</a:t>
            </a:r>
          </a:p>
        </p:txBody>
      </p:sp>
    </p:spTree>
    <p:extLst>
      <p:ext uri="{BB962C8B-B14F-4D97-AF65-F5344CB8AC3E}">
        <p14:creationId xmlns:p14="http://schemas.microsoft.com/office/powerpoint/2010/main" val="191041458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2080</TotalTime>
  <Words>3208</Words>
  <Application>Microsoft Office PowerPoint</Application>
  <PresentationFormat>ワイド画面</PresentationFormat>
  <Paragraphs>458</Paragraphs>
  <Slides>27</Slides>
  <Notes>20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游ゴシック</vt:lpstr>
      <vt:lpstr>游ゴシック Light</vt:lpstr>
      <vt:lpstr>Arial</vt:lpstr>
      <vt:lpstr>Consolas</vt:lpstr>
      <vt:lpstr>Wingdings</vt:lpstr>
      <vt:lpstr>Office テーマ</vt:lpstr>
      <vt:lpstr>Git 勉強会(10分)</vt:lpstr>
      <vt:lpstr>目次</vt:lpstr>
      <vt:lpstr>目次</vt:lpstr>
      <vt:lpstr>ソフトウェア構成管理(SCM) について</vt:lpstr>
      <vt:lpstr>ソフトウェア構成管理(SCM)とは</vt:lpstr>
      <vt:lpstr>目次</vt:lpstr>
      <vt:lpstr>なぜ、SCMを使用するのか？</vt:lpstr>
      <vt:lpstr>なぜ、SCMを使用するのか？ まとめ</vt:lpstr>
      <vt:lpstr>目次</vt:lpstr>
      <vt:lpstr>SCMの概念(用語説明)</vt:lpstr>
      <vt:lpstr>SCMの概念(ブランチ)</vt:lpstr>
      <vt:lpstr>SCMの概念 まとめ</vt:lpstr>
      <vt:lpstr>目次</vt:lpstr>
      <vt:lpstr>Git を使用する利点</vt:lpstr>
      <vt:lpstr>集中型と分散型について</vt:lpstr>
      <vt:lpstr>分散型のなにが「おいしい」か？</vt:lpstr>
      <vt:lpstr>分散型特有の概念( 用語説明)</vt:lpstr>
      <vt:lpstr>目次</vt:lpstr>
      <vt:lpstr>GitがSVNに比べて優れている点</vt:lpstr>
      <vt:lpstr>デモンストレーション</vt:lpstr>
      <vt:lpstr>前提条件</vt:lpstr>
      <vt:lpstr>今回の例</vt:lpstr>
      <vt:lpstr>開発者Aが行う作業</vt:lpstr>
      <vt:lpstr>管理者Bが行う作業</vt:lpstr>
      <vt:lpstr>オススメのGit Client</vt:lpstr>
      <vt:lpstr>参考サイト</vt:lpstr>
      <vt:lpstr>参考図書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勉強会</dc:title>
  <dc:creator>小西 昂輔</dc:creator>
  <cp:lastModifiedBy>小西 昂輔</cp:lastModifiedBy>
  <cp:revision>139</cp:revision>
  <dcterms:created xsi:type="dcterms:W3CDTF">2018-03-19T01:38:18Z</dcterms:created>
  <dcterms:modified xsi:type="dcterms:W3CDTF">2018-03-27T09:15:54Z</dcterms:modified>
</cp:coreProperties>
</file>