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65" r:id="rId4"/>
    <p:sldId id="266" r:id="rId5"/>
    <p:sldId id="267" r:id="rId6"/>
    <p:sldId id="259" r:id="rId7"/>
    <p:sldId id="268" r:id="rId8"/>
    <p:sldId id="261" r:id="rId9"/>
    <p:sldId id="260" r:id="rId10"/>
    <p:sldId id="262" r:id="rId11"/>
    <p:sldId id="264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1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6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0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E329-8316-48C6-94D2-81013D1E626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15DB-FB84-422D-88CF-88F17E85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5EE-AA8D-4EC8-A163-90679905AC9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en-US" sz="4400" dirty="0" smtClean="0"/>
              <a:t>SAS Programming Tutorial </a:t>
            </a:r>
            <a:br>
              <a:rPr lang="en-US" altLang="en-US" sz="4400" dirty="0" smtClean="0"/>
            </a:br>
            <a:r>
              <a:rPr lang="en-US" altLang="en-US" sz="4400" dirty="0" smtClean="0"/>
              <a:t>Bootcamp</a:t>
            </a:r>
            <a:endParaRPr lang="en-US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INFORMS at USF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March, 2016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Iman Nekooeimehr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6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632"/>
            <a:ext cx="10515600" cy="914398"/>
          </a:xfrm>
        </p:spPr>
        <p:txBody>
          <a:bodyPr/>
          <a:lstStyle/>
          <a:p>
            <a:r>
              <a:rPr lang="en-US" dirty="0" smtClean="0"/>
              <a:t>Example for Data Step (Internal dataset)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2839"/>
            <a:ext cx="8654716" cy="5498433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400" dirty="0" err="1"/>
              <a:t>libname</a:t>
            </a:r>
            <a:r>
              <a:rPr lang="en-US" sz="1400" dirty="0"/>
              <a:t> </a:t>
            </a:r>
            <a:r>
              <a:rPr lang="en-US" sz="1400" dirty="0" err="1"/>
              <a:t>BcampLib</a:t>
            </a:r>
            <a:r>
              <a:rPr lang="en-US" sz="1400" dirty="0"/>
              <a:t> 'C:\Users\</a:t>
            </a:r>
            <a:r>
              <a:rPr lang="en-US" sz="1400" dirty="0" err="1"/>
              <a:t>nekooeimehr</a:t>
            </a:r>
            <a:r>
              <a:rPr lang="en-US" sz="1400" dirty="0"/>
              <a:t>\Documents\My SAS Files\9.4</a:t>
            </a:r>
            <a:r>
              <a:rPr lang="en-US" sz="1400" dirty="0" smtClean="0"/>
              <a:t>';</a:t>
            </a:r>
          </a:p>
          <a:p>
            <a:pPr marL="0" indent="0">
              <a:spcBef>
                <a:spcPts val="400"/>
              </a:spcBef>
              <a:buNone/>
            </a:pPr>
            <a:endParaRPr lang="en-US" sz="14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/>
              <a:t>data</a:t>
            </a:r>
            <a:r>
              <a:rPr lang="en-US" sz="1400" dirty="0"/>
              <a:t> </a:t>
            </a:r>
            <a:r>
              <a:rPr lang="en-US" sz="1400" dirty="0" err="1"/>
              <a:t>BcampLib.Product</a:t>
            </a:r>
            <a:r>
              <a:rPr lang="en-US" sz="1400" dirty="0"/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/>
              <a:t> input  @</a:t>
            </a:r>
            <a:r>
              <a:rPr lang="en-US" sz="1400" b="1" dirty="0"/>
              <a:t>01</a:t>
            </a:r>
            <a:r>
              <a:rPr lang="en-US" sz="1400" dirty="0"/>
              <a:t> </a:t>
            </a:r>
            <a:r>
              <a:rPr lang="en-US" sz="1400" dirty="0" err="1"/>
              <a:t>Product_ID</a:t>
            </a:r>
            <a:r>
              <a:rPr lang="en-US" sz="1400" dirty="0"/>
              <a:t> </a:t>
            </a:r>
            <a:r>
              <a:rPr lang="en-US" sz="1400" b="1" dirty="0" smtClean="0"/>
              <a:t>3.</a:t>
            </a:r>
            <a:endParaRPr lang="en-US" sz="14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@</a:t>
            </a:r>
            <a:r>
              <a:rPr lang="en-US" sz="1400" b="1" dirty="0"/>
              <a:t>04</a:t>
            </a:r>
            <a:r>
              <a:rPr lang="en-US" sz="1400" dirty="0"/>
              <a:t> Price </a:t>
            </a:r>
            <a:r>
              <a:rPr lang="en-US" sz="1400" b="1" dirty="0"/>
              <a:t>4.</a:t>
            </a:r>
            <a:r>
              <a:rPr lang="en-US" sz="1400" dirty="0"/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/>
              <a:t>             @</a:t>
            </a:r>
            <a:r>
              <a:rPr lang="en-US" sz="1400" b="1" dirty="0"/>
              <a:t>09</a:t>
            </a:r>
            <a:r>
              <a:rPr lang="en-US" sz="1400" dirty="0"/>
              <a:t> </a:t>
            </a:r>
            <a:r>
              <a:rPr lang="en-US" sz="1400" dirty="0" err="1"/>
              <a:t>MDemand</a:t>
            </a:r>
            <a:r>
              <a:rPr lang="en-US" sz="1400" dirty="0"/>
              <a:t> </a:t>
            </a:r>
            <a:r>
              <a:rPr lang="en-US" sz="1400" b="1" dirty="0"/>
              <a:t>4.</a:t>
            </a:r>
            <a:endParaRPr lang="en-US" sz="14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/>
              <a:t>             @</a:t>
            </a:r>
            <a:r>
              <a:rPr lang="en-US" sz="1400" b="1" dirty="0"/>
              <a:t>14</a:t>
            </a:r>
            <a:r>
              <a:rPr lang="en-US" sz="1400" dirty="0"/>
              <a:t> Country $3.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/>
              <a:t>             @</a:t>
            </a:r>
            <a:r>
              <a:rPr lang="en-US" sz="1400" b="1" dirty="0"/>
              <a:t>18</a:t>
            </a:r>
            <a:r>
              <a:rPr lang="en-US" sz="1400" dirty="0"/>
              <a:t> </a:t>
            </a:r>
            <a:r>
              <a:rPr lang="en-US" sz="1400" dirty="0" err="1"/>
              <a:t>ExpireDate</a:t>
            </a:r>
            <a:r>
              <a:rPr lang="en-US" sz="1400" dirty="0"/>
              <a:t> date7.;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/>
              <a:t> format </a:t>
            </a:r>
            <a:r>
              <a:rPr lang="en-US" sz="1400" dirty="0" err="1"/>
              <a:t>ExpireDate</a:t>
            </a:r>
            <a:r>
              <a:rPr lang="en-US" sz="1400" dirty="0"/>
              <a:t> date7.;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/>
              <a:t> </a:t>
            </a:r>
            <a:r>
              <a:rPr lang="en-US" sz="1400" dirty="0" err="1"/>
              <a:t>datalines</a:t>
            </a:r>
            <a:r>
              <a:rPr lang="en-US" sz="1400" dirty="0"/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sv-SE" sz="1400" dirty="0"/>
              <a:t> 1  54  5232 USA 01JAN17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/>
              <a:t> 2  40  6362 IRN 03FEB19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sz="1400" dirty="0"/>
              <a:t> 3  110 2023 JPN 03MAR17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fr-FR" sz="1400" dirty="0"/>
              <a:t> 4  67  4553 RUS 03DEC19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/>
              <a:t> 5  45  5432 RUS 03NOV18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/>
              <a:t> 6  67  4532 KSA 03FEB17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l-NL" sz="1400" dirty="0"/>
              <a:t> 7  23  8454 JPN 03JAN18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400" dirty="0"/>
              <a:t> 8  234 643  </a:t>
            </a:r>
            <a:r>
              <a:rPr lang="de-DE" sz="1400" dirty="0" smtClean="0"/>
              <a:t>IND </a:t>
            </a:r>
            <a:r>
              <a:rPr lang="de-DE" sz="1400" dirty="0"/>
              <a:t>03APR17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/>
              <a:t> 9  444 743  IRN 03FEB17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sz="1400" dirty="0"/>
              <a:t> 10 223 2323 USA </a:t>
            </a:r>
            <a:r>
              <a:rPr lang="es-ES" sz="1400" dirty="0" smtClean="0"/>
              <a:t>03MAR16</a:t>
            </a:r>
            <a:r>
              <a:rPr lang="en-US" sz="1400" dirty="0" smtClean="0"/>
              <a:t>;</a:t>
            </a:r>
          </a:p>
          <a:p>
            <a:pPr marL="0" indent="0">
              <a:spcBef>
                <a:spcPts val="400"/>
              </a:spcBef>
              <a:buNone/>
            </a:pPr>
            <a:endParaRPr lang="en-US" sz="14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 smtClean="0"/>
              <a:t>proc</a:t>
            </a:r>
            <a:r>
              <a:rPr lang="en-US" sz="1400" dirty="0" smtClean="0"/>
              <a:t> </a:t>
            </a:r>
            <a:r>
              <a:rPr lang="en-US" sz="1400" b="1" dirty="0"/>
              <a:t>print</a:t>
            </a:r>
            <a:r>
              <a:rPr lang="en-US" sz="1400" dirty="0"/>
              <a:t> data = </a:t>
            </a:r>
            <a:r>
              <a:rPr lang="en-US" sz="1400" dirty="0" err="1"/>
              <a:t>BcampLib.Product</a:t>
            </a:r>
            <a:r>
              <a:rPr lang="en-US" sz="1400" dirty="0"/>
              <a:t>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 smtClean="0"/>
              <a:t>run</a:t>
            </a:r>
            <a:r>
              <a:rPr lang="en-US" sz="1400" dirty="0" smtClean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54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Data Step (External dataset)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825625"/>
            <a:ext cx="1126155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BcampLib.Customer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infile</a:t>
            </a:r>
            <a:r>
              <a:rPr lang="en-US" dirty="0"/>
              <a:t> 'C:\Users\</a:t>
            </a:r>
            <a:r>
              <a:rPr lang="en-US" dirty="0" err="1"/>
              <a:t>nekooeimehr</a:t>
            </a:r>
            <a:r>
              <a:rPr lang="en-US" dirty="0"/>
              <a:t>\Documents\My SAS Files\9.4\Customer.txt';</a:t>
            </a:r>
          </a:p>
          <a:p>
            <a:pPr marL="0" indent="0">
              <a:buNone/>
            </a:pPr>
            <a:r>
              <a:rPr lang="en-US" dirty="0"/>
              <a:t>  input </a:t>
            </a:r>
            <a:r>
              <a:rPr lang="en-US" dirty="0" err="1"/>
              <a:t>Customer_ID</a:t>
            </a:r>
            <a:r>
              <a:rPr lang="en-US" dirty="0"/>
              <a:t> Sex $ Age </a:t>
            </a:r>
            <a:r>
              <a:rPr lang="en-US" dirty="0" err="1"/>
              <a:t>LoyYear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title '</a:t>
            </a:r>
            <a:r>
              <a:rPr lang="en-US" dirty="0" err="1"/>
              <a:t>BootcampLib.Customer</a:t>
            </a:r>
            <a:r>
              <a:rPr lang="en-US" dirty="0"/>
              <a:t> Table';</a:t>
            </a:r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print</a:t>
            </a:r>
            <a:r>
              <a:rPr lang="en-US" dirty="0"/>
              <a:t> data = </a:t>
            </a:r>
            <a:r>
              <a:rPr lang="en-US" dirty="0" err="1"/>
              <a:t>BcampLib.Customer</a:t>
            </a:r>
            <a:r>
              <a:rPr lang="en-US" dirty="0"/>
              <a:t> 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contents</a:t>
            </a:r>
            <a:r>
              <a:rPr lang="en-US" dirty="0"/>
              <a:t> data = </a:t>
            </a:r>
            <a:r>
              <a:rPr lang="en-US" dirty="0" err="1"/>
              <a:t>BcampLib.Customer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89425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505"/>
            <a:ext cx="10515600" cy="878305"/>
          </a:xfrm>
        </p:spPr>
        <p:txBody>
          <a:bodyPr/>
          <a:lstStyle/>
          <a:p>
            <a:pPr algn="ctr"/>
            <a:r>
              <a:rPr lang="en-US" altLang="en-US" dirty="0" smtClean="0"/>
              <a:t>Elements of a Data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49088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LIBNAME statement</a:t>
            </a:r>
          </a:p>
          <a:p>
            <a:pPr lvl="1"/>
            <a:r>
              <a:rPr lang="en-US" altLang="en-US" dirty="0" smtClean="0"/>
              <a:t>Assigns a name ‘</a:t>
            </a:r>
            <a:r>
              <a:rPr lang="en-US" dirty="0" err="1" smtClean="0"/>
              <a:t>BcampLib</a:t>
            </a:r>
            <a:r>
              <a:rPr lang="en-US" altLang="en-US" dirty="0" smtClean="0"/>
              <a:t>’ to a data library.</a:t>
            </a:r>
          </a:p>
          <a:p>
            <a:pPr lvl="1"/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The DATA statement 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reates a permanent SAS data set named ‘Customer’ or ‘Product’.</a:t>
            </a:r>
          </a:p>
          <a:p>
            <a:pPr lvl="1"/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Input statement</a:t>
            </a:r>
          </a:p>
          <a:p>
            <a:pPr lvl="1"/>
            <a:r>
              <a:rPr lang="en-US" altLang="en-US" dirty="0" smtClean="0"/>
              <a:t>Defines </a:t>
            </a:r>
            <a:r>
              <a:rPr lang="en-US" altLang="en-US" dirty="0"/>
              <a:t>the names of the variables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SAS will assume that variables are numeric unless specified.  To assign a variable name to have a character value use the dollar sign $.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2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505"/>
            <a:ext cx="10515600" cy="878305"/>
          </a:xfrm>
        </p:spPr>
        <p:txBody>
          <a:bodyPr/>
          <a:lstStyle/>
          <a:p>
            <a:pPr algn="ctr"/>
            <a:r>
              <a:rPr lang="en-US" altLang="en-US" dirty="0" smtClean="0"/>
              <a:t>Elements of a Data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49088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en-US" dirty="0" err="1" smtClean="0"/>
              <a:t>Datalines</a:t>
            </a:r>
            <a:r>
              <a:rPr lang="en-US" altLang="en-US" dirty="0" smtClean="0"/>
              <a:t> statement (internal raw data)</a:t>
            </a:r>
          </a:p>
          <a:p>
            <a:pPr lvl="1"/>
            <a:r>
              <a:rPr lang="en-US" altLang="en-US" dirty="0" smtClean="0"/>
              <a:t>Signals </a:t>
            </a:r>
            <a:r>
              <a:rPr lang="en-US" altLang="en-US" dirty="0"/>
              <a:t>the beginning of the lines of data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en-US" dirty="0" err="1" smtClean="0"/>
              <a:t>Infile</a:t>
            </a:r>
            <a:r>
              <a:rPr lang="en-US" altLang="en-US" dirty="0" smtClean="0"/>
              <a:t> statement (external data)</a:t>
            </a:r>
          </a:p>
          <a:p>
            <a:pPr lvl="1"/>
            <a:r>
              <a:rPr lang="en-US" altLang="en-US" dirty="0" smtClean="0"/>
              <a:t>The keyword is placed directly before the </a:t>
            </a:r>
            <a:r>
              <a:rPr lang="en-US" altLang="en-US" dirty="0" smtClean="0">
                <a:latin typeface="Courier New" panose="02070309020205020404" pitchFamily="49" charset="0"/>
              </a:rPr>
              <a:t>input</a:t>
            </a:r>
            <a:r>
              <a:rPr lang="en-US" altLang="en-US" dirty="0" smtClean="0"/>
              <a:t> statement.  The path and name are enclosed within single quotes.  You will also need a </a:t>
            </a:r>
            <a:r>
              <a:rPr lang="en-US" altLang="en-US" dirty="0" smtClean="0">
                <a:latin typeface="Courier New" panose="02070309020205020404" pitchFamily="49" charset="0"/>
              </a:rPr>
              <a:t>filename</a:t>
            </a:r>
            <a:r>
              <a:rPr lang="en-US" altLang="en-US" dirty="0" smtClean="0"/>
              <a:t> statement before the data step.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1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0747"/>
            <a:ext cx="10515600" cy="922254"/>
          </a:xfrm>
        </p:spPr>
        <p:txBody>
          <a:bodyPr/>
          <a:lstStyle/>
          <a:p>
            <a:pPr algn="ctr"/>
            <a:r>
              <a:rPr lang="en-US" dirty="0" smtClean="0"/>
              <a:t>Formats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736" y="1143001"/>
            <a:ext cx="10692063" cy="5269831"/>
          </a:xfrm>
        </p:spPr>
        <p:txBody>
          <a:bodyPr>
            <a:normAutofit lnSpcReduction="10000"/>
          </a:bodyPr>
          <a:lstStyle/>
          <a:p>
            <a:endParaRPr lang="en-US" altLang="en-US" sz="2000" dirty="0" smtClean="0"/>
          </a:p>
          <a:p>
            <a:r>
              <a:rPr lang="en-US" altLang="en-US" dirty="0" smtClean="0"/>
              <a:t>Standard Formats (selected): </a:t>
            </a:r>
          </a:p>
          <a:p>
            <a:pPr lvl="1"/>
            <a:r>
              <a:rPr lang="en-US" altLang="en-US" sz="2800" dirty="0" smtClean="0"/>
              <a:t>Character: $</a:t>
            </a:r>
            <a:r>
              <a:rPr lang="en-US" altLang="en-US" sz="2800" i="1" dirty="0" smtClean="0">
                <a:latin typeface="Baskerville Old Face" panose="02020602080505020303" pitchFamily="18" charset="0"/>
                <a:ea typeface="AR MinchoL JIS" pitchFamily="49" charset="-128"/>
              </a:rPr>
              <a:t>w</a:t>
            </a:r>
            <a:r>
              <a:rPr lang="en-US" altLang="en-US" sz="2800" dirty="0" smtClean="0"/>
              <a:t>.</a:t>
            </a:r>
          </a:p>
          <a:p>
            <a:pPr lvl="1"/>
            <a:r>
              <a:rPr lang="en-US" altLang="en-US" sz="2800" dirty="0" smtClean="0"/>
              <a:t>Date, Time and </a:t>
            </a:r>
            <a:r>
              <a:rPr lang="en-US" altLang="en-US" sz="2800" dirty="0" err="1" smtClean="0"/>
              <a:t>Datetime</a:t>
            </a:r>
            <a:r>
              <a:rPr lang="en-US" altLang="en-US" sz="2800" dirty="0" smtClean="0"/>
              <a:t>: </a:t>
            </a:r>
          </a:p>
          <a:p>
            <a:pPr lvl="1">
              <a:buNone/>
            </a:pPr>
            <a:r>
              <a:rPr lang="en-US" altLang="en-US" sz="2800" dirty="0" smtClean="0"/>
              <a:t>       </a:t>
            </a:r>
            <a:r>
              <a:rPr lang="en-US" altLang="en-US" sz="2800" dirty="0" err="1" smtClean="0"/>
              <a:t>DATE</a:t>
            </a:r>
            <a:r>
              <a:rPr lang="en-US" altLang="en-US" sz="2800" i="1" dirty="0" err="1" smtClean="0">
                <a:latin typeface="Baskerville Old Face" panose="02020602080505020303" pitchFamily="18" charset="0"/>
              </a:rPr>
              <a:t>w</a:t>
            </a:r>
            <a:r>
              <a:rPr lang="en-US" altLang="en-US" sz="2800" dirty="0" smtClean="0"/>
              <a:t>., </a:t>
            </a:r>
            <a:r>
              <a:rPr lang="en-US" altLang="en-US" sz="2800" dirty="0" err="1" smtClean="0"/>
              <a:t>MMDDYY</a:t>
            </a:r>
            <a:r>
              <a:rPr lang="en-US" altLang="en-US" sz="2800" i="1" dirty="0" err="1" smtClean="0">
                <a:latin typeface="Baskerville Old Face" panose="02020602080505020303" pitchFamily="18" charset="0"/>
              </a:rPr>
              <a:t>w</a:t>
            </a:r>
            <a:r>
              <a:rPr lang="en-US" altLang="en-US" sz="2800" dirty="0" smtClean="0">
                <a:latin typeface="Baskerville Old Face" panose="02020602080505020303" pitchFamily="18" charset="0"/>
              </a:rPr>
              <a:t>., </a:t>
            </a:r>
            <a:r>
              <a:rPr lang="en-US" altLang="en-US" sz="2800" dirty="0" err="1" smtClean="0">
                <a:latin typeface="Baskerville Old Face" panose="02020602080505020303" pitchFamily="18" charset="0"/>
              </a:rPr>
              <a:t>TIME</a:t>
            </a:r>
            <a:r>
              <a:rPr lang="en-US" altLang="en-US" sz="2800" i="1" dirty="0" err="1" smtClean="0">
                <a:latin typeface="Baskerville Old Face" panose="02020602080505020303" pitchFamily="18" charset="0"/>
                <a:ea typeface="AR MinchoL JIS" pitchFamily="49" charset="-128"/>
              </a:rPr>
              <a:t>w</a:t>
            </a:r>
            <a:r>
              <a:rPr lang="en-US" altLang="en-US" sz="2800" i="1" dirty="0" err="1" smtClean="0"/>
              <a:t>.</a:t>
            </a:r>
            <a:r>
              <a:rPr lang="en-US" altLang="en-US" sz="2800" i="1" dirty="0" err="1" smtClean="0">
                <a:latin typeface="Baskerville Old Face" panose="02020602080505020303" pitchFamily="18" charset="0"/>
              </a:rPr>
              <a:t>d</a:t>
            </a:r>
            <a:r>
              <a:rPr lang="en-US" altLang="en-US" sz="2800" dirty="0" smtClean="0"/>
              <a:t>, ……</a:t>
            </a:r>
          </a:p>
          <a:p>
            <a:pPr lvl="1"/>
            <a:r>
              <a:rPr lang="en-US" altLang="en-US" sz="2800" dirty="0" smtClean="0"/>
              <a:t>Numeric: </a:t>
            </a:r>
            <a:r>
              <a:rPr lang="en-US" altLang="en-US" sz="2800" dirty="0" err="1" smtClean="0"/>
              <a:t>COMMA</a:t>
            </a:r>
            <a:r>
              <a:rPr lang="en-US" altLang="en-US" sz="2800" i="1" dirty="0" err="1" smtClean="0">
                <a:latin typeface="Baskerville Old Face" panose="02020602080505020303" pitchFamily="18" charset="0"/>
                <a:ea typeface="AR MinchoL JIS" pitchFamily="49" charset="-128"/>
              </a:rPr>
              <a:t>w</a:t>
            </a:r>
            <a:r>
              <a:rPr lang="en-US" altLang="en-US" sz="2800" i="1" dirty="0" err="1" smtClean="0"/>
              <a:t>.</a:t>
            </a:r>
            <a:r>
              <a:rPr lang="en-US" altLang="en-US" sz="2800" i="1" dirty="0" err="1" smtClean="0">
                <a:latin typeface="Baskerville Old Face" panose="02020602080505020303" pitchFamily="18" charset="0"/>
              </a:rPr>
              <a:t>d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DOLLAR</a:t>
            </a:r>
            <a:r>
              <a:rPr lang="en-US" altLang="en-US" sz="2800" i="1" dirty="0" err="1" smtClean="0">
                <a:latin typeface="Baskerville Old Face" panose="02020602080505020303" pitchFamily="18" charset="0"/>
                <a:ea typeface="AR MinchoL JIS" pitchFamily="49" charset="-128"/>
              </a:rPr>
              <a:t>w</a:t>
            </a:r>
            <a:r>
              <a:rPr lang="en-US" altLang="en-US" sz="2800" i="1" dirty="0" err="1" smtClean="0"/>
              <a:t>.</a:t>
            </a:r>
            <a:r>
              <a:rPr lang="en-US" altLang="en-US" sz="2800" i="1" dirty="0" err="1" smtClean="0">
                <a:latin typeface="Baskerville Old Face" panose="02020602080505020303" pitchFamily="18" charset="0"/>
              </a:rPr>
              <a:t>d</a:t>
            </a:r>
            <a:r>
              <a:rPr lang="en-US" altLang="en-US" sz="2800" i="1" dirty="0" smtClean="0">
                <a:latin typeface="Baskerville Old Face" panose="02020602080505020303" pitchFamily="18" charset="0"/>
              </a:rPr>
              <a:t>, </a:t>
            </a:r>
            <a:r>
              <a:rPr lang="en-US" altLang="en-US" sz="2800" dirty="0" smtClean="0"/>
              <a:t>……</a:t>
            </a:r>
          </a:p>
          <a:p>
            <a:endParaRPr lang="en-US" altLang="en-US" sz="2400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b="1" dirty="0" smtClean="0"/>
              <a:t>PROC</a:t>
            </a:r>
            <a:r>
              <a:rPr lang="en-US" dirty="0" smtClean="0"/>
              <a:t> </a:t>
            </a:r>
            <a:r>
              <a:rPr lang="en-US" b="1" dirty="0"/>
              <a:t>PRINT</a:t>
            </a:r>
            <a:r>
              <a:rPr lang="en-US" dirty="0"/>
              <a:t> DATA=</a:t>
            </a:r>
            <a:r>
              <a:rPr lang="en-US" dirty="0" err="1"/>
              <a:t>BcampLib.Product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VAR </a:t>
            </a:r>
            <a:r>
              <a:rPr lang="en-US" dirty="0" err="1"/>
              <a:t>Product_ID</a:t>
            </a:r>
            <a:r>
              <a:rPr lang="en-US" dirty="0"/>
              <a:t> Price </a:t>
            </a:r>
            <a:r>
              <a:rPr lang="en-US" dirty="0" err="1"/>
              <a:t>MDemand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FORMAT Price DOLLAR </a:t>
            </a:r>
            <a:r>
              <a:rPr lang="en-US" b="1" dirty="0"/>
              <a:t>6.2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4405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Customized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3200" dirty="0" smtClean="0"/>
              <a:t>General form of a simple PROC FORMAT steps: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en-US" dirty="0" smtClean="0"/>
              <a:t>      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PROC FORMAT</a:t>
            </a:r>
            <a:r>
              <a:rPr lang="en-US" altLang="en-US" dirty="0" smtClean="0"/>
              <a:t>;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en-US" dirty="0" smtClean="0"/>
              <a:t>           </a:t>
            </a:r>
            <a:r>
              <a:rPr lang="en-US" altLang="en-US" dirty="0" smtClean="0">
                <a:solidFill>
                  <a:schemeClr val="tx1"/>
                </a:solidFill>
              </a:rPr>
              <a:t>VALUE</a:t>
            </a:r>
            <a:r>
              <a:rPr lang="en-US" altLang="en-US" dirty="0" smtClean="0"/>
              <a:t> name </a:t>
            </a:r>
            <a:r>
              <a:rPr lang="en-US" altLang="en-US" i="1" dirty="0" smtClean="0"/>
              <a:t>range-1=‘formatted-text-1</a:t>
            </a:r>
            <a:r>
              <a:rPr lang="en-US" altLang="en-US" dirty="0" smtClean="0"/>
              <a:t>’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en-US" dirty="0" smtClean="0"/>
              <a:t>                                  </a:t>
            </a:r>
            <a:r>
              <a:rPr lang="en-US" altLang="en-US" i="1" dirty="0" smtClean="0"/>
              <a:t>range-2=‘formatted-text-2’</a:t>
            </a:r>
            <a:r>
              <a:rPr lang="en-US" altLang="en-US" dirty="0" smtClean="0"/>
              <a:t> ……;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RUN</a:t>
            </a:r>
            <a:r>
              <a:rPr lang="en-US" alt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1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for Customized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VALUE </a:t>
            </a:r>
            <a:r>
              <a:rPr lang="en-US" dirty="0" err="1"/>
              <a:t>AgeFmt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smtClean="0"/>
              <a:t>low-</a:t>
            </a:r>
            <a:r>
              <a:rPr lang="en-US" dirty="0"/>
              <a:t>&lt;</a:t>
            </a:r>
            <a:r>
              <a:rPr lang="en-US" b="1" dirty="0"/>
              <a:t>30</a:t>
            </a:r>
            <a:r>
              <a:rPr lang="en-US" dirty="0"/>
              <a:t>='Young'</a:t>
            </a:r>
          </a:p>
          <a:p>
            <a:pPr marL="0" indent="0">
              <a:buNone/>
            </a:pPr>
            <a:r>
              <a:rPr lang="en-US" dirty="0"/>
              <a:t>            	   </a:t>
            </a:r>
            <a:r>
              <a:rPr lang="en-US" b="1" dirty="0"/>
              <a:t>30</a:t>
            </a:r>
            <a:r>
              <a:rPr lang="en-US" dirty="0"/>
              <a:t>-</a:t>
            </a:r>
            <a:r>
              <a:rPr lang="en-US" b="1" dirty="0"/>
              <a:t>45</a:t>
            </a:r>
            <a:r>
              <a:rPr lang="en-US" dirty="0"/>
              <a:t>='Middle Age'</a:t>
            </a:r>
          </a:p>
          <a:p>
            <a:pPr marL="0" indent="0">
              <a:buNone/>
            </a:pPr>
            <a:r>
              <a:rPr lang="en-US" dirty="0"/>
              <a:t>            	   </a:t>
            </a:r>
            <a:r>
              <a:rPr lang="en-US" b="1" dirty="0"/>
              <a:t>45</a:t>
            </a:r>
            <a:r>
              <a:rPr lang="en-US" dirty="0"/>
              <a:t>&lt;-high='Old';  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BcampLib.Customer_Fmt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SET </a:t>
            </a:r>
            <a:r>
              <a:rPr lang="en-US" dirty="0" err="1"/>
              <a:t>BcampLib.Customer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FORMAT Age </a:t>
            </a:r>
            <a:r>
              <a:rPr lang="en-US" dirty="0" err="1"/>
              <a:t>AgeFmt</a:t>
            </a:r>
            <a:r>
              <a:rPr lang="en-US" dirty="0"/>
              <a:t>. ;</a:t>
            </a:r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print</a:t>
            </a:r>
            <a:r>
              <a:rPr lang="en-US" dirty="0"/>
              <a:t> data = </a:t>
            </a:r>
            <a:r>
              <a:rPr lang="en-US" dirty="0" err="1"/>
              <a:t>BcampLib.Customer_Fmt</a:t>
            </a:r>
            <a:r>
              <a:rPr lang="en-US" dirty="0"/>
              <a:t> ; 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3147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4" y="106196"/>
            <a:ext cx="10515600" cy="916490"/>
          </a:xfrm>
        </p:spPr>
        <p:txBody>
          <a:bodyPr/>
          <a:lstStyle/>
          <a:p>
            <a:pPr algn="ctr"/>
            <a:r>
              <a:rPr lang="en-US" dirty="0" smtClean="0"/>
              <a:t>If Conditions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4757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 smtClean="0"/>
              <a:t>IF expression THEN statement; </a:t>
            </a:r>
            <a:br>
              <a:rPr lang="en-US" dirty="0" smtClean="0"/>
            </a:br>
            <a:r>
              <a:rPr lang="en-US" dirty="0" smtClean="0"/>
              <a:t>&lt;ELSE statement;&gt;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BcampLib.Customer_IF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SET </a:t>
            </a:r>
            <a:r>
              <a:rPr lang="en-US" dirty="0" err="1"/>
              <a:t>BcampLib.Customer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if age &lt;= </a:t>
            </a:r>
            <a:r>
              <a:rPr lang="en-US" b="1" dirty="0"/>
              <a:t>30</a:t>
            </a:r>
            <a:r>
              <a:rPr lang="en-US" dirty="0"/>
              <a:t> then </a:t>
            </a:r>
            <a:r>
              <a:rPr lang="en-US" dirty="0" err="1"/>
              <a:t>agegroup</a:t>
            </a:r>
            <a:r>
              <a:rPr lang="en-US" dirty="0"/>
              <a:t>=</a:t>
            </a:r>
            <a:r>
              <a:rPr lang="en-US" b="1" dirty="0"/>
              <a:t>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else if </a:t>
            </a:r>
            <a:r>
              <a:rPr lang="en-US" b="1" dirty="0"/>
              <a:t>30</a:t>
            </a:r>
            <a:r>
              <a:rPr lang="en-US" dirty="0"/>
              <a:t> &lt; age &lt;= </a:t>
            </a:r>
            <a:r>
              <a:rPr lang="en-US" b="1" dirty="0"/>
              <a:t>45</a:t>
            </a:r>
            <a:r>
              <a:rPr lang="en-US" dirty="0"/>
              <a:t> then </a:t>
            </a:r>
            <a:r>
              <a:rPr lang="en-US" dirty="0" err="1"/>
              <a:t>agegroup</a:t>
            </a:r>
            <a:r>
              <a:rPr lang="en-US" dirty="0"/>
              <a:t>=</a:t>
            </a:r>
            <a:r>
              <a:rPr lang="en-US" b="1" dirty="0"/>
              <a:t>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else if age &gt; </a:t>
            </a:r>
            <a:r>
              <a:rPr lang="en-US" b="1" dirty="0"/>
              <a:t>45</a:t>
            </a:r>
            <a:r>
              <a:rPr lang="en-US" dirty="0"/>
              <a:t> then </a:t>
            </a:r>
            <a:r>
              <a:rPr lang="en-US" dirty="0" err="1"/>
              <a:t>agegroup</a:t>
            </a:r>
            <a:r>
              <a:rPr lang="en-US" dirty="0"/>
              <a:t>=</a:t>
            </a:r>
            <a:r>
              <a:rPr lang="en-US" b="1" dirty="0"/>
              <a:t>3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print</a:t>
            </a:r>
            <a:r>
              <a:rPr lang="en-US" dirty="0"/>
              <a:t> data = </a:t>
            </a:r>
            <a:r>
              <a:rPr lang="en-US" dirty="0" err="1"/>
              <a:t>BcampLib.Customer_IF</a:t>
            </a:r>
            <a:r>
              <a:rPr lang="en-US" dirty="0"/>
              <a:t> ; 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545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778"/>
            <a:ext cx="10515600" cy="789907"/>
          </a:xfrm>
        </p:spPr>
        <p:txBody>
          <a:bodyPr/>
          <a:lstStyle/>
          <a:p>
            <a:pPr algn="ctr"/>
            <a:r>
              <a:rPr lang="en-US" dirty="0" smtClean="0"/>
              <a:t>Loops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189"/>
            <a:ext cx="10515600" cy="49617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sz="2000" dirty="0" smtClean="0"/>
              <a:t>index-variable=specification-1 &lt;, . . . specification-n&gt;;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. . . more SAS statements . . . 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endParaRPr lang="en-US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 to 10 by 2;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 to exit;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 to x-5;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 to k-1, k+1 to n;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=k+1 to n-1;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5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for Loops in SAS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loopEx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pl-PL" dirty="0"/>
              <a:t>Do i = </a:t>
            </a:r>
            <a:r>
              <a:rPr lang="pl-PL" b="1" dirty="0"/>
              <a:t>1</a:t>
            </a:r>
            <a:r>
              <a:rPr lang="pl-PL" dirty="0"/>
              <a:t> to </a:t>
            </a:r>
            <a:r>
              <a:rPr lang="pl-PL" b="1" dirty="0"/>
              <a:t>10</a:t>
            </a:r>
            <a:r>
              <a:rPr lang="pl-PL" dirty="0"/>
              <a:t> by </a:t>
            </a:r>
            <a:r>
              <a:rPr lang="pl-PL" b="1" dirty="0"/>
              <a:t>2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Do j = </a:t>
            </a:r>
            <a:r>
              <a:rPr lang="pl-PL" b="1" dirty="0"/>
              <a:t>5</a:t>
            </a:r>
            <a:r>
              <a:rPr lang="pl-PL" dirty="0"/>
              <a:t> to </a:t>
            </a:r>
            <a:r>
              <a:rPr lang="pl-PL" b="1" dirty="0"/>
              <a:t>25</a:t>
            </a:r>
            <a:r>
              <a:rPr lang="pl-PL" dirty="0"/>
              <a:t> by </a:t>
            </a:r>
            <a:r>
              <a:rPr lang="pl-PL" b="1" dirty="0"/>
              <a:t>5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en-US" dirty="0"/>
              <a:t>		Product = </a:t>
            </a:r>
            <a:r>
              <a:rPr lang="en-US" dirty="0" err="1"/>
              <a:t>i</a:t>
            </a:r>
            <a:r>
              <a:rPr lang="en-US" dirty="0"/>
              <a:t>*j;</a:t>
            </a:r>
          </a:p>
          <a:p>
            <a:pPr marL="0" indent="0">
              <a:buNone/>
            </a:pPr>
            <a:r>
              <a:rPr lang="en-US" dirty="0"/>
              <a:t>		output;</a:t>
            </a:r>
          </a:p>
          <a:p>
            <a:pPr marL="0" indent="0">
              <a:buNone/>
            </a:pPr>
            <a:r>
              <a:rPr lang="en-US" dirty="0"/>
              <a:t>	end;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title 'Bootcamp Loop Example';</a:t>
            </a:r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print</a:t>
            </a:r>
            <a:r>
              <a:rPr lang="en-US" dirty="0"/>
              <a:t> data = </a:t>
            </a:r>
            <a:r>
              <a:rPr lang="en-US" dirty="0" err="1"/>
              <a:t>loopEx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Product; 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806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overview of the SAS system</a:t>
            </a:r>
          </a:p>
          <a:p>
            <a:r>
              <a:rPr lang="en-US" dirty="0" smtClean="0"/>
              <a:t>Reading raw data/ create SAS data set</a:t>
            </a:r>
          </a:p>
          <a:p>
            <a:r>
              <a:rPr lang="en-US" dirty="0" smtClean="0"/>
              <a:t>Combining SAS data sets and Match merging SAS Data Sets </a:t>
            </a:r>
          </a:p>
          <a:p>
            <a:r>
              <a:rPr lang="en-US" dirty="0" smtClean="0"/>
              <a:t>Formatting data </a:t>
            </a:r>
          </a:p>
          <a:p>
            <a:r>
              <a:rPr lang="en-US" dirty="0" smtClean="0"/>
              <a:t>Introduce some simple regression procedure</a:t>
            </a:r>
          </a:p>
          <a:p>
            <a:r>
              <a:rPr lang="en-US" dirty="0" smtClean="0"/>
              <a:t>Summary report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8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Merging Datasets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/*Merging Two Datasets*/</a:t>
            </a:r>
          </a:p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BcampLib.Customer_Comb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Merge </a:t>
            </a:r>
            <a:r>
              <a:rPr lang="en-US" dirty="0" err="1"/>
              <a:t>BcampLib.Customer</a:t>
            </a:r>
            <a:r>
              <a:rPr lang="en-US" dirty="0"/>
              <a:t> </a:t>
            </a:r>
            <a:r>
              <a:rPr lang="en-US" dirty="0" err="1"/>
              <a:t>BcampLib.Customer_IF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print</a:t>
            </a:r>
            <a:r>
              <a:rPr lang="en-US" dirty="0"/>
              <a:t> data = </a:t>
            </a:r>
            <a:r>
              <a:rPr lang="en-US" dirty="0" err="1"/>
              <a:t>BcampLib.Customer_Comb</a:t>
            </a:r>
            <a:r>
              <a:rPr lang="en-US" dirty="0"/>
              <a:t> ; 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96591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Macros (Functions)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Definition:</a:t>
            </a:r>
          </a:p>
          <a:p>
            <a:pPr lvl="1">
              <a:buFontTx/>
              <a:buNone/>
            </a:pPr>
            <a:r>
              <a:rPr lang="en-US" altLang="en-US" dirty="0" smtClean="0"/>
              <a:t>%MACRO macro-name (parm1, parm2,…</a:t>
            </a:r>
            <a:r>
              <a:rPr lang="en-US" altLang="en-US" dirty="0" err="1" smtClean="0"/>
              <a:t>parmk</a:t>
            </a:r>
            <a:r>
              <a:rPr lang="en-US" altLang="en-US" dirty="0" smtClean="0"/>
              <a:t>);</a:t>
            </a:r>
          </a:p>
          <a:p>
            <a:pPr lvl="1">
              <a:buFontTx/>
              <a:buNone/>
            </a:pPr>
            <a:r>
              <a:rPr lang="en-US" altLang="en-US" dirty="0" smtClean="0"/>
              <a:t>    Macro definition (&amp;parm1,&amp;parm2,…&amp;</a:t>
            </a:r>
            <a:r>
              <a:rPr lang="en-US" altLang="en-US" dirty="0" err="1" smtClean="0"/>
              <a:t>parmk</a:t>
            </a:r>
            <a:r>
              <a:rPr lang="en-US" altLang="en-US" dirty="0" smtClean="0"/>
              <a:t>)</a:t>
            </a:r>
          </a:p>
          <a:p>
            <a:pPr lvl="1">
              <a:buFontTx/>
              <a:buNone/>
            </a:pPr>
            <a:r>
              <a:rPr lang="en-US" altLang="en-US" dirty="0" smtClean="0"/>
              <a:t>%MEND macro-name;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Application:</a:t>
            </a:r>
          </a:p>
          <a:p>
            <a:pPr lvl="1">
              <a:buFontTx/>
              <a:buNone/>
            </a:pPr>
            <a:r>
              <a:rPr lang="en-US" altLang="en-US" dirty="0" smtClean="0"/>
              <a:t>%macro-name(values of parm1, parm2,…,</a:t>
            </a:r>
            <a:r>
              <a:rPr lang="en-US" altLang="en-US" dirty="0" err="1" smtClean="0"/>
              <a:t>parmk</a:t>
            </a:r>
            <a:r>
              <a:rPr lang="en-US" alt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4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for Macro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/*Macro to Transform the Inputs*/</a:t>
            </a:r>
          </a:p>
          <a:p>
            <a:pPr marL="0" indent="0">
              <a:buNone/>
            </a:pPr>
            <a:r>
              <a:rPr lang="en-US" b="1" dirty="0"/>
              <a:t>%macro</a:t>
            </a:r>
            <a:r>
              <a:rPr lang="en-US" dirty="0"/>
              <a:t> </a:t>
            </a:r>
            <a:r>
              <a:rPr lang="en-US" dirty="0" err="1"/>
              <a:t>EX_transform</a:t>
            </a:r>
            <a:r>
              <a:rPr lang="en-US" dirty="0"/>
              <a:t>(X,Y,Z);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JoinYear</a:t>
            </a:r>
            <a:r>
              <a:rPr lang="en-US" dirty="0"/>
              <a:t> = &amp;X - &amp;Y;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AvgPurchase</a:t>
            </a:r>
            <a:r>
              <a:rPr lang="en-US" dirty="0"/>
              <a:t> = &amp;Z/&amp;Y;</a:t>
            </a:r>
          </a:p>
          <a:p>
            <a:pPr marL="0" indent="0">
              <a:buNone/>
            </a:pPr>
            <a:r>
              <a:rPr lang="en-US" b="1" dirty="0"/>
              <a:t>%mend</a:t>
            </a:r>
            <a:r>
              <a:rPr lang="en-US" dirty="0"/>
              <a:t> </a:t>
            </a:r>
            <a:r>
              <a:rPr lang="en-US" dirty="0" err="1"/>
              <a:t>EX_transform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BcampLib.Customer_Macro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Set </a:t>
            </a:r>
            <a:r>
              <a:rPr lang="en-US" dirty="0" err="1"/>
              <a:t>BcampLib.Customer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%</a:t>
            </a:r>
            <a:r>
              <a:rPr lang="en-US" b="1" i="1" dirty="0" err="1"/>
              <a:t>EX_transform</a:t>
            </a:r>
            <a:r>
              <a:rPr lang="en-US" dirty="0"/>
              <a:t>(</a:t>
            </a:r>
            <a:r>
              <a:rPr lang="en-US" dirty="0" err="1"/>
              <a:t>Age,LoyYear,Total_Purchase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print</a:t>
            </a:r>
            <a:r>
              <a:rPr lang="en-US" dirty="0"/>
              <a:t> data = </a:t>
            </a:r>
            <a:r>
              <a:rPr lang="en-US" dirty="0" err="1"/>
              <a:t>BcampLib.Customer_Macro</a:t>
            </a:r>
            <a:r>
              <a:rPr lang="en-US" dirty="0"/>
              <a:t> ; 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57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Procs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proc print and proc contents – Already explained</a:t>
            </a:r>
          </a:p>
          <a:p>
            <a:r>
              <a:rPr lang="en-US" altLang="en-US" dirty="0" smtClean="0"/>
              <a:t>proc sort</a:t>
            </a:r>
          </a:p>
          <a:p>
            <a:r>
              <a:rPr lang="en-US" altLang="en-US" dirty="0" smtClean="0"/>
              <a:t>proc means</a:t>
            </a:r>
          </a:p>
          <a:p>
            <a:r>
              <a:rPr lang="en-US" altLang="en-US" dirty="0" smtClean="0"/>
              <a:t>proc univariate</a:t>
            </a:r>
          </a:p>
          <a:p>
            <a:r>
              <a:rPr lang="en-US" altLang="en-US" dirty="0" smtClean="0"/>
              <a:t>proc plot</a:t>
            </a:r>
          </a:p>
          <a:p>
            <a:r>
              <a:rPr lang="en-US" altLang="en-US" dirty="0" smtClean="0"/>
              <a:t>proc </a:t>
            </a:r>
            <a:r>
              <a:rPr lang="en-US" altLang="en-US" dirty="0" err="1" smtClean="0"/>
              <a:t>reg</a:t>
            </a:r>
            <a:endParaRPr lang="en-US" altLang="en-US" dirty="0" smtClean="0"/>
          </a:p>
          <a:p>
            <a:r>
              <a:rPr lang="en-US" altLang="en-US" dirty="0" smtClean="0"/>
              <a:t>proc logistic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1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Options in most procs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chemeClr val="accent5"/>
                </a:solidFill>
              </a:rPr>
              <a:t>var</a:t>
            </a:r>
            <a:r>
              <a:rPr lang="en-US" altLang="en-US" dirty="0" smtClean="0">
                <a:solidFill>
                  <a:schemeClr val="accent5"/>
                </a:solidFill>
              </a:rPr>
              <a:t>: </a:t>
            </a:r>
            <a:r>
              <a:rPr lang="en-US" altLang="en-US" dirty="0" smtClean="0"/>
              <a:t>lists the variables you want to perform the proc on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chemeClr val="accent5"/>
                </a:solidFill>
              </a:rPr>
              <a:t>by: </a:t>
            </a:r>
            <a:r>
              <a:rPr lang="en-US" altLang="en-US" dirty="0" smtClean="0"/>
              <a:t>breaks the data into groups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chemeClr val="accent5"/>
                </a:solidFill>
              </a:rPr>
              <a:t>where: </a:t>
            </a:r>
            <a:r>
              <a:rPr lang="en-US" altLang="en-US" dirty="0" smtClean="0"/>
              <a:t>limits the data set to a specific group of observations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chemeClr val="accent5"/>
                </a:solidFill>
              </a:rPr>
              <a:t>output: </a:t>
            </a:r>
            <a:r>
              <a:rPr lang="en-US" altLang="en-US" dirty="0" smtClean="0"/>
              <a:t>allows you to output the results into a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6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20746"/>
            <a:ext cx="10515600" cy="958349"/>
          </a:xfrm>
        </p:spPr>
        <p:txBody>
          <a:bodyPr/>
          <a:lstStyle/>
          <a:p>
            <a:pPr algn="ctr"/>
            <a:r>
              <a:rPr lang="en-US" alt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9" y="1263316"/>
            <a:ext cx="11478126" cy="491364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Courier New" panose="02070309020205020404" pitchFamily="49" charset="0"/>
              </a:rPr>
              <a:t>proc sort data=</a:t>
            </a:r>
            <a:r>
              <a:rPr lang="en-US" sz="2400" dirty="0" err="1"/>
              <a:t>BcampLib.</a:t>
            </a:r>
            <a:r>
              <a:rPr lang="en-US" sz="2400" dirty="0" err="1" smtClean="0"/>
              <a:t>Customer</a:t>
            </a:r>
            <a:r>
              <a:rPr lang="en-US" altLang="en-US" sz="2400" dirty="0" smtClean="0">
                <a:cs typeface="Courier New" panose="02070309020205020404" pitchFamily="49" charset="0"/>
              </a:rPr>
              <a:t> ; by Age ; </a:t>
            </a:r>
            <a:r>
              <a:rPr lang="en-US" sz="2400" dirty="0"/>
              <a:t>Proc print</a:t>
            </a:r>
            <a:r>
              <a:rPr lang="en-US" sz="2400" dirty="0" smtClean="0"/>
              <a:t>; </a:t>
            </a:r>
            <a:r>
              <a:rPr lang="en-US" altLang="en-US" sz="2400" dirty="0" smtClean="0">
                <a:cs typeface="Courier New" panose="02070309020205020404" pitchFamily="49" charset="0"/>
              </a:rPr>
              <a:t>run 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Courier New" panose="02070309020205020404" pitchFamily="49" charset="0"/>
              </a:rPr>
              <a:t>proc sort data=</a:t>
            </a:r>
            <a:r>
              <a:rPr lang="en-US" sz="2400" dirty="0" err="1"/>
              <a:t>BcampLib.</a:t>
            </a:r>
            <a:r>
              <a:rPr lang="en-US" sz="2400" dirty="0" err="1" smtClean="0"/>
              <a:t>Customer</a:t>
            </a:r>
            <a:r>
              <a:rPr lang="en-US" altLang="en-US" sz="2400" dirty="0" smtClean="0">
                <a:cs typeface="Courier New" panose="02070309020205020404" pitchFamily="49" charset="0"/>
              </a:rPr>
              <a:t> out=</a:t>
            </a:r>
            <a:r>
              <a:rPr lang="en-US" sz="2400" dirty="0" err="1"/>
              <a:t>BcampLib.</a:t>
            </a:r>
            <a:r>
              <a:rPr lang="en-US" altLang="en-US" sz="2400" dirty="0" err="1" smtClean="0">
                <a:cs typeface="Courier New" panose="02070309020205020404" pitchFamily="49" charset="0"/>
              </a:rPr>
              <a:t>Customer_Sorted</a:t>
            </a:r>
            <a:r>
              <a:rPr lang="en-US" altLang="en-US" sz="2400" dirty="0" smtClean="0">
                <a:cs typeface="Courier New" panose="02070309020205020404" pitchFamily="49" charset="0"/>
              </a:rPr>
              <a:t> ; by Age ; </a:t>
            </a:r>
            <a:r>
              <a:rPr lang="en-US" sz="2400" dirty="0" smtClean="0"/>
              <a:t>Proc print; </a:t>
            </a:r>
            <a:r>
              <a:rPr lang="en-US" altLang="en-US" sz="2400" dirty="0" smtClean="0">
                <a:cs typeface="Courier New" panose="02070309020205020404" pitchFamily="49" charset="0"/>
              </a:rPr>
              <a:t>run 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Courier New" panose="02070309020205020404" pitchFamily="49" charset="0"/>
              </a:rPr>
              <a:t>proc sort data=</a:t>
            </a:r>
            <a:r>
              <a:rPr lang="en-US" sz="2400" dirty="0" err="1"/>
              <a:t>BcampLib.</a:t>
            </a:r>
            <a:r>
              <a:rPr lang="en-US" sz="2400" dirty="0" err="1" smtClean="0"/>
              <a:t>Customer</a:t>
            </a:r>
            <a:r>
              <a:rPr lang="en-US" altLang="en-US" sz="2400" dirty="0" smtClean="0">
                <a:cs typeface="Courier New" panose="02070309020205020404" pitchFamily="49" charset="0"/>
              </a:rPr>
              <a:t> out=</a:t>
            </a:r>
            <a:r>
              <a:rPr lang="en-US" sz="2400" dirty="0" err="1"/>
              <a:t>BcampLib.</a:t>
            </a:r>
            <a:r>
              <a:rPr lang="en-US" altLang="en-US" sz="2400" dirty="0" err="1" smtClean="0">
                <a:cs typeface="Courier New" panose="02070309020205020404" pitchFamily="49" charset="0"/>
              </a:rPr>
              <a:t>Customer_Sorted</a:t>
            </a:r>
            <a:r>
              <a:rPr lang="en-US" altLang="en-US" sz="2400" dirty="0" smtClean="0">
                <a:cs typeface="Courier New" panose="02070309020205020404" pitchFamily="49" charset="0"/>
              </a:rPr>
              <a:t>; by descending Age ; </a:t>
            </a:r>
            <a:r>
              <a:rPr lang="en-US" sz="2400" dirty="0" smtClean="0"/>
              <a:t>Proc print; </a:t>
            </a:r>
            <a:r>
              <a:rPr lang="en-US" altLang="en-US" sz="2400" dirty="0" smtClean="0">
                <a:cs typeface="Courier New" panose="02070309020205020404" pitchFamily="49" charset="0"/>
              </a:rPr>
              <a:t>run 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Courier New" panose="02070309020205020404" pitchFamily="49" charset="0"/>
              </a:rPr>
              <a:t>proc sort data=</a:t>
            </a:r>
            <a:r>
              <a:rPr lang="en-US" sz="2400" dirty="0" err="1"/>
              <a:t>BcampLib.</a:t>
            </a:r>
            <a:r>
              <a:rPr lang="en-US" altLang="en-US" sz="2400" dirty="0" err="1" smtClean="0">
                <a:cs typeface="Courier New" panose="02070309020205020404" pitchFamily="49" charset="0"/>
              </a:rPr>
              <a:t>Customer</a:t>
            </a:r>
            <a:r>
              <a:rPr lang="en-US" altLang="en-US" sz="2400" dirty="0" smtClean="0">
                <a:cs typeface="Courier New" panose="02070309020205020404" pitchFamily="49" charset="0"/>
              </a:rPr>
              <a:t> out=</a:t>
            </a:r>
            <a:r>
              <a:rPr lang="en-US" sz="2400" dirty="0" err="1"/>
              <a:t>BcampLib.</a:t>
            </a:r>
            <a:r>
              <a:rPr lang="en-US" altLang="en-US" sz="2400" dirty="0" err="1" smtClean="0">
                <a:cs typeface="Courier New" panose="02070309020205020404" pitchFamily="49" charset="0"/>
              </a:rPr>
              <a:t>Customer_Sorted</a:t>
            </a:r>
            <a:r>
              <a:rPr lang="en-US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cs typeface="Courier New" panose="02070309020205020404" pitchFamily="49" charset="0"/>
              </a:rPr>
              <a:t>noduplicates</a:t>
            </a:r>
            <a:r>
              <a:rPr lang="en-US" altLang="en-US" sz="2400" dirty="0" smtClean="0">
                <a:cs typeface="Courier New" panose="02070309020205020404" pitchFamily="49" charset="0"/>
              </a:rPr>
              <a:t>; by </a:t>
            </a:r>
            <a:r>
              <a:rPr lang="en-US" altLang="en-US" sz="2400" dirty="0" err="1" smtClean="0">
                <a:cs typeface="Courier New" panose="02070309020205020404" pitchFamily="49" charset="0"/>
              </a:rPr>
              <a:t>Product_ID</a:t>
            </a:r>
            <a:r>
              <a:rPr lang="en-US" altLang="en-US" sz="2400" dirty="0" smtClean="0">
                <a:cs typeface="Courier New" panose="02070309020205020404" pitchFamily="49" charset="0"/>
              </a:rPr>
              <a:t> ; </a:t>
            </a:r>
            <a:r>
              <a:rPr lang="en-US" sz="2400" dirty="0" smtClean="0"/>
              <a:t>Proc print; </a:t>
            </a:r>
            <a:r>
              <a:rPr lang="en-US" altLang="en-US" sz="2400" dirty="0" smtClean="0">
                <a:cs typeface="Courier New" panose="02070309020205020404" pitchFamily="49" charset="0"/>
              </a:rPr>
              <a:t>run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62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proc means / univariate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137"/>
            <a:ext cx="10515600" cy="46008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basic form of proc means is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   proc </a:t>
            </a:r>
            <a:r>
              <a:rPr lang="en-US" altLang="en-US" dirty="0">
                <a:solidFill>
                  <a:schemeClr val="hlink"/>
                </a:solidFill>
              </a:rPr>
              <a:t>means </a:t>
            </a:r>
            <a:r>
              <a:rPr lang="en-US" altLang="en-US" dirty="0" smtClean="0">
                <a:solidFill>
                  <a:schemeClr val="hlink"/>
                </a:solidFill>
              </a:rPr>
              <a:t>data=</a:t>
            </a:r>
            <a:r>
              <a:rPr lang="en-US" altLang="en-US" dirty="0" err="1" smtClean="0">
                <a:solidFill>
                  <a:schemeClr val="hlink"/>
                </a:solidFill>
              </a:rPr>
              <a:t>BcampLib.Customer</a:t>
            </a:r>
            <a:r>
              <a:rPr lang="en-US" altLang="en-US" dirty="0" smtClean="0">
                <a:solidFill>
                  <a:schemeClr val="hlink"/>
                </a:solidFill>
              </a:rPr>
              <a:t>;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	</a:t>
            </a:r>
            <a:r>
              <a:rPr lang="en-US" altLang="en-US" dirty="0" err="1">
                <a:solidFill>
                  <a:schemeClr val="hlink"/>
                </a:solidFill>
              </a:rPr>
              <a:t>var</a:t>
            </a:r>
            <a:r>
              <a:rPr lang="en-US" altLang="en-US" dirty="0">
                <a:solidFill>
                  <a:schemeClr val="hlink"/>
                </a:solidFill>
              </a:rPr>
              <a:t> ______;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	by _______;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	where _______;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	output out=stat mean=</a:t>
            </a:r>
            <a:r>
              <a:rPr lang="en-US" altLang="en-US" dirty="0" err="1">
                <a:solidFill>
                  <a:schemeClr val="hlink"/>
                </a:solidFill>
              </a:rPr>
              <a:t>bpamean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err="1">
                <a:solidFill>
                  <a:schemeClr val="hlink"/>
                </a:solidFill>
              </a:rPr>
              <a:t>cholamean</a:t>
            </a:r>
            <a:r>
              <a:rPr lang="en-US" altLang="en-US" dirty="0">
                <a:solidFill>
                  <a:schemeClr val="hlink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	run;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basic form of proc univariate is the same, but much more information is given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It is helpful to use the output window to get the info you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5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make different plots in SAS, you use proc plot</a:t>
            </a:r>
          </a:p>
          <a:p>
            <a:r>
              <a:rPr lang="en-US" altLang="en-US" dirty="0"/>
              <a:t>Scatterplot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smtClean="0">
                <a:solidFill>
                  <a:schemeClr val="hlink"/>
                </a:solidFill>
              </a:rPr>
              <a:t>  proc </a:t>
            </a:r>
            <a:r>
              <a:rPr lang="en-US" altLang="en-US" dirty="0">
                <a:solidFill>
                  <a:schemeClr val="hlink"/>
                </a:solidFill>
              </a:rPr>
              <a:t>plot data=</a:t>
            </a:r>
            <a:r>
              <a:rPr lang="en-US" altLang="en-US" dirty="0" err="1">
                <a:solidFill>
                  <a:schemeClr val="hlink"/>
                </a:solidFill>
              </a:rPr>
              <a:t>redsox</a:t>
            </a:r>
            <a:r>
              <a:rPr lang="en-US" altLang="en-US" dirty="0">
                <a:solidFill>
                  <a:schemeClr val="hlink"/>
                </a:solidFill>
              </a:rPr>
              <a:t>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hlink"/>
                </a:solidFill>
              </a:rPr>
              <a:t>	plot </a:t>
            </a:r>
            <a:r>
              <a:rPr lang="en-US" altLang="en-US" dirty="0" err="1">
                <a:solidFill>
                  <a:schemeClr val="hlink"/>
                </a:solidFill>
              </a:rPr>
              <a:t>rbi</a:t>
            </a:r>
            <a:r>
              <a:rPr lang="en-US" altLang="en-US" dirty="0">
                <a:solidFill>
                  <a:schemeClr val="hlink"/>
                </a:solidFill>
              </a:rPr>
              <a:t>*ab;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hlink"/>
                </a:solidFill>
              </a:rPr>
              <a:t>	run;</a:t>
            </a:r>
          </a:p>
          <a:p>
            <a:r>
              <a:rPr lang="en-US" altLang="en-US" dirty="0"/>
              <a:t>You can also make plots using 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   proc </a:t>
            </a:r>
            <a:r>
              <a:rPr lang="en-US" altLang="en-US" dirty="0">
                <a:solidFill>
                  <a:schemeClr val="hlink"/>
                </a:solidFill>
              </a:rPr>
              <a:t>univariate data=</a:t>
            </a:r>
            <a:r>
              <a:rPr lang="en-US" altLang="en-US" dirty="0" err="1">
                <a:solidFill>
                  <a:schemeClr val="hlink"/>
                </a:solidFill>
              </a:rPr>
              <a:t>redsox</a:t>
            </a:r>
            <a:r>
              <a:rPr lang="en-US" altLang="en-US" dirty="0">
                <a:solidFill>
                  <a:schemeClr val="hlink"/>
                </a:solidFill>
              </a:rPr>
              <a:t> plot;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chemeClr val="hlink"/>
                </a:solidFill>
              </a:rPr>
              <a:t>var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err="1">
                <a:solidFill>
                  <a:schemeClr val="hlink"/>
                </a:solidFill>
              </a:rPr>
              <a:t>rbi</a:t>
            </a:r>
            <a:r>
              <a:rPr lang="en-US" altLang="en-US" dirty="0">
                <a:solidFill>
                  <a:schemeClr val="hlink"/>
                </a:solidFill>
              </a:rPr>
              <a:t>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hlink"/>
                </a:solidFill>
              </a:rPr>
              <a:t>	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8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proc </a:t>
            </a:r>
            <a:r>
              <a:rPr lang="en-US" altLang="en-US" dirty="0" err="1" smtClean="0"/>
              <a:t>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Allows several MODEL statements and gives additional regression diagnostics, especially for detection of collinearity. It also creates plots of model summary statistics and regression diagnostics.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proc </a:t>
            </a:r>
            <a:r>
              <a:rPr lang="en-US" altLang="en-US" dirty="0" err="1" smtClean="0">
                <a:solidFill>
                  <a:schemeClr val="accent5"/>
                </a:solidFill>
              </a:rPr>
              <a:t>reg</a:t>
            </a:r>
            <a:r>
              <a:rPr lang="en-US" altLang="en-US" dirty="0" smtClean="0">
                <a:solidFill>
                  <a:schemeClr val="accent5"/>
                </a:solidFill>
              </a:rPr>
              <a:t> &lt;options&gt;;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     model dependents=independents &lt;/options&gt;;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     </a:t>
            </a:r>
            <a:r>
              <a:rPr lang="en-US" altLang="en-US" dirty="0" smtClean="0">
                <a:solidFill>
                  <a:schemeClr val="accent5"/>
                </a:solidFill>
              </a:rPr>
              <a:t>plot</a:t>
            </a:r>
            <a:r>
              <a:rPr lang="en-US" altLang="en-US" dirty="0" smtClean="0">
                <a:solidFill>
                  <a:schemeClr val="accent5"/>
                </a:solidFill>
              </a:rPr>
              <a:t> &lt;</a:t>
            </a:r>
            <a:r>
              <a:rPr lang="en-US" altLang="en-US" dirty="0" err="1" smtClean="0">
                <a:solidFill>
                  <a:schemeClr val="accent5"/>
                </a:solidFill>
              </a:rPr>
              <a:t>yvariable</a:t>
            </a:r>
            <a:r>
              <a:rPr lang="en-US" altLang="en-US" dirty="0" smtClean="0">
                <a:solidFill>
                  <a:schemeClr val="accent5"/>
                </a:solidFill>
              </a:rPr>
              <a:t>*</a:t>
            </a:r>
            <a:r>
              <a:rPr lang="en-US" altLang="en-US" dirty="0" err="1" smtClean="0">
                <a:solidFill>
                  <a:schemeClr val="accent5"/>
                </a:solidFill>
              </a:rPr>
              <a:t>xvariable</a:t>
            </a:r>
            <a:r>
              <a:rPr lang="en-US" altLang="en-US" dirty="0" smtClean="0">
                <a:solidFill>
                  <a:schemeClr val="accent5"/>
                </a:solidFill>
              </a:rPr>
              <a:t>&gt;;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     run;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91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proc logistic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600" dirty="0" smtClean="0"/>
              <a:t>The binary or ordinal responses with continuous independent variables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 </a:t>
            </a:r>
            <a:r>
              <a:rPr lang="en-US" altLang="en-US" sz="3200" b="1" dirty="0" smtClean="0">
                <a:solidFill>
                  <a:schemeClr val="accent5"/>
                </a:solidFill>
              </a:rPr>
              <a:t>         proc logistic</a:t>
            </a:r>
            <a:r>
              <a:rPr lang="en-US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en-US" dirty="0" smtClean="0">
                <a:solidFill>
                  <a:schemeClr val="accent5"/>
                </a:solidFill>
              </a:rPr>
              <a:t>&lt; options &gt; </a:t>
            </a:r>
            <a:r>
              <a:rPr lang="en-US" altLang="en-US" b="1" dirty="0" smtClean="0">
                <a:solidFill>
                  <a:schemeClr val="accent5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5"/>
                </a:solidFill>
              </a:rPr>
              <a:t>                </a:t>
            </a:r>
            <a:r>
              <a:rPr lang="en-US" altLang="en-US" b="1" dirty="0" smtClean="0">
                <a:solidFill>
                  <a:schemeClr val="accent5"/>
                </a:solidFill>
              </a:rPr>
              <a:t>model</a:t>
            </a:r>
            <a:r>
              <a:rPr lang="en-US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en-US" dirty="0" smtClean="0">
                <a:solidFill>
                  <a:schemeClr val="accent5"/>
                </a:solidFill>
              </a:rPr>
              <a:t>dependents=independents &lt; / options &gt; </a:t>
            </a:r>
            <a:r>
              <a:rPr lang="en-US" altLang="en-US" b="1" dirty="0" smtClean="0">
                <a:solidFill>
                  <a:schemeClr val="accent5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5"/>
                </a:solidFill>
              </a:rPr>
              <a:t>           </a:t>
            </a:r>
            <a:r>
              <a:rPr lang="en-US" altLang="en-US" b="1" dirty="0" smtClean="0">
                <a:solidFill>
                  <a:schemeClr val="accent5"/>
                </a:solidFill>
              </a:rPr>
              <a:t>run</a:t>
            </a:r>
            <a:r>
              <a:rPr lang="en-US" altLang="en-US" b="1" dirty="0" smtClean="0">
                <a:solidFill>
                  <a:schemeClr val="accent5"/>
                </a:solidFill>
              </a:rPr>
              <a:t>;</a:t>
            </a:r>
          </a:p>
          <a:p>
            <a:r>
              <a:rPr lang="en-US" altLang="en-US" sz="3600" dirty="0" smtClean="0"/>
              <a:t>The binary or ordinal responses with categorical independent variables</a:t>
            </a:r>
            <a:endParaRPr lang="en-US" altLang="en-US" sz="36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b="1" dirty="0" smtClean="0">
                <a:solidFill>
                  <a:schemeClr val="accent5"/>
                </a:solidFill>
              </a:rPr>
              <a:t> 		proc logistic</a:t>
            </a:r>
            <a:r>
              <a:rPr lang="en-US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en-US" dirty="0" smtClean="0">
                <a:solidFill>
                  <a:schemeClr val="accent5"/>
                </a:solidFill>
              </a:rPr>
              <a:t>&lt; options &gt; </a:t>
            </a:r>
            <a:r>
              <a:rPr lang="en-US" altLang="en-US" b="1" dirty="0" smtClean="0">
                <a:solidFill>
                  <a:schemeClr val="accent5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5"/>
                </a:solidFill>
              </a:rPr>
              <a:t>                class </a:t>
            </a:r>
            <a:r>
              <a:rPr lang="en-US" altLang="en-US" dirty="0" smtClean="0">
                <a:solidFill>
                  <a:schemeClr val="accent5"/>
                </a:solidFill>
              </a:rPr>
              <a:t>categorical variables &lt; / option &gt; </a:t>
            </a:r>
            <a:r>
              <a:rPr lang="en-US" altLang="en-US" b="1" dirty="0" smtClean="0">
                <a:solidFill>
                  <a:schemeClr val="accent5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5"/>
                </a:solidFill>
              </a:rPr>
              <a:t>                model </a:t>
            </a:r>
            <a:r>
              <a:rPr lang="en-US" altLang="en-US" dirty="0" smtClean="0">
                <a:solidFill>
                  <a:schemeClr val="accent5"/>
                </a:solidFill>
              </a:rPr>
              <a:t>dependents=independents &lt; / options &gt; </a:t>
            </a:r>
            <a:r>
              <a:rPr lang="en-US" altLang="en-US" b="1" dirty="0" smtClean="0">
                <a:solidFill>
                  <a:schemeClr val="accent5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5"/>
                </a:solidFill>
              </a:rPr>
              <a:t>           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importance of statistical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Built-in functions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Data manipulation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Updated often to include new applications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Different packages complete certain tasks more easily than others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37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Procs for Summary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proc </a:t>
            </a:r>
            <a:r>
              <a:rPr lang="en-US" altLang="en-US" dirty="0" err="1" smtClean="0"/>
              <a:t>freq</a:t>
            </a:r>
            <a:r>
              <a:rPr lang="en-US" altLang="en-US" dirty="0" smtClean="0"/>
              <a:t>: produce frequency counts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proc tabulate: produce one- and two-dimensional tabular reports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proc report: produce flexible detail and summary reports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roc </a:t>
            </a:r>
            <a:r>
              <a:rPr lang="en-US" dirty="0" err="1" smtClean="0"/>
              <a:t>freq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FREQ procedure display frequency counts of the data values in a SAS data set.</a:t>
            </a:r>
          </a:p>
          <a:p>
            <a:pPr>
              <a:buNone/>
            </a:pPr>
            <a:endParaRPr lang="en-US" altLang="en-US" dirty="0" smtClean="0"/>
          </a:p>
          <a:p>
            <a:r>
              <a:rPr lang="en-US" altLang="en-US" dirty="0" smtClean="0"/>
              <a:t>General form of a simple PROC FREQ steps:</a:t>
            </a:r>
          </a:p>
          <a:p>
            <a:pPr>
              <a:buNone/>
            </a:pPr>
            <a:r>
              <a:rPr lang="en-US" altLang="en-US" dirty="0" smtClean="0"/>
              <a:t>    </a:t>
            </a:r>
          </a:p>
          <a:p>
            <a:pPr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        </a:t>
            </a:r>
            <a:r>
              <a:rPr lang="en-US" altLang="en-US" sz="2400" dirty="0" smtClean="0">
                <a:solidFill>
                  <a:schemeClr val="accent5"/>
                </a:solidFill>
              </a:rPr>
              <a:t>PROC FREQ DATA = </a:t>
            </a:r>
            <a:r>
              <a:rPr lang="en-US" altLang="en-US" sz="2400" i="1" dirty="0" smtClean="0">
                <a:solidFill>
                  <a:schemeClr val="accent5"/>
                </a:solidFill>
              </a:rPr>
              <a:t>SAS-data-set</a:t>
            </a:r>
            <a:r>
              <a:rPr lang="en-US" altLang="en-US" sz="2400" dirty="0" smtClean="0">
                <a:solidFill>
                  <a:schemeClr val="accent5"/>
                </a:solidFill>
              </a:rPr>
              <a:t>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accent5"/>
                </a:solidFill>
              </a:rPr>
              <a:t>                  TABLE </a:t>
            </a:r>
            <a:r>
              <a:rPr lang="en-US" altLang="en-US" sz="2400" i="1" dirty="0" smtClean="0">
                <a:solidFill>
                  <a:schemeClr val="accent5"/>
                </a:solidFill>
              </a:rPr>
              <a:t>SAS-variables</a:t>
            </a:r>
            <a:r>
              <a:rPr lang="en-US" altLang="en-US" sz="2400" dirty="0" smtClean="0">
                <a:solidFill>
                  <a:schemeClr val="accent5"/>
                </a:solidFill>
              </a:rPr>
              <a:t> </a:t>
            </a:r>
            <a:r>
              <a:rPr lang="en-US" altLang="en-US" sz="2400" i="1" dirty="0" smtClean="0">
                <a:solidFill>
                  <a:schemeClr val="accent5"/>
                </a:solidFill>
              </a:rPr>
              <a:t>&lt;/options&gt;;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accent5"/>
                </a:solidFill>
              </a:rPr>
              <a:t>          RUN;</a:t>
            </a:r>
            <a:endParaRPr lang="en-US" altLang="en-US" sz="24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46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proc tabulate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PROC TABULATE displays descriptive statistics in tabular format.</a:t>
            </a:r>
          </a:p>
          <a:p>
            <a:r>
              <a:rPr lang="en-US" altLang="en-US" sz="3200" dirty="0" smtClean="0"/>
              <a:t>General form of a simple PROC TABULATE steps:</a:t>
            </a:r>
          </a:p>
          <a:p>
            <a:pPr>
              <a:buNone/>
            </a:pPr>
            <a:r>
              <a:rPr lang="en-US" altLang="en-US" sz="3200" dirty="0" smtClean="0">
                <a:solidFill>
                  <a:schemeClr val="accent5"/>
                </a:solidFill>
              </a:rPr>
              <a:t>        </a:t>
            </a:r>
            <a:r>
              <a:rPr lang="en-US" altLang="en-US" dirty="0" smtClean="0">
                <a:solidFill>
                  <a:schemeClr val="accent5"/>
                </a:solidFill>
              </a:rPr>
              <a:t>PROC TABULATE DATA=</a:t>
            </a:r>
            <a:r>
              <a:rPr lang="en-US" altLang="en-US" i="1" dirty="0" smtClean="0">
                <a:solidFill>
                  <a:schemeClr val="accent5"/>
                </a:solidFill>
              </a:rPr>
              <a:t>SAS-data-set</a:t>
            </a:r>
            <a:r>
              <a:rPr lang="en-US" altLang="en-US" dirty="0" smtClean="0">
                <a:solidFill>
                  <a:schemeClr val="accent5"/>
                </a:solidFill>
              </a:rPr>
              <a:t>;</a:t>
            </a:r>
          </a:p>
          <a:p>
            <a:pPr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                  CLASS </a:t>
            </a:r>
            <a:r>
              <a:rPr lang="en-US" altLang="en-US" i="1" dirty="0" smtClean="0">
                <a:solidFill>
                  <a:schemeClr val="accent5"/>
                </a:solidFill>
              </a:rPr>
              <a:t>class-variables</a:t>
            </a:r>
            <a:r>
              <a:rPr lang="en-US" altLang="en-US" dirty="0" smtClean="0">
                <a:solidFill>
                  <a:schemeClr val="accent5"/>
                </a:solidFill>
              </a:rPr>
              <a:t>;</a:t>
            </a:r>
          </a:p>
          <a:p>
            <a:pPr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                  VAR </a:t>
            </a:r>
            <a:r>
              <a:rPr lang="en-US" altLang="en-US" i="1" dirty="0" smtClean="0">
                <a:solidFill>
                  <a:schemeClr val="accent5"/>
                </a:solidFill>
              </a:rPr>
              <a:t>analysis-variables</a:t>
            </a:r>
            <a:r>
              <a:rPr lang="en-US" altLang="en-US" dirty="0" smtClean="0">
                <a:solidFill>
                  <a:schemeClr val="accent5"/>
                </a:solidFill>
              </a:rPr>
              <a:t>;</a:t>
            </a:r>
          </a:p>
          <a:p>
            <a:pPr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                  TABLE </a:t>
            </a:r>
            <a:r>
              <a:rPr lang="en-US" altLang="en-US" i="1" dirty="0" smtClean="0">
                <a:solidFill>
                  <a:schemeClr val="accent5"/>
                </a:solidFill>
              </a:rPr>
              <a:t>row-expression</a:t>
            </a:r>
            <a:r>
              <a:rPr lang="en-US" altLang="en-US" dirty="0" smtClean="0">
                <a:solidFill>
                  <a:schemeClr val="accent5"/>
                </a:solidFill>
              </a:rPr>
              <a:t>,</a:t>
            </a:r>
          </a:p>
          <a:p>
            <a:pPr>
              <a:buNone/>
            </a:pPr>
            <a:r>
              <a:rPr lang="en-US" altLang="en-US" i="1" dirty="0" smtClean="0">
                <a:solidFill>
                  <a:schemeClr val="accent5"/>
                </a:solidFill>
              </a:rPr>
              <a:t>                              column-expression&lt;/options&gt;;</a:t>
            </a:r>
          </a:p>
          <a:p>
            <a:pPr>
              <a:buNone/>
            </a:pPr>
            <a:r>
              <a:rPr lang="en-US" altLang="en-US" dirty="0" smtClean="0">
                <a:solidFill>
                  <a:schemeClr val="accent5"/>
                </a:solidFill>
              </a:rPr>
              <a:t>          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4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proc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altLang="en-US" sz="2400" dirty="0" smtClean="0"/>
              <a:t>proc report combines features of the PRINT, MEANS, and TABULATE procedures. 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altLang="en-US" sz="2400" dirty="0" smtClean="0"/>
              <a:t>It enables you to </a:t>
            </a:r>
          </a:p>
          <a:p>
            <a:pPr lvl="1">
              <a:lnSpc>
                <a:spcPct val="105000"/>
              </a:lnSpc>
              <a:spcBef>
                <a:spcPct val="60000"/>
              </a:spcBef>
            </a:pPr>
            <a:r>
              <a:rPr lang="en-US" altLang="en-US" sz="2000" dirty="0" smtClean="0"/>
              <a:t>create listing reports</a:t>
            </a:r>
          </a:p>
          <a:p>
            <a:pPr lvl="1">
              <a:lnSpc>
                <a:spcPct val="105000"/>
              </a:lnSpc>
              <a:spcBef>
                <a:spcPct val="60000"/>
              </a:spcBef>
            </a:pPr>
            <a:r>
              <a:rPr lang="en-US" altLang="en-US" sz="2000" dirty="0" smtClean="0"/>
              <a:t>create summary reports</a:t>
            </a:r>
          </a:p>
          <a:p>
            <a:pPr lvl="1">
              <a:lnSpc>
                <a:spcPct val="105000"/>
              </a:lnSpc>
              <a:spcBef>
                <a:spcPct val="60000"/>
              </a:spcBef>
            </a:pPr>
            <a:r>
              <a:rPr lang="en-US" altLang="en-US" sz="2000" dirty="0" smtClean="0"/>
              <a:t>enhance reports</a:t>
            </a:r>
          </a:p>
          <a:p>
            <a:pPr lvl="1">
              <a:lnSpc>
                <a:spcPct val="105000"/>
              </a:lnSpc>
              <a:spcBef>
                <a:spcPct val="60000"/>
              </a:spcBef>
            </a:pPr>
            <a:r>
              <a:rPr lang="en-US" altLang="en-US" sz="2000" dirty="0" smtClean="0"/>
              <a:t>request separate subtotals and grand totals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6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Importance of SAS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</a:t>
            </a:r>
            <a:r>
              <a:rPr lang="en-US" dirty="0" smtClean="0"/>
              <a:t> is one of the most popular analytic tools in the world.</a:t>
            </a:r>
          </a:p>
          <a:p>
            <a:endParaRPr lang="en-US" altLang="en-US" dirty="0" smtClean="0"/>
          </a:p>
          <a:p>
            <a:r>
              <a:rPr lang="en-US" dirty="0"/>
              <a:t>SAS</a:t>
            </a:r>
            <a:r>
              <a:rPr lang="en-US" dirty="0" smtClean="0">
                <a:effectLst/>
              </a:rPr>
              <a:t> is easy to learn and there is a lot of support available for it.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dirty="0"/>
              <a:t>SAS</a:t>
            </a:r>
            <a:r>
              <a:rPr lang="en-US" dirty="0" smtClean="0">
                <a:effectLst/>
              </a:rPr>
              <a:t> is very suitable for big data analysis.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Advantages of SAS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Easy to input and output data sets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Preferred for data manipulation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“proc” used to complete analyses with built-in functions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Macros used to build your own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 dirty="0" smtClean="0">
                <a:solidFill>
                  <a:schemeClr val="tx1"/>
                </a:solidFill>
              </a:rPr>
              <a:t>Main: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Editor</a:t>
            </a:r>
            <a:r>
              <a:rPr lang="en-US" altLang="en-US" sz="2000" dirty="0" smtClean="0"/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contains the SAS program to be submitted.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Log</a:t>
            </a:r>
            <a:r>
              <a:rPr lang="en-US" altLang="en-US" sz="2000" dirty="0" smtClean="0"/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contains information about the processing of  the SAS program, including any warning and error messages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Output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contains reports generated by SAS procedures and DATA steps </a:t>
            </a:r>
          </a:p>
          <a:p>
            <a:pPr>
              <a:lnSpc>
                <a:spcPct val="80000"/>
              </a:lnSpc>
            </a:pPr>
            <a:r>
              <a:rPr lang="en-US" altLang="en-US" sz="2100" dirty="0" smtClean="0">
                <a:solidFill>
                  <a:schemeClr val="tx1"/>
                </a:solidFill>
              </a:rPr>
              <a:t>Side: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Explore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 navigate to other objects like libraries    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Results </a:t>
            </a:r>
            <a:r>
              <a:rPr lang="en-US" altLang="en-US" sz="2000" dirty="0" smtClean="0">
                <a:solidFill>
                  <a:srgbClr val="5DAEAE"/>
                </a:solidFill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 navigate your Output window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4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Tips on Learning any new Programming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3179"/>
            <a:ext cx="10515600" cy="42037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Import and Export Data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If conditions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1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Tips for SAS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737" y="1825625"/>
            <a:ext cx="10692063" cy="4671428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Every statement requires a semi-colon (;) and hit enter afterwards.  Each statement should be on a new line.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To add comments in your SAS program use </a:t>
            </a:r>
            <a:r>
              <a:rPr lang="en-US" altLang="en-US" dirty="0" smtClean="0">
                <a:latin typeface="Courier New" panose="02070309020205020404" pitchFamily="49" charset="0"/>
              </a:rPr>
              <a:t>/*</a:t>
            </a:r>
            <a:r>
              <a:rPr lang="en-US" altLang="en-US" dirty="0" smtClean="0"/>
              <a:t> to start a comment and </a:t>
            </a:r>
            <a:r>
              <a:rPr lang="en-US" altLang="en-US" dirty="0" smtClean="0">
                <a:latin typeface="Courier New" panose="02070309020205020404" pitchFamily="49" charset="0"/>
              </a:rPr>
              <a:t>*/</a:t>
            </a:r>
            <a:r>
              <a:rPr lang="en-US" altLang="en-US" dirty="0" smtClean="0"/>
              <a:t> to end a comment.  For example, 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/* My SAS commands go here. */</a:t>
            </a: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Quick commenting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	Wrap selection (or current line) in a comment: </a:t>
            </a:r>
            <a:r>
              <a:rPr lang="en-US" b="1" dirty="0" smtClean="0">
                <a:solidFill>
                  <a:schemeClr val="accent5"/>
                </a:solidFill>
              </a:rPr>
              <a:t>Ctrl + /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	Unwrap selection (or current line) from a comment: </a:t>
            </a:r>
            <a:r>
              <a:rPr lang="en-US" b="1" dirty="0" smtClean="0">
                <a:solidFill>
                  <a:schemeClr val="accent5"/>
                </a:solidFill>
              </a:rPr>
              <a:t>Ctrl + Shift + /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SAS </a:t>
            </a:r>
            <a:r>
              <a:rPr lang="en-US" altLang="en-US" dirty="0"/>
              <a:t>is not case sensitive.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An Overview</a:t>
            </a:r>
            <a:r>
              <a:rPr lang="en-US" altLang="en-US" dirty="0" smtClean="0"/>
              <a:t> of SAS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 smtClean="0"/>
              <a:t>A SAS code should contain one or more of the following: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D</a:t>
            </a:r>
            <a:r>
              <a:rPr lang="en-US" altLang="en-US" dirty="0" smtClean="0"/>
              <a:t>ata step: consists of statements that create and manipulate a data set.</a:t>
            </a:r>
          </a:p>
          <a:p>
            <a:pPr lvl="1"/>
            <a:r>
              <a:rPr lang="en-US" altLang="en-US" dirty="0" smtClean="0">
                <a:solidFill>
                  <a:schemeClr val="accent5"/>
                </a:solidFill>
              </a:rPr>
              <a:t>Internal Datasets</a:t>
            </a:r>
          </a:p>
          <a:p>
            <a:pPr lvl="1"/>
            <a:r>
              <a:rPr lang="en-US" altLang="en-US" dirty="0" smtClean="0">
                <a:solidFill>
                  <a:schemeClr val="accent5"/>
                </a:solidFill>
              </a:rPr>
              <a:t>External Datasets</a:t>
            </a:r>
          </a:p>
          <a:p>
            <a:pPr marL="609600" indent="-609600">
              <a:buFontTx/>
              <a:buAutoNum type="arabicParenR"/>
            </a:pPr>
            <a:endParaRPr lang="en-US" altLang="en-US" dirty="0" smtClean="0"/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P</a:t>
            </a:r>
            <a:r>
              <a:rPr lang="en-US" altLang="en-US" dirty="0" smtClean="0"/>
              <a:t>roc step: used to process the data (generate reports and graphs, edit data, sort data and analyze data).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4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1264</Words>
  <Application>Microsoft Office PowerPoint</Application>
  <PresentationFormat>Widescreen</PresentationFormat>
  <Paragraphs>306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 Unicode MS</vt:lpstr>
      <vt:lpstr>AR MinchoL JIS</vt:lpstr>
      <vt:lpstr>Arial</vt:lpstr>
      <vt:lpstr>Baskerville Old Face</vt:lpstr>
      <vt:lpstr>Calibri</vt:lpstr>
      <vt:lpstr>Calibri Light</vt:lpstr>
      <vt:lpstr>Courier New</vt:lpstr>
      <vt:lpstr>Wingdings</vt:lpstr>
      <vt:lpstr>Office Theme</vt:lpstr>
      <vt:lpstr>SAS Programming Tutorial  Bootcamp</vt:lpstr>
      <vt:lpstr>Outline</vt:lpstr>
      <vt:lpstr>The importance of statistical packages</vt:lpstr>
      <vt:lpstr>The Importance of SAS I</vt:lpstr>
      <vt:lpstr>The Advantages of SAS II</vt:lpstr>
      <vt:lpstr>SAS Environment</vt:lpstr>
      <vt:lpstr>General Tips on Learning any new Programming Language </vt:lpstr>
      <vt:lpstr>General Tips for SAS Programming</vt:lpstr>
      <vt:lpstr>An Overview of SAS Programming</vt:lpstr>
      <vt:lpstr>Example for Data Step (Internal dataset)</vt:lpstr>
      <vt:lpstr>Example for Data Step (External dataset)</vt:lpstr>
      <vt:lpstr>Elements of a Data Step</vt:lpstr>
      <vt:lpstr>Elements of a Data Step</vt:lpstr>
      <vt:lpstr>Formats in SAS</vt:lpstr>
      <vt:lpstr>Customized Formats</vt:lpstr>
      <vt:lpstr>Example for Customized Format</vt:lpstr>
      <vt:lpstr>If Conditions in SAS</vt:lpstr>
      <vt:lpstr>Loops in SAS</vt:lpstr>
      <vt:lpstr>Example for Loops in SAS I</vt:lpstr>
      <vt:lpstr>Merging Datasets in SAS</vt:lpstr>
      <vt:lpstr>Macros (Functions) in SAS</vt:lpstr>
      <vt:lpstr>Example for Macro in SAS</vt:lpstr>
      <vt:lpstr>Basic Procs</vt:lpstr>
      <vt:lpstr>Options in most procs</vt:lpstr>
      <vt:lpstr>proc sort</vt:lpstr>
      <vt:lpstr>proc means / univariate</vt:lpstr>
      <vt:lpstr>proc plot</vt:lpstr>
      <vt:lpstr>proc reg</vt:lpstr>
      <vt:lpstr>proc logistic</vt:lpstr>
      <vt:lpstr>Procs for Summary Report</vt:lpstr>
      <vt:lpstr>proc freq</vt:lpstr>
      <vt:lpstr>proc tabulate</vt:lpstr>
      <vt:lpstr>proc report</vt:lpstr>
    </vt:vector>
  </TitlesOfParts>
  <Company>University of South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Programming Tutorial  Bootcamp</dc:title>
  <dc:creator>Nekooeimehr, Iman</dc:creator>
  <cp:lastModifiedBy>Nekooeimehr, Iman</cp:lastModifiedBy>
  <cp:revision>43</cp:revision>
  <dcterms:created xsi:type="dcterms:W3CDTF">2016-03-22T21:49:38Z</dcterms:created>
  <dcterms:modified xsi:type="dcterms:W3CDTF">2016-03-26T09:40:41Z</dcterms:modified>
</cp:coreProperties>
</file>