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4" r:id="rId5"/>
    <p:sldId id="262" r:id="rId6"/>
    <p:sldId id="268" r:id="rId7"/>
    <p:sldId id="269" r:id="rId8"/>
    <p:sldId id="265" r:id="rId9"/>
    <p:sldId id="261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85" r:id="rId18"/>
    <p:sldId id="286" r:id="rId19"/>
    <p:sldId id="266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0E38-C03A-43FB-BD67-95997B578557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F17E-986E-4EAF-B9F3-D527D750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AF814-4793-4953-AEC8-41B5B8C54BF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5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6BA4D-7DEC-4CE6-BA33-BEC374AF263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1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63AEA-E375-48CB-A30B-D8746E8A5CE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84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3F364-4522-4ECE-995F-7BB074DED48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54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8E7CD-37ED-440A-9AE6-16BB3B46771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96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95943-0E8B-4088-A1CC-918329F5E56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69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0E70E-E479-40A0-8ADB-8A6C785153F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3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C92BA-A343-4403-A71A-82F19B1F857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1325" y="681038"/>
            <a:ext cx="60515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82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C804-3AD5-427C-BE5A-1058F5DE016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A66D-0D50-4A03-9BC5-AE8D0362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5EE-AA8D-4EC8-A163-90679905AC9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en-US" sz="4400" dirty="0" smtClean="0"/>
              <a:t>SQL Programming Tutorial </a:t>
            </a:r>
            <a:br>
              <a:rPr lang="en-US" altLang="en-US" sz="4400" dirty="0" smtClean="0"/>
            </a:br>
            <a:r>
              <a:rPr lang="en-US" altLang="en-US" sz="4400" dirty="0" smtClean="0"/>
              <a:t>Bootcamp</a:t>
            </a:r>
            <a:endParaRPr lang="en-US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INFORMS at USF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March, 2016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Iman Nekooeimehr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97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Anatomy of A PROC SQL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PROC SQL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SELECT </a:t>
            </a:r>
            <a:r>
              <a:rPr lang="en-US" altLang="en-US" sz="2400" dirty="0">
                <a:latin typeface="Courier New" panose="02070309020205020404" pitchFamily="49" charset="0"/>
              </a:rPr>
              <a:t>column list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FROM </a:t>
            </a:r>
            <a:r>
              <a:rPr lang="en-US" altLang="en-US" sz="2400" dirty="0">
                <a:latin typeface="Courier New" panose="02070309020205020404" pitchFamily="49" charset="0"/>
              </a:rPr>
              <a:t>table list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WHERE </a:t>
            </a:r>
            <a:r>
              <a:rPr lang="en-US" altLang="en-US" sz="2400" dirty="0">
                <a:latin typeface="Courier New" panose="02070309020205020404" pitchFamily="49" charset="0"/>
              </a:rPr>
              <a:t>condition list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GROUP BY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column list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ORDER BY </a:t>
            </a:r>
            <a:r>
              <a:rPr lang="en-US" altLang="en-US" sz="2400" dirty="0">
                <a:latin typeface="Courier New" panose="02070309020205020404" pitchFamily="49" charset="0"/>
              </a:rPr>
              <a:t>column list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quit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73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BcampLib.Order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Ordered_Quantity</a:t>
            </a:r>
            <a:r>
              <a:rPr lang="en-US" dirty="0"/>
              <a:t> &gt; </a:t>
            </a:r>
            <a:r>
              <a:rPr lang="en-US" b="1" dirty="0"/>
              <a:t>150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PROC</a:t>
            </a:r>
            <a:r>
              <a:rPr lang="en-US" sz="2000" dirty="0"/>
              <a:t> </a:t>
            </a:r>
            <a:r>
              <a:rPr lang="en-US" sz="2000" b="1" dirty="0"/>
              <a:t>SQL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SELECT </a:t>
            </a:r>
            <a:r>
              <a:rPr lang="en-US" sz="2000" dirty="0" err="1"/>
              <a:t>Order_ID</a:t>
            </a:r>
            <a:r>
              <a:rPr lang="en-US" sz="2000" dirty="0"/>
              <a:t>, </a:t>
            </a:r>
            <a:r>
              <a:rPr lang="en-US" sz="2000" dirty="0" err="1"/>
              <a:t>Customer_ID</a:t>
            </a:r>
            <a:r>
              <a:rPr lang="en-US" sz="2000" dirty="0"/>
              <a:t>, </a:t>
            </a:r>
            <a:r>
              <a:rPr lang="en-US" sz="2000" dirty="0" err="1"/>
              <a:t>Order_time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FROM </a:t>
            </a:r>
            <a:r>
              <a:rPr lang="en-US" sz="2000" dirty="0" err="1"/>
              <a:t>BcampLib.Order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WHERE </a:t>
            </a:r>
            <a:r>
              <a:rPr lang="en-US" sz="2000" dirty="0" err="1"/>
              <a:t>Ordered_Quantity</a:t>
            </a:r>
            <a:r>
              <a:rPr lang="en-US" sz="2000" dirty="0"/>
              <a:t> &gt; </a:t>
            </a:r>
            <a:r>
              <a:rPr lang="en-US" sz="2000" b="1" dirty="0"/>
              <a:t>100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Order by </a:t>
            </a:r>
            <a:r>
              <a:rPr lang="en-US" sz="2000" dirty="0" err="1"/>
              <a:t>Customer_ID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b="1" dirty="0"/>
              <a:t>QUIT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PROC</a:t>
            </a:r>
            <a:r>
              <a:rPr lang="en-US" sz="2000" dirty="0"/>
              <a:t> </a:t>
            </a:r>
            <a:r>
              <a:rPr lang="en-US" sz="2000" b="1" dirty="0"/>
              <a:t>SQL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SELECT </a:t>
            </a:r>
            <a:r>
              <a:rPr lang="en-US" sz="2000" dirty="0" err="1"/>
              <a:t>Order_ID</a:t>
            </a:r>
            <a:r>
              <a:rPr lang="en-US" sz="2000" dirty="0"/>
              <a:t>, </a:t>
            </a:r>
            <a:r>
              <a:rPr lang="en-US" sz="2000" dirty="0" err="1"/>
              <a:t>Customer_ID</a:t>
            </a:r>
            <a:r>
              <a:rPr lang="en-US" sz="2000" dirty="0"/>
              <a:t>, </a:t>
            </a:r>
            <a:r>
              <a:rPr lang="en-US" sz="2000" dirty="0" err="1"/>
              <a:t>Order_time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FROM </a:t>
            </a:r>
            <a:r>
              <a:rPr lang="en-US" sz="2000" dirty="0" err="1"/>
              <a:t>BcampLib.Order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WHERE </a:t>
            </a:r>
            <a:r>
              <a:rPr lang="en-US" sz="2000" dirty="0" err="1"/>
              <a:t>Ordered_Quantity</a:t>
            </a:r>
            <a:r>
              <a:rPr lang="en-US" sz="2000" dirty="0"/>
              <a:t> &gt; </a:t>
            </a:r>
            <a:r>
              <a:rPr lang="en-US" sz="2000" b="1" dirty="0"/>
              <a:t>100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Order by </a:t>
            </a:r>
            <a:r>
              <a:rPr lang="en-US" sz="2000" dirty="0" err="1"/>
              <a:t>Customer_ID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Descending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b="1" dirty="0"/>
              <a:t>QUIT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03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Distinct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BcampLib.Order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841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ctr"/>
            <a:r>
              <a:rPr lang="en-US" dirty="0" smtClean="0"/>
              <a:t>Aggregation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019869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altLang="en-US" dirty="0" smtClean="0"/>
              <a:t>SQL supports several aggregation operations:</a:t>
            </a:r>
          </a:p>
          <a:p>
            <a:pPr lvl="1" eaLnBrk="0" hangingPunct="0"/>
            <a:r>
              <a:rPr lang="en-US" altLang="en-US" dirty="0" smtClean="0"/>
              <a:t>sum, count, min, max, </a:t>
            </a:r>
            <a:r>
              <a:rPr lang="en-US" altLang="en-US" dirty="0" err="1" smtClean="0"/>
              <a:t>avg</a:t>
            </a:r>
            <a:endParaRPr lang="en-US" altLang="en-US" dirty="0" smtClean="0"/>
          </a:p>
          <a:p>
            <a:pPr lvl="1" eaLnBrk="0" hangingPunct="0"/>
            <a:endParaRPr lang="en-US" altLang="en-US" dirty="0"/>
          </a:p>
          <a:p>
            <a:pPr eaLnBrk="0" hangingPunct="0"/>
            <a:r>
              <a:rPr lang="en-US" altLang="en-US" dirty="0" smtClean="0"/>
              <a:t>Except count, all aggregations apply to a single attribute</a:t>
            </a:r>
          </a:p>
          <a:p>
            <a:pPr marL="0" indent="0" eaLnBrk="0" hangingPunct="0">
              <a:buNone/>
            </a:pPr>
            <a:endParaRPr lang="en-US" altLang="en-US" dirty="0" smtClean="0"/>
          </a:p>
          <a:p>
            <a:pPr marL="0" indent="0" eaLnBrk="0" hangingPunct="0">
              <a:buNone/>
            </a:pPr>
            <a:r>
              <a:rPr lang="en-US" altLang="en-US" dirty="0" smtClean="0"/>
              <a:t>Example: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smtClean="0"/>
              <a:t>count(Distinct </a:t>
            </a:r>
            <a:r>
              <a:rPr lang="en-US" dirty="0" err="1" smtClean="0"/>
              <a:t>Ordered_Quantity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 smtClean="0"/>
              <a:t>Ordered_Quantity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150;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 smtClean="0"/>
              <a:t>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8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pPr algn="ctr"/>
            <a:r>
              <a:rPr lang="en-US" altLang="en-US" dirty="0" smtClean="0"/>
              <a:t>Grouping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5402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Aggregation without Grouping:</a:t>
            </a:r>
          </a:p>
          <a:p>
            <a:pPr marL="0" indent="0">
              <a:buNone/>
            </a:pPr>
            <a:r>
              <a:rPr lang="en-US" b="1" dirty="0" smtClean="0"/>
              <a:t>PROC</a:t>
            </a:r>
            <a:r>
              <a:rPr lang="en-US" dirty="0" smtClean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sum(</a:t>
            </a:r>
            <a:r>
              <a:rPr lang="en-US" dirty="0" err="1"/>
              <a:t>Total_Purchase</a:t>
            </a:r>
            <a:r>
              <a:rPr lang="en-US" dirty="0"/>
              <a:t>/</a:t>
            </a:r>
            <a:r>
              <a:rPr lang="en-US" dirty="0" err="1"/>
              <a:t>LoyYear</a:t>
            </a:r>
            <a:r>
              <a:rPr lang="en-US" dirty="0"/>
              <a:t>) as </a:t>
            </a:r>
            <a:r>
              <a:rPr lang="en-US" dirty="0" err="1"/>
              <a:t>TotAvgPurchase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WHERE Sex = 'M';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Aggregation with Grouping:</a:t>
            </a:r>
          </a:p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S</a:t>
            </a:r>
            <a:r>
              <a:rPr lang="en-US" dirty="0" smtClean="0"/>
              <a:t>ex, sum(</a:t>
            </a:r>
            <a:r>
              <a:rPr lang="en-US" dirty="0" err="1" smtClean="0"/>
              <a:t>Total_Purchase</a:t>
            </a:r>
            <a:r>
              <a:rPr lang="en-US" dirty="0" smtClean="0"/>
              <a:t>/</a:t>
            </a:r>
            <a:r>
              <a:rPr lang="en-US" dirty="0" err="1" smtClean="0"/>
              <a:t>LoyYear</a:t>
            </a:r>
            <a:r>
              <a:rPr lang="en-US" dirty="0"/>
              <a:t>) as </a:t>
            </a:r>
            <a:r>
              <a:rPr lang="en-US" dirty="0" err="1"/>
              <a:t>TotAvgPurchase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Group by Sex;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651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pPr algn="ctr"/>
            <a:r>
              <a:rPr lang="en-US" alt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HAVING clause contains conditions on aggregates.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 smtClean="0"/>
              <a:t>Example; </a:t>
            </a:r>
            <a:r>
              <a:rPr lang="en-US" altLang="en-US" dirty="0"/>
              <a:t>t</a:t>
            </a:r>
            <a:r>
              <a:rPr lang="en-US" altLang="en-US" dirty="0" smtClean="0"/>
              <a:t>ry with and without the Having clause: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pPr marL="0" indent="0">
              <a:buNone/>
            </a:pPr>
            <a:r>
              <a:rPr lang="en-US" b="1" dirty="0" smtClean="0"/>
              <a:t>PROC</a:t>
            </a:r>
            <a:r>
              <a:rPr lang="en-US" dirty="0" smtClean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Sex, sum(</a:t>
            </a:r>
            <a:r>
              <a:rPr lang="en-US" dirty="0" err="1"/>
              <a:t>Total_Purchase</a:t>
            </a:r>
            <a:r>
              <a:rPr lang="en-US" dirty="0"/>
              <a:t>/</a:t>
            </a:r>
            <a:r>
              <a:rPr lang="en-US" dirty="0" err="1"/>
              <a:t>LoyYear</a:t>
            </a:r>
            <a:r>
              <a:rPr lang="en-US" dirty="0"/>
              <a:t>) as </a:t>
            </a:r>
            <a:r>
              <a:rPr lang="en-US" dirty="0" err="1"/>
              <a:t>TotAvgPurchase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Where Age &gt; </a:t>
            </a:r>
            <a:r>
              <a:rPr lang="en-US" b="1" dirty="0"/>
              <a:t>40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Group by Sex</a:t>
            </a:r>
          </a:p>
          <a:p>
            <a:pPr marL="0" indent="0">
              <a:buNone/>
            </a:pPr>
            <a:r>
              <a:rPr lang="en-US" dirty="0"/>
              <a:t>  Having sum(</a:t>
            </a:r>
            <a:r>
              <a:rPr lang="en-US" dirty="0" err="1"/>
              <a:t>Total_Purchase</a:t>
            </a:r>
            <a:r>
              <a:rPr lang="en-US" dirty="0"/>
              <a:t>/</a:t>
            </a:r>
            <a:r>
              <a:rPr lang="en-US" dirty="0" err="1"/>
              <a:t>LoyYear</a:t>
            </a:r>
            <a:r>
              <a:rPr lang="en-US" dirty="0"/>
              <a:t>) &gt; </a:t>
            </a:r>
            <a:r>
              <a:rPr lang="en-US" b="1" dirty="0"/>
              <a:t>110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51669"/>
            <a:ext cx="2590800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51669"/>
            <a:ext cx="2743200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23470"/>
            <a:ext cx="2667000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47269"/>
            <a:ext cx="2667000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647950" y="2924882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/>
              <a:t>Full Join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324600" y="2861382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InnerJoin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81300" y="5833182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Left Join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496050" y="5771269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Right Join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752600" y="762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Combining Datasets: Joins</a:t>
            </a:r>
            <a:endParaRPr lang="en-US" altLang="en-US" sz="3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505201" y="3302706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If a or b;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162800" y="3242381"/>
            <a:ext cx="1220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If a and b;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814763" y="6214181"/>
            <a:ext cx="577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a;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7543800" y="6198307"/>
            <a:ext cx="604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b;</a:t>
            </a:r>
          </a:p>
        </p:txBody>
      </p:sp>
    </p:spTree>
    <p:extLst>
      <p:ext uri="{BB962C8B-B14F-4D97-AF65-F5344CB8AC3E}">
        <p14:creationId xmlns:p14="http://schemas.microsoft.com/office/powerpoint/2010/main" val="18677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SQL RIGHT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Order.Customer_ID</a:t>
            </a:r>
            <a:r>
              <a:rPr lang="en-US" dirty="0"/>
              <a:t>, </a:t>
            </a:r>
            <a:r>
              <a:rPr lang="en-US" dirty="0" err="1"/>
              <a:t>Total_Purchase</a:t>
            </a:r>
            <a:r>
              <a:rPr lang="en-US" dirty="0"/>
              <a:t>, </a:t>
            </a:r>
            <a:r>
              <a:rPr lang="en-US" dirty="0" err="1"/>
              <a:t>LoyYear</a:t>
            </a:r>
            <a:r>
              <a:rPr lang="en-US" dirty="0"/>
              <a:t>, Sex </a:t>
            </a:r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RIGHT JOIN </a:t>
            </a:r>
            <a:r>
              <a:rPr lang="en-US" dirty="0" err="1"/>
              <a:t>BcampLib.Order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Order.Customer_ID</a:t>
            </a:r>
            <a:r>
              <a:rPr lang="en-US" dirty="0"/>
              <a:t> = </a:t>
            </a:r>
            <a:r>
              <a:rPr lang="en-US" dirty="0" err="1"/>
              <a:t>Customer.Customer_ID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ORDER BY </a:t>
            </a:r>
            <a:r>
              <a:rPr lang="en-US" dirty="0" err="1"/>
              <a:t>Order_ID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017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 in 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input_expression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    WHEN </a:t>
            </a:r>
            <a:r>
              <a:rPr lang="en-US" dirty="0" err="1"/>
              <a:t>when_expression</a:t>
            </a:r>
            <a:r>
              <a:rPr lang="en-US" dirty="0"/>
              <a:t> THEN </a:t>
            </a:r>
            <a:r>
              <a:rPr lang="en-US" dirty="0" err="1"/>
              <a:t>result_expression</a:t>
            </a:r>
            <a:r>
              <a:rPr lang="en-US" dirty="0"/>
              <a:t> [ ...n ] </a:t>
            </a:r>
          </a:p>
          <a:p>
            <a:pPr marL="0" indent="0">
              <a:buNone/>
            </a:pPr>
            <a:r>
              <a:rPr lang="en-US" dirty="0"/>
              <a:t>     [ ELSE </a:t>
            </a:r>
            <a:r>
              <a:rPr lang="en-US" dirty="0" err="1"/>
              <a:t>else_result_expression</a:t>
            </a:r>
            <a:r>
              <a:rPr lang="en-US" dirty="0"/>
              <a:t> ] 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the SQL system</a:t>
            </a:r>
          </a:p>
          <a:p>
            <a:r>
              <a:rPr lang="en-US" dirty="0"/>
              <a:t>C</a:t>
            </a:r>
            <a:r>
              <a:rPr lang="en-US" dirty="0" smtClean="0"/>
              <a:t>reate SQL data set</a:t>
            </a:r>
          </a:p>
          <a:p>
            <a:r>
              <a:rPr lang="en-US" dirty="0" smtClean="0"/>
              <a:t>Combining SAS data sets and Match merging SQL Data Sets </a:t>
            </a:r>
          </a:p>
          <a:p>
            <a:r>
              <a:rPr lang="en-US" dirty="0" smtClean="0"/>
              <a:t>Formatting data </a:t>
            </a:r>
          </a:p>
          <a:p>
            <a:r>
              <a:rPr lang="en-US" dirty="0" smtClean="0"/>
              <a:t>Introduce some simple regression procedure</a:t>
            </a:r>
          </a:p>
          <a:p>
            <a:r>
              <a:rPr lang="en-US" dirty="0" smtClean="0"/>
              <a:t>Summary report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3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IF Conditions SQL in SAS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SELECT *,</a:t>
            </a:r>
          </a:p>
          <a:p>
            <a:pPr marL="0" indent="0">
              <a:buNone/>
            </a:pPr>
            <a:r>
              <a:rPr lang="en-US" dirty="0"/>
              <a:t>   CASE</a:t>
            </a:r>
          </a:p>
          <a:p>
            <a:pPr marL="0" indent="0">
              <a:buNone/>
            </a:pPr>
            <a:r>
              <a:rPr lang="en-US" dirty="0" smtClean="0"/>
              <a:t>    WHEN </a:t>
            </a:r>
            <a:r>
              <a:rPr lang="en-US" dirty="0" err="1"/>
              <a:t>Ordered_Quantity</a:t>
            </a:r>
            <a:r>
              <a:rPr lang="en-US" dirty="0"/>
              <a:t> le </a:t>
            </a:r>
            <a:r>
              <a:rPr lang="en-US" b="1" dirty="0"/>
              <a:t>100</a:t>
            </a:r>
            <a:r>
              <a:rPr lang="en-US" dirty="0"/>
              <a:t> THEN </a:t>
            </a:r>
            <a:r>
              <a:rPr lang="en-US" b="1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b="1" dirty="0"/>
              <a:t>100</a:t>
            </a:r>
            <a:r>
              <a:rPr lang="en-US" dirty="0"/>
              <a:t> </a:t>
            </a:r>
            <a:r>
              <a:rPr lang="en-US" dirty="0" err="1"/>
              <a:t>lt</a:t>
            </a:r>
            <a:r>
              <a:rPr lang="en-US" dirty="0"/>
              <a:t> </a:t>
            </a:r>
            <a:r>
              <a:rPr lang="en-US" dirty="0" err="1"/>
              <a:t>Ordered_Quantity</a:t>
            </a:r>
            <a:r>
              <a:rPr lang="en-US" dirty="0"/>
              <a:t> le </a:t>
            </a:r>
            <a:r>
              <a:rPr lang="en-US" b="1" dirty="0"/>
              <a:t>200</a:t>
            </a:r>
            <a:r>
              <a:rPr lang="en-US" dirty="0"/>
              <a:t> THEN </a:t>
            </a:r>
            <a:r>
              <a:rPr lang="en-US" b="1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dirty="0" err="1"/>
              <a:t>Ordered_Quantity</a:t>
            </a:r>
            <a:r>
              <a:rPr lang="en-US" dirty="0"/>
              <a:t> </a:t>
            </a:r>
            <a:r>
              <a:rPr lang="en-US" dirty="0" err="1"/>
              <a:t>gt</a:t>
            </a:r>
            <a:r>
              <a:rPr lang="en-US" dirty="0"/>
              <a:t> </a:t>
            </a:r>
            <a:r>
              <a:rPr lang="en-US" b="1" dirty="0"/>
              <a:t>200</a:t>
            </a:r>
            <a:r>
              <a:rPr lang="en-US" dirty="0"/>
              <a:t> THEN </a:t>
            </a:r>
            <a:r>
              <a:rPr lang="en-US" b="1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pPr marL="0" indent="0">
              <a:buNone/>
            </a:pPr>
            <a:r>
              <a:rPr lang="en-US" dirty="0"/>
              <a:t>  AS </a:t>
            </a:r>
            <a:r>
              <a:rPr lang="en-US" dirty="0" err="1"/>
              <a:t>Quant_Cat</a:t>
            </a:r>
            <a:r>
              <a:rPr lang="en-US" dirty="0"/>
              <a:t> format=</a:t>
            </a:r>
            <a:r>
              <a:rPr lang="en-US" b="1" dirty="0"/>
              <a:t>1.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BcampLib.Order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b="1" dirty="0"/>
              <a:t>QUIT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5610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Modifying the Database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Three kinds of modifications</a:t>
            </a:r>
          </a:p>
          <a:p>
            <a:r>
              <a:rPr lang="en-US" altLang="en-US" dirty="0"/>
              <a:t>Insertions</a:t>
            </a:r>
          </a:p>
          <a:p>
            <a:r>
              <a:rPr lang="en-US" altLang="en-US" dirty="0"/>
              <a:t>Deletions</a:t>
            </a:r>
          </a:p>
          <a:p>
            <a:r>
              <a:rPr lang="en-US" altLang="en-US" dirty="0"/>
              <a:t>Updates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Sometimes they are all called “updates”</a:t>
            </a:r>
          </a:p>
        </p:txBody>
      </p:sp>
    </p:spTree>
    <p:extLst>
      <p:ext uri="{BB962C8B-B14F-4D97-AF65-F5344CB8AC3E}">
        <p14:creationId xmlns:p14="http://schemas.microsoft.com/office/powerpoint/2010/main" val="142500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Insertions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1489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General form: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2971801" y="5715001"/>
            <a:ext cx="4631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Missing attribute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NULL.</a:t>
            </a:r>
          </a:p>
          <a:p>
            <a:pPr eaLnBrk="0" hangingPunct="0"/>
            <a:r>
              <a:rPr lang="en-US" altLang="en-US"/>
              <a:t>May drop attribute names if give them in order.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2514600" y="2438400"/>
            <a:ext cx="478252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INSERT   INTO</a:t>
            </a:r>
            <a:r>
              <a:rPr lang="en-US" altLang="en-US"/>
              <a:t>   R(A1,…., An)   </a:t>
            </a:r>
            <a:r>
              <a:rPr lang="en-US" altLang="en-US">
                <a:solidFill>
                  <a:schemeClr val="accent2"/>
                </a:solidFill>
              </a:rPr>
              <a:t>VALUES</a:t>
            </a:r>
            <a:r>
              <a:rPr lang="en-US" altLang="en-US"/>
              <a:t>  (v1,…., vn)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94510" y="4186535"/>
            <a:ext cx="376207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 into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BcampLib.Order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values(1,1,'26JUN14'd,123)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1752600" y="3581400"/>
            <a:ext cx="4745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Example: Insert a new purchase to the database:</a:t>
            </a:r>
          </a:p>
        </p:txBody>
      </p:sp>
    </p:spTree>
    <p:extLst>
      <p:ext uri="{BB962C8B-B14F-4D97-AF65-F5344CB8AC3E}">
        <p14:creationId xmlns:p14="http://schemas.microsoft.com/office/powerpoint/2010/main" val="409469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Insertions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276601" y="2133600"/>
            <a:ext cx="3932487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INSERT   INTO</a:t>
            </a:r>
            <a:r>
              <a:rPr lang="en-US" altLang="en-US"/>
              <a:t>   PRODUCT(name)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     </a:t>
            </a:r>
            <a:r>
              <a:rPr lang="en-US" altLang="en-US">
                <a:solidFill>
                  <a:schemeClr val="accent2"/>
                </a:solidFill>
              </a:rPr>
              <a:t>SELECT  DISTINCT</a:t>
            </a:r>
            <a:r>
              <a:rPr lang="en-US" altLang="en-US"/>
              <a:t>  Purchase.product</a:t>
            </a:r>
          </a:p>
          <a:p>
            <a:pPr eaLnBrk="0" hangingPunct="0"/>
            <a:r>
              <a:rPr lang="en-US" altLang="en-US"/>
              <a:t>     </a:t>
            </a:r>
            <a:r>
              <a:rPr lang="en-US" altLang="en-US">
                <a:solidFill>
                  <a:schemeClr val="accent2"/>
                </a:solidFill>
              </a:rPr>
              <a:t>FROM </a:t>
            </a:r>
            <a:r>
              <a:rPr lang="en-US" altLang="en-US"/>
              <a:t>     Purchase</a:t>
            </a:r>
          </a:p>
          <a:p>
            <a:pPr eaLnBrk="0" hangingPunct="0"/>
            <a:r>
              <a:rPr lang="en-US" altLang="en-US"/>
              <a:t>    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Purchase.date &gt; “10/26/01”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2514601" y="5257801"/>
            <a:ext cx="4156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The query replaces the VALUES keyword.</a:t>
            </a:r>
          </a:p>
          <a:p>
            <a:pPr eaLnBrk="0" hangingPunct="0"/>
            <a:r>
              <a:rPr lang="en-US" altLang="en-US"/>
              <a:t>Here we insert </a:t>
            </a:r>
            <a:r>
              <a:rPr lang="en-US" altLang="en-US" i="1"/>
              <a:t>many</a:t>
            </a:r>
            <a:r>
              <a:rPr lang="en-US" altLang="en-US"/>
              <a:t> tuples into PRODUCT</a:t>
            </a:r>
          </a:p>
        </p:txBody>
      </p:sp>
    </p:spTree>
    <p:extLst>
      <p:ext uri="{BB962C8B-B14F-4D97-AF65-F5344CB8AC3E}">
        <p14:creationId xmlns:p14="http://schemas.microsoft.com/office/powerpoint/2010/main" val="259362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Insertion: an Example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1828801" y="2667000"/>
            <a:ext cx="7788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prodName</a:t>
            </a:r>
            <a:r>
              <a:rPr lang="en-US" altLang="en-US"/>
              <a:t> is foreign key in </a:t>
            </a:r>
            <a:r>
              <a:rPr lang="en-US" altLang="en-US">
                <a:solidFill>
                  <a:schemeClr val="accent2"/>
                </a:solidFill>
              </a:rPr>
              <a:t>Product</a:t>
            </a:r>
            <a:r>
              <a:rPr lang="en-US" altLang="en-US"/>
              <a:t>.</a:t>
            </a:r>
            <a:r>
              <a:rPr lang="en-US" altLang="en-US">
                <a:solidFill>
                  <a:schemeClr val="accent2"/>
                </a:solidFill>
              </a:rPr>
              <a:t>name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Suppose database got corrupted and we need to fix it: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2057400" y="4572000"/>
          <a:ext cx="3505200" cy="11938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418" name="Group 18"/>
          <p:cNvGraphicFramePr>
            <a:graphicFrameLocks noGrp="1"/>
          </p:cNvGraphicFramePr>
          <p:nvPr/>
        </p:nvGraphicFramePr>
        <p:xfrm>
          <a:off x="6324600" y="4343400"/>
          <a:ext cx="3276600" cy="1727200"/>
        </p:xfrm>
        <a:graphic>
          <a:graphicData uri="http://schemas.openxmlformats.org/drawingml/2006/table">
            <a:tbl>
              <a:tblPr/>
              <a:tblGrid>
                <a:gridCol w="1092200"/>
                <a:gridCol w="1092200"/>
                <a:gridCol w="10922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buyerName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John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Smith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2209800" y="6172200"/>
            <a:ext cx="5076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Task: insert in </a:t>
            </a:r>
            <a:r>
              <a:rPr lang="en-US" altLang="en-US">
                <a:solidFill>
                  <a:schemeClr val="accent2"/>
                </a:solidFill>
              </a:rPr>
              <a:t>Product</a:t>
            </a:r>
            <a:r>
              <a:rPr lang="en-US" altLang="en-US"/>
              <a:t> all </a:t>
            </a:r>
            <a:r>
              <a:rPr lang="en-US" altLang="en-US">
                <a:solidFill>
                  <a:schemeClr val="accent2"/>
                </a:solidFill>
              </a:rPr>
              <a:t>prodNames</a:t>
            </a:r>
            <a:r>
              <a:rPr lang="en-US" altLang="en-US"/>
              <a:t> from </a:t>
            </a:r>
            <a:r>
              <a:rPr lang="en-US" altLang="en-US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58441" name="Rectangle 41"/>
          <p:cNvSpPr>
            <a:spLocks noChangeArrowheads="1"/>
          </p:cNvSpPr>
          <p:nvPr/>
        </p:nvSpPr>
        <p:spPr bwMode="auto">
          <a:xfrm>
            <a:off x="2057400" y="411480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58442" name="Rectangle 42"/>
          <p:cNvSpPr>
            <a:spLocks noChangeArrowheads="1"/>
          </p:cNvSpPr>
          <p:nvPr/>
        </p:nvSpPr>
        <p:spPr bwMode="auto">
          <a:xfrm>
            <a:off x="2743201" y="1752601"/>
            <a:ext cx="396903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Product(</a:t>
            </a:r>
            <a:r>
              <a:rPr lang="en-US" altLang="en-US" u="sng">
                <a:solidFill>
                  <a:schemeClr val="accent2"/>
                </a:solidFill>
              </a:rPr>
              <a:t>name</a:t>
            </a:r>
            <a:r>
              <a:rPr lang="en-US" altLang="en-US">
                <a:solidFill>
                  <a:schemeClr val="accent2"/>
                </a:solidFill>
              </a:rPr>
              <a:t>, listPrice, category)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Purchase(prodName, buyerName, price)</a:t>
            </a:r>
          </a:p>
        </p:txBody>
      </p:sp>
      <p:sp>
        <p:nvSpPr>
          <p:cNvPr id="358443" name="Rectangle 43"/>
          <p:cNvSpPr>
            <a:spLocks noChangeArrowheads="1"/>
          </p:cNvSpPr>
          <p:nvPr/>
        </p:nvSpPr>
        <p:spPr bwMode="auto">
          <a:xfrm>
            <a:off x="6324600" y="3886200"/>
            <a:ext cx="10372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381603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Insertion: an Example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1981200" y="1828800"/>
            <a:ext cx="5835444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INSERT   INTO</a:t>
            </a:r>
            <a:r>
              <a:rPr lang="en-US" altLang="en-US"/>
              <a:t>   Product(name)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SELECT  DISTINCT</a:t>
            </a:r>
            <a:r>
              <a:rPr lang="en-US" altLang="en-US"/>
              <a:t>  prodName</a:t>
            </a:r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FROM </a:t>
            </a:r>
            <a:r>
              <a:rPr lang="en-US" altLang="en-US"/>
              <a:t>    Purchase</a:t>
            </a:r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prodName  </a:t>
            </a:r>
            <a:r>
              <a:rPr lang="en-US" altLang="en-US">
                <a:solidFill>
                  <a:schemeClr val="accent2"/>
                </a:solidFill>
              </a:rPr>
              <a:t>NOT IN</a:t>
            </a:r>
            <a:r>
              <a:rPr lang="en-US" altLang="en-US"/>
              <a:t> (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name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Product)</a:t>
            </a:r>
          </a:p>
        </p:txBody>
      </p:sp>
      <p:graphicFrame>
        <p:nvGraphicFramePr>
          <p:cNvPr id="360452" name="Group 4"/>
          <p:cNvGraphicFramePr>
            <a:graphicFrameLocks noGrp="1"/>
          </p:cNvGraphicFramePr>
          <p:nvPr/>
        </p:nvGraphicFramePr>
        <p:xfrm>
          <a:off x="3200400" y="4419600"/>
          <a:ext cx="3505200" cy="17907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2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Insertion: an Example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5835444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INSERT   INTO</a:t>
            </a:r>
            <a:r>
              <a:rPr lang="en-US" altLang="en-US"/>
              <a:t>   Product(name, listPrice)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SELECT  DISTINCT</a:t>
            </a:r>
            <a:r>
              <a:rPr lang="en-US" altLang="en-US"/>
              <a:t>  prodName, price</a:t>
            </a:r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FROM </a:t>
            </a:r>
            <a:r>
              <a:rPr lang="en-US" altLang="en-US"/>
              <a:t> Purchase</a:t>
            </a:r>
          </a:p>
          <a:p>
            <a:pPr eaLnBrk="0" hangingPunct="0"/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prodName  </a:t>
            </a:r>
            <a:r>
              <a:rPr lang="en-US" altLang="en-US">
                <a:solidFill>
                  <a:schemeClr val="accent2"/>
                </a:solidFill>
              </a:rPr>
              <a:t>NOT IN</a:t>
            </a:r>
            <a:r>
              <a:rPr lang="en-US" altLang="en-US"/>
              <a:t> (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name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Product)</a:t>
            </a:r>
          </a:p>
        </p:txBody>
      </p:sp>
      <p:graphicFrame>
        <p:nvGraphicFramePr>
          <p:cNvPr id="362500" name="Group 4"/>
          <p:cNvGraphicFramePr>
            <a:graphicFrameLocks noGrp="1"/>
          </p:cNvGraphicFramePr>
          <p:nvPr/>
        </p:nvGraphicFramePr>
        <p:xfrm>
          <a:off x="2209800" y="4191000"/>
          <a:ext cx="3505200" cy="23876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listPrice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camera ??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225  ??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6248400" y="6019800"/>
            <a:ext cx="3232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Depends on the implementation</a:t>
            </a:r>
          </a:p>
        </p:txBody>
      </p:sp>
      <p:sp>
        <p:nvSpPr>
          <p:cNvPr id="362523" name="Line 27"/>
          <p:cNvSpPr>
            <a:spLocks noChangeShapeType="1"/>
          </p:cNvSpPr>
          <p:nvPr/>
        </p:nvSpPr>
        <p:spPr bwMode="auto">
          <a:xfrm flipH="1">
            <a:off x="57912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Deletions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3733801" y="2514601"/>
            <a:ext cx="36954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DELETE    FROM</a:t>
            </a:r>
            <a:r>
              <a:rPr lang="en-US" altLang="en-US"/>
              <a:t>    PURCHASE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/>
              <a:t>   seller = ‘Joe’   AND</a:t>
            </a:r>
          </a:p>
          <a:p>
            <a:pPr eaLnBrk="0" hangingPunct="0"/>
            <a:r>
              <a:rPr lang="en-US" altLang="en-US"/>
              <a:t>                  product = ‘Brooklyn Bridge’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2438401" y="4572001"/>
            <a:ext cx="5778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Factoid about SQL:  there is no way to delete only a single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                                  occurrence of a tuple that appears twice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                                  in a relation.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2209800" y="1676400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61996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895601" y="2438400"/>
            <a:ext cx="425879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UPDATE</a:t>
            </a:r>
            <a:r>
              <a:rPr lang="en-US" altLang="en-US"/>
              <a:t>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SET</a:t>
            </a:r>
            <a:r>
              <a:rPr lang="en-US" altLang="en-US"/>
              <a:t>    price = price/2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Product.name  </a:t>
            </a:r>
            <a:r>
              <a:rPr lang="en-US" altLang="en-US">
                <a:solidFill>
                  <a:schemeClr val="accent2"/>
                </a:solidFill>
              </a:rPr>
              <a:t>IN </a:t>
            </a:r>
            <a:r>
              <a:rPr lang="en-US" altLang="en-US"/>
              <a:t> </a:t>
            </a:r>
          </a:p>
          <a:p>
            <a:pPr eaLnBrk="0" hangingPunct="0"/>
            <a:r>
              <a:rPr lang="en-US" altLang="en-US"/>
              <a:t>                    (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product</a:t>
            </a:r>
          </a:p>
          <a:p>
            <a:pPr eaLnBrk="0" hangingPunct="0"/>
            <a:r>
              <a:rPr lang="en-US" altLang="en-US"/>
              <a:t>                      </a:t>
            </a:r>
            <a:r>
              <a:rPr lang="en-US" altLang="en-US">
                <a:solidFill>
                  <a:schemeClr val="accent2"/>
                </a:solidFill>
              </a:rPr>
              <a:t>FROM    </a:t>
            </a:r>
            <a:r>
              <a:rPr lang="en-US" altLang="en-US"/>
              <a:t>Purchase</a:t>
            </a:r>
          </a:p>
          <a:p>
            <a:pPr eaLnBrk="0" hangingPunct="0"/>
            <a:r>
              <a:rPr lang="en-US" altLang="en-US"/>
              <a:t>                     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Date =‘Oct, 25, 1999’);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270125" y="1717675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20590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CHECK (</a:t>
            </a:r>
            <a:r>
              <a:rPr lang="en-US" dirty="0" err="1" smtClean="0"/>
              <a:t>P_Id</a:t>
            </a:r>
            <a:r>
              <a:rPr lang="en-US" dirty="0" smtClean="0"/>
              <a:t>&gt;0),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varchar(255)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  <a:br>
              <a:rPr lang="en-US" dirty="0" smtClean="0"/>
            </a:br>
            <a:r>
              <a:rPr lang="en-US" dirty="0" smtClean="0"/>
              <a:t>Address varchar(255),</a:t>
            </a:r>
            <a:br>
              <a:rPr lang="en-US" dirty="0" smtClean="0"/>
            </a:br>
            <a:r>
              <a:rPr lang="en-US" dirty="0" smtClean="0"/>
              <a:t>City varchar(255)</a:t>
            </a:r>
            <a:br>
              <a:rPr lang="en-US" dirty="0" smtClean="0"/>
            </a:b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Structured Query Language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Developed by IBM in the early 1970’s.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A</a:t>
            </a:r>
            <a:r>
              <a:rPr lang="en-US" altLang="en-US" dirty="0" smtClean="0"/>
              <a:t> standard of the American National Standards Institute (ANSI) in 1986, and of the International Organization for Standardization (ISO) in 1987.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70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Primary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1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Before Creating the Table:</a:t>
            </a:r>
          </a:p>
          <a:p>
            <a:pPr marL="0" indent="0">
              <a:buNone/>
            </a:pPr>
            <a:r>
              <a:rPr lang="en-US" sz="2200" dirty="0" smtClean="0"/>
              <a:t>CREATE TABLE Persons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br>
              <a:rPr lang="en-US" sz="2200" dirty="0" smtClean="0"/>
            </a:br>
            <a:r>
              <a:rPr lang="en-US" sz="2200" dirty="0" err="1" smtClean="0"/>
              <a:t>P_Id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NOT NULL PRIMARY KEY,</a:t>
            </a:r>
            <a:br>
              <a:rPr lang="en-US" sz="2200" dirty="0" smtClean="0"/>
            </a:br>
            <a:r>
              <a:rPr lang="en-US" sz="2200" dirty="0" err="1" smtClean="0"/>
              <a:t>LastName</a:t>
            </a:r>
            <a:r>
              <a:rPr lang="en-US" sz="2200" dirty="0" smtClean="0"/>
              <a:t> varchar(255) NOT NULL,</a:t>
            </a:r>
            <a:br>
              <a:rPr lang="en-US" sz="2200" dirty="0" smtClean="0"/>
            </a:br>
            <a:r>
              <a:rPr lang="en-US" sz="2200" dirty="0" err="1" smtClean="0"/>
              <a:t>FirstName</a:t>
            </a:r>
            <a:r>
              <a:rPr lang="en-US" sz="2200" dirty="0" smtClean="0"/>
              <a:t> varchar(255),</a:t>
            </a:r>
            <a:br>
              <a:rPr lang="en-US" sz="2200" dirty="0" smtClean="0"/>
            </a:br>
            <a:r>
              <a:rPr lang="en-US" sz="2200" dirty="0" smtClean="0"/>
              <a:t>Address varchar(255),</a:t>
            </a:r>
            <a:br>
              <a:rPr lang="en-US" sz="2200" dirty="0" smtClean="0"/>
            </a:br>
            <a:r>
              <a:rPr lang="en-US" sz="2200" dirty="0" smtClean="0"/>
              <a:t>City varchar(255)</a:t>
            </a:r>
            <a:br>
              <a:rPr lang="en-US" sz="2200" dirty="0" smtClean="0"/>
            </a:b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Creating the Table:</a:t>
            </a:r>
          </a:p>
          <a:p>
            <a:pPr marL="0" indent="0">
              <a:buNone/>
            </a:pPr>
            <a:r>
              <a:rPr lang="en-US" sz="2200" dirty="0" smtClean="0"/>
              <a:t>ALTER TABLE Persons</a:t>
            </a:r>
            <a:br>
              <a:rPr lang="en-US" sz="2200" dirty="0" smtClean="0"/>
            </a:br>
            <a:r>
              <a:rPr lang="en-US" sz="2200" dirty="0" smtClean="0"/>
              <a:t>ADD PRIMARY KEY (</a:t>
            </a:r>
            <a:r>
              <a:rPr lang="en-US" sz="2200" dirty="0" err="1" smtClean="0"/>
              <a:t>P_Id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07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70000"/>
              <a:buNone/>
            </a:pPr>
            <a:endParaRPr lang="en-US" altLang="en-US" dirty="0"/>
          </a:p>
          <a:p>
            <a:pPr>
              <a:buSzPct val="70000"/>
            </a:pPr>
            <a:r>
              <a:rPr lang="en-US" altLang="en-US" dirty="0" smtClean="0"/>
              <a:t>In </a:t>
            </a:r>
            <a:r>
              <a:rPr lang="en-US" altLang="en-US" dirty="0"/>
              <a:t>1987 database interface for SQL was added to the Version 6 Base SAS package</a:t>
            </a:r>
          </a:p>
          <a:p>
            <a:pPr>
              <a:buSzPct val="70000"/>
            </a:pPr>
            <a:endParaRPr lang="en-US" altLang="en-US" dirty="0" smtClean="0"/>
          </a:p>
          <a:p>
            <a:pPr>
              <a:buSzPct val="70000"/>
            </a:pPr>
            <a:r>
              <a:rPr lang="en-US" altLang="en-US" dirty="0" smtClean="0"/>
              <a:t>A </a:t>
            </a:r>
            <a:r>
              <a:rPr lang="en-US" altLang="en-US" dirty="0"/>
              <a:t>“language within a language</a:t>
            </a:r>
            <a:r>
              <a:rPr lang="en-US" altLang="en-US" dirty="0" smtClean="0"/>
              <a:t>”.</a:t>
            </a:r>
          </a:p>
          <a:p>
            <a:pPr>
              <a:buSzPct val="70000"/>
            </a:pPr>
            <a:endParaRPr lang="en-US" altLang="en-US" dirty="0"/>
          </a:p>
          <a:p>
            <a:pPr>
              <a:buSzPct val="70000"/>
            </a:pPr>
            <a:r>
              <a:rPr lang="en-US" altLang="en-US" dirty="0" smtClean="0"/>
              <a:t>Designed for managing data held in a relational database management system (RDBMS)</a:t>
            </a:r>
          </a:p>
          <a:p>
            <a:pPr>
              <a:buSzPct val="70000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808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4" y="1474237"/>
            <a:ext cx="6819542" cy="4883433"/>
          </a:xfrm>
        </p:spPr>
      </p:pic>
    </p:spTree>
    <p:extLst>
      <p:ext uri="{BB962C8B-B14F-4D97-AF65-F5344CB8AC3E}">
        <p14:creationId xmlns:p14="http://schemas.microsoft.com/office/powerpoint/2010/main" val="1535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Tips on Learning any new 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179"/>
            <a:ext cx="10515600" cy="42037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Import and Export Data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If conditions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Data Types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Characters: CHAR(20), VARCHAR(50)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Numbers: INT, BIGINT, SMALLINT, FLOAT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Others: MONEY, DATETIME,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10515600" cy="8343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to Create a Dataset using SQL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71505" y="955617"/>
            <a:ext cx="685800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create table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BcampLib.Order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format=date7.,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Ordered_Quantity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 into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BcampLib.Order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values(1,1,'26JUN14'd,123)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values(2,3,'26JAN15'd,24)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values(3,7,'05NOV15'd,245)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latin typeface="Arial Unicode MS" panose="020B0604020202020204" pitchFamily="34" charset="-128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values(4,6,'30NOV12'd,234)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values(5,10,'07OCT87'd,35)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latin typeface="Arial Unicode MS" panose="020B0604020202020204" pitchFamily="34" charset="-128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values(6,2,'15APR14'd,453)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values(7,3,'23DEC15'd,23)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values(8,6,'30JAN16'd,54);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title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BootcampLib.Order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Table';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BcampLib.Order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proc print; run;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Keywords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is a language build on a very small number of </a:t>
            </a: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		columns </a:t>
            </a:r>
            <a:r>
              <a:rPr lang="en-US" dirty="0"/>
              <a:t>(variables) that you want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/>
              <a:t>		tables </a:t>
            </a:r>
            <a:r>
              <a:rPr lang="en-US" dirty="0"/>
              <a:t>(datasets) that you want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ON	</a:t>
            </a:r>
            <a:r>
              <a:rPr lang="en-US" dirty="0" smtClean="0"/>
              <a:t>		join </a:t>
            </a:r>
            <a:r>
              <a:rPr lang="en-US" dirty="0"/>
              <a:t>conditions that must be met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		row </a:t>
            </a:r>
            <a:r>
              <a:rPr lang="en-US" dirty="0"/>
              <a:t>(observation) conditions that must be met </a:t>
            </a:r>
          </a:p>
          <a:p>
            <a:r>
              <a:rPr lang="en-US" dirty="0">
                <a:solidFill>
                  <a:schemeClr val="accent5"/>
                </a:solidFill>
              </a:rPr>
              <a:t>GROUP </a:t>
            </a:r>
            <a:r>
              <a:rPr lang="en-US" dirty="0" smtClean="0">
                <a:solidFill>
                  <a:schemeClr val="accent5"/>
                </a:solidFill>
              </a:rPr>
              <a:t>BY</a:t>
            </a:r>
            <a:r>
              <a:rPr lang="en-US" dirty="0" smtClean="0"/>
              <a:t>		summarize </a:t>
            </a:r>
            <a:r>
              <a:rPr lang="en-US" dirty="0"/>
              <a:t>by these columns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HAVING</a:t>
            </a:r>
            <a:r>
              <a:rPr lang="en-US" dirty="0" smtClean="0"/>
              <a:t>		summary </a:t>
            </a:r>
            <a:r>
              <a:rPr lang="en-US" dirty="0"/>
              <a:t>conditions that must be met </a:t>
            </a:r>
          </a:p>
          <a:p>
            <a:r>
              <a:rPr lang="en-US" dirty="0">
                <a:solidFill>
                  <a:schemeClr val="accent5"/>
                </a:solidFill>
              </a:rPr>
              <a:t>ORDER </a:t>
            </a:r>
            <a:r>
              <a:rPr lang="en-US" dirty="0" smtClean="0">
                <a:solidFill>
                  <a:schemeClr val="accent5"/>
                </a:solidFill>
              </a:rPr>
              <a:t>BY</a:t>
            </a:r>
            <a:r>
              <a:rPr lang="en-US" dirty="0" smtClean="0"/>
              <a:t>		sort </a:t>
            </a:r>
            <a:r>
              <a:rPr lang="en-US" dirty="0"/>
              <a:t>by these columns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1038</Words>
  <Application>Microsoft Office PowerPoint</Application>
  <PresentationFormat>Widescreen</PresentationFormat>
  <Paragraphs>306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SQL Programming Tutorial  Bootcamp</vt:lpstr>
      <vt:lpstr>Outline</vt:lpstr>
      <vt:lpstr>What is SQL</vt:lpstr>
      <vt:lpstr>SQL in SAS</vt:lpstr>
      <vt:lpstr>Relational Database</vt:lpstr>
      <vt:lpstr>General Tips on Learning any new Programming Language </vt:lpstr>
      <vt:lpstr>Data Types in SQL</vt:lpstr>
      <vt:lpstr>How to Create a Dataset using SQL</vt:lpstr>
      <vt:lpstr>Keywords in SQL</vt:lpstr>
      <vt:lpstr>Anatomy of A PROC SQL Statement</vt:lpstr>
      <vt:lpstr>Examples</vt:lpstr>
      <vt:lpstr>More Examples</vt:lpstr>
      <vt:lpstr>More Examples II</vt:lpstr>
      <vt:lpstr>Aggregation in SQL</vt:lpstr>
      <vt:lpstr>Grouping and Aggregation</vt:lpstr>
      <vt:lpstr>HAVING Clause</vt:lpstr>
      <vt:lpstr>PowerPoint Presentation</vt:lpstr>
      <vt:lpstr>SQL RIGHT JOIN</vt:lpstr>
      <vt:lpstr>Conditions in SQL</vt:lpstr>
      <vt:lpstr>Example of IF Conditions SQL in SAS</vt:lpstr>
      <vt:lpstr>Modifying the Database</vt:lpstr>
      <vt:lpstr>Insertions</vt:lpstr>
      <vt:lpstr>Insertions</vt:lpstr>
      <vt:lpstr>Insertion: an Example</vt:lpstr>
      <vt:lpstr>Insertion: an Example</vt:lpstr>
      <vt:lpstr>Insertion: an Example</vt:lpstr>
      <vt:lpstr>Deletions</vt:lpstr>
      <vt:lpstr>Updates</vt:lpstr>
      <vt:lpstr>Check SQL</vt:lpstr>
      <vt:lpstr>Add Primary Key Constraint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Programming Tutorial  Bootcamp</dc:title>
  <dc:creator>Nekooeimehr, Iman</dc:creator>
  <cp:lastModifiedBy>Nekooeimehr, Iman</cp:lastModifiedBy>
  <cp:revision>21</cp:revision>
  <dcterms:created xsi:type="dcterms:W3CDTF">2016-03-24T22:23:38Z</dcterms:created>
  <dcterms:modified xsi:type="dcterms:W3CDTF">2016-03-26T09:40:29Z</dcterms:modified>
</cp:coreProperties>
</file>