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23" r:id="rId2"/>
    <p:sldId id="321" r:id="rId3"/>
    <p:sldId id="724" r:id="rId4"/>
    <p:sldId id="707" r:id="rId5"/>
    <p:sldId id="708" r:id="rId6"/>
    <p:sldId id="711" r:id="rId7"/>
    <p:sldId id="722" r:id="rId8"/>
    <p:sldId id="710" r:id="rId9"/>
    <p:sldId id="712" r:id="rId10"/>
    <p:sldId id="713" r:id="rId11"/>
    <p:sldId id="716" r:id="rId12"/>
    <p:sldId id="715" r:id="rId13"/>
    <p:sldId id="727" r:id="rId14"/>
    <p:sldId id="728" r:id="rId15"/>
    <p:sldId id="729" r:id="rId16"/>
    <p:sldId id="718" r:id="rId17"/>
    <p:sldId id="719" r:id="rId18"/>
    <p:sldId id="731" r:id="rId19"/>
  </p:sldIdLst>
  <p:sldSz cx="9144000" cy="6858000" type="screen4x3"/>
  <p:notesSz cx="6991350" cy="92805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7C80"/>
    <a:srgbClr val="FF3300"/>
    <a:srgbClr val="FF66CC"/>
    <a:srgbClr val="CC0066"/>
    <a:srgbClr val="FF33CC"/>
    <a:srgbClr val="FF00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78894" autoAdjust="0"/>
  </p:normalViewPr>
  <p:slideViewPr>
    <p:cSldViewPr snapToGrid="0">
      <p:cViewPr varScale="1">
        <p:scale>
          <a:sx n="105" d="100"/>
          <a:sy n="105" d="100"/>
        </p:scale>
        <p:origin x="-20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400" d="100"/>
        <a:sy n="400" d="100"/>
      </p:scale>
      <p:origin x="0" y="18592"/>
    </p:cViewPr>
  </p:sorterViewPr>
  <p:notesViewPr>
    <p:cSldViewPr snapToGrid="0">
      <p:cViewPr varScale="1">
        <p:scale>
          <a:sx n="81" d="100"/>
          <a:sy n="81" d="100"/>
        </p:scale>
        <p:origin x="-2040" y="-96"/>
      </p:cViewPr>
      <p:guideLst>
        <p:guide orient="horz" pos="2923"/>
        <p:guide pos="2202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 smtClean="0"/>
            </a:lvl1pPr>
          </a:lstStyle>
          <a:p>
            <a:pPr>
              <a:defRPr/>
            </a:pPr>
            <a:fld id="{C78EBBB2-B664-4E64-BDAC-E8A9C8FE1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7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 smtClean="0"/>
            </a:lvl1pPr>
          </a:lstStyle>
          <a:p>
            <a:pPr>
              <a:defRPr/>
            </a:pPr>
            <a:fld id="{CB2044E1-EEE8-459E-AB66-32D4B655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5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this work,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propose Flexible Fault-Tolerant Cache (FFT-Cache) that uses a flexible defect map to configure its architecture to achieve significant reduction in energy consumption through aggressive voltage scaling, while maintaining high error reliability.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FFT-Cache uses a portion of faulty cache blocks as redundancy – using block-level or line-level replication within or between sets – to tolerate other faulty caches lines and blocks.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Our configuration algorithm categorizes the cache lines based on degree of conflict of their blocks to reduce the granularity of redundancy replacement.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 this figure, we report the breakdown of performance drop, either due to increasing in cache access delay (from 2 to 3 cycles for L1 and 20 to 22 cycles for L2) or reduction in cache effective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This Figure summarizes the overhead of our scheme for both L1 and L2 caches.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power overhead in this figure is for high-power mode (nominal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Vdd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account for the overheads of using 8T SRAM cells for protecting the tag and defect map  arrays in low-power mode.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To reduce the effect of leakage and dynamic power consumption of FDM in high-power mode, we assume clock gating and power gating is applied in the FDM array.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main source of dynamic power in nominal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Vdd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relates to bypass MUXs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 this table we present detailed comparison between our scheme and four state-of-the-art works include Wilkerson et al.,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ZerehCache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10T SRAM cell, and Ansari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the failure rate of an SRAM cell increases exponentially when lowering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Vdd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rtl="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consequently for near threshold voltages the number of faulty cells is very high resulting in almost all of the cache lines and blocks becoming faulty. </a:t>
            </a:r>
          </a:p>
          <a:p>
            <a:pPr rtl="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by increasing the probability of bit failure, the amount of conflicts between blocks in each cache line will be increased. </a:t>
            </a:r>
          </a:p>
          <a:p>
            <a:pPr rtl="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by exploiting mechanisms that allow a cache to become inherently resilient to a large number of cell failures, we can operate the cache at a lower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Vdd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and thus gain significant energy savings.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At the system level, a wide range of Error Detection Code (EDC) and Error Correcting codes (ECC) have been used.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Several architectural techniques have also been proposed to improve reliability of on-chip cache by using either redundancy or cache resizing.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Earlier works on fault-tolerant cache design use various cache down-sizing techniques by disabling a faulty line or block of cache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we refer to every physical cache word-line containing a set of blocks as a line or set.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The number of blocks in a line or a set equals the associativity of a cache.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Each block is divided into multiple equally sized subblocks that can be as small as a single bit or as large as an entire block.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Each subblock is labeled faulty if it has at least one faulty bit.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Two blocks (lines) have a conflict if they have at least one faulty subblock (block) in the same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Initially, a raw defect map is generated at boot time: using the memory Built-In Self Test (BIST) unit, the L1 and L2cache(s) are tested under low voltage conditions.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output of the BIST is used to initialize the FDM.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define the Max Global Block (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MGB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parameter as the maximum number of blocks in a line that can be set as global (sacrificial) blocks.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FDM configuration algorithm:</a:t>
            </a:r>
          </a:p>
          <a:p>
            <a:pPr lvl="0" rtl="0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- Traverse the faulty rows of FDM and based on the conflicts between faulty blocks in each row, categorize the FDM entries into four groups: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If the number of faulty blocks in a row is below MGB set it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min_faulty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block group.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If there is no conflict between faulty blocks in a row, set the row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no_conflict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group. 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If there is only one conflict between one of the blocks with other blocks in the row, set the row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low_conflict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group. 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If there is more than one conflict between the blocks within a group, set the row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high_conflict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 group.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- For lines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min_faulty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block group set the status of faulty blocks to Global block.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- For lines in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no_conflict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group make one of its faulty blocks as Local Target block.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- For the lines in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low_conflict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group, make the status of the block that has conflict with other blocks as Global and then attempt to find a Global Target block for each line.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- For the lines in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high_conflict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group, try to find a similar line from other bank to make it as the Global Target line. 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To replicate the faulty subblocks in a line (called a host line), our scheme tries to find a faulty block in the same line or in another line that has no conflict with other blocks in the host line.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We refer to such a block as a 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Target block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If FFT-Cache cannot find a target block for the host line, it tries to find another faulty line (called a target line) that has no conflict with the host line. It then sacrifices the target line to replicate all faulty blocks of the host line.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Thus, based on the earlier discussion, the sacrificial target line (block) could be one of: 1) Local Target block, 2) Global Target block, or 3) Global Target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This Figure shows the architecture of the proposed FFT-Cache.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Let’s assume the cache is divided into two banks, with each bank containing two ways (blocks) that are further divided into 2 subblocks.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new modules (MUXs and FDM) added to the conventional cache are highlighted in the figure.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Note that two levels of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MUXing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are added to compose the final fault-free block, based on either multiple blocks within a set or between two or more sets in different banks of data.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additional multiplexer network would allow us to compose the final fault-free block from any of the subblocks in any of the cache way in either Bank0 or Bank1, based on the FDM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To estimate the probability of failure for the cache, we developed an analytical model of the FFT-Cache.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architecture was simulated using an extensively modified version of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Simplescalar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4.0 using SPEC2K benchmarks.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For a given set of cache parameters (e.g., associativity, subblock size, MGB, etc.), a Monte Carlo simulation with 1000 iterations is performed using our FDM configuration algorithm to identify the portion of the cache that should be disabled while achieving a 99% yield.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Applied to L1 and L2 as shown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n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used our analytical models of failure to determine the failure probability of a 64KB L1 FFT-Cache and compared it to SECDED and DECTED methods with equal area overhead.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results, as shown in this Figure, demonstrate that, at a given voltage, FFT-Cache is the most reliable cache, while SECDED is the least reliable cache.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44E1-EEE8-459E-AB66-32D4B655D5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7BF07914-2BA3-416D-BB87-54E14E31532A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596576D1-8DC6-44EC-B805-8F05D39B874C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AA54008F-C641-4530-B051-34739AFAFA4B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Conf/Workshop-name</a:t>
            </a:r>
            <a:r>
              <a:rPr lang="en-US" i="0" dirty="0" smtClean="0"/>
              <a:t>  </a:t>
            </a:r>
            <a:r>
              <a:rPr lang="en-US" dirty="0" smtClean="0"/>
              <a:t>date</a:t>
            </a:r>
            <a:r>
              <a:rPr lang="en-US" i="0" dirty="0" smtClean="0"/>
              <a:t>  #</a:t>
            </a:r>
            <a:fld id="{D00DE88A-257C-4858-9388-BC1B86BA5205}" type="slidenum">
              <a:rPr lang="en-US" i="0" smtClean="0"/>
              <a:pPr>
                <a:defRPr/>
              </a:pPr>
              <a:t>‹#›</a:t>
            </a:fld>
            <a:endParaRPr lang="en-US" i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57ADB124-DA9D-4E85-8F07-E5A6834A475B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495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95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C44F045D-F567-4922-BE66-17226514FF0B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17C6C743-9821-4435-8171-D27C535A97FA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8661EE65-C92A-4FB2-9213-CC96B49DA8BE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D3BAEE87-6C0C-4122-8416-7480B6A0E2C3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4426D2DF-70E7-45E8-B525-1692FB8F96C3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Conf/Workshop-name</a:t>
            </a:r>
            <a:r>
              <a:rPr lang="en-US" i="0"/>
              <a:t>  </a:t>
            </a:r>
            <a:r>
              <a:rPr lang="en-US"/>
              <a:t>date</a:t>
            </a:r>
            <a:r>
              <a:rPr lang="en-US" i="0"/>
              <a:t>  #</a:t>
            </a:r>
            <a:fld id="{DAD35796-EE9C-4FE2-88E6-23E3E894EB81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86042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1029" name="Picture 15" descr="cec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562975" y="6442075"/>
            <a:ext cx="4159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8796" y="6629400"/>
            <a:ext cx="2276475" cy="23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900" b="0" i="1" smtClean="0"/>
            </a:lvl1pPr>
          </a:lstStyle>
          <a:p>
            <a:r>
              <a:rPr lang="en-US" dirty="0" smtClean="0"/>
              <a:t>University of California San Diego</a:t>
            </a:r>
            <a:endParaRPr lang="en-US" dirty="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607175"/>
            <a:ext cx="2572719" cy="249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r>
              <a:rPr lang="en-US" sz="1000" dirty="0" smtClean="0"/>
              <a:t>Copyright © 2010 </a:t>
            </a:r>
            <a:r>
              <a:rPr lang="en-US" sz="1000" dirty="0" err="1" smtClean="0"/>
              <a:t>Houman</a:t>
            </a:r>
            <a:r>
              <a:rPr lang="en-US" sz="1000" dirty="0" smtClean="0"/>
              <a:t> </a:t>
            </a:r>
            <a:r>
              <a:rPr lang="en-US" sz="1000" dirty="0" err="1" smtClean="0"/>
              <a:t>Homayoun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²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rgbClr val="3366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1600">
          <a:solidFill>
            <a:srgbClr val="3366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1600">
          <a:solidFill>
            <a:srgbClr val="3366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1600">
          <a:solidFill>
            <a:srgbClr val="3366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1600">
          <a:solidFill>
            <a:srgbClr val="3366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95300" y="2754313"/>
            <a:ext cx="8181975" cy="24971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 err="1" smtClean="0">
                <a:solidFill>
                  <a:schemeClr val="accent2"/>
                </a:solidFill>
                <a:cs typeface="+mn-cs"/>
              </a:rPr>
              <a:t>Houman</a:t>
            </a: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cs typeface="+mn-cs"/>
              </a:rPr>
              <a:t>Homayoun</a:t>
            </a:r>
            <a:endParaRPr lang="en-US" sz="2800" b="1" dirty="0" smtClean="0">
              <a:solidFill>
                <a:schemeClr val="accent2"/>
              </a:solidFill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 err="1">
                <a:cs typeface="+mn-cs"/>
              </a:rPr>
              <a:t>Houman</a:t>
            </a:r>
            <a:r>
              <a:rPr lang="en-US" sz="2000" b="1" dirty="0">
                <a:cs typeface="+mn-cs"/>
              </a:rPr>
              <a:t> </a:t>
            </a:r>
            <a:r>
              <a:rPr lang="en-US" sz="2000" b="1" dirty="0" err="1">
                <a:cs typeface="+mn-cs"/>
              </a:rPr>
              <a:t>Homayoun</a:t>
            </a: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cs typeface="+mn-cs"/>
              </a:rPr>
              <a:t>National Science Foundation Computing Innovation Fellow</a:t>
            </a:r>
          </a:p>
          <a:p>
            <a:pPr>
              <a:lnSpc>
                <a:spcPct val="90000"/>
              </a:lnSpc>
              <a:defRPr/>
            </a:pP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cs typeface="+mn-cs"/>
              </a:rPr>
              <a:t>Department of Computer Science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cs typeface="+mn-cs"/>
              </a:rPr>
              <a:t>University of California San Diego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1506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74638" y="471488"/>
            <a:ext cx="8555037" cy="19573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FFT-Cache: A Flexible Fault-Tolerant Cache Architecture</a:t>
            </a:r>
            <a:br>
              <a:rPr lang="en-US" dirty="0" smtClean="0"/>
            </a:br>
            <a:r>
              <a:rPr lang="en-US" dirty="0" smtClean="0"/>
              <a:t>for Ultra Low Voltage Operation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 </a:t>
            </a: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822325" y="5692775"/>
            <a:ext cx="79533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305" y="1641850"/>
            <a:ext cx="6086629" cy="397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 of Cache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5291"/>
            <a:ext cx="9144000" cy="525780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10</a:t>
            </a:fld>
            <a:endParaRPr lang="en-US" i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V="1">
            <a:off x="514650" y="3433775"/>
            <a:ext cx="3458094" cy="1662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916180" y="4827734"/>
            <a:ext cx="5708071" cy="1385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168162" y="2718752"/>
            <a:ext cx="14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99.9% Yield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065172" y="3123851"/>
            <a:ext cx="446896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/>
          <p:nvPr/>
        </p:nvSpPr>
        <p:spPr bwMode="auto">
          <a:xfrm>
            <a:off x="1344276" y="5395864"/>
            <a:ext cx="6763264" cy="620734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b="0" dirty="0" smtClean="0">
                <a:solidFill>
                  <a:schemeClr val="accent6"/>
                </a:solidFill>
              </a:rPr>
              <a:t>FFT-Cache can reduce the </a:t>
            </a:r>
            <a:r>
              <a:rPr lang="en-US" sz="1600" b="0" dirty="0" err="1" smtClean="0">
                <a:solidFill>
                  <a:schemeClr val="accent6"/>
                </a:solidFill>
              </a:rPr>
              <a:t>Vdd</a:t>
            </a:r>
            <a:r>
              <a:rPr lang="en-US" sz="1600" b="0" dirty="0" smtClean="0">
                <a:solidFill>
                  <a:schemeClr val="accent6"/>
                </a:solidFill>
              </a:rPr>
              <a:t> below </a:t>
            </a:r>
            <a:r>
              <a:rPr lang="en-US" sz="1600" dirty="0" smtClean="0">
                <a:solidFill>
                  <a:schemeClr val="accent6"/>
                </a:solidFill>
              </a:rPr>
              <a:t>375mv</a:t>
            </a:r>
            <a:r>
              <a:rPr lang="en-US" sz="1600" b="0" dirty="0" smtClean="0">
                <a:solidFill>
                  <a:schemeClr val="accent6"/>
                </a:solidFill>
              </a:rPr>
              <a:t> in comparison with </a:t>
            </a:r>
            <a:r>
              <a:rPr lang="en-US" sz="1600" dirty="0" smtClean="0">
                <a:solidFill>
                  <a:schemeClr val="accent6"/>
                </a:solidFill>
              </a:rPr>
              <a:t>465mv</a:t>
            </a:r>
            <a:r>
              <a:rPr lang="en-US" sz="1600" b="0" dirty="0" smtClean="0">
                <a:solidFill>
                  <a:schemeClr val="accent6"/>
                </a:solidFill>
              </a:rPr>
              <a:t> </a:t>
            </a:r>
          </a:p>
          <a:p>
            <a:pPr eaLnBrk="1" hangingPunct="1"/>
            <a:r>
              <a:rPr lang="en-US" sz="1600" b="0" dirty="0" smtClean="0">
                <a:solidFill>
                  <a:schemeClr val="accent6"/>
                </a:solidFill>
              </a:rPr>
              <a:t>and </a:t>
            </a:r>
            <a:r>
              <a:rPr lang="en-US" sz="1600" dirty="0" smtClean="0">
                <a:solidFill>
                  <a:schemeClr val="accent6"/>
                </a:solidFill>
              </a:rPr>
              <a:t>520mv</a:t>
            </a:r>
            <a:r>
              <a:rPr lang="en-US" sz="1600" b="0" dirty="0" smtClean="0">
                <a:solidFill>
                  <a:schemeClr val="accent6"/>
                </a:solidFill>
              </a:rPr>
              <a:t> for DECTED and SECDED methods,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Experiment </a:t>
            </a:r>
            <a:r>
              <a:rPr lang="en-US" sz="2800" dirty="0" smtClean="0"/>
              <a:t>1: </a:t>
            </a:r>
            <a:r>
              <a:rPr lang="en-US" sz="2800" dirty="0" smtClean="0"/>
              <a:t>Impact of FFT-Cache on Performance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8844"/>
            <a:ext cx="9144000" cy="5318156"/>
          </a:xfrm>
        </p:spPr>
        <p:txBody>
          <a:bodyPr/>
          <a:lstStyle/>
          <a:p>
            <a:r>
              <a:rPr lang="en-US" sz="2000" dirty="0" smtClean="0"/>
              <a:t>Results of minimum voltage configuration on L1 &amp; L2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chemeClr val="accent6"/>
                </a:solidFill>
              </a:rPr>
              <a:t>Vdd</a:t>
            </a:r>
            <a:r>
              <a:rPr lang="en-US" sz="1600" dirty="0" smtClean="0">
                <a:solidFill>
                  <a:schemeClr val="accent6"/>
                </a:solidFill>
              </a:rPr>
              <a:t>=375 mV and 16-bit subblock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Performance drop due to:</a:t>
            </a:r>
          </a:p>
          <a:p>
            <a:pPr lvl="1"/>
            <a:r>
              <a:rPr lang="en-US" sz="1600" dirty="0" smtClean="0"/>
              <a:t>increasing in cache access delay (from 2 to 3 cycles for L1 and 20 to 22 cycles for L2) </a:t>
            </a:r>
          </a:p>
          <a:p>
            <a:pPr lvl="1"/>
            <a:r>
              <a:rPr lang="en-US" sz="1600" dirty="0" smtClean="0"/>
              <a:t>reduction in cache effective size (less than 25%)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11</a:t>
            </a:fld>
            <a:endParaRPr lang="en-US" i="0" dirty="0"/>
          </a:p>
        </p:txBody>
      </p:sp>
      <p:grpSp>
        <p:nvGrpSpPr>
          <p:cNvPr id="52229" name="Group 5"/>
          <p:cNvGrpSpPr>
            <a:grpSpLocks noChangeAspect="1"/>
          </p:cNvGrpSpPr>
          <p:nvPr/>
        </p:nvGrpSpPr>
        <p:grpSpPr bwMode="auto">
          <a:xfrm>
            <a:off x="1472728" y="3034792"/>
            <a:ext cx="6378575" cy="3295650"/>
            <a:chOff x="922" y="1797"/>
            <a:chExt cx="4018" cy="2076"/>
          </a:xfrm>
        </p:grpSpPr>
        <p:sp>
          <p:nvSpPr>
            <p:cNvPr id="522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22" y="1797"/>
              <a:ext cx="3916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947" y="1823"/>
              <a:ext cx="3860" cy="202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1354" y="1894"/>
              <a:ext cx="3372" cy="1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354" y="2917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1354" y="2743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1354" y="2574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1354" y="2405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1354" y="2237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1354" y="2063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1354" y="1894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354" y="1894"/>
              <a:ext cx="3372" cy="1192"/>
            </a:xfrm>
            <a:prstGeom prst="rect">
              <a:avLst/>
            </a:prstGeom>
            <a:noFill/>
            <a:ln w="5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390" y="2319"/>
              <a:ext cx="56" cy="767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649" y="3029"/>
              <a:ext cx="56" cy="57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909" y="2595"/>
              <a:ext cx="56" cy="491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041" y="2784"/>
              <a:ext cx="51" cy="302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300" y="2917"/>
              <a:ext cx="51" cy="169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2427" y="3070"/>
              <a:ext cx="56" cy="16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2560" y="2978"/>
              <a:ext cx="50" cy="108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687" y="3060"/>
              <a:ext cx="56" cy="26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819" y="2850"/>
              <a:ext cx="51" cy="236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946" y="2692"/>
              <a:ext cx="56" cy="394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078" y="2671"/>
              <a:ext cx="51" cy="415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3338" y="2994"/>
              <a:ext cx="51" cy="92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3465" y="3080"/>
              <a:ext cx="56" cy="6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3597" y="3080"/>
              <a:ext cx="51" cy="6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3724" y="2779"/>
              <a:ext cx="56" cy="307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3856" y="2896"/>
              <a:ext cx="51" cy="190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3984" y="3075"/>
              <a:ext cx="55" cy="11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4116" y="3034"/>
              <a:ext cx="51" cy="52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4243" y="2886"/>
              <a:ext cx="56" cy="200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4375" y="2758"/>
              <a:ext cx="51" cy="328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4635" y="2917"/>
              <a:ext cx="50" cy="169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1390" y="2022"/>
              <a:ext cx="56" cy="297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1522" y="2973"/>
              <a:ext cx="51" cy="113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649" y="2973"/>
              <a:ext cx="56" cy="56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1781" y="2999"/>
              <a:ext cx="51" cy="87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909" y="2375"/>
              <a:ext cx="56" cy="220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2041" y="2671"/>
              <a:ext cx="51" cy="113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2168" y="3075"/>
              <a:ext cx="56" cy="11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2300" y="2901"/>
              <a:ext cx="51" cy="16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2427" y="3060"/>
              <a:ext cx="56" cy="10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2560" y="2922"/>
              <a:ext cx="50" cy="56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2687" y="3050"/>
              <a:ext cx="56" cy="10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2819" y="2738"/>
              <a:ext cx="51" cy="112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3" name="Rectangle 49"/>
            <p:cNvSpPr>
              <a:spLocks noChangeArrowheads="1"/>
            </p:cNvSpPr>
            <p:nvPr/>
          </p:nvSpPr>
          <p:spPr bwMode="auto">
            <a:xfrm>
              <a:off x="2946" y="2477"/>
              <a:ext cx="56" cy="215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3078" y="2405"/>
              <a:ext cx="51" cy="266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3205" y="3034"/>
              <a:ext cx="56" cy="52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Rectangle 52"/>
            <p:cNvSpPr>
              <a:spLocks noChangeArrowheads="1"/>
            </p:cNvSpPr>
            <p:nvPr/>
          </p:nvSpPr>
          <p:spPr bwMode="auto">
            <a:xfrm>
              <a:off x="3338" y="2917"/>
              <a:ext cx="51" cy="77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3465" y="3065"/>
              <a:ext cx="56" cy="15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3597" y="3045"/>
              <a:ext cx="51" cy="35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>
              <a:off x="3724" y="2615"/>
              <a:ext cx="56" cy="164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Rectangle 56"/>
            <p:cNvSpPr>
              <a:spLocks noChangeArrowheads="1"/>
            </p:cNvSpPr>
            <p:nvPr/>
          </p:nvSpPr>
          <p:spPr bwMode="auto">
            <a:xfrm>
              <a:off x="3856" y="2789"/>
              <a:ext cx="51" cy="107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3984" y="2912"/>
              <a:ext cx="55" cy="163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Rectangle 58"/>
            <p:cNvSpPr>
              <a:spLocks noChangeArrowheads="1"/>
            </p:cNvSpPr>
            <p:nvPr/>
          </p:nvSpPr>
          <p:spPr bwMode="auto">
            <a:xfrm>
              <a:off x="4116" y="2994"/>
              <a:ext cx="51" cy="40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Rectangle 59"/>
            <p:cNvSpPr>
              <a:spLocks noChangeArrowheads="1"/>
            </p:cNvSpPr>
            <p:nvPr/>
          </p:nvSpPr>
          <p:spPr bwMode="auto">
            <a:xfrm>
              <a:off x="4243" y="2825"/>
              <a:ext cx="56" cy="61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4" name="Rectangle 60"/>
            <p:cNvSpPr>
              <a:spLocks noChangeArrowheads="1"/>
            </p:cNvSpPr>
            <p:nvPr/>
          </p:nvSpPr>
          <p:spPr bwMode="auto">
            <a:xfrm>
              <a:off x="4375" y="2656"/>
              <a:ext cx="51" cy="102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Rectangle 61"/>
            <p:cNvSpPr>
              <a:spLocks noChangeArrowheads="1"/>
            </p:cNvSpPr>
            <p:nvPr/>
          </p:nvSpPr>
          <p:spPr bwMode="auto">
            <a:xfrm>
              <a:off x="4502" y="3034"/>
              <a:ext cx="56" cy="52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6" name="Rectangle 62"/>
            <p:cNvSpPr>
              <a:spLocks noChangeArrowheads="1"/>
            </p:cNvSpPr>
            <p:nvPr/>
          </p:nvSpPr>
          <p:spPr bwMode="auto">
            <a:xfrm>
              <a:off x="4635" y="2820"/>
              <a:ext cx="50" cy="97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7" name="Line 63"/>
            <p:cNvSpPr>
              <a:spLocks noChangeShapeType="1"/>
            </p:cNvSpPr>
            <p:nvPr/>
          </p:nvSpPr>
          <p:spPr bwMode="auto">
            <a:xfrm>
              <a:off x="1354" y="1894"/>
              <a:ext cx="1" cy="11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8" name="Line 64"/>
            <p:cNvSpPr>
              <a:spLocks noChangeShapeType="1"/>
            </p:cNvSpPr>
            <p:nvPr/>
          </p:nvSpPr>
          <p:spPr bwMode="auto">
            <a:xfrm>
              <a:off x="1329" y="308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9" name="Line 65"/>
            <p:cNvSpPr>
              <a:spLocks noChangeShapeType="1"/>
            </p:cNvSpPr>
            <p:nvPr/>
          </p:nvSpPr>
          <p:spPr bwMode="auto">
            <a:xfrm>
              <a:off x="1329" y="291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0" name="Line 66"/>
            <p:cNvSpPr>
              <a:spLocks noChangeShapeType="1"/>
            </p:cNvSpPr>
            <p:nvPr/>
          </p:nvSpPr>
          <p:spPr bwMode="auto">
            <a:xfrm>
              <a:off x="1329" y="274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1" name="Line 67"/>
            <p:cNvSpPr>
              <a:spLocks noChangeShapeType="1"/>
            </p:cNvSpPr>
            <p:nvPr/>
          </p:nvSpPr>
          <p:spPr bwMode="auto">
            <a:xfrm>
              <a:off x="1329" y="2574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2" name="Line 68"/>
            <p:cNvSpPr>
              <a:spLocks noChangeShapeType="1"/>
            </p:cNvSpPr>
            <p:nvPr/>
          </p:nvSpPr>
          <p:spPr bwMode="auto">
            <a:xfrm>
              <a:off x="1329" y="2405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3" name="Line 69"/>
            <p:cNvSpPr>
              <a:spLocks noChangeShapeType="1"/>
            </p:cNvSpPr>
            <p:nvPr/>
          </p:nvSpPr>
          <p:spPr bwMode="auto">
            <a:xfrm>
              <a:off x="1329" y="2237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4" name="Line 70"/>
            <p:cNvSpPr>
              <a:spLocks noChangeShapeType="1"/>
            </p:cNvSpPr>
            <p:nvPr/>
          </p:nvSpPr>
          <p:spPr bwMode="auto">
            <a:xfrm>
              <a:off x="1329" y="206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5" name="Line 71"/>
            <p:cNvSpPr>
              <a:spLocks noChangeShapeType="1"/>
            </p:cNvSpPr>
            <p:nvPr/>
          </p:nvSpPr>
          <p:spPr bwMode="auto">
            <a:xfrm>
              <a:off x="1329" y="1894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6" name="Line 72"/>
            <p:cNvSpPr>
              <a:spLocks noChangeShapeType="1"/>
            </p:cNvSpPr>
            <p:nvPr/>
          </p:nvSpPr>
          <p:spPr bwMode="auto">
            <a:xfrm>
              <a:off x="1354" y="3086"/>
              <a:ext cx="3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 flipV="1">
              <a:off x="1354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8" name="Line 74"/>
            <p:cNvSpPr>
              <a:spLocks noChangeShapeType="1"/>
            </p:cNvSpPr>
            <p:nvPr/>
          </p:nvSpPr>
          <p:spPr bwMode="auto">
            <a:xfrm flipV="1">
              <a:off x="1487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1614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0" name="Line 76"/>
            <p:cNvSpPr>
              <a:spLocks noChangeShapeType="1"/>
            </p:cNvSpPr>
            <p:nvPr/>
          </p:nvSpPr>
          <p:spPr bwMode="auto">
            <a:xfrm flipV="1">
              <a:off x="1746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1" name="Line 77"/>
            <p:cNvSpPr>
              <a:spLocks noChangeShapeType="1"/>
            </p:cNvSpPr>
            <p:nvPr/>
          </p:nvSpPr>
          <p:spPr bwMode="auto">
            <a:xfrm flipV="1">
              <a:off x="1873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2" name="Line 78"/>
            <p:cNvSpPr>
              <a:spLocks noChangeShapeType="1"/>
            </p:cNvSpPr>
            <p:nvPr/>
          </p:nvSpPr>
          <p:spPr bwMode="auto">
            <a:xfrm flipV="1">
              <a:off x="2005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3" name="Line 79"/>
            <p:cNvSpPr>
              <a:spLocks noChangeShapeType="1"/>
            </p:cNvSpPr>
            <p:nvPr/>
          </p:nvSpPr>
          <p:spPr bwMode="auto">
            <a:xfrm flipV="1">
              <a:off x="2132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4" name="Line 80"/>
            <p:cNvSpPr>
              <a:spLocks noChangeShapeType="1"/>
            </p:cNvSpPr>
            <p:nvPr/>
          </p:nvSpPr>
          <p:spPr bwMode="auto">
            <a:xfrm flipV="1">
              <a:off x="2265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 flipV="1">
              <a:off x="2392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6" name="Line 82"/>
            <p:cNvSpPr>
              <a:spLocks noChangeShapeType="1"/>
            </p:cNvSpPr>
            <p:nvPr/>
          </p:nvSpPr>
          <p:spPr bwMode="auto">
            <a:xfrm flipV="1">
              <a:off x="2524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7" name="Line 83"/>
            <p:cNvSpPr>
              <a:spLocks noChangeShapeType="1"/>
            </p:cNvSpPr>
            <p:nvPr/>
          </p:nvSpPr>
          <p:spPr bwMode="auto">
            <a:xfrm flipV="1">
              <a:off x="2651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8" name="Line 84"/>
            <p:cNvSpPr>
              <a:spLocks noChangeShapeType="1"/>
            </p:cNvSpPr>
            <p:nvPr/>
          </p:nvSpPr>
          <p:spPr bwMode="auto">
            <a:xfrm flipV="1">
              <a:off x="2783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9" name="Line 85"/>
            <p:cNvSpPr>
              <a:spLocks noChangeShapeType="1"/>
            </p:cNvSpPr>
            <p:nvPr/>
          </p:nvSpPr>
          <p:spPr bwMode="auto">
            <a:xfrm flipV="1">
              <a:off x="2910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0" name="Line 86"/>
            <p:cNvSpPr>
              <a:spLocks noChangeShapeType="1"/>
            </p:cNvSpPr>
            <p:nvPr/>
          </p:nvSpPr>
          <p:spPr bwMode="auto">
            <a:xfrm flipV="1">
              <a:off x="3043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 flipV="1">
              <a:off x="3170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2" name="Line 88"/>
            <p:cNvSpPr>
              <a:spLocks noChangeShapeType="1"/>
            </p:cNvSpPr>
            <p:nvPr/>
          </p:nvSpPr>
          <p:spPr bwMode="auto">
            <a:xfrm flipV="1">
              <a:off x="3302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3" name="Line 89"/>
            <p:cNvSpPr>
              <a:spLocks noChangeShapeType="1"/>
            </p:cNvSpPr>
            <p:nvPr/>
          </p:nvSpPr>
          <p:spPr bwMode="auto">
            <a:xfrm flipV="1">
              <a:off x="3429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4" name="Line 90"/>
            <p:cNvSpPr>
              <a:spLocks noChangeShapeType="1"/>
            </p:cNvSpPr>
            <p:nvPr/>
          </p:nvSpPr>
          <p:spPr bwMode="auto">
            <a:xfrm flipV="1">
              <a:off x="3561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 flipV="1">
              <a:off x="3689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6" name="Line 92"/>
            <p:cNvSpPr>
              <a:spLocks noChangeShapeType="1"/>
            </p:cNvSpPr>
            <p:nvPr/>
          </p:nvSpPr>
          <p:spPr bwMode="auto">
            <a:xfrm flipV="1">
              <a:off x="3821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7" name="Line 93"/>
            <p:cNvSpPr>
              <a:spLocks noChangeShapeType="1"/>
            </p:cNvSpPr>
            <p:nvPr/>
          </p:nvSpPr>
          <p:spPr bwMode="auto">
            <a:xfrm flipV="1">
              <a:off x="3948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8" name="Line 94"/>
            <p:cNvSpPr>
              <a:spLocks noChangeShapeType="1"/>
            </p:cNvSpPr>
            <p:nvPr/>
          </p:nvSpPr>
          <p:spPr bwMode="auto">
            <a:xfrm flipV="1">
              <a:off x="4080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 flipV="1">
              <a:off x="4207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0" name="Line 96"/>
            <p:cNvSpPr>
              <a:spLocks noChangeShapeType="1"/>
            </p:cNvSpPr>
            <p:nvPr/>
          </p:nvSpPr>
          <p:spPr bwMode="auto">
            <a:xfrm flipV="1">
              <a:off x="4340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 flipV="1">
              <a:off x="4467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2" name="Line 98"/>
            <p:cNvSpPr>
              <a:spLocks noChangeShapeType="1"/>
            </p:cNvSpPr>
            <p:nvPr/>
          </p:nvSpPr>
          <p:spPr bwMode="auto">
            <a:xfrm flipV="1">
              <a:off x="4599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3" name="Line 99"/>
            <p:cNvSpPr>
              <a:spLocks noChangeShapeType="1"/>
            </p:cNvSpPr>
            <p:nvPr/>
          </p:nvSpPr>
          <p:spPr bwMode="auto">
            <a:xfrm flipV="1">
              <a:off x="4726" y="308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095" y="3040"/>
              <a:ext cx="23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1095" y="2871"/>
              <a:ext cx="23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1095" y="2697"/>
              <a:ext cx="23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1095" y="2528"/>
              <a:ext cx="23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1095" y="2359"/>
              <a:ext cx="23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0" name="Rectangle 106"/>
            <p:cNvSpPr>
              <a:spLocks noChangeArrowheads="1"/>
            </p:cNvSpPr>
            <p:nvPr/>
          </p:nvSpPr>
          <p:spPr bwMode="auto">
            <a:xfrm>
              <a:off x="1049" y="2191"/>
              <a:ext cx="28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1049" y="2017"/>
              <a:ext cx="28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12.0%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2" name="Rectangle 108"/>
            <p:cNvSpPr>
              <a:spLocks noChangeArrowheads="1"/>
            </p:cNvSpPr>
            <p:nvPr/>
          </p:nvSpPr>
          <p:spPr bwMode="auto">
            <a:xfrm>
              <a:off x="1049" y="1848"/>
              <a:ext cx="28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14.0%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 rot="18900000">
              <a:off x="1119" y="3110"/>
              <a:ext cx="58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ammp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 rot="18900000">
              <a:off x="1250" y="3070"/>
              <a:ext cx="65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applu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 rot="18900000">
              <a:off x="1425" y="3033"/>
              <a:ext cx="64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apsi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 rot="18900000">
              <a:off x="1587" y="2979"/>
              <a:ext cx="68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art    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7" name="Rectangle 113"/>
            <p:cNvSpPr>
              <a:spLocks noChangeArrowheads="1"/>
            </p:cNvSpPr>
            <p:nvPr/>
          </p:nvSpPr>
          <p:spPr bwMode="auto">
            <a:xfrm rot="18900000">
              <a:off x="1636" y="3056"/>
              <a:ext cx="69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bzip2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8" name="Rectangle 114"/>
            <p:cNvSpPr>
              <a:spLocks noChangeArrowheads="1"/>
            </p:cNvSpPr>
            <p:nvPr/>
          </p:nvSpPr>
          <p:spPr bwMode="auto">
            <a:xfrm rot="18900000">
              <a:off x="1765" y="3061"/>
              <a:ext cx="68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crafty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 rot="18900000">
              <a:off x="1957" y="3030"/>
              <a:ext cx="62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eon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 rot="18900000">
              <a:off x="1988" y="3127"/>
              <a:ext cx="62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equake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1" name="Rectangle 117"/>
            <p:cNvSpPr>
              <a:spLocks noChangeArrowheads="1"/>
            </p:cNvSpPr>
            <p:nvPr/>
          </p:nvSpPr>
          <p:spPr bwMode="auto">
            <a:xfrm rot="18900000">
              <a:off x="2119" y="3125"/>
              <a:ext cx="63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facerec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2" name="Rectangle 118"/>
            <p:cNvSpPr>
              <a:spLocks noChangeArrowheads="1"/>
            </p:cNvSpPr>
            <p:nvPr/>
          </p:nvSpPr>
          <p:spPr bwMode="auto">
            <a:xfrm rot="18900000">
              <a:off x="2277" y="3094"/>
              <a:ext cx="63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fma3d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 rot="18900000">
              <a:off x="2415" y="3091"/>
              <a:ext cx="62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galgel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4" name="Rectangle 120"/>
            <p:cNvSpPr>
              <a:spLocks noChangeArrowheads="1"/>
            </p:cNvSpPr>
            <p:nvPr/>
          </p:nvSpPr>
          <p:spPr bwMode="auto">
            <a:xfrm rot="18900000">
              <a:off x="2603" y="3030"/>
              <a:ext cx="62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gap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 rot="18900000">
              <a:off x="2736" y="3032"/>
              <a:ext cx="62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gcc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 rot="18900000">
              <a:off x="2848" y="3047"/>
              <a:ext cx="62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gzip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 rot="18900000">
              <a:off x="2950" y="3078"/>
              <a:ext cx="62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lucas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 rot="18900000">
              <a:off x="3122" y="3030"/>
              <a:ext cx="62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mcf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 rot="18900000">
              <a:off x="3209" y="3078"/>
              <a:ext cx="62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mesa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 rot="18900000">
              <a:off x="3322" y="3080"/>
              <a:ext cx="64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mgrid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1" name="Rectangle 127"/>
            <p:cNvSpPr>
              <a:spLocks noChangeArrowheads="1"/>
            </p:cNvSpPr>
            <p:nvPr/>
          </p:nvSpPr>
          <p:spPr bwMode="auto">
            <a:xfrm rot="18900000">
              <a:off x="3439" y="3095"/>
              <a:ext cx="64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parser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2" name="Rectangle 128"/>
            <p:cNvSpPr>
              <a:spLocks noChangeArrowheads="1"/>
            </p:cNvSpPr>
            <p:nvPr/>
          </p:nvSpPr>
          <p:spPr bwMode="auto">
            <a:xfrm rot="18900000">
              <a:off x="3516" y="3146"/>
              <a:ext cx="64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perlbmk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3" name="Rectangle 129"/>
            <p:cNvSpPr>
              <a:spLocks noChangeArrowheads="1"/>
            </p:cNvSpPr>
            <p:nvPr/>
          </p:nvSpPr>
          <p:spPr bwMode="auto">
            <a:xfrm rot="18900000">
              <a:off x="3733" y="3073"/>
              <a:ext cx="62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swim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4" name="Rectangle 130"/>
            <p:cNvSpPr>
              <a:spLocks noChangeArrowheads="1"/>
            </p:cNvSpPr>
            <p:nvPr/>
          </p:nvSpPr>
          <p:spPr bwMode="auto">
            <a:xfrm rot="18900000">
              <a:off x="3868" y="3058"/>
              <a:ext cx="63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twolf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5" name="Rectangle 131"/>
            <p:cNvSpPr>
              <a:spLocks noChangeArrowheads="1"/>
            </p:cNvSpPr>
            <p:nvPr/>
          </p:nvSpPr>
          <p:spPr bwMode="auto">
            <a:xfrm rot="18900000">
              <a:off x="3959" y="3097"/>
              <a:ext cx="63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vortex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6" name="Rectangle 132"/>
            <p:cNvSpPr>
              <a:spLocks noChangeArrowheads="1"/>
            </p:cNvSpPr>
            <p:nvPr/>
          </p:nvSpPr>
          <p:spPr bwMode="auto">
            <a:xfrm rot="18900000">
              <a:off x="4168" y="3017"/>
              <a:ext cx="63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vpr        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7" name="Rectangle 133"/>
            <p:cNvSpPr>
              <a:spLocks noChangeArrowheads="1"/>
            </p:cNvSpPr>
            <p:nvPr/>
          </p:nvSpPr>
          <p:spPr bwMode="auto">
            <a:xfrm rot="18900000">
              <a:off x="4142" y="3157"/>
              <a:ext cx="6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wupwise       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8" name="Rectangle 134"/>
            <p:cNvSpPr>
              <a:spLocks noChangeArrowheads="1"/>
            </p:cNvSpPr>
            <p:nvPr/>
          </p:nvSpPr>
          <p:spPr bwMode="auto">
            <a:xfrm rot="18900000">
              <a:off x="4333" y="3240"/>
              <a:ext cx="37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Average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59" name="Rectangle 135"/>
            <p:cNvSpPr>
              <a:spLocks noChangeArrowheads="1"/>
            </p:cNvSpPr>
            <p:nvPr/>
          </p:nvSpPr>
          <p:spPr bwMode="auto">
            <a:xfrm>
              <a:off x="947" y="3536"/>
              <a:ext cx="3993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0" name="Rectangle 136"/>
            <p:cNvSpPr>
              <a:spLocks noChangeArrowheads="1"/>
            </p:cNvSpPr>
            <p:nvPr/>
          </p:nvSpPr>
          <p:spPr bwMode="auto">
            <a:xfrm>
              <a:off x="1741" y="3571"/>
              <a:ext cx="51" cy="51"/>
            </a:xfrm>
            <a:prstGeom prst="rect">
              <a:avLst/>
            </a:prstGeom>
            <a:solidFill>
              <a:srgbClr val="993366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1817" y="3551"/>
              <a:ext cx="24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L1-L2 Performance degradation due to sacrifice line/blocks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62" name="Rectangle 138"/>
            <p:cNvSpPr>
              <a:spLocks noChangeArrowheads="1"/>
            </p:cNvSpPr>
            <p:nvPr/>
          </p:nvSpPr>
          <p:spPr bwMode="auto">
            <a:xfrm>
              <a:off x="1741" y="3689"/>
              <a:ext cx="51" cy="51"/>
            </a:xfrm>
            <a:prstGeom prst="rect">
              <a:avLst/>
            </a:prstGeom>
            <a:solidFill>
              <a:srgbClr val="9999FF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3" name="Rectangle 139"/>
            <p:cNvSpPr>
              <a:spLocks noChangeArrowheads="1"/>
            </p:cNvSpPr>
            <p:nvPr/>
          </p:nvSpPr>
          <p:spPr bwMode="auto">
            <a:xfrm>
              <a:off x="1817" y="3668"/>
              <a:ext cx="210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L1-L2 Performance degradation due to extra cycle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64" name="Rectangle 140"/>
            <p:cNvSpPr>
              <a:spLocks noChangeArrowheads="1"/>
            </p:cNvSpPr>
            <p:nvPr/>
          </p:nvSpPr>
          <p:spPr bwMode="auto">
            <a:xfrm>
              <a:off x="947" y="1823"/>
              <a:ext cx="3860" cy="202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1533176" y="5576942"/>
            <a:ext cx="6135104" cy="1023034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2.2% </a:t>
            </a:r>
            <a:r>
              <a:rPr lang="en-US" b="0" dirty="0" smtClean="0">
                <a:solidFill>
                  <a:schemeClr val="accent6"/>
                </a:solidFill>
              </a:rPr>
              <a:t>average performance drop for L1 and </a:t>
            </a:r>
            <a:r>
              <a:rPr lang="en-US" dirty="0" smtClean="0">
                <a:solidFill>
                  <a:schemeClr val="accent6"/>
                </a:solidFill>
              </a:rPr>
              <a:t>1% </a:t>
            </a:r>
            <a:r>
              <a:rPr lang="en-US" b="0" dirty="0" smtClean="0">
                <a:solidFill>
                  <a:schemeClr val="accent6"/>
                </a:solidFill>
              </a:rPr>
              <a:t>for L2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accent6"/>
                </a:solidFill>
              </a:rPr>
              <a:t> Less than </a:t>
            </a:r>
            <a:r>
              <a:rPr lang="en-US" dirty="0" smtClean="0">
                <a:solidFill>
                  <a:schemeClr val="accent6"/>
                </a:solidFill>
              </a:rPr>
              <a:t>4%</a:t>
            </a:r>
            <a:r>
              <a:rPr lang="en-US" b="0" dirty="0" smtClean="0">
                <a:solidFill>
                  <a:schemeClr val="accent6"/>
                </a:solidFill>
              </a:rPr>
              <a:t> Average Performance drop for both L1 and L2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accent6"/>
                </a:solidFill>
              </a:rPr>
              <a:t> Impact of extra cycle is more than cache size reduction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999542" y="398323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IPC loss (%)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2: </a:t>
            </a:r>
            <a:r>
              <a:rPr lang="en-US" dirty="0" smtClean="0"/>
              <a:t>Area and Power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239"/>
            <a:ext cx="9144000" cy="5408691"/>
          </a:xfrm>
        </p:spPr>
        <p:txBody>
          <a:bodyPr/>
          <a:lstStyle/>
          <a:p>
            <a:pPr lvl="1"/>
            <a:r>
              <a:rPr lang="en-US" dirty="0" smtClean="0"/>
              <a:t>FFT implemented on L1 &amp; L2 using operating points earlier</a:t>
            </a:r>
          </a:p>
          <a:p>
            <a:pPr lvl="1"/>
            <a:r>
              <a:rPr lang="en-US" dirty="0" smtClean="0"/>
              <a:t>The power overhead is for high-power mode (nominal </a:t>
            </a:r>
            <a:r>
              <a:rPr lang="en-US" dirty="0" err="1" smtClean="0"/>
              <a:t>Vdd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8T cells to protect the tag and defect map arrays in low-power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12</a:t>
            </a:fld>
            <a:endParaRPr lang="en-US" i="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21762" y="5506380"/>
            <a:ext cx="7362160" cy="1030221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0" dirty="0" smtClean="0">
                <a:solidFill>
                  <a:srgbClr val="002060"/>
                </a:solidFill>
              </a:rPr>
              <a:t>Defect Map area is the major component of area overhead for both L1 &amp; L2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2060"/>
                </a:solidFill>
              </a:rPr>
              <a:t> Defect Map is the major source of Leakage Power in both L1 &amp; L2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2060"/>
                </a:solidFill>
              </a:rPr>
              <a:t>The main source of dynamic power in nominal </a:t>
            </a:r>
            <a:r>
              <a:rPr lang="en-US" b="0" dirty="0" err="1" smtClean="0">
                <a:solidFill>
                  <a:srgbClr val="002060"/>
                </a:solidFill>
              </a:rPr>
              <a:t>Vdd</a:t>
            </a:r>
            <a:r>
              <a:rPr lang="en-US" b="0" dirty="0" smtClean="0">
                <a:solidFill>
                  <a:srgbClr val="002060"/>
                </a:solidFill>
              </a:rPr>
              <a:t> relates to bypass MUXs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52897" y="4916033"/>
            <a:ext cx="3203047" cy="474920"/>
          </a:xfrm>
          <a:prstGeom prst="roundRect">
            <a:avLst/>
          </a:prstGeom>
          <a:solidFill>
            <a:srgbClr val="92D05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L2 Overheads &lt; L1 Overheads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25" y="2128087"/>
            <a:ext cx="3455105" cy="2516341"/>
          </a:xfrm>
          <a:prstGeom prst="rect">
            <a:avLst/>
          </a:prstGeom>
          <a:noFill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3309" y="2052887"/>
            <a:ext cx="4104521" cy="264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Remapping for Multi-Bank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of voltage scaling induced errors on the available cache capacity</a:t>
            </a:r>
            <a:endParaRPr lang="en-US" dirty="0"/>
          </a:p>
        </p:txBody>
      </p:sp>
      <p:pic>
        <p:nvPicPr>
          <p:cNvPr id="1028" name="Picture 4" descr="MBR-Cach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8" y="2118679"/>
            <a:ext cx="4609389" cy="267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1551238" y="5338062"/>
            <a:ext cx="6162974" cy="801187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</a:t>
            </a:r>
            <a:r>
              <a:rPr lang="en-US" dirty="0"/>
              <a:t>available cache capacity increases with larger number of </a:t>
            </a:r>
            <a:endParaRPr lang="en-US" dirty="0" smtClean="0"/>
          </a:p>
          <a:p>
            <a:r>
              <a:rPr lang="en-US" dirty="0" smtClean="0"/>
              <a:t>banks</a:t>
            </a:r>
            <a:r>
              <a:rPr lang="en-US" dirty="0"/>
              <a:t>, since  the </a:t>
            </a:r>
            <a:r>
              <a:rPr lang="en-US" dirty="0" smtClean="0"/>
              <a:t>opportunities for </a:t>
            </a:r>
            <a:r>
              <a:rPr lang="en-US" dirty="0"/>
              <a:t>remapping increase</a:t>
            </a:r>
            <a:endParaRPr lang="en-US" dirty="0"/>
          </a:p>
        </p:txBody>
      </p:sp>
      <p:pic>
        <p:nvPicPr>
          <p:cNvPr id="10" name="Picture 3" descr="Base_C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59" y="2236374"/>
            <a:ext cx="3004961" cy="16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90183" y="3889866"/>
            <a:ext cx="2479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/>
              <a:t>Baseline tiled CMP architecture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009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Remapping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imSun"/>
              </a:rPr>
              <a:t>Adjacent mapping </a:t>
            </a:r>
            <a:endParaRPr lang="en-US" dirty="0"/>
          </a:p>
          <a:p>
            <a:pPr lvl="1"/>
            <a:r>
              <a:rPr lang="en-US" dirty="0" smtClean="0"/>
              <a:t>Moderate </a:t>
            </a:r>
            <a:r>
              <a:rPr lang="en-US" dirty="0"/>
              <a:t>Latency </a:t>
            </a:r>
            <a:endParaRPr lang="en-US" dirty="0" smtClean="0"/>
          </a:p>
          <a:p>
            <a:pPr lvl="1"/>
            <a:r>
              <a:rPr lang="en-US" dirty="0" smtClean="0"/>
              <a:t>Moderate Capacity</a:t>
            </a:r>
          </a:p>
          <a:p>
            <a:pPr lvl="1"/>
            <a:r>
              <a:rPr lang="en-US" dirty="0" smtClean="0"/>
              <a:t>Moderate Traffic</a:t>
            </a:r>
          </a:p>
          <a:p>
            <a:endParaRPr lang="en-US" dirty="0" smtClean="0">
              <a:ea typeface="SimSun"/>
            </a:endParaRPr>
          </a:p>
          <a:p>
            <a:r>
              <a:rPr lang="en-US" dirty="0" smtClean="0">
                <a:ea typeface="SimSun"/>
              </a:rPr>
              <a:t>Global mapping</a:t>
            </a:r>
          </a:p>
          <a:p>
            <a:pPr lvl="1"/>
            <a:r>
              <a:rPr lang="en-US" dirty="0" smtClean="0"/>
              <a:t>Maximum Latency</a:t>
            </a:r>
          </a:p>
          <a:p>
            <a:pPr lvl="1"/>
            <a:r>
              <a:rPr lang="en-US" dirty="0" smtClean="0"/>
              <a:t>Maximum Capacity</a:t>
            </a:r>
          </a:p>
          <a:p>
            <a:pPr lvl="1"/>
            <a:r>
              <a:rPr lang="en-US" dirty="0" smtClean="0"/>
              <a:t>Maximum Traffic</a:t>
            </a:r>
            <a:r>
              <a:rPr lang="en-US" dirty="0" smtClean="0">
                <a:ea typeface="SimSun"/>
              </a:rPr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29" y="1289868"/>
            <a:ext cx="2943139" cy="236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GLOB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23" y="4116629"/>
            <a:ext cx="16160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14993" y="355772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ea typeface="SimSun"/>
              </a:rPr>
              <a:t>Adjacent mapping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5824" y="521359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ea typeface="SimSun"/>
              </a:rPr>
              <a:t>Global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Network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and performance results for various network configuration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14021"/>
              </p:ext>
            </p:extLst>
          </p:nvPr>
        </p:nvGraphicFramePr>
        <p:xfrm>
          <a:off x="1253314" y="1995053"/>
          <a:ext cx="6415350" cy="366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5075897" imgH="2896323" progId="Visio.Drawing.11">
                  <p:embed/>
                </p:oleObj>
              </mc:Choice>
              <mc:Fallback>
                <p:oleObj name="Visio" r:id="rId3" imgW="5075897" imgH="28963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314" y="1995053"/>
                        <a:ext cx="6415350" cy="3665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551238" y="5820200"/>
            <a:ext cx="6162974" cy="400593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Need for a high performance network as voltage scales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618"/>
            <a:ext cx="91440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We proposed </a:t>
            </a:r>
            <a:r>
              <a:rPr lang="en-US" b="1" dirty="0">
                <a:solidFill>
                  <a:srgbClr val="FF0000"/>
                </a:solidFill>
              </a:rPr>
              <a:t>FFT-</a:t>
            </a:r>
            <a:r>
              <a:rPr lang="en-US" b="1" dirty="0" smtClean="0">
                <a:solidFill>
                  <a:srgbClr val="FF0000"/>
                </a:solidFill>
              </a:rPr>
              <a:t>Cache</a:t>
            </a:r>
            <a:r>
              <a:rPr lang="en-US" dirty="0" smtClean="0"/>
              <a:t>: a fault-tolerant cache architecture that achieves significant power consumption reduction through aggressive voltage scaling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FFT-Cache uses a </a:t>
            </a:r>
            <a:r>
              <a:rPr lang="en-US" dirty="0"/>
              <a:t>portion of faulty cache blocks (</a:t>
            </a:r>
            <a:r>
              <a:rPr lang="en-US" dirty="0">
                <a:solidFill>
                  <a:srgbClr val="FF0000"/>
                </a:solidFill>
              </a:rPr>
              <a:t>global blocks</a:t>
            </a:r>
            <a:r>
              <a:rPr lang="en-US" dirty="0"/>
              <a:t>) as redundancy to tolerate other faulty blocks or </a:t>
            </a:r>
            <a:r>
              <a:rPr lang="en-US" dirty="0" smtClean="0"/>
              <a:t>lines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FFT-Cache has a </a:t>
            </a:r>
            <a:r>
              <a:rPr lang="en-US" dirty="0" smtClean="0">
                <a:solidFill>
                  <a:srgbClr val="FF0000"/>
                </a:solidFill>
              </a:rPr>
              <a:t>flexible defect map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FF0000"/>
                </a:solidFill>
              </a:rPr>
              <a:t>efficient configuration algorithm</a:t>
            </a:r>
            <a:r>
              <a:rPr lang="en-US" dirty="0" smtClean="0"/>
              <a:t> that categorizes the cache lines based on </a:t>
            </a:r>
            <a:r>
              <a:rPr lang="en-US" dirty="0" smtClean="0">
                <a:solidFill>
                  <a:srgbClr val="FF0000"/>
                </a:solidFill>
              </a:rPr>
              <a:t>degree of conflict</a:t>
            </a:r>
            <a:r>
              <a:rPr lang="en-US" dirty="0" smtClean="0"/>
              <a:t> between their blocks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Using our approach:</a:t>
            </a:r>
          </a:p>
          <a:p>
            <a:pPr lvl="1"/>
            <a:r>
              <a:rPr lang="en-US" dirty="0" smtClean="0"/>
              <a:t>Operational voltage of </a:t>
            </a:r>
            <a:r>
              <a:rPr lang="en-US" dirty="0" smtClean="0"/>
              <a:t>memory </a:t>
            </a:r>
            <a:r>
              <a:rPr lang="en-US" dirty="0" smtClean="0"/>
              <a:t>can be reduced to </a:t>
            </a:r>
            <a:r>
              <a:rPr lang="en-US" b="1" dirty="0" smtClean="0"/>
              <a:t>375mV</a:t>
            </a:r>
            <a:r>
              <a:rPr lang="en-US" dirty="0" smtClean="0"/>
              <a:t> in </a:t>
            </a:r>
            <a:r>
              <a:rPr lang="en-US" dirty="0" smtClean="0"/>
              <a:t>45 </a:t>
            </a:r>
            <a:r>
              <a:rPr lang="en-US" dirty="0" smtClean="0"/>
              <a:t>nm Tech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l</a:t>
            </a:r>
            <a:r>
              <a:rPr lang="en-US" dirty="0" smtClean="0"/>
              <a:t>arge CMP architecture we need a high performance network to handle the large traffic induced by remapping.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16</a:t>
            </a:fld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8330"/>
            <a:ext cx="9144000" cy="1761095"/>
          </a:xfrm>
        </p:spPr>
        <p:txBody>
          <a:bodyPr/>
          <a:lstStyle/>
          <a:p>
            <a:pPr algn="ctr">
              <a:buNone/>
            </a:pPr>
            <a:r>
              <a:rPr lang="en-US" b="1" dirty="0">
                <a:solidFill>
                  <a:srgbClr val="0033CC"/>
                </a:solidFill>
              </a:rPr>
              <a:t>http://www.ics.uci.edu/~hhomayou/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17</a:t>
            </a:fld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Recent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18</a:t>
            </a:fld>
            <a:endParaRPr lang="en-US" i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4913" y="1733397"/>
          <a:ext cx="6596744" cy="3360773"/>
        </p:xfrm>
        <a:graphic>
          <a:graphicData uri="http://schemas.openxmlformats.org/drawingml/2006/table">
            <a:tbl>
              <a:tblPr/>
              <a:tblGrid>
                <a:gridCol w="1476103"/>
                <a:gridCol w="913746"/>
                <a:gridCol w="850204"/>
                <a:gridCol w="788223"/>
                <a:gridCol w="785528"/>
                <a:gridCol w="785528"/>
                <a:gridCol w="997412"/>
              </a:tblGrid>
              <a:tr h="393018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 Scheme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4135" marR="64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Times New Roman"/>
                        </a:rPr>
                        <a:t>Vdd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-min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    (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mV)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L1 Cache</a:t>
                      </a:r>
                    </a:p>
                  </a:txBody>
                  <a:tcPr marL="64135" marR="64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L2 Cache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Norm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 IPC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09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Area over. (%)</a:t>
                      </a:r>
                    </a:p>
                  </a:txBody>
                  <a:tcPr marL="64135" marR="64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Power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over. (%)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Area over. (%)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Power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over. (%)</a:t>
                      </a:r>
                    </a:p>
                  </a:txBody>
                  <a:tcPr marL="889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6T cell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660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ZerehCache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430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0.97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Wilkerson 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420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0.89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Ansari 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420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19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0.95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10T cell 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380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1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FFT-Cache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375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0.95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51237" y="5338062"/>
            <a:ext cx="6313027" cy="801187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FFT-Cache achieves the lowest operating voltage (375mv) and 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the lowest area and L1 power overhead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Motivation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93074"/>
            <a:ext cx="5264331" cy="5257800"/>
          </a:xfrm>
        </p:spPr>
        <p:txBody>
          <a:bodyPr/>
          <a:lstStyle/>
          <a:p>
            <a:pPr>
              <a:spcAft>
                <a:spcPts val="600"/>
              </a:spcAft>
              <a:buFont typeface="Wingdings" charset="0"/>
              <a:buChar char="u"/>
              <a:defRPr/>
            </a:pPr>
            <a:r>
              <a:rPr lang="en-US" sz="2400" dirty="0" smtClean="0"/>
              <a:t>The failure rate of an SRAM cell increases exponentially when lowering </a:t>
            </a:r>
            <a:r>
              <a:rPr lang="en-US" sz="2400" dirty="0" err="1" smtClean="0"/>
              <a:t>Vdd</a:t>
            </a:r>
            <a:endParaRPr lang="en-US" sz="2400" dirty="0" smtClean="0"/>
          </a:p>
          <a:p>
            <a:pPr>
              <a:spcAft>
                <a:spcPts val="600"/>
              </a:spcAft>
              <a:buFont typeface="Wingdings" charset="0"/>
              <a:buChar char="u"/>
              <a:defRPr/>
            </a:pPr>
            <a:r>
              <a:rPr lang="en-US" sz="2400" dirty="0" smtClean="0"/>
              <a:t>For near threshold voltages almost all of the cache sets and blocks become faulty</a:t>
            </a:r>
          </a:p>
          <a:p>
            <a:pPr>
              <a:spcAft>
                <a:spcPts val="600"/>
              </a:spcAft>
              <a:buFont typeface="Wingdings" charset="0"/>
              <a:buChar char="u"/>
              <a:defRPr/>
            </a:pPr>
            <a:r>
              <a:rPr lang="en-US" sz="2400" dirty="0" smtClean="0"/>
              <a:t>High amount of Conflicts between blocks in high bit failure rates</a:t>
            </a:r>
          </a:p>
          <a:p>
            <a:pPr>
              <a:spcAft>
                <a:spcPts val="600"/>
              </a:spcAft>
              <a:buFont typeface="Wingdings" charset="0"/>
              <a:buChar char="u"/>
              <a:defRPr/>
            </a:pPr>
            <a:r>
              <a:rPr lang="en-US" sz="2400" dirty="0" smtClean="0">
                <a:solidFill>
                  <a:srgbClr val="3333CC"/>
                </a:solidFill>
              </a:rPr>
              <a:t>Need an efficient fault-tolerant method that can tolerate faulty blocks for such high fault rates</a:t>
            </a:r>
          </a:p>
          <a:p>
            <a:pPr>
              <a:spcAft>
                <a:spcPts val="600"/>
              </a:spcAft>
              <a:buFont typeface="Wingdings" charset="0"/>
              <a:buChar char="u"/>
              <a:defRPr/>
            </a:pPr>
            <a:endParaRPr lang="en-US" sz="2400" dirty="0" smtClean="0">
              <a:cs typeface="+mn-cs"/>
            </a:endParaRPr>
          </a:p>
          <a:p>
            <a:pPr lvl="1">
              <a:buFont typeface="Wingdings" charset="0"/>
              <a:buChar char="n"/>
              <a:defRPr/>
            </a:pPr>
            <a:endParaRPr lang="en-US" dirty="0" smtClean="0"/>
          </a:p>
          <a:p>
            <a:pPr lvl="1">
              <a:buFont typeface="Wingdings" charset="0"/>
              <a:buChar char="n"/>
              <a:defRPr/>
            </a:pPr>
            <a:endParaRPr lang="en-US" dirty="0" smtClean="0"/>
          </a:p>
        </p:txBody>
      </p:sp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99901" y="1101756"/>
            <a:ext cx="3802062" cy="226757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</a:t>
            </a:r>
            <a:r>
              <a:rPr lang="en-US" i="0" dirty="0"/>
              <a:t>#</a:t>
            </a:r>
            <a:fld id="{B29335C7-0C5E-4AD0-AEEC-187ECC70B3E6}" type="slidenum">
              <a:rPr lang="en-US" i="0"/>
              <a:pPr/>
              <a:t>2</a:t>
            </a:fld>
            <a:endParaRPr lang="en-US" i="0" dirty="0"/>
          </a:p>
        </p:txBody>
      </p:sp>
      <p:pic>
        <p:nvPicPr>
          <p:cNvPr id="1434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2449" y="3631107"/>
            <a:ext cx="3751247" cy="231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06096" y="5988676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A 64KB 4-way set associative L1 cache </a:t>
            </a:r>
            <a:r>
              <a:rPr lang="en-US" sz="1200" b="0" dirty="0" smtClean="0"/>
              <a:t>with</a:t>
            </a:r>
          </a:p>
          <a:p>
            <a:r>
              <a:rPr lang="en-US" sz="1200" b="0" dirty="0" smtClean="0"/>
              <a:t> </a:t>
            </a:r>
            <a:r>
              <a:rPr lang="en-US" sz="1200" b="0" dirty="0"/>
              <a:t>64B block size, 8b subblock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Fault-tolerant Caches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Circuit-level Techniques</a:t>
            </a:r>
          </a:p>
          <a:p>
            <a:pPr lvl="1"/>
            <a:r>
              <a:rPr lang="en-US" dirty="0" smtClean="0"/>
              <a:t>8T SRAM, 10T SRAM, ST SRAM, …</a:t>
            </a:r>
          </a:p>
          <a:p>
            <a:r>
              <a:rPr lang="en-US" dirty="0" smtClean="0"/>
              <a:t>Error Detection/Correction Code Methods</a:t>
            </a:r>
          </a:p>
          <a:p>
            <a:pPr lvl="1"/>
            <a:r>
              <a:rPr lang="en-US" dirty="0" smtClean="0"/>
              <a:t>SECDED, DECTED, ..</a:t>
            </a:r>
          </a:p>
          <a:p>
            <a:r>
              <a:rPr lang="en-US" dirty="0" smtClean="0"/>
              <a:t>Architecture-level Techniques</a:t>
            </a:r>
          </a:p>
          <a:p>
            <a:pPr lvl="1"/>
            <a:r>
              <a:rPr lang="en-US" dirty="0" smtClean="0"/>
              <a:t>Cache-Resizing methods</a:t>
            </a:r>
          </a:p>
          <a:p>
            <a:pPr lvl="2"/>
            <a:r>
              <a:rPr lang="en-US" dirty="0" smtClean="0"/>
              <a:t>Yield-Aware Cache</a:t>
            </a:r>
          </a:p>
          <a:p>
            <a:pPr lvl="2"/>
            <a:r>
              <a:rPr lang="en-US" dirty="0" smtClean="0"/>
              <a:t>Wilkerson et al.( Word-disable and Bit-fix)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C44F045D-F567-4922-BE66-17226514FF0B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025542" y="4742599"/>
            <a:ext cx="5073527" cy="408279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spcAft>
                <a:spcPts val="600"/>
              </a:spcAft>
            </a:pPr>
            <a:r>
              <a:rPr lang="en-US" b="0" dirty="0" smtClean="0"/>
              <a:t>These techniques are </a:t>
            </a:r>
            <a:r>
              <a:rPr lang="en-US" b="0" dirty="0" smtClean="0"/>
              <a:t>not efficient for high fault </a:t>
            </a:r>
            <a:r>
              <a:rPr lang="en-US" b="0" dirty="0" smtClean="0"/>
              <a:t>rates</a:t>
            </a:r>
          </a:p>
          <a:p>
            <a:pPr marL="0" lvl="1">
              <a:spcAft>
                <a:spcPts val="60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Design a very low power, fault-tolerant cache architecture that can detect and replicate memory faults arising from operation in the </a:t>
            </a:r>
            <a:r>
              <a:rPr lang="en-US" dirty="0" smtClean="0">
                <a:solidFill>
                  <a:srgbClr val="FF0000"/>
                </a:solidFill>
              </a:rPr>
              <a:t>near-threshold</a:t>
            </a:r>
            <a:r>
              <a:rPr lang="en-US" dirty="0" smtClean="0"/>
              <a:t> region ( &lt; 650mV ) 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Use a portion of faulty cache blocks (</a:t>
            </a:r>
            <a:r>
              <a:rPr lang="en-US" dirty="0" smtClean="0">
                <a:solidFill>
                  <a:srgbClr val="FF0000"/>
                </a:solidFill>
              </a:rPr>
              <a:t>global blocks</a:t>
            </a:r>
            <a:r>
              <a:rPr lang="en-US" dirty="0" smtClean="0"/>
              <a:t>) as redundancy to tolerate other faulty blocks or lines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Categorize the cache lines based on the </a:t>
            </a:r>
            <a:r>
              <a:rPr lang="en-US" dirty="0" smtClean="0">
                <a:solidFill>
                  <a:srgbClr val="FF0000"/>
                </a:solidFill>
              </a:rPr>
              <a:t>degree of conflict </a:t>
            </a:r>
            <a:r>
              <a:rPr lang="en-US" dirty="0" smtClean="0"/>
              <a:t>of their blocks to reduce the granularity of redundancy replacement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Use a </a:t>
            </a:r>
            <a:r>
              <a:rPr lang="en-US" dirty="0" smtClean="0">
                <a:solidFill>
                  <a:srgbClr val="FF0000"/>
                </a:solidFill>
              </a:rPr>
              <a:t>flexible defect map</a:t>
            </a:r>
            <a:r>
              <a:rPr lang="en-US" dirty="0" smtClean="0"/>
              <a:t> with a simple and efficient algorithm to initiate and update it to minimize the non-functional cache area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C44F045D-F567-4922-BE66-17226514FF0B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5</a:t>
            </a:fld>
            <a:endParaRPr lang="en-US" i="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602333" y="1347219"/>
            <a:ext cx="6283236" cy="1821594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 Each block is divided into multiple equally sized subblocks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 Each subblock is labeled faulty if it has at least one faulty bit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 Each block is labeled faulty if it has at least one faulty </a:t>
            </a:r>
            <a:r>
              <a:rPr lang="en-US" b="0" dirty="0" err="1" smtClean="0"/>
              <a:t>subblock</a:t>
            </a:r>
            <a:endParaRPr lang="en-US" b="0" dirty="0" smtClean="0"/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 Two blocks (lines) have a conflict if they have at least one faulty </a:t>
            </a:r>
          </a:p>
          <a:p>
            <a:pPr marL="0" lvl="1">
              <a:spcAft>
                <a:spcPts val="60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subblock</a:t>
            </a:r>
            <a:r>
              <a:rPr lang="en-US" b="0" dirty="0" smtClean="0"/>
              <a:t> (block) in the same position</a:t>
            </a:r>
          </a:p>
          <a:p>
            <a:pPr lvl="1">
              <a:spcAft>
                <a:spcPts val="600"/>
              </a:spcAft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761232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006901" y="445153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248436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496467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761232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006901" y="46343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248436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96467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761232" y="48151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006901" y="48149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248436" y="48151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496467" y="48151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761232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006901" y="500007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248436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496467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4761232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006901" y="5182164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248436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496467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5841939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087608" y="445153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29143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577174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5841939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87608" y="46343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329143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577174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841939" y="481491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118" name="Rectangle 117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 bwMode="auto">
          <a:xfrm>
            <a:off x="5841939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087608" y="500007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329143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577174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5841939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087608" y="51829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329143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577174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916740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7162409" y="445153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7403944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7651975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916740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162409" y="46343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403944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7651975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6916740" y="481491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 bwMode="auto">
          <a:xfrm>
            <a:off x="6916740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162409" y="500007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7403944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7651975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916740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7162409" y="51829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7403944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51975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997446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8243115" y="445153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484650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732681" y="44518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7997446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243115" y="463431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484650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732681" y="463460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7997446" y="481491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160" name="Rectangle 159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 bwMode="auto">
          <a:xfrm>
            <a:off x="7997446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243115" y="500007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484650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732681" y="500036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97446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243115" y="51829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484650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732681" y="51832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630680" y="34664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Bank 1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77940" y="34664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Bank 2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35280" y="407608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1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94460" y="407608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2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37460" y="406084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3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04260" y="406846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4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53000" y="407608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1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012180" y="407608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2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109460" y="406084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3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76260" y="4068466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4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212092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457761" y="444391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699296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947327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212092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457761" y="46266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699296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947327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212092" y="48075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457761" y="480729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699296" y="48075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947327" y="48075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212092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457761" y="49924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699296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947327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212092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457761" y="5174544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699296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947327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1292799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1538468" y="444391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1780003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2028034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1292799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1538468" y="46266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780003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2028034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1292799" y="480729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223" name="Rectangle 222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7" name="Rectangle 226"/>
          <p:cNvSpPr/>
          <p:nvPr/>
        </p:nvSpPr>
        <p:spPr bwMode="auto">
          <a:xfrm>
            <a:off x="1292799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1538468" y="49924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1780003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2028034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1292799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1538468" y="517533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1780003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2028034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2367600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2613269" y="444391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2854804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102835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2367600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2613269" y="46266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2854804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102835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367600" y="480729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244" name="Rectangle 243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48" name="Rectangle 247"/>
          <p:cNvSpPr/>
          <p:nvPr/>
        </p:nvSpPr>
        <p:spPr bwMode="auto">
          <a:xfrm>
            <a:off x="2367600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2613269" y="49924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2854804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3102835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2367600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2613269" y="517533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2854804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102835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448306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693975" y="444391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935510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4183541" y="44441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448306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693975" y="462669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3935510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4183541" y="462698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448306" y="480729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265" name="Rectangle 264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69" name="Rectangle 268"/>
          <p:cNvSpPr/>
          <p:nvPr/>
        </p:nvSpPr>
        <p:spPr bwMode="auto">
          <a:xfrm>
            <a:off x="3448306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3693975" y="499245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3935510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4183541" y="499274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3448306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3693975" y="5175338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3935510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4183541" y="5175623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191324" y="4415696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002280" y="359664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Line (set)</a:t>
            </a:r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9" name="Straight Arrow Connector 278"/>
          <p:cNvCxnSpPr>
            <a:stCxn id="277" idx="2"/>
          </p:cNvCxnSpPr>
          <p:nvPr/>
        </p:nvCxnSpPr>
        <p:spPr bwMode="auto">
          <a:xfrm rot="5400000">
            <a:off x="3122578" y="4035580"/>
            <a:ext cx="499943" cy="2376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2" name="Rounded Rectangle 281"/>
          <p:cNvSpPr/>
          <p:nvPr/>
        </p:nvSpPr>
        <p:spPr bwMode="auto">
          <a:xfrm>
            <a:off x="3421380" y="4404360"/>
            <a:ext cx="1036320" cy="251460"/>
          </a:xfrm>
          <a:prstGeom prst="roundRect">
            <a:avLst/>
          </a:prstGeom>
          <a:solidFill>
            <a:srgbClr val="00B0F0">
              <a:alpha val="34000"/>
            </a:srgbClr>
          </a:solidFill>
          <a:ln w="127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953978" y="3463173"/>
            <a:ext cx="216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Block with 4 </a:t>
            </a:r>
            <a:r>
              <a:rPr lang="en-US" sz="1400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subblocks</a:t>
            </a:r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4" name="Straight Arrow Connector 283"/>
          <p:cNvCxnSpPr/>
          <p:nvPr/>
        </p:nvCxnSpPr>
        <p:spPr bwMode="auto">
          <a:xfrm flipH="1">
            <a:off x="4041584" y="3731260"/>
            <a:ext cx="964321" cy="6478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Group 342"/>
          <p:cNvGrpSpPr/>
          <p:nvPr/>
        </p:nvGrpSpPr>
        <p:grpSpPr>
          <a:xfrm>
            <a:off x="560388" y="5384545"/>
            <a:ext cx="1093759" cy="338394"/>
            <a:chOff x="338138" y="5371845"/>
            <a:chExt cx="1093759" cy="338394"/>
          </a:xfrm>
        </p:grpSpPr>
        <p:cxnSp>
          <p:nvCxnSpPr>
            <p:cNvPr id="320" name="Straight Connector 319"/>
            <p:cNvCxnSpPr/>
            <p:nvPr/>
          </p:nvCxnSpPr>
          <p:spPr bwMode="auto">
            <a:xfrm flipV="1">
              <a:off x="338138" y="5705475"/>
              <a:ext cx="1090612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Straight Arrow Connector 322"/>
            <p:cNvCxnSpPr/>
            <p:nvPr/>
          </p:nvCxnSpPr>
          <p:spPr bwMode="auto">
            <a:xfrm rot="5400000" flipH="1" flipV="1">
              <a:off x="183607" y="5547803"/>
              <a:ext cx="319345" cy="55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2" name="Straight Arrow Connector 331"/>
            <p:cNvCxnSpPr/>
            <p:nvPr/>
          </p:nvCxnSpPr>
          <p:spPr bwMode="auto">
            <a:xfrm rot="5400000" flipH="1" flipV="1">
              <a:off x="1261921" y="5535499"/>
              <a:ext cx="333630" cy="63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4" name="TextBox 343"/>
          <p:cNvSpPr txBox="1"/>
          <p:nvPr/>
        </p:nvSpPr>
        <p:spPr>
          <a:xfrm>
            <a:off x="404641" y="5708650"/>
            <a:ext cx="22225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block-level</a:t>
            </a:r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conflict</a:t>
            </a:r>
            <a:endParaRPr lang="en-US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558588" y="5410201"/>
            <a:ext cx="4582589" cy="331792"/>
            <a:chOff x="661988" y="5410201"/>
            <a:chExt cx="4582589" cy="331792"/>
          </a:xfrm>
        </p:grpSpPr>
        <p:cxnSp>
          <p:nvCxnSpPr>
            <p:cNvPr id="346" name="Straight Connector 345"/>
            <p:cNvCxnSpPr/>
            <p:nvPr/>
          </p:nvCxnSpPr>
          <p:spPr bwMode="auto">
            <a:xfrm flipV="1">
              <a:off x="661988" y="5737225"/>
              <a:ext cx="4582589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" name="Straight Arrow Connector 346"/>
            <p:cNvCxnSpPr/>
            <p:nvPr/>
          </p:nvCxnSpPr>
          <p:spPr bwMode="auto">
            <a:xfrm rot="5400000" flipH="1" flipV="1">
              <a:off x="503469" y="5573950"/>
              <a:ext cx="331792" cy="42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" name="Straight Arrow Connector 347"/>
            <p:cNvCxnSpPr/>
            <p:nvPr/>
          </p:nvCxnSpPr>
          <p:spPr bwMode="auto">
            <a:xfrm rot="16200000" flipV="1">
              <a:off x="5076245" y="5577470"/>
              <a:ext cx="312737" cy="677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9" name="TextBox 348"/>
          <p:cNvSpPr txBox="1"/>
          <p:nvPr/>
        </p:nvSpPr>
        <p:spPr>
          <a:xfrm>
            <a:off x="2259657" y="5744817"/>
            <a:ext cx="149753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line-level conflict</a:t>
            </a:r>
            <a:endParaRPr lang="en-US" sz="12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182880" y="5140960"/>
            <a:ext cx="1036320" cy="251460"/>
          </a:xfrm>
          <a:prstGeom prst="roundRect">
            <a:avLst/>
          </a:prstGeom>
          <a:solidFill>
            <a:schemeClr val="bg2">
              <a:alpha val="34000"/>
            </a:schemeClr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90830" y="5967730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faulty block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1" name="Straight Arrow Connector 360"/>
          <p:cNvCxnSpPr/>
          <p:nvPr/>
        </p:nvCxnSpPr>
        <p:spPr bwMode="auto">
          <a:xfrm rot="16200000" flipV="1">
            <a:off x="366409" y="5636909"/>
            <a:ext cx="598166" cy="1295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8" name="Rounded Rectangle 277"/>
          <p:cNvSpPr/>
          <p:nvPr/>
        </p:nvSpPr>
        <p:spPr bwMode="auto">
          <a:xfrm>
            <a:off x="180762" y="5147517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846517" y="5957168"/>
            <a:ext cx="12554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Min_faulty</a:t>
            </a: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line</a:t>
            </a:r>
            <a:endParaRPr lang="en-US" sz="1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1" name="Straight Arrow Connector 280"/>
          <p:cNvCxnSpPr/>
          <p:nvPr/>
        </p:nvCxnSpPr>
        <p:spPr bwMode="auto">
          <a:xfrm rot="16200000" flipV="1">
            <a:off x="1958310" y="5617293"/>
            <a:ext cx="598166" cy="1295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" name="Rounded Rectangle 284"/>
          <p:cNvSpPr/>
          <p:nvPr/>
        </p:nvSpPr>
        <p:spPr bwMode="auto">
          <a:xfrm>
            <a:off x="170208" y="4602836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60403" y="3229957"/>
            <a:ext cx="27673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No_conflict</a:t>
            </a: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line (within blocks in line)</a:t>
            </a:r>
            <a:endParaRPr lang="en-US" sz="1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7" name="Straight Arrow Connector 286"/>
          <p:cNvCxnSpPr/>
          <p:nvPr/>
        </p:nvCxnSpPr>
        <p:spPr bwMode="auto">
          <a:xfrm>
            <a:off x="806997" y="3572047"/>
            <a:ext cx="578184" cy="10361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Rounded Rectangle 289"/>
          <p:cNvSpPr/>
          <p:nvPr/>
        </p:nvSpPr>
        <p:spPr bwMode="auto">
          <a:xfrm>
            <a:off x="4733148" y="5164115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435117" y="5964712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Low_conflict</a:t>
            </a: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line</a:t>
            </a:r>
            <a:endParaRPr lang="en-US" sz="1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Straight Arrow Connector 291"/>
          <p:cNvCxnSpPr/>
          <p:nvPr/>
        </p:nvCxnSpPr>
        <p:spPr bwMode="auto">
          <a:xfrm rot="16200000" flipV="1">
            <a:off x="6510696" y="5633891"/>
            <a:ext cx="598166" cy="1295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3" name="Rounded Rectangle 292"/>
          <p:cNvSpPr/>
          <p:nvPr/>
        </p:nvSpPr>
        <p:spPr bwMode="auto">
          <a:xfrm>
            <a:off x="4731638" y="4610344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401512" y="3736050"/>
            <a:ext cx="1578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High_conflict</a:t>
            </a: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line</a:t>
            </a:r>
            <a:endParaRPr lang="en-US" sz="1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5" name="Straight Arrow Connector 294"/>
          <p:cNvCxnSpPr/>
          <p:nvPr/>
        </p:nvCxnSpPr>
        <p:spPr bwMode="auto">
          <a:xfrm rot="16200000" flipH="1">
            <a:off x="5780640" y="4151017"/>
            <a:ext cx="615632" cy="2806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8" name="TextBox 287"/>
          <p:cNvSpPr txBox="1"/>
          <p:nvPr/>
        </p:nvSpPr>
        <p:spPr>
          <a:xfrm>
            <a:off x="676611" y="6345833"/>
            <a:ext cx="71871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Maximum Global Block (MGB): threshold for determining minimum faulty line &amp; low conflict line</a:t>
            </a:r>
            <a:endParaRPr lang="en-US" sz="1200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3" grpId="0" animBg="1"/>
      <p:bldP spid="183" grpId="1" animBg="1"/>
      <p:bldP spid="277" grpId="0"/>
      <p:bldP spid="277" grpId="1"/>
      <p:bldP spid="282" grpId="0" animBg="1"/>
      <p:bldP spid="282" grpId="1" animBg="1"/>
      <p:bldP spid="283" grpId="0"/>
      <p:bldP spid="283" grpId="1"/>
      <p:bldP spid="344" grpId="0" animBg="1"/>
      <p:bldP spid="344" grpId="1" animBg="1"/>
      <p:bldP spid="349" grpId="0" animBg="1"/>
      <p:bldP spid="349" grpId="1" animBg="1"/>
      <p:bldP spid="359" grpId="0" animBg="1"/>
      <p:bldP spid="360" grpId="0"/>
      <p:bldP spid="278" grpId="0" animBg="1"/>
      <p:bldP spid="280" grpId="0"/>
      <p:bldP spid="285" grpId="0" animBg="1"/>
      <p:bldP spid="286" grpId="0"/>
      <p:bldP spid="290" grpId="0" animBg="1"/>
      <p:bldP spid="291" grpId="0"/>
      <p:bldP spid="293" grpId="0" animBg="1"/>
      <p:bldP spid="294" grpId="0"/>
      <p:bldP spid="288" grpId="0"/>
      <p:bldP spid="2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FFT-Cache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FDM Initialization</a:t>
            </a:r>
          </a:p>
          <a:p>
            <a:pPr lvl="1"/>
            <a:r>
              <a:rPr lang="en-US" dirty="0" smtClean="0"/>
              <a:t>Run memory BIST to characterize memory faults in low voltage mode</a:t>
            </a:r>
          </a:p>
          <a:p>
            <a:pPr lvl="1"/>
            <a:r>
              <a:rPr lang="en-US" dirty="0" smtClean="0"/>
              <a:t>Fill defect map entries based on BIST output</a:t>
            </a:r>
          </a:p>
          <a:p>
            <a:r>
              <a:rPr lang="en-US" dirty="0" smtClean="0"/>
              <a:t>FDM </a:t>
            </a:r>
            <a:r>
              <a:rPr lang="en-US" dirty="0" smtClean="0"/>
              <a:t>Configuration Algorithm</a:t>
            </a:r>
          </a:p>
          <a:p>
            <a:pPr lvl="1"/>
            <a:r>
              <a:rPr lang="en-US" dirty="0" smtClean="0"/>
              <a:t>Categorize the FDM entries based on the degree of conflict:</a:t>
            </a:r>
          </a:p>
          <a:p>
            <a:pPr lvl="2"/>
            <a:r>
              <a:rPr lang="en-US" dirty="0" err="1" smtClean="0"/>
              <a:t>Min_faulty</a:t>
            </a:r>
            <a:endParaRPr lang="en-US" dirty="0" smtClean="0"/>
          </a:p>
          <a:p>
            <a:pPr lvl="2"/>
            <a:r>
              <a:rPr lang="en-US" dirty="0" err="1" smtClean="0"/>
              <a:t>No_conflict</a:t>
            </a:r>
            <a:endParaRPr lang="en-US" dirty="0" smtClean="0"/>
          </a:p>
          <a:p>
            <a:pPr lvl="2"/>
            <a:r>
              <a:rPr lang="en-US" dirty="0" err="1" smtClean="0"/>
              <a:t>Low_conflict</a:t>
            </a:r>
            <a:endParaRPr lang="en-US" dirty="0" smtClean="0"/>
          </a:p>
          <a:p>
            <a:pPr lvl="2"/>
            <a:r>
              <a:rPr lang="en-US" dirty="0" err="1" smtClean="0"/>
              <a:t>High_conflict</a:t>
            </a:r>
            <a:endParaRPr lang="en-US" dirty="0" smtClean="0"/>
          </a:p>
          <a:p>
            <a:pPr lvl="1"/>
            <a:r>
              <a:rPr lang="en-US" dirty="0" smtClean="0"/>
              <a:t>For lines of </a:t>
            </a:r>
            <a:r>
              <a:rPr lang="en-US" b="1" dirty="0" err="1" smtClean="0"/>
              <a:t>Min_faulty</a:t>
            </a:r>
            <a:r>
              <a:rPr lang="en-US" b="1" dirty="0" smtClean="0"/>
              <a:t>,</a:t>
            </a:r>
            <a:r>
              <a:rPr lang="en-US" dirty="0" smtClean="0"/>
              <a:t> set faulty blocks as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Global Target block</a:t>
            </a:r>
            <a:endParaRPr lang="en-US" dirty="0" smtClean="0"/>
          </a:p>
          <a:p>
            <a:pPr lvl="1"/>
            <a:r>
              <a:rPr lang="en-US" dirty="0" smtClean="0"/>
              <a:t>For lines of </a:t>
            </a:r>
            <a:r>
              <a:rPr lang="en-US" b="1" dirty="0" err="1" smtClean="0">
                <a:solidFill>
                  <a:schemeClr val="accent2"/>
                </a:solidFill>
              </a:rPr>
              <a:t>No_conflict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r>
              <a:rPr lang="en-US" dirty="0" smtClean="0"/>
              <a:t> set one of its faulty blocks as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Local Target block</a:t>
            </a:r>
            <a:endParaRPr lang="en-US" dirty="0" smtClean="0"/>
          </a:p>
          <a:p>
            <a:pPr lvl="1"/>
            <a:r>
              <a:rPr lang="en-US" dirty="0" smtClean="0"/>
              <a:t>For lines of </a:t>
            </a:r>
            <a:r>
              <a:rPr lang="en-US" b="1" dirty="0" err="1" smtClean="0"/>
              <a:t>Low_conflict</a:t>
            </a:r>
            <a:r>
              <a:rPr lang="en-US" b="1" dirty="0" smtClean="0"/>
              <a:t>,</a:t>
            </a:r>
            <a:r>
              <a:rPr lang="en-US" dirty="0" smtClean="0"/>
              <a:t> try to find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Global Target block </a:t>
            </a:r>
            <a:r>
              <a:rPr lang="en-US" dirty="0" smtClean="0"/>
              <a:t>from other bank</a:t>
            </a:r>
          </a:p>
          <a:p>
            <a:pPr lvl="1"/>
            <a:r>
              <a:rPr lang="en-US" dirty="0" smtClean="0"/>
              <a:t>For lines of </a:t>
            </a:r>
            <a:r>
              <a:rPr lang="en-US" b="1" dirty="0" err="1" smtClean="0"/>
              <a:t>High_conflict</a:t>
            </a:r>
            <a:r>
              <a:rPr lang="en-US" b="1" dirty="0" smtClean="0"/>
              <a:t>,</a:t>
            </a:r>
            <a:r>
              <a:rPr lang="en-US" dirty="0" smtClean="0"/>
              <a:t> try to find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Global Target line </a:t>
            </a:r>
            <a:r>
              <a:rPr lang="en-US" dirty="0" smtClean="0"/>
              <a:t>from other bank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6</a:t>
            </a:fld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FFT-Cache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fault replication: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Local Target Block</a:t>
            </a:r>
          </a:p>
          <a:p>
            <a:pPr lvl="1"/>
            <a:r>
              <a:rPr lang="en-US" dirty="0" smtClean="0">
                <a:solidFill>
                  <a:srgbClr val="FF7C80"/>
                </a:solidFill>
              </a:rPr>
              <a:t>Global Target Block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Target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7</a:t>
            </a:fld>
            <a:endParaRPr lang="en-US" i="0" dirty="0"/>
          </a:p>
        </p:txBody>
      </p:sp>
      <p:sp>
        <p:nvSpPr>
          <p:cNvPr id="225" name="Rectangle 224"/>
          <p:cNvSpPr/>
          <p:nvPr/>
        </p:nvSpPr>
        <p:spPr bwMode="auto">
          <a:xfrm>
            <a:off x="128272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73941" y="416020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615476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863507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28272" y="434537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221" name="Rectangle 220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7" name="Rectangle 216"/>
          <p:cNvSpPr/>
          <p:nvPr/>
        </p:nvSpPr>
        <p:spPr bwMode="auto">
          <a:xfrm>
            <a:off x="128272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73941" y="452596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15476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63507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128272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373941" y="471113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615476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863507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128272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373941" y="48940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615476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863507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1208979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454648" y="416020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1696183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1944214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1208979" y="434537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196" name="Rectangle 195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92" name="Rectangle 191"/>
          <p:cNvSpPr/>
          <p:nvPr/>
        </p:nvSpPr>
        <p:spPr bwMode="auto">
          <a:xfrm>
            <a:off x="1208979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1454648" y="452596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696183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1944214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1208979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1454648" y="471113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1696183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1944214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1208979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1454648" y="48940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1696183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1944214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283780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529449" y="416020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770984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3019015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2283780" y="4345372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171" name="Rectangle 170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67" name="Rectangle 166"/>
          <p:cNvSpPr/>
          <p:nvPr/>
        </p:nvSpPr>
        <p:spPr bwMode="auto">
          <a:xfrm>
            <a:off x="2283780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529449" y="452596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770984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3019015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283780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529449" y="471113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770984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3019015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2283780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2529449" y="48940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2770984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3019015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3364486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3610155" y="416020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3851690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4099721" y="416049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3364486" y="434565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3610155" y="434537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851690" y="434565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4099721" y="434565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3364486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3610155" y="452596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851690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4099721" y="452625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3364486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610155" y="471113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851690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099721" y="471141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364486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610155" y="48940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851690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099721" y="48942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5" name="Rectangle 434"/>
          <p:cNvSpPr/>
          <p:nvPr/>
        </p:nvSpPr>
        <p:spPr bwMode="auto">
          <a:xfrm>
            <a:off x="4761232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5006901" y="415258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7" name="Rectangle 436"/>
          <p:cNvSpPr/>
          <p:nvPr/>
        </p:nvSpPr>
        <p:spPr bwMode="auto">
          <a:xfrm>
            <a:off x="5248436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8" name="Rectangle 437"/>
          <p:cNvSpPr/>
          <p:nvPr/>
        </p:nvSpPr>
        <p:spPr bwMode="auto">
          <a:xfrm>
            <a:off x="5496467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1" name="Rectangle 430"/>
          <p:cNvSpPr/>
          <p:nvPr/>
        </p:nvSpPr>
        <p:spPr bwMode="auto">
          <a:xfrm>
            <a:off x="4761232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2" name="Rectangle 431"/>
          <p:cNvSpPr/>
          <p:nvPr/>
        </p:nvSpPr>
        <p:spPr bwMode="auto">
          <a:xfrm>
            <a:off x="5006901" y="433775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5248436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4" name="Rectangle 433"/>
          <p:cNvSpPr/>
          <p:nvPr/>
        </p:nvSpPr>
        <p:spPr bwMode="auto">
          <a:xfrm>
            <a:off x="5496467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7" name="Rectangle 426"/>
          <p:cNvSpPr/>
          <p:nvPr/>
        </p:nvSpPr>
        <p:spPr bwMode="auto">
          <a:xfrm>
            <a:off x="4761232" y="451863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8" name="Rectangle 427"/>
          <p:cNvSpPr/>
          <p:nvPr/>
        </p:nvSpPr>
        <p:spPr bwMode="auto">
          <a:xfrm>
            <a:off x="5006901" y="451834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9" name="Rectangle 428"/>
          <p:cNvSpPr/>
          <p:nvPr/>
        </p:nvSpPr>
        <p:spPr bwMode="auto">
          <a:xfrm>
            <a:off x="5248436" y="451863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0" name="Rectangle 429"/>
          <p:cNvSpPr/>
          <p:nvPr/>
        </p:nvSpPr>
        <p:spPr bwMode="auto">
          <a:xfrm>
            <a:off x="5496467" y="451863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3" name="Rectangle 422"/>
          <p:cNvSpPr/>
          <p:nvPr/>
        </p:nvSpPr>
        <p:spPr bwMode="auto">
          <a:xfrm>
            <a:off x="4761232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4" name="Rectangle 423"/>
          <p:cNvSpPr/>
          <p:nvPr/>
        </p:nvSpPr>
        <p:spPr bwMode="auto">
          <a:xfrm>
            <a:off x="5006901" y="47035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5" name="Rectangle 424"/>
          <p:cNvSpPr/>
          <p:nvPr/>
        </p:nvSpPr>
        <p:spPr bwMode="auto">
          <a:xfrm>
            <a:off x="5248436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6" name="Rectangle 425"/>
          <p:cNvSpPr/>
          <p:nvPr/>
        </p:nvSpPr>
        <p:spPr bwMode="auto">
          <a:xfrm>
            <a:off x="5496467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19" name="Rectangle 418"/>
          <p:cNvSpPr/>
          <p:nvPr/>
        </p:nvSpPr>
        <p:spPr bwMode="auto">
          <a:xfrm>
            <a:off x="4761232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0" name="Rectangle 419"/>
          <p:cNvSpPr/>
          <p:nvPr/>
        </p:nvSpPr>
        <p:spPr bwMode="auto">
          <a:xfrm>
            <a:off x="5006901" y="488639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1" name="Rectangle 420"/>
          <p:cNvSpPr/>
          <p:nvPr/>
        </p:nvSpPr>
        <p:spPr bwMode="auto">
          <a:xfrm>
            <a:off x="5248436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2" name="Rectangle 421"/>
          <p:cNvSpPr/>
          <p:nvPr/>
        </p:nvSpPr>
        <p:spPr bwMode="auto">
          <a:xfrm>
            <a:off x="5496467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10" name="Rectangle 409"/>
          <p:cNvSpPr/>
          <p:nvPr/>
        </p:nvSpPr>
        <p:spPr bwMode="auto">
          <a:xfrm>
            <a:off x="5841939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6087608" y="415258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6329143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6577174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6" name="Rectangle 405"/>
          <p:cNvSpPr/>
          <p:nvPr/>
        </p:nvSpPr>
        <p:spPr bwMode="auto">
          <a:xfrm>
            <a:off x="5841939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6087608" y="433775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6329143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6577174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5841939" y="4518346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402" name="Rectangle 401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98" name="Rectangle 397"/>
          <p:cNvSpPr/>
          <p:nvPr/>
        </p:nvSpPr>
        <p:spPr bwMode="auto">
          <a:xfrm>
            <a:off x="5841939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9" name="Rectangle 398"/>
          <p:cNvSpPr/>
          <p:nvPr/>
        </p:nvSpPr>
        <p:spPr bwMode="auto">
          <a:xfrm>
            <a:off x="6087608" y="47035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6329143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1" name="Rectangle 400"/>
          <p:cNvSpPr/>
          <p:nvPr/>
        </p:nvSpPr>
        <p:spPr bwMode="auto">
          <a:xfrm>
            <a:off x="6577174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5841939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5" name="Rectangle 394"/>
          <p:cNvSpPr/>
          <p:nvPr/>
        </p:nvSpPr>
        <p:spPr bwMode="auto">
          <a:xfrm>
            <a:off x="6087608" y="488639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6" name="Rectangle 395"/>
          <p:cNvSpPr/>
          <p:nvPr/>
        </p:nvSpPr>
        <p:spPr bwMode="auto">
          <a:xfrm>
            <a:off x="6329143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6577174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6916740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7162409" y="415258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7403944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7651975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6916740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7162409" y="433775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3" name="Rectangle 382"/>
          <p:cNvSpPr/>
          <p:nvPr/>
        </p:nvSpPr>
        <p:spPr bwMode="auto">
          <a:xfrm>
            <a:off x="7403944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4" name="Rectangle 383"/>
          <p:cNvSpPr/>
          <p:nvPr/>
        </p:nvSpPr>
        <p:spPr bwMode="auto">
          <a:xfrm>
            <a:off x="7651975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6916740" y="4518346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377" name="Rectangle 376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 bwMode="auto">
          <a:xfrm>
            <a:off x="6916740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>
            <a:off x="7162409" y="47035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7403944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6" name="Rectangle 375"/>
          <p:cNvSpPr/>
          <p:nvPr/>
        </p:nvSpPr>
        <p:spPr bwMode="auto">
          <a:xfrm>
            <a:off x="7651975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6916740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0" name="Rectangle 369"/>
          <p:cNvSpPr/>
          <p:nvPr/>
        </p:nvSpPr>
        <p:spPr bwMode="auto">
          <a:xfrm>
            <a:off x="7162409" y="488639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1" name="Rectangle 370"/>
          <p:cNvSpPr/>
          <p:nvPr/>
        </p:nvSpPr>
        <p:spPr bwMode="auto">
          <a:xfrm>
            <a:off x="7403944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7651975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7997446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1" name="Rectangle 360"/>
          <p:cNvSpPr/>
          <p:nvPr/>
        </p:nvSpPr>
        <p:spPr bwMode="auto">
          <a:xfrm>
            <a:off x="8243115" y="4152586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2" name="Rectangle 361"/>
          <p:cNvSpPr/>
          <p:nvPr/>
        </p:nvSpPr>
        <p:spPr bwMode="auto">
          <a:xfrm>
            <a:off x="8484650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8732681" y="4152871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7997446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8243115" y="433775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8" name="Rectangle 357"/>
          <p:cNvSpPr/>
          <p:nvPr/>
        </p:nvSpPr>
        <p:spPr bwMode="auto">
          <a:xfrm>
            <a:off x="8484650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8732681" y="433803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341" name="Group 340"/>
          <p:cNvGrpSpPr/>
          <p:nvPr/>
        </p:nvGrpSpPr>
        <p:grpSpPr>
          <a:xfrm>
            <a:off x="7997446" y="4518346"/>
            <a:ext cx="983266" cy="183165"/>
            <a:chOff x="1790700" y="3187383"/>
            <a:chExt cx="1057275" cy="203517"/>
          </a:xfrm>
          <a:solidFill>
            <a:schemeClr val="bg1"/>
          </a:solidFill>
        </p:grpSpPr>
        <p:sp>
          <p:nvSpPr>
            <p:cNvPr id="352" name="Rectangle 351"/>
            <p:cNvSpPr/>
            <p:nvPr/>
          </p:nvSpPr>
          <p:spPr bwMode="auto">
            <a:xfrm>
              <a:off x="1790700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054860" y="3187383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3145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581275" y="3187700"/>
              <a:ext cx="266700" cy="203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48" name="Rectangle 347"/>
          <p:cNvSpPr/>
          <p:nvPr/>
        </p:nvSpPr>
        <p:spPr bwMode="auto">
          <a:xfrm>
            <a:off x="7997446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9" name="Rectangle 348"/>
          <p:cNvSpPr/>
          <p:nvPr/>
        </p:nvSpPr>
        <p:spPr bwMode="auto">
          <a:xfrm>
            <a:off x="8243115" y="470351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0" name="Rectangle 349"/>
          <p:cNvSpPr/>
          <p:nvPr/>
        </p:nvSpPr>
        <p:spPr bwMode="auto">
          <a:xfrm>
            <a:off x="8484650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1" name="Rectangle 350"/>
          <p:cNvSpPr/>
          <p:nvPr/>
        </p:nvSpPr>
        <p:spPr bwMode="auto">
          <a:xfrm>
            <a:off x="8732681" y="470379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4" name="Rectangle 343"/>
          <p:cNvSpPr/>
          <p:nvPr/>
        </p:nvSpPr>
        <p:spPr bwMode="auto">
          <a:xfrm>
            <a:off x="7997446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5" name="Rectangle 344"/>
          <p:cNvSpPr/>
          <p:nvPr/>
        </p:nvSpPr>
        <p:spPr bwMode="auto">
          <a:xfrm>
            <a:off x="8243115" y="4886392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6" name="Rectangle 345"/>
          <p:cNvSpPr/>
          <p:nvPr/>
        </p:nvSpPr>
        <p:spPr bwMode="auto">
          <a:xfrm>
            <a:off x="8484650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7" name="Rectangle 346"/>
          <p:cNvSpPr/>
          <p:nvPr/>
        </p:nvSpPr>
        <p:spPr bwMode="auto">
          <a:xfrm>
            <a:off x="8732681" y="4886677"/>
            <a:ext cx="248031" cy="1828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1630680" y="3169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Bank 1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6377940" y="3169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Bank 2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335280" y="377952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1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1394460" y="377952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2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461260" y="376428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3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3543300" y="377190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4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4953000" y="377952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1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6012180" y="377952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2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7078980" y="376428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3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8161020" y="3771900"/>
            <a:ext cx="65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Way 4</a:t>
            </a:r>
            <a:endParaRPr lang="en-US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" name="Rounded Rectangle 449"/>
          <p:cNvSpPr/>
          <p:nvPr/>
        </p:nvSpPr>
        <p:spPr bwMode="auto">
          <a:xfrm>
            <a:off x="106680" y="4130045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51" name="Rounded Rectangle 450"/>
          <p:cNvSpPr/>
          <p:nvPr/>
        </p:nvSpPr>
        <p:spPr bwMode="auto">
          <a:xfrm>
            <a:off x="4732020" y="4122425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52" name="Rounded Rectangle 451"/>
          <p:cNvSpPr/>
          <p:nvPr/>
        </p:nvSpPr>
        <p:spPr bwMode="auto">
          <a:xfrm>
            <a:off x="103179" y="4487738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FF0000">
              <a:alpha val="31000"/>
            </a:srgbClr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53" name="Rounded Rectangle 452"/>
          <p:cNvSpPr/>
          <p:nvPr/>
        </p:nvSpPr>
        <p:spPr bwMode="auto">
          <a:xfrm>
            <a:off x="4736345" y="4673741"/>
            <a:ext cx="4274820" cy="235496"/>
          </a:xfrm>
          <a:prstGeom prst="roundRect">
            <a:avLst>
              <a:gd name="adj" fmla="val 18529"/>
            </a:avLst>
          </a:prstGeom>
          <a:solidFill>
            <a:srgbClr val="FF0000">
              <a:alpha val="31000"/>
            </a:srgbClr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455" name="Straight Arrow Connector 454"/>
          <p:cNvCxnSpPr/>
          <p:nvPr/>
        </p:nvCxnSpPr>
        <p:spPr bwMode="auto">
          <a:xfrm>
            <a:off x="4335052" y="4437097"/>
            <a:ext cx="1512028" cy="3177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" name="Straight Arrow Connector 456"/>
          <p:cNvCxnSpPr/>
          <p:nvPr/>
        </p:nvCxnSpPr>
        <p:spPr bwMode="auto">
          <a:xfrm rot="10800000">
            <a:off x="4347752" y="4624042"/>
            <a:ext cx="413480" cy="1610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" name="Rounded Rectangle 459"/>
          <p:cNvSpPr/>
          <p:nvPr/>
        </p:nvSpPr>
        <p:spPr bwMode="auto">
          <a:xfrm>
            <a:off x="3398052" y="1714390"/>
            <a:ext cx="4449190" cy="474920"/>
          </a:xfrm>
          <a:prstGeom prst="round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Lines with no conflict between inside blocks 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62" name="Rounded Rectangle 461"/>
          <p:cNvSpPr/>
          <p:nvPr/>
        </p:nvSpPr>
        <p:spPr bwMode="auto">
          <a:xfrm>
            <a:off x="3346250" y="2043397"/>
            <a:ext cx="4626303" cy="474920"/>
          </a:xfrm>
          <a:prstGeom prst="roundRect">
            <a:avLst/>
          </a:prstGeom>
          <a:solidFill>
            <a:srgbClr val="FF7C8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Lines with Low conflict between inside blocks 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63" name="Rounded Rectangle 462"/>
          <p:cNvSpPr/>
          <p:nvPr/>
        </p:nvSpPr>
        <p:spPr bwMode="auto">
          <a:xfrm>
            <a:off x="106680" y="4685481"/>
            <a:ext cx="4274820" cy="235496"/>
          </a:xfrm>
          <a:prstGeom prst="roundRect">
            <a:avLst>
              <a:gd name="adj" fmla="val 18529"/>
            </a:avLst>
          </a:prstGeom>
          <a:solidFill>
            <a:schemeClr val="accent1">
              <a:alpha val="31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64" name="Rounded Rectangle 463"/>
          <p:cNvSpPr/>
          <p:nvPr/>
        </p:nvSpPr>
        <p:spPr bwMode="auto">
          <a:xfrm>
            <a:off x="4729137" y="4316219"/>
            <a:ext cx="4274820" cy="235496"/>
          </a:xfrm>
          <a:prstGeom prst="roundRect">
            <a:avLst>
              <a:gd name="adj" fmla="val 18529"/>
            </a:avLst>
          </a:prstGeom>
          <a:solidFill>
            <a:schemeClr val="accent1">
              <a:alpha val="31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65" name="Rounded Rectangle 464"/>
          <p:cNvSpPr/>
          <p:nvPr/>
        </p:nvSpPr>
        <p:spPr bwMode="auto">
          <a:xfrm>
            <a:off x="4739640" y="4861565"/>
            <a:ext cx="4274820" cy="235496"/>
          </a:xfrm>
          <a:prstGeom prst="roundRect">
            <a:avLst>
              <a:gd name="adj" fmla="val 18529"/>
            </a:avLst>
          </a:prstGeom>
          <a:solidFill>
            <a:schemeClr val="accent1">
              <a:alpha val="31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66" name="Rounded Rectangle 465"/>
          <p:cNvSpPr/>
          <p:nvPr/>
        </p:nvSpPr>
        <p:spPr bwMode="auto">
          <a:xfrm>
            <a:off x="3299317" y="2459414"/>
            <a:ext cx="4712803" cy="474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Lines with High conflict between inside blocks 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467" name="Straight Arrow Connector 466"/>
          <p:cNvCxnSpPr>
            <a:stCxn id="141" idx="3"/>
            <a:endCxn id="431" idx="1"/>
          </p:cNvCxnSpPr>
          <p:nvPr/>
        </p:nvCxnSpPr>
        <p:spPr bwMode="auto">
          <a:xfrm flipV="1">
            <a:off x="4347752" y="4429477"/>
            <a:ext cx="413480" cy="373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" name="Straight Arrow Connector 469"/>
          <p:cNvCxnSpPr>
            <a:stCxn id="141" idx="3"/>
            <a:endCxn id="419" idx="1"/>
          </p:cNvCxnSpPr>
          <p:nvPr/>
        </p:nvCxnSpPr>
        <p:spPr bwMode="auto">
          <a:xfrm>
            <a:off x="4347752" y="4802857"/>
            <a:ext cx="413480" cy="1752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5" name="Rounded Rectangle 474"/>
          <p:cNvSpPr/>
          <p:nvPr/>
        </p:nvSpPr>
        <p:spPr bwMode="auto">
          <a:xfrm>
            <a:off x="4436965" y="1993806"/>
            <a:ext cx="2299115" cy="4749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Only 1 functional line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76" name="Rounded Rectangle 475"/>
          <p:cNvSpPr/>
          <p:nvPr/>
        </p:nvSpPr>
        <p:spPr bwMode="auto">
          <a:xfrm>
            <a:off x="99060" y="4869185"/>
            <a:ext cx="4274820" cy="235496"/>
          </a:xfrm>
          <a:prstGeom prst="roundRect">
            <a:avLst>
              <a:gd name="adj" fmla="val 18529"/>
            </a:avLst>
          </a:prstGeom>
          <a:solidFill>
            <a:schemeClr val="bg2">
              <a:alpha val="31000"/>
            </a:schemeClr>
          </a:solidFill>
          <a:ln w="127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8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8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9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9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0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0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09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13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17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21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25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29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3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3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4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5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5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3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1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1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3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47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51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55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5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6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67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71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7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47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4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4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1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2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2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2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57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61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0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81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2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85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6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89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597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8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2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01" dur="2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2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0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13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6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21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2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25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3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37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animBg="1"/>
      <p:bldP spid="450" grpId="1" animBg="1"/>
      <p:bldP spid="451" grpId="0" animBg="1"/>
      <p:bldP spid="451" grpId="1" animBg="1"/>
      <p:bldP spid="452" grpId="0" animBg="1"/>
      <p:bldP spid="453" grpId="0" animBg="1"/>
      <p:bldP spid="460" grpId="1" animBg="1"/>
      <p:bldP spid="460" grpId="2" animBg="1"/>
      <p:bldP spid="462" grpId="1" animBg="1"/>
      <p:bldP spid="463" grpId="0" animBg="1"/>
      <p:bldP spid="463" grpId="1" animBg="1"/>
      <p:bldP spid="464" grpId="0" animBg="1"/>
      <p:bldP spid="464" grpId="1" animBg="1"/>
      <p:bldP spid="465" grpId="0" animBg="1"/>
      <p:bldP spid="465" grpId="1" animBg="1"/>
      <p:bldP spid="466" grpId="0" animBg="1"/>
      <p:bldP spid="466" grpId="1" animBg="1"/>
      <p:bldP spid="475" grpId="0" animBg="1"/>
      <p:bldP spid="475" grpId="1" animBg="1"/>
      <p:bldP spid="476" grpId="0" animBg="1"/>
      <p:bldP spid="47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9552" y="1870499"/>
            <a:ext cx="5395872" cy="31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FFT-Cache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CASES </a:t>
            </a:r>
            <a:r>
              <a:rPr lang="en-US" dirty="0" smtClean="0"/>
              <a:t>2011  </a:t>
            </a:r>
            <a:r>
              <a:rPr lang="en-US" i="0" dirty="0" smtClean="0"/>
              <a:t> #</a:t>
            </a:r>
            <a:fld id="{D00DE88A-257C-4858-9388-BC1B86BA5205}" type="slidenum">
              <a:rPr lang="en-US" i="0" smtClean="0"/>
              <a:pPr>
                <a:defRPr/>
              </a:pPr>
              <a:t>8</a:t>
            </a:fld>
            <a:endParaRPr lang="en-US" i="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785757" y="1173849"/>
            <a:ext cx="3019154" cy="1055945"/>
          </a:xfrm>
          <a:prstGeom prst="roundRect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Added components: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+ Flexible Defect map (FDM)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+ MUXing layer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635171" y="1296686"/>
            <a:ext cx="3386909" cy="843555"/>
          </a:xfrm>
          <a:prstGeom prst="wedgeRoundRectCallout">
            <a:avLst>
              <a:gd name="adj1" fmla="val 23891"/>
              <a:gd name="adj2" fmla="val 15693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Keeps Faulty Locations Info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Same number of lines as banks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684747" y="5197894"/>
            <a:ext cx="2849880" cy="1346198"/>
          </a:xfrm>
          <a:prstGeom prst="wedgeRoundRectCallout">
            <a:avLst>
              <a:gd name="adj1" fmla="val -50446"/>
              <a:gd name="adj2" fmla="val -66815"/>
              <a:gd name="adj3" fmla="val 16667"/>
            </a:avLst>
          </a:prstGeom>
          <a:solidFill>
            <a:srgbClr val="C2BEF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MUXing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Layer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</a:p>
          <a:p>
            <a:r>
              <a:rPr lang="en-US" b="0" dirty="0" smtClean="0"/>
              <a:t>Does the selection between </a:t>
            </a:r>
          </a:p>
          <a:p>
            <a:r>
              <a:rPr lang="en-US" b="0" dirty="0" smtClean="0"/>
              <a:t>different subblocks/blocks to</a:t>
            </a:r>
          </a:p>
          <a:p>
            <a:r>
              <a:rPr lang="en-US" b="0" dirty="0" smtClean="0"/>
              <a:t>create final fault-free block</a:t>
            </a:r>
          </a:p>
          <a:p>
            <a:pPr>
              <a:buFont typeface="Arial" pitchFamily="34" charset="0"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6851" y="2310001"/>
            <a:ext cx="2213246" cy="22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25924" y="1620570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Base Architecture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179" y="1151169"/>
            <a:ext cx="19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FFT Architecture</a:t>
            </a:r>
            <a:endParaRPr 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</a:t>
            </a:r>
          </a:p>
          <a:p>
            <a:pPr lvl="1"/>
            <a:r>
              <a:rPr lang="en-US" dirty="0" smtClean="0"/>
              <a:t>Estimates the probability of failure of FFT-Cache</a:t>
            </a:r>
          </a:p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Baseline Processor</a:t>
            </a:r>
          </a:p>
          <a:p>
            <a:pPr lvl="2"/>
            <a:r>
              <a:rPr lang="en-US" dirty="0" smtClean="0"/>
              <a:t>Nehalem-based </a:t>
            </a:r>
            <a:r>
              <a:rPr lang="en-US" dirty="0" smtClean="0"/>
              <a:t>processor</a:t>
            </a:r>
          </a:p>
          <a:p>
            <a:pPr lvl="2"/>
            <a:r>
              <a:rPr lang="en-US" dirty="0" smtClean="0"/>
              <a:t>64KB 4-way set associative L1 cache and 2MB 8-way L2</a:t>
            </a:r>
          </a:p>
          <a:p>
            <a:pPr lvl="1"/>
            <a:r>
              <a:rPr lang="en-US" b="1" dirty="0" smtClean="0"/>
              <a:t>Monte </a:t>
            </a:r>
            <a:r>
              <a:rPr lang="en-US" b="1" dirty="0" smtClean="0"/>
              <a:t>Carlo Simulation </a:t>
            </a:r>
            <a:r>
              <a:rPr lang="en-US" dirty="0" smtClean="0"/>
              <a:t>using our FDM configuration algorithm</a:t>
            </a:r>
          </a:p>
          <a:p>
            <a:pPr lvl="2"/>
            <a:r>
              <a:rPr lang="en-US" dirty="0" smtClean="0"/>
              <a:t>Identify the </a:t>
            </a:r>
            <a:r>
              <a:rPr lang="en-US" dirty="0" err="1" smtClean="0"/>
              <a:t>Vdd</a:t>
            </a:r>
            <a:r>
              <a:rPr lang="en-US" dirty="0" smtClean="0"/>
              <a:t>-min and portion of the cache that should be disabled while achieving a 99.9% yield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Conf/Workshop-name</a:t>
            </a:r>
            <a:r>
              <a:rPr lang="en-US" i="0" smtClean="0"/>
              <a:t>  </a:t>
            </a:r>
            <a:r>
              <a:rPr lang="en-US" smtClean="0"/>
              <a:t>date</a:t>
            </a:r>
            <a:r>
              <a:rPr lang="en-US" i="0" smtClean="0"/>
              <a:t>  #</a:t>
            </a:r>
            <a:fld id="{D00DE88A-257C-4858-9388-BC1B86BA5205}" type="slidenum">
              <a:rPr lang="en-US" i="0" smtClean="0"/>
              <a:pPr>
                <a:defRPr/>
              </a:pPr>
              <a:t>9</a:t>
            </a:fld>
            <a:endParaRPr 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tl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itl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20028</TotalTime>
  <Words>2509</Words>
  <Application>Microsoft Office PowerPoint</Application>
  <PresentationFormat>On-screen Show (4:3)</PresentationFormat>
  <Paragraphs>332</Paragraphs>
  <Slides>18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</vt:lpstr>
      <vt:lpstr>Microsoft Visio Drawing</vt:lpstr>
      <vt:lpstr>FFT-Cache: A Flexible Fault-Tolerant Cache Architecture for Ultra Low Voltage Operation </vt:lpstr>
      <vt:lpstr>Motivation</vt:lpstr>
      <vt:lpstr>Related Work: Fault-tolerant Caches</vt:lpstr>
      <vt:lpstr>Our Goal</vt:lpstr>
      <vt:lpstr>Base Architecture</vt:lpstr>
      <vt:lpstr>FFT-Cache Configuration</vt:lpstr>
      <vt:lpstr>Proposed FFT-Cache</vt:lpstr>
      <vt:lpstr>FFT-Cache Architecture</vt:lpstr>
      <vt:lpstr>Evaluation Methodology</vt:lpstr>
      <vt:lpstr>Analytical Model of Cache Failure</vt:lpstr>
      <vt:lpstr>Experiment 1: Impact of FFT-Cache on Performance</vt:lpstr>
      <vt:lpstr>Experiment 2: Area and Power Overheads</vt:lpstr>
      <vt:lpstr>Remapping for Multi-Bank Memory</vt:lpstr>
      <vt:lpstr>Remapping Policy</vt:lpstr>
      <vt:lpstr>Impact of Network Configuration</vt:lpstr>
      <vt:lpstr>Conclusion</vt:lpstr>
      <vt:lpstr>Thank You!</vt:lpstr>
      <vt:lpstr>Comparison with Recent Works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 Project Overview</dc:title>
  <dc:creator>Nikil Dutt</dc:creator>
  <cp:lastModifiedBy>houman</cp:lastModifiedBy>
  <cp:revision>659</cp:revision>
  <cp:lastPrinted>2002-04-19T06:02:31Z</cp:lastPrinted>
  <dcterms:created xsi:type="dcterms:W3CDTF">1997-10-08T00:57:27Z</dcterms:created>
  <dcterms:modified xsi:type="dcterms:W3CDTF">2011-11-03T20:56:52Z</dcterms:modified>
</cp:coreProperties>
</file>