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57" r:id="rId3"/>
    <p:sldId id="288" r:id="rId4"/>
    <p:sldId id="285" r:id="rId5"/>
    <p:sldId id="289" r:id="rId6"/>
    <p:sldId id="278" r:id="rId7"/>
    <p:sldId id="280" r:id="rId8"/>
    <p:sldId id="282" r:id="rId9"/>
    <p:sldId id="284" r:id="rId10"/>
    <p:sldId id="292" r:id="rId11"/>
    <p:sldId id="286" r:id="rId12"/>
    <p:sldId id="283" r:id="rId13"/>
    <p:sldId id="291" r:id="rId14"/>
    <p:sldId id="293" r:id="rId15"/>
    <p:sldId id="271" r:id="rId16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G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6FCA-4015-446F-8C68-719A5FBFC74B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G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G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8A2F9-A64B-4EA5-A347-6DEB2F2EB7AC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11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28FD9-7A0A-4ED8-81BE-77A4EF1D6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3721C-3120-4A03-8AE7-64584FF18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1034E-4D56-49E9-B200-95C07108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77F0C-4D91-4AF8-9AA1-F439D878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C14C0D-585D-4F08-97F2-9EFB8BD3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3969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2A5CB-D74C-4565-98B0-E69D9583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6ED85-89A4-4926-B20F-D3296435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9AC67-20EF-4CCF-AF4F-FD0EA8B6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3D991-D033-4D03-BD2B-AAA47022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964DA7-90D8-4F0A-BAE9-38A28452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03221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ED406A-CA15-4D0E-9670-33D96F8C3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8B867-3893-4C55-8AB2-B053C22E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CDFE5-069E-492F-A330-69305B37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C0348-1A6C-44CD-AF8E-469EEE5D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9A763-9AE0-4DE1-82C4-463A471B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5967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08D4F-1645-4F89-AE60-7060C969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F54FE-0EB5-4CBC-93CE-69EF7F1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7124A-5F55-4233-80CE-8E3DEC9A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6A015-A24F-4118-A8FA-9C0E0D86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AAC4A-6DFB-401E-A993-2047F322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9032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E3B79-9B49-4F17-8DA5-551B4960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B7C79F-224F-46C6-929B-32422E6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8910F-A8F6-4073-BC8B-979DD4EE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A90D2-9220-40D3-894B-6C716E2F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0D202-544D-4781-9003-8C80A97A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086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E0F2D-BCBC-44B9-B1F9-67A6551B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ECBCF-1D8F-40C3-BA49-C2FDD97D4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AEBD40-587D-4E22-AE7B-0FDF2BD5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8030F-0283-42A5-980B-19D7B68C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797E23-9BE6-4708-83FE-F93D97D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33FCB7-58A8-4935-ADAB-44866C69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462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76603-7190-4BC8-90DD-BB5DD5BB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FFE109-24D2-439C-8C7E-BF36C2A7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2BDB81-710F-4772-804C-7C063B0C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6B67CC-D361-4D35-A34B-14104A52B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001ED2-0AFC-4281-80DD-D15DC42F6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3153C8-5F16-4D35-881D-E299BCE4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F22B35-EB08-45F8-AABC-A40AF599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6F3A94-A87A-4601-BD83-CD8CE20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0671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6C252-DC1C-45CB-8548-49AA4F63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428FC0-3469-4072-9E8A-715C3C63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D4A912-6499-4A7F-8C13-10C21C5B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D68C8F-8883-4703-9993-A1A14F5B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4093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D84366-5569-45D9-911C-8B6D881F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2946F6-1486-4F1E-833F-5D2EF354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418A5-5162-491F-9B4A-2C9EA7DF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6232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E14DA-BAD4-4D46-AB10-05C29BAA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9DDA7-2564-49F7-83F9-F5DD510E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5ECCEE-8209-4C51-A470-A64706BC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26A3F8-B508-4120-9BB0-F0A9B980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78A72C-37C3-4B87-8236-B23DDF5F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D2FB07-CE10-44DA-8719-0741992D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41142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2395B-43F7-487B-A379-7335C5BF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AA0CDF-F9BC-4646-9BF7-78AAB85BA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90648D-3D8C-47F5-845F-F07E57D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A07FE2-C476-4FA5-84C9-54FD9FC8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95E29D-B65C-45F7-A8B1-E452CE39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068DF-E8D7-462E-A96C-F01181BA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687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505E-138C-4D8E-A4C4-5B7FE22C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5536A-2C6C-4243-B054-AAE9E37C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53190-BB05-4B8E-996F-9217E233C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7145-6429-4720-A376-101D4204D4F5}" type="datetimeFigureOut">
              <a:rPr lang="ru-KG" smtClean="0"/>
              <a:t>16.12.2022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F18FC0-328E-47CC-9AEF-35E93B1A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43D21-3679-4E9B-951F-622F013AF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519B-65C6-4A72-9CE6-66B29C0243F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7758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8CB9C2-9BB4-488F-AC81-FA4A36383626}"/>
              </a:ext>
            </a:extLst>
          </p:cNvPr>
          <p:cNvSpPr/>
          <p:nvPr/>
        </p:nvSpPr>
        <p:spPr>
          <a:xfrm>
            <a:off x="3088432" y="1614196"/>
            <a:ext cx="5169160" cy="290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ru-KG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ADF9F2-C5FF-418D-BC97-BA583831DBD1}"/>
              </a:ext>
            </a:extLst>
          </p:cNvPr>
          <p:cNvSpPr/>
          <p:nvPr/>
        </p:nvSpPr>
        <p:spPr>
          <a:xfrm>
            <a:off x="3984171" y="2463282"/>
            <a:ext cx="3013788" cy="503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Логин</a:t>
            </a:r>
            <a:endParaRPr lang="ru-KG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9AF79D-BD43-406C-A6A1-049AAAEB3584}"/>
              </a:ext>
            </a:extLst>
          </p:cNvPr>
          <p:cNvSpPr/>
          <p:nvPr/>
        </p:nvSpPr>
        <p:spPr>
          <a:xfrm>
            <a:off x="3984171" y="3172408"/>
            <a:ext cx="3013788" cy="503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Пароль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6B691D-DA37-493C-BD36-222120D6757C}"/>
              </a:ext>
            </a:extLst>
          </p:cNvPr>
          <p:cNvSpPr/>
          <p:nvPr/>
        </p:nvSpPr>
        <p:spPr>
          <a:xfrm>
            <a:off x="4278085" y="1959429"/>
            <a:ext cx="2425959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Вход</a:t>
            </a:r>
            <a:endParaRPr lang="ru-KG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D9E4AE-26F5-4238-8054-E7CE6D83687A}"/>
              </a:ext>
            </a:extLst>
          </p:cNvPr>
          <p:cNvSpPr/>
          <p:nvPr/>
        </p:nvSpPr>
        <p:spPr>
          <a:xfrm>
            <a:off x="7147249" y="3965510"/>
            <a:ext cx="923731" cy="410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ок</a:t>
            </a:r>
            <a:endParaRPr lang="ru-KG" dirty="0"/>
          </a:p>
        </p:txBody>
      </p:sp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59FBCFBE-8257-4173-95FE-74A7BA927BAB}"/>
              </a:ext>
            </a:extLst>
          </p:cNvPr>
          <p:cNvSpPr/>
          <p:nvPr/>
        </p:nvSpPr>
        <p:spPr>
          <a:xfrm>
            <a:off x="7837714" y="1707502"/>
            <a:ext cx="233266" cy="270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7888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25151" y="326571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803FA9B-1287-4F01-ADC9-A02D1CCAB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67121"/>
              </p:ext>
            </p:extLst>
          </p:nvPr>
        </p:nvGraphicFramePr>
        <p:xfrm>
          <a:off x="625150" y="1007705"/>
          <a:ext cx="11049010" cy="508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536">
                  <a:extLst>
                    <a:ext uri="{9D8B030D-6E8A-4147-A177-3AD203B41FA5}">
                      <a16:colId xmlns:a16="http://schemas.microsoft.com/office/drawing/2014/main" val="1820133260"/>
                    </a:ext>
                  </a:extLst>
                </a:gridCol>
                <a:gridCol w="1561324">
                  <a:extLst>
                    <a:ext uri="{9D8B030D-6E8A-4147-A177-3AD203B41FA5}">
                      <a16:colId xmlns:a16="http://schemas.microsoft.com/office/drawing/2014/main" val="1137216679"/>
                    </a:ext>
                  </a:extLst>
                </a:gridCol>
                <a:gridCol w="1536439">
                  <a:extLst>
                    <a:ext uri="{9D8B030D-6E8A-4147-A177-3AD203B41FA5}">
                      <a16:colId xmlns:a16="http://schemas.microsoft.com/office/drawing/2014/main" val="2530208989"/>
                    </a:ext>
                  </a:extLst>
                </a:gridCol>
                <a:gridCol w="1620421">
                  <a:extLst>
                    <a:ext uri="{9D8B030D-6E8A-4147-A177-3AD203B41FA5}">
                      <a16:colId xmlns:a16="http://schemas.microsoft.com/office/drawing/2014/main" val="639647299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2610714076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459242745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3618708983"/>
                    </a:ext>
                  </a:extLst>
                </a:gridCol>
              </a:tblGrid>
              <a:tr h="672195">
                <a:tc>
                  <a:txBody>
                    <a:bodyPr/>
                    <a:lstStyle/>
                    <a:p>
                      <a:r>
                        <a:rPr lang="ru-RU" dirty="0"/>
                        <a:t>№ рейса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Дата/Время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Пункт назначения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Бригады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Статус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4925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UR1</a:t>
                      </a:r>
                      <a:r>
                        <a:rPr lang="ru-RU" dirty="0"/>
                        <a:t>74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</a:t>
                      </a:r>
                      <a:r>
                        <a:rPr lang="ru-RU" dirty="0"/>
                        <a:t>20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Омск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Т5, С9, У6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6950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YPO5</a:t>
                      </a:r>
                      <a:r>
                        <a:rPr lang="ru-RU" dirty="0"/>
                        <a:t>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06.12/20:40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Новгород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Т1, С5, У8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прилет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3231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OM856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06.12/21:10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Бишкек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Т7, С1, У5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Задерживается на 1 час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прилет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2861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967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571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4159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93657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462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99020"/>
                  </a:ext>
                </a:extLst>
              </a:tr>
            </a:tbl>
          </a:graphicData>
        </a:graphic>
      </p:graphicFrame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AE116C1-5E46-4F7D-85FE-D54F598B4F7F}"/>
              </a:ext>
            </a:extLst>
          </p:cNvPr>
          <p:cNvSpPr/>
          <p:nvPr/>
        </p:nvSpPr>
        <p:spPr>
          <a:xfrm flipH="1" flipV="1">
            <a:off x="11389570" y="1166326"/>
            <a:ext cx="177279" cy="1399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38332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25151" y="326571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AE116C1-5E46-4F7D-85FE-D54F598B4F7F}"/>
              </a:ext>
            </a:extLst>
          </p:cNvPr>
          <p:cNvSpPr/>
          <p:nvPr/>
        </p:nvSpPr>
        <p:spPr>
          <a:xfrm flipH="1" flipV="1">
            <a:off x="11389570" y="1166326"/>
            <a:ext cx="177279" cy="1399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C95661-250F-438A-AB37-F5DAEBCD73F4}"/>
              </a:ext>
            </a:extLst>
          </p:cNvPr>
          <p:cNvSpPr/>
          <p:nvPr/>
        </p:nvSpPr>
        <p:spPr>
          <a:xfrm>
            <a:off x="3654497" y="2267338"/>
            <a:ext cx="4794375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59D1BC-BAA0-466B-AEAA-8CE9EA988DE7}"/>
              </a:ext>
            </a:extLst>
          </p:cNvPr>
          <p:cNvSpPr/>
          <p:nvPr/>
        </p:nvSpPr>
        <p:spPr>
          <a:xfrm>
            <a:off x="4400167" y="2743200"/>
            <a:ext cx="3303037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Период распределения бригад</a:t>
            </a:r>
            <a:endParaRPr lang="ru-KG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D7D700-AC0C-410B-9952-47E62276A021}"/>
              </a:ext>
            </a:extLst>
          </p:cNvPr>
          <p:cNvSpPr/>
          <p:nvPr/>
        </p:nvSpPr>
        <p:spPr>
          <a:xfrm>
            <a:off x="4254759" y="3349690"/>
            <a:ext cx="1623527" cy="522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08.12.2022  </a:t>
            </a:r>
            <a:endParaRPr lang="ru-KG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072689-75A9-4791-A21E-CEF44BF87119}"/>
              </a:ext>
            </a:extLst>
          </p:cNvPr>
          <p:cNvSpPr/>
          <p:nvPr/>
        </p:nvSpPr>
        <p:spPr>
          <a:xfrm>
            <a:off x="6232850" y="3349690"/>
            <a:ext cx="1623528" cy="522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08.12.2022</a:t>
            </a:r>
            <a:endParaRPr lang="ru-KG" dirty="0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8699EA09-D2EA-457D-B107-0E1A6033E9A4}"/>
              </a:ext>
            </a:extLst>
          </p:cNvPr>
          <p:cNvSpPr/>
          <p:nvPr/>
        </p:nvSpPr>
        <p:spPr>
          <a:xfrm rot="10800000">
            <a:off x="5682343" y="3545633"/>
            <a:ext cx="122857" cy="1586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43313EE0-E10C-4E81-A170-63D0DA4B4BE8}"/>
              </a:ext>
            </a:extLst>
          </p:cNvPr>
          <p:cNvSpPr/>
          <p:nvPr/>
        </p:nvSpPr>
        <p:spPr>
          <a:xfrm rot="10800000">
            <a:off x="7580347" y="3572068"/>
            <a:ext cx="122857" cy="1586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615060-520B-4690-93A0-E9992C85EB93}"/>
              </a:ext>
            </a:extLst>
          </p:cNvPr>
          <p:cNvSpPr/>
          <p:nvPr/>
        </p:nvSpPr>
        <p:spPr>
          <a:xfrm>
            <a:off x="6475445" y="4310743"/>
            <a:ext cx="1973427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36699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62472" y="317240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26DCC25-7673-45D4-9D2C-AFB7F5EE5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40612"/>
              </p:ext>
            </p:extLst>
          </p:nvPr>
        </p:nvGraphicFramePr>
        <p:xfrm>
          <a:off x="1777480" y="1145394"/>
          <a:ext cx="812800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988607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33051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5369274"/>
                    </a:ext>
                  </a:extLst>
                </a:gridCol>
                <a:gridCol w="1482597">
                  <a:extLst>
                    <a:ext uri="{9D8B030D-6E8A-4147-A177-3AD203B41FA5}">
                      <a16:colId xmlns:a16="http://schemas.microsoft.com/office/drawing/2014/main" val="3824910303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712917510"/>
                    </a:ext>
                  </a:extLst>
                </a:gridCol>
                <a:gridCol w="1098833">
                  <a:extLst>
                    <a:ext uri="{9D8B030D-6E8A-4147-A177-3AD203B41FA5}">
                      <a16:colId xmlns:a16="http://schemas.microsoft.com/office/drawing/2014/main" val="38212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 и время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рейса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Марка самолета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Пункт назначения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Самолет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Бригады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951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6</a:t>
                      </a:r>
                      <a:r>
                        <a:rPr lang="ru-RU" dirty="0"/>
                        <a:t>.12/</a:t>
                      </a:r>
                      <a:r>
                        <a:rPr lang="en-US" dirty="0"/>
                        <a:t>21</a:t>
                      </a:r>
                      <a:r>
                        <a:rPr lang="ru-RU" dirty="0"/>
                        <a:t>:08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SU1887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Boing 777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Минск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6813648389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Т15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105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С8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760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У11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5541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6</a:t>
                      </a:r>
                      <a:r>
                        <a:rPr lang="ru-RU" dirty="0"/>
                        <a:t>.12/</a:t>
                      </a:r>
                      <a:r>
                        <a:rPr lang="en-US" dirty="0"/>
                        <a:t>21</a:t>
                      </a:r>
                      <a:r>
                        <a:rPr lang="ru-RU" dirty="0"/>
                        <a:t>:25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AAR55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Airbus A320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Томск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8373563829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Т10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575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С10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82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У10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831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6</a:t>
                      </a:r>
                      <a:r>
                        <a:rPr lang="ru-RU" dirty="0"/>
                        <a:t>.12/ </a:t>
                      </a:r>
                      <a:r>
                        <a:rPr lang="en-US" dirty="0"/>
                        <a:t>21</a:t>
                      </a:r>
                      <a:r>
                        <a:rPr lang="ru-RU" dirty="0"/>
                        <a:t>:</a:t>
                      </a:r>
                      <a:r>
                        <a:rPr lang="en-US" dirty="0"/>
                        <a:t>5</a:t>
                      </a:r>
                      <a:r>
                        <a:rPr lang="ru-RU" dirty="0"/>
                        <a:t>0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SUA78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Airbus A319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Калининград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6281934533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Т8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78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93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У9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9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74937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65E3B7-7FD1-4050-A23D-C4D197A631F9}"/>
              </a:ext>
            </a:extLst>
          </p:cNvPr>
          <p:cNvSpPr/>
          <p:nvPr/>
        </p:nvSpPr>
        <p:spPr>
          <a:xfrm>
            <a:off x="9563876" y="5216288"/>
            <a:ext cx="2118049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подтвердить</a:t>
            </a:r>
            <a:endParaRPr lang="ru-KG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1928362-30C1-4956-82B5-6993397E9220}"/>
              </a:ext>
            </a:extLst>
          </p:cNvPr>
          <p:cNvSpPr/>
          <p:nvPr/>
        </p:nvSpPr>
        <p:spPr>
          <a:xfrm>
            <a:off x="9563875" y="5799213"/>
            <a:ext cx="2118049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распечатать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64501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62472" y="317240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26DCC25-7673-45D4-9D2C-AFB7F5EE5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12037"/>
              </p:ext>
            </p:extLst>
          </p:nvPr>
        </p:nvGraphicFramePr>
        <p:xfrm>
          <a:off x="1777480" y="1145394"/>
          <a:ext cx="8128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988607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33051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5369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29175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12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 и время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рейса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Марка самолета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Самолет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Бригады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951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dirty="0"/>
                        <a:t>08.12/10:08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SU1887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Boing 777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6813648389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Т15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105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С7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760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У11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5541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dirty="0"/>
                        <a:t>08.12/12:25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AAR55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Airbus A320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83735638290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Т6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575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С9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82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У12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831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dirty="0"/>
                        <a:t>08.12/ 13:10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SUA78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Airbus A319</a:t>
                      </a:r>
                      <a:endParaRPr lang="ru-K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/>
                        <a:t>62819364533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Т8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78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С11</a:t>
                      </a:r>
                      <a:endParaRPr lang="ru-KG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93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У6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9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74937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65E3B7-7FD1-4050-A23D-C4D197A631F9}"/>
              </a:ext>
            </a:extLst>
          </p:cNvPr>
          <p:cNvSpPr/>
          <p:nvPr/>
        </p:nvSpPr>
        <p:spPr>
          <a:xfrm>
            <a:off x="9563876" y="5216288"/>
            <a:ext cx="2118049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подтвердить</a:t>
            </a:r>
            <a:endParaRPr lang="ru-KG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1928362-30C1-4956-82B5-6993397E9220}"/>
              </a:ext>
            </a:extLst>
          </p:cNvPr>
          <p:cNvSpPr/>
          <p:nvPr/>
        </p:nvSpPr>
        <p:spPr>
          <a:xfrm>
            <a:off x="9563875" y="5799213"/>
            <a:ext cx="2118049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распечатать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97643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25151" y="326571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803FA9B-1287-4F01-ADC9-A02D1CCAB3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150" y="1007705"/>
          <a:ext cx="11049010" cy="555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536">
                  <a:extLst>
                    <a:ext uri="{9D8B030D-6E8A-4147-A177-3AD203B41FA5}">
                      <a16:colId xmlns:a16="http://schemas.microsoft.com/office/drawing/2014/main" val="1820133260"/>
                    </a:ext>
                  </a:extLst>
                </a:gridCol>
                <a:gridCol w="1561324">
                  <a:extLst>
                    <a:ext uri="{9D8B030D-6E8A-4147-A177-3AD203B41FA5}">
                      <a16:colId xmlns:a16="http://schemas.microsoft.com/office/drawing/2014/main" val="1137216679"/>
                    </a:ext>
                  </a:extLst>
                </a:gridCol>
                <a:gridCol w="1536439">
                  <a:extLst>
                    <a:ext uri="{9D8B030D-6E8A-4147-A177-3AD203B41FA5}">
                      <a16:colId xmlns:a16="http://schemas.microsoft.com/office/drawing/2014/main" val="2530208989"/>
                    </a:ext>
                  </a:extLst>
                </a:gridCol>
                <a:gridCol w="1620421">
                  <a:extLst>
                    <a:ext uri="{9D8B030D-6E8A-4147-A177-3AD203B41FA5}">
                      <a16:colId xmlns:a16="http://schemas.microsoft.com/office/drawing/2014/main" val="639647299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2610714076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459242745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3618708983"/>
                    </a:ext>
                  </a:extLst>
                </a:gridCol>
              </a:tblGrid>
              <a:tr h="672195">
                <a:tc>
                  <a:txBody>
                    <a:bodyPr/>
                    <a:lstStyle/>
                    <a:p>
                      <a:r>
                        <a:rPr lang="ru-RU" dirty="0"/>
                        <a:t>№ рейса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Дата/Время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Пункт назначения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Бригады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Статус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4925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UR1</a:t>
                      </a:r>
                      <a:r>
                        <a:rPr lang="ru-RU" dirty="0"/>
                        <a:t>74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</a:t>
                      </a:r>
                      <a:r>
                        <a:rPr lang="ru-RU" dirty="0"/>
                        <a:t>20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Омск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Т5, С9, У6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6950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YPO5</a:t>
                      </a:r>
                      <a:r>
                        <a:rPr lang="ru-RU" dirty="0"/>
                        <a:t>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06.12/20:40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Новгород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Т1, С5, У8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прилет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3231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AAR9</a:t>
                      </a:r>
                      <a:r>
                        <a:rPr lang="ru-RU" dirty="0"/>
                        <a:t>9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06.12/21:</a:t>
                      </a:r>
                      <a:r>
                        <a:rPr lang="ru-RU" dirty="0"/>
                        <a:t>05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Т11, С3, У9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прилет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8416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OM856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06.12/21:10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Бишкек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Т7, С1, У5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Задерживается на 1 час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прилет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2861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967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571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4159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93657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462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99020"/>
                  </a:ext>
                </a:extLst>
              </a:tr>
            </a:tbl>
          </a:graphicData>
        </a:graphic>
      </p:graphicFrame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AE116C1-5E46-4F7D-85FE-D54F598B4F7F}"/>
              </a:ext>
            </a:extLst>
          </p:cNvPr>
          <p:cNvSpPr/>
          <p:nvPr/>
        </p:nvSpPr>
        <p:spPr>
          <a:xfrm flipH="1" flipV="1">
            <a:off x="11389570" y="1166326"/>
            <a:ext cx="177279" cy="1399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9058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8CB9C2-9BB4-488F-AC81-FA4A36383626}"/>
              </a:ext>
            </a:extLst>
          </p:cNvPr>
          <p:cNvSpPr/>
          <p:nvPr/>
        </p:nvSpPr>
        <p:spPr>
          <a:xfrm>
            <a:off x="3088432" y="1614196"/>
            <a:ext cx="5169160" cy="290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ru-KG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ADF9F2-C5FF-418D-BC97-BA583831DBD1}"/>
              </a:ext>
            </a:extLst>
          </p:cNvPr>
          <p:cNvSpPr/>
          <p:nvPr/>
        </p:nvSpPr>
        <p:spPr>
          <a:xfrm>
            <a:off x="3984171" y="2463282"/>
            <a:ext cx="3013788" cy="503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Логин</a:t>
            </a:r>
            <a:endParaRPr lang="ru-KG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9AF79D-BD43-406C-A6A1-049AAAEB3584}"/>
              </a:ext>
            </a:extLst>
          </p:cNvPr>
          <p:cNvSpPr/>
          <p:nvPr/>
        </p:nvSpPr>
        <p:spPr>
          <a:xfrm>
            <a:off x="3984171" y="3172408"/>
            <a:ext cx="3013788" cy="503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Пароль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6B691D-DA37-493C-BD36-222120D6757C}"/>
              </a:ext>
            </a:extLst>
          </p:cNvPr>
          <p:cNvSpPr/>
          <p:nvPr/>
        </p:nvSpPr>
        <p:spPr>
          <a:xfrm>
            <a:off x="4278085" y="1959429"/>
            <a:ext cx="2425959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Вход</a:t>
            </a:r>
            <a:endParaRPr lang="ru-KG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D9E4AE-26F5-4238-8054-E7CE6D83687A}"/>
              </a:ext>
            </a:extLst>
          </p:cNvPr>
          <p:cNvSpPr/>
          <p:nvPr/>
        </p:nvSpPr>
        <p:spPr>
          <a:xfrm>
            <a:off x="7147249" y="3965510"/>
            <a:ext cx="923731" cy="410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ок</a:t>
            </a:r>
            <a:endParaRPr lang="ru-KG" dirty="0"/>
          </a:p>
        </p:txBody>
      </p:sp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86143B4A-904D-416F-913C-3BFD0AF1A836}"/>
              </a:ext>
            </a:extLst>
          </p:cNvPr>
          <p:cNvSpPr/>
          <p:nvPr/>
        </p:nvSpPr>
        <p:spPr>
          <a:xfrm>
            <a:off x="7893697" y="1642188"/>
            <a:ext cx="233264" cy="3172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3352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25151" y="326571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803FA9B-1287-4F01-ADC9-A02D1CCAB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33999"/>
              </p:ext>
            </p:extLst>
          </p:nvPr>
        </p:nvGraphicFramePr>
        <p:xfrm>
          <a:off x="625150" y="1007705"/>
          <a:ext cx="11049011" cy="566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67">
                  <a:extLst>
                    <a:ext uri="{9D8B030D-6E8A-4147-A177-3AD203B41FA5}">
                      <a16:colId xmlns:a16="http://schemas.microsoft.com/office/drawing/2014/main" val="1820133260"/>
                    </a:ext>
                  </a:extLst>
                </a:gridCol>
                <a:gridCol w="1361631">
                  <a:extLst>
                    <a:ext uri="{9D8B030D-6E8A-4147-A177-3AD203B41FA5}">
                      <a16:colId xmlns:a16="http://schemas.microsoft.com/office/drawing/2014/main" val="1137216679"/>
                    </a:ext>
                  </a:extLst>
                </a:gridCol>
                <a:gridCol w="1339928">
                  <a:extLst>
                    <a:ext uri="{9D8B030D-6E8A-4147-A177-3AD203B41FA5}">
                      <a16:colId xmlns:a16="http://schemas.microsoft.com/office/drawing/2014/main" val="2530208989"/>
                    </a:ext>
                  </a:extLst>
                </a:gridCol>
                <a:gridCol w="1413169">
                  <a:extLst>
                    <a:ext uri="{9D8B030D-6E8A-4147-A177-3AD203B41FA5}">
                      <a16:colId xmlns:a16="http://schemas.microsoft.com/office/drawing/2014/main" val="639647299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693482948"/>
                    </a:ext>
                  </a:extLst>
                </a:gridCol>
                <a:gridCol w="1493568">
                  <a:extLst>
                    <a:ext uri="{9D8B030D-6E8A-4147-A177-3AD203B41FA5}">
                      <a16:colId xmlns:a16="http://schemas.microsoft.com/office/drawing/2014/main" val="2610714076"/>
                    </a:ext>
                  </a:extLst>
                </a:gridCol>
                <a:gridCol w="1519892">
                  <a:extLst>
                    <a:ext uri="{9D8B030D-6E8A-4147-A177-3AD203B41FA5}">
                      <a16:colId xmlns:a16="http://schemas.microsoft.com/office/drawing/2014/main" val="459242745"/>
                    </a:ext>
                  </a:extLst>
                </a:gridCol>
                <a:gridCol w="1233206">
                  <a:extLst>
                    <a:ext uri="{9D8B030D-6E8A-4147-A177-3AD203B41FA5}">
                      <a16:colId xmlns:a16="http://schemas.microsoft.com/office/drawing/2014/main" val="3618708983"/>
                    </a:ext>
                  </a:extLst>
                </a:gridCol>
              </a:tblGrid>
              <a:tr h="647039">
                <a:tc>
                  <a:txBody>
                    <a:bodyPr/>
                    <a:lstStyle/>
                    <a:p>
                      <a:r>
                        <a:rPr lang="ru-RU" dirty="0"/>
                        <a:t>№ рейса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Дата/Время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Пункт назначения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Бригады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Самолет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Статус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4925"/>
                  </a:ext>
                </a:extLst>
              </a:tr>
              <a:tr h="9243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SU1889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06.12/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Стамбул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Т9, С2, У1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156895156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регистрация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Самолет 156895156 не исправен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вылет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69508"/>
                  </a:ext>
                </a:extLst>
              </a:tr>
              <a:tr h="6470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AAT124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.12/21:20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Махачкала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156512545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 назначены бригады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вылет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3231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r>
                        <a:rPr lang="en-US" dirty="0"/>
                        <a:t>UR165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06.12/20:15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Астана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Т6, С9, У2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23569423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Посадка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84168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r>
                        <a:rPr lang="en-US" dirty="0"/>
                        <a:t>YPO51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06.12/20:40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Новосибирск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Т1, С5, У3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123569481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81685"/>
                  </a:ext>
                </a:extLst>
              </a:tr>
              <a:tr h="460933">
                <a:tc>
                  <a:txBody>
                    <a:bodyPr/>
                    <a:lstStyle/>
                    <a:p>
                      <a:r>
                        <a:rPr lang="en-US" dirty="0"/>
                        <a:t>AAR93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06.12/21:15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Мурманск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Т11, С3, У7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236954586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22763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2861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703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19910"/>
                  </a:ext>
                </a:extLst>
              </a:tr>
            </a:tbl>
          </a:graphicData>
        </a:graphic>
      </p:graphicFrame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AE116C1-5E46-4F7D-85FE-D54F598B4F7F}"/>
              </a:ext>
            </a:extLst>
          </p:cNvPr>
          <p:cNvSpPr/>
          <p:nvPr/>
        </p:nvSpPr>
        <p:spPr>
          <a:xfrm flipH="1" flipV="1">
            <a:off x="11389570" y="1166326"/>
            <a:ext cx="177279" cy="1399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726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25151" y="326571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803FA9B-1287-4F01-ADC9-A02D1CCAB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51095"/>
              </p:ext>
            </p:extLst>
          </p:nvPr>
        </p:nvGraphicFramePr>
        <p:xfrm>
          <a:off x="625150" y="1007705"/>
          <a:ext cx="11049011" cy="473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67">
                  <a:extLst>
                    <a:ext uri="{9D8B030D-6E8A-4147-A177-3AD203B41FA5}">
                      <a16:colId xmlns:a16="http://schemas.microsoft.com/office/drawing/2014/main" val="1820133260"/>
                    </a:ext>
                  </a:extLst>
                </a:gridCol>
                <a:gridCol w="1361631">
                  <a:extLst>
                    <a:ext uri="{9D8B030D-6E8A-4147-A177-3AD203B41FA5}">
                      <a16:colId xmlns:a16="http://schemas.microsoft.com/office/drawing/2014/main" val="1137216679"/>
                    </a:ext>
                  </a:extLst>
                </a:gridCol>
                <a:gridCol w="1339928">
                  <a:extLst>
                    <a:ext uri="{9D8B030D-6E8A-4147-A177-3AD203B41FA5}">
                      <a16:colId xmlns:a16="http://schemas.microsoft.com/office/drawing/2014/main" val="2530208989"/>
                    </a:ext>
                  </a:extLst>
                </a:gridCol>
                <a:gridCol w="1413169">
                  <a:extLst>
                    <a:ext uri="{9D8B030D-6E8A-4147-A177-3AD203B41FA5}">
                      <a16:colId xmlns:a16="http://schemas.microsoft.com/office/drawing/2014/main" val="639647299"/>
                    </a:ext>
                  </a:extLst>
                </a:gridCol>
                <a:gridCol w="1277161">
                  <a:extLst>
                    <a:ext uri="{9D8B030D-6E8A-4147-A177-3AD203B41FA5}">
                      <a16:colId xmlns:a16="http://schemas.microsoft.com/office/drawing/2014/main" val="2693482948"/>
                    </a:ext>
                  </a:extLst>
                </a:gridCol>
                <a:gridCol w="1512557">
                  <a:extLst>
                    <a:ext uri="{9D8B030D-6E8A-4147-A177-3AD203B41FA5}">
                      <a16:colId xmlns:a16="http://schemas.microsoft.com/office/drawing/2014/main" val="2610714076"/>
                    </a:ext>
                  </a:extLst>
                </a:gridCol>
                <a:gridCol w="1575876">
                  <a:extLst>
                    <a:ext uri="{9D8B030D-6E8A-4147-A177-3AD203B41FA5}">
                      <a16:colId xmlns:a16="http://schemas.microsoft.com/office/drawing/2014/main" val="459242745"/>
                    </a:ext>
                  </a:extLst>
                </a:gridCol>
                <a:gridCol w="1177222">
                  <a:extLst>
                    <a:ext uri="{9D8B030D-6E8A-4147-A177-3AD203B41FA5}">
                      <a16:colId xmlns:a16="http://schemas.microsoft.com/office/drawing/2014/main" val="3618708983"/>
                    </a:ext>
                  </a:extLst>
                </a:gridCol>
              </a:tblGrid>
              <a:tr h="647039">
                <a:tc>
                  <a:txBody>
                    <a:bodyPr/>
                    <a:lstStyle/>
                    <a:p>
                      <a:r>
                        <a:rPr lang="ru-RU" dirty="0"/>
                        <a:t>№ рейса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Дата/Время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Пункт назначения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Бригады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Самолет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Статус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4925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r>
                        <a:rPr lang="en-US" dirty="0"/>
                        <a:t>UR165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06.12/20:15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Астана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Т6, С9, У1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23569423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Посадка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84168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r>
                        <a:rPr lang="en-US" dirty="0"/>
                        <a:t>YPO51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06.12/20:40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Новосибирск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Т1, С5, У4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12356948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81685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SU1889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06.12/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Стамбул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Т9, С2, У2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25698446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регистрация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вылет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46754"/>
                  </a:ext>
                </a:extLst>
              </a:tr>
              <a:tr h="460933">
                <a:tc>
                  <a:txBody>
                    <a:bodyPr/>
                    <a:lstStyle/>
                    <a:p>
                      <a:r>
                        <a:rPr lang="en-US" dirty="0"/>
                        <a:t>AAR93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06.12/21:15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Мурманск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Т11, С3, У3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23695458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22763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AAT124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.12/21:20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Махачкала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Т5, С4, У7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15651254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Регистрация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вылет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2861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703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1991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99020"/>
                  </a:ext>
                </a:extLst>
              </a:tr>
            </a:tbl>
          </a:graphicData>
        </a:graphic>
      </p:graphicFrame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AE116C1-5E46-4F7D-85FE-D54F598B4F7F}"/>
              </a:ext>
            </a:extLst>
          </p:cNvPr>
          <p:cNvSpPr/>
          <p:nvPr/>
        </p:nvSpPr>
        <p:spPr>
          <a:xfrm flipH="1" flipV="1">
            <a:off x="11389570" y="1166326"/>
            <a:ext cx="177279" cy="1399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83767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25151" y="326571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803FA9B-1287-4F01-ADC9-A02D1CCAB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44820"/>
              </p:ext>
            </p:extLst>
          </p:nvPr>
        </p:nvGraphicFramePr>
        <p:xfrm>
          <a:off x="625150" y="1007705"/>
          <a:ext cx="11049010" cy="555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536">
                  <a:extLst>
                    <a:ext uri="{9D8B030D-6E8A-4147-A177-3AD203B41FA5}">
                      <a16:colId xmlns:a16="http://schemas.microsoft.com/office/drawing/2014/main" val="1820133260"/>
                    </a:ext>
                  </a:extLst>
                </a:gridCol>
                <a:gridCol w="1561324">
                  <a:extLst>
                    <a:ext uri="{9D8B030D-6E8A-4147-A177-3AD203B41FA5}">
                      <a16:colId xmlns:a16="http://schemas.microsoft.com/office/drawing/2014/main" val="1137216679"/>
                    </a:ext>
                  </a:extLst>
                </a:gridCol>
                <a:gridCol w="1536439">
                  <a:extLst>
                    <a:ext uri="{9D8B030D-6E8A-4147-A177-3AD203B41FA5}">
                      <a16:colId xmlns:a16="http://schemas.microsoft.com/office/drawing/2014/main" val="2530208989"/>
                    </a:ext>
                  </a:extLst>
                </a:gridCol>
                <a:gridCol w="1620421">
                  <a:extLst>
                    <a:ext uri="{9D8B030D-6E8A-4147-A177-3AD203B41FA5}">
                      <a16:colId xmlns:a16="http://schemas.microsoft.com/office/drawing/2014/main" val="639647299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2610714076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459242745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3618708983"/>
                    </a:ext>
                  </a:extLst>
                </a:gridCol>
              </a:tblGrid>
              <a:tr h="672195">
                <a:tc>
                  <a:txBody>
                    <a:bodyPr/>
                    <a:lstStyle/>
                    <a:p>
                      <a:r>
                        <a:rPr lang="ru-RU" dirty="0"/>
                        <a:t>№ рейса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Дата/Время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Пункт назначения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Бригады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Статус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4925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OM856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06.12/21:10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Бишкек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Т7, С1, У5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Задерживается на 1 час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прилет</a:t>
                      </a:r>
                      <a:endParaRPr lang="ru-K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1592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UR1</a:t>
                      </a:r>
                      <a:r>
                        <a:rPr lang="ru-RU" dirty="0"/>
                        <a:t>74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</a:t>
                      </a:r>
                      <a:r>
                        <a:rPr lang="ru-RU" dirty="0"/>
                        <a:t>20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Омск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Т2, С</a:t>
                      </a:r>
                      <a:r>
                        <a:rPr lang="en-US" dirty="0"/>
                        <a:t>5</a:t>
                      </a:r>
                      <a:r>
                        <a:rPr lang="ru-RU" dirty="0"/>
                        <a:t>, У6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6950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YPO5</a:t>
                      </a:r>
                      <a:r>
                        <a:rPr lang="ru-RU" dirty="0"/>
                        <a:t>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06.12/20:40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Новгород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, С7, У8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прилет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3231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2861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967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571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4159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93657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462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99020"/>
                  </a:ext>
                </a:extLst>
              </a:tr>
            </a:tbl>
          </a:graphicData>
        </a:graphic>
      </p:graphicFrame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AE116C1-5E46-4F7D-85FE-D54F598B4F7F}"/>
              </a:ext>
            </a:extLst>
          </p:cNvPr>
          <p:cNvSpPr/>
          <p:nvPr/>
        </p:nvSpPr>
        <p:spPr>
          <a:xfrm flipH="1" flipV="1">
            <a:off x="11389570" y="1166326"/>
            <a:ext cx="177279" cy="1399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93517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25151" y="326571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803FA9B-1287-4F01-ADC9-A02D1CCAB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7996"/>
              </p:ext>
            </p:extLst>
          </p:nvPr>
        </p:nvGraphicFramePr>
        <p:xfrm>
          <a:off x="625150" y="1007705"/>
          <a:ext cx="11049010" cy="508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536">
                  <a:extLst>
                    <a:ext uri="{9D8B030D-6E8A-4147-A177-3AD203B41FA5}">
                      <a16:colId xmlns:a16="http://schemas.microsoft.com/office/drawing/2014/main" val="1820133260"/>
                    </a:ext>
                  </a:extLst>
                </a:gridCol>
                <a:gridCol w="1561324">
                  <a:extLst>
                    <a:ext uri="{9D8B030D-6E8A-4147-A177-3AD203B41FA5}">
                      <a16:colId xmlns:a16="http://schemas.microsoft.com/office/drawing/2014/main" val="1137216679"/>
                    </a:ext>
                  </a:extLst>
                </a:gridCol>
                <a:gridCol w="1536439">
                  <a:extLst>
                    <a:ext uri="{9D8B030D-6E8A-4147-A177-3AD203B41FA5}">
                      <a16:colId xmlns:a16="http://schemas.microsoft.com/office/drawing/2014/main" val="2530208989"/>
                    </a:ext>
                  </a:extLst>
                </a:gridCol>
                <a:gridCol w="1620421">
                  <a:extLst>
                    <a:ext uri="{9D8B030D-6E8A-4147-A177-3AD203B41FA5}">
                      <a16:colId xmlns:a16="http://schemas.microsoft.com/office/drawing/2014/main" val="639647299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2610714076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459242745"/>
                    </a:ext>
                  </a:extLst>
                </a:gridCol>
                <a:gridCol w="1578430">
                  <a:extLst>
                    <a:ext uri="{9D8B030D-6E8A-4147-A177-3AD203B41FA5}">
                      <a16:colId xmlns:a16="http://schemas.microsoft.com/office/drawing/2014/main" val="3618708983"/>
                    </a:ext>
                  </a:extLst>
                </a:gridCol>
              </a:tblGrid>
              <a:tr h="672195">
                <a:tc>
                  <a:txBody>
                    <a:bodyPr/>
                    <a:lstStyle/>
                    <a:p>
                      <a:r>
                        <a:rPr lang="ru-RU" dirty="0"/>
                        <a:t>№ рейса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Дата/Время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Пункт назначения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Бригады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Статус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4925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UR1</a:t>
                      </a:r>
                      <a:r>
                        <a:rPr lang="ru-RU" dirty="0"/>
                        <a:t>74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</a:t>
                      </a:r>
                      <a:r>
                        <a:rPr lang="ru-RU" dirty="0"/>
                        <a:t>20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Омск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Т5, С9, У6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прилет</a:t>
                      </a:r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6950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/>
                        <a:t>YPO5</a:t>
                      </a:r>
                      <a:r>
                        <a:rPr lang="ru-RU" dirty="0"/>
                        <a:t>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06.12/20:40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Новгород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Т1, С5, У8</a:t>
                      </a:r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Ожидается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прилет</a:t>
                      </a: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3231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OM856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06.12/21:10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Бишкек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Т7, С1, У5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Задерживается на 1 час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прилет</a:t>
                      </a:r>
                      <a:endParaRPr lang="ru-K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2861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967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571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4159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93657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K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4628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99020"/>
                  </a:ext>
                </a:extLst>
              </a:tr>
            </a:tbl>
          </a:graphicData>
        </a:graphic>
      </p:graphicFrame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AE116C1-5E46-4F7D-85FE-D54F598B4F7F}"/>
              </a:ext>
            </a:extLst>
          </p:cNvPr>
          <p:cNvSpPr/>
          <p:nvPr/>
        </p:nvSpPr>
        <p:spPr>
          <a:xfrm flipH="1" flipV="1">
            <a:off x="11389570" y="1166326"/>
            <a:ext cx="177279" cy="1399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0028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62472" y="317240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826563B-9555-4011-BEE3-68C3C3893508}"/>
              </a:ext>
            </a:extLst>
          </p:cNvPr>
          <p:cNvSpPr/>
          <p:nvPr/>
        </p:nvSpPr>
        <p:spPr>
          <a:xfrm>
            <a:off x="3797559" y="2579913"/>
            <a:ext cx="3601616" cy="2127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№ рейса</a:t>
            </a:r>
            <a:r>
              <a:rPr lang="en-US" dirty="0"/>
              <a:t>:</a:t>
            </a:r>
            <a:r>
              <a:rPr lang="ru-RU" dirty="0"/>
              <a:t>  выберите нужное </a:t>
            </a:r>
            <a:endParaRPr lang="en-US" dirty="0"/>
          </a:p>
          <a:p>
            <a:r>
              <a:rPr lang="ru-RU" dirty="0"/>
              <a:t>Компания</a:t>
            </a:r>
            <a:r>
              <a:rPr lang="en-US" dirty="0"/>
              <a:t>:</a:t>
            </a:r>
          </a:p>
          <a:p>
            <a:r>
              <a:rPr lang="ru-RU" dirty="0"/>
              <a:t>Дата</a:t>
            </a:r>
            <a:r>
              <a:rPr lang="en-US" dirty="0"/>
              <a:t>:</a:t>
            </a:r>
          </a:p>
          <a:p>
            <a:r>
              <a:rPr lang="ru-RU" dirty="0"/>
              <a:t>Время</a:t>
            </a:r>
            <a:r>
              <a:rPr lang="en-US" dirty="0"/>
              <a:t>:</a:t>
            </a:r>
          </a:p>
          <a:p>
            <a:r>
              <a:rPr lang="ru-RU" dirty="0"/>
              <a:t>Пункт прибытия</a:t>
            </a:r>
            <a:r>
              <a:rPr lang="en-US" dirty="0"/>
              <a:t>:</a:t>
            </a:r>
            <a:endParaRPr lang="ru-KG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403242F-C62E-44B4-9E39-2EDABDA5CCB2}"/>
              </a:ext>
            </a:extLst>
          </p:cNvPr>
          <p:cNvSpPr/>
          <p:nvPr/>
        </p:nvSpPr>
        <p:spPr>
          <a:xfrm>
            <a:off x="3797559" y="1945433"/>
            <a:ext cx="3601616" cy="56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/>
              <a:t>Добавление авиарейса</a:t>
            </a:r>
            <a:endParaRPr lang="ru-KG" sz="2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383F11-E7C0-4FB2-839C-EAD2F57D8D8A}"/>
              </a:ext>
            </a:extLst>
          </p:cNvPr>
          <p:cNvSpPr/>
          <p:nvPr/>
        </p:nvSpPr>
        <p:spPr>
          <a:xfrm>
            <a:off x="4842588" y="2929812"/>
            <a:ext cx="1987420" cy="3172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A43BA723-29D5-4F99-92FB-A9DA0E528E6A}"/>
              </a:ext>
            </a:extLst>
          </p:cNvPr>
          <p:cNvSpPr/>
          <p:nvPr/>
        </p:nvSpPr>
        <p:spPr>
          <a:xfrm rot="10800000">
            <a:off x="6690048" y="3048779"/>
            <a:ext cx="116633" cy="121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567F02D-EEAC-4A5C-8E73-2A253B964632}"/>
              </a:ext>
            </a:extLst>
          </p:cNvPr>
          <p:cNvSpPr/>
          <p:nvPr/>
        </p:nvSpPr>
        <p:spPr>
          <a:xfrm>
            <a:off x="6576009" y="4290881"/>
            <a:ext cx="823166" cy="41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ок</a:t>
            </a:r>
            <a:endParaRPr lang="ru-KG" dirty="0"/>
          </a:p>
        </p:txBody>
      </p:sp>
      <p:sp>
        <p:nvSpPr>
          <p:cNvPr id="25" name="Знак умножения 24">
            <a:extLst>
              <a:ext uri="{FF2B5EF4-FFF2-40B4-BE49-F238E27FC236}">
                <a16:creationId xmlns:a16="http://schemas.microsoft.com/office/drawing/2014/main" id="{C0C73FAB-19FC-4D05-BFB3-9FB971814EC8}"/>
              </a:ext>
            </a:extLst>
          </p:cNvPr>
          <p:cNvSpPr/>
          <p:nvPr/>
        </p:nvSpPr>
        <p:spPr>
          <a:xfrm>
            <a:off x="7123922" y="2579913"/>
            <a:ext cx="233265" cy="2565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1104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25150" y="317240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A5FE1A-5353-4F3E-BF54-BA5185D06BFE}"/>
              </a:ext>
            </a:extLst>
          </p:cNvPr>
          <p:cNvSpPr/>
          <p:nvPr/>
        </p:nvSpPr>
        <p:spPr>
          <a:xfrm>
            <a:off x="3937515" y="2386302"/>
            <a:ext cx="3601616" cy="2127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№ рейса</a:t>
            </a:r>
            <a:r>
              <a:rPr lang="en-US" dirty="0"/>
              <a:t>:</a:t>
            </a:r>
            <a:r>
              <a:rPr lang="ru-RU" dirty="0"/>
              <a:t>  </a:t>
            </a:r>
            <a:r>
              <a:rPr lang="en-US" dirty="0"/>
              <a:t>WQT89</a:t>
            </a:r>
          </a:p>
          <a:p>
            <a:r>
              <a:rPr lang="ru-RU" dirty="0"/>
              <a:t>Компания</a:t>
            </a:r>
            <a:r>
              <a:rPr lang="en-US" dirty="0"/>
              <a:t>: </a:t>
            </a:r>
            <a:r>
              <a:rPr lang="en-US" dirty="0" err="1"/>
              <a:t>AirLine</a:t>
            </a:r>
            <a:endParaRPr lang="en-US" dirty="0"/>
          </a:p>
          <a:p>
            <a:r>
              <a:rPr lang="ru-RU" dirty="0"/>
              <a:t>Дата</a:t>
            </a:r>
            <a:r>
              <a:rPr lang="en-US" dirty="0"/>
              <a:t>: </a:t>
            </a:r>
          </a:p>
          <a:p>
            <a:r>
              <a:rPr lang="ru-RU" dirty="0"/>
              <a:t>Время</a:t>
            </a:r>
            <a:r>
              <a:rPr lang="en-US" dirty="0"/>
              <a:t>: 14:50</a:t>
            </a:r>
          </a:p>
          <a:p>
            <a:r>
              <a:rPr lang="ru-RU" dirty="0"/>
              <a:t>Пункт прибытия</a:t>
            </a:r>
            <a:r>
              <a:rPr lang="en-US" dirty="0"/>
              <a:t>: </a:t>
            </a:r>
            <a:endParaRPr lang="ru-KG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0059003-43CD-408B-89B9-8DCC9F98F83B}"/>
              </a:ext>
            </a:extLst>
          </p:cNvPr>
          <p:cNvSpPr/>
          <p:nvPr/>
        </p:nvSpPr>
        <p:spPr>
          <a:xfrm>
            <a:off x="3937515" y="1751822"/>
            <a:ext cx="3601616" cy="56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/>
              <a:t>Добавление авиарейса</a:t>
            </a:r>
            <a:endParaRPr lang="ru-KG" sz="20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1DFF75A-62F0-4C9B-9F48-72B2136ED62C}"/>
              </a:ext>
            </a:extLst>
          </p:cNvPr>
          <p:cNvSpPr/>
          <p:nvPr/>
        </p:nvSpPr>
        <p:spPr>
          <a:xfrm>
            <a:off x="4982544" y="2736201"/>
            <a:ext cx="1987420" cy="3172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85B93C4-0DCA-4516-8C35-483B02C74C9C}"/>
              </a:ext>
            </a:extLst>
          </p:cNvPr>
          <p:cNvSpPr/>
          <p:nvPr/>
        </p:nvSpPr>
        <p:spPr>
          <a:xfrm rot="10800000">
            <a:off x="6830004" y="2855168"/>
            <a:ext cx="116633" cy="121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DE1C4F8-2676-4FE6-8586-DF202C1C9E52}"/>
              </a:ext>
            </a:extLst>
          </p:cNvPr>
          <p:cNvSpPr/>
          <p:nvPr/>
        </p:nvSpPr>
        <p:spPr>
          <a:xfrm>
            <a:off x="5896944" y="3426661"/>
            <a:ext cx="3149081" cy="1632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Ошибка! 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Заполнены не все поля.</a:t>
            </a:r>
            <a:endParaRPr lang="ru-KG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50392AB-8F16-4F53-8145-9B9B692A8A7A}"/>
              </a:ext>
            </a:extLst>
          </p:cNvPr>
          <p:cNvSpPr/>
          <p:nvPr/>
        </p:nvSpPr>
        <p:spPr>
          <a:xfrm>
            <a:off x="8222859" y="4647778"/>
            <a:ext cx="823166" cy="41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ок</a:t>
            </a:r>
            <a:endParaRPr lang="ru-KG" dirty="0"/>
          </a:p>
        </p:txBody>
      </p:sp>
      <p:sp>
        <p:nvSpPr>
          <p:cNvPr id="23" name="Знак умножения 22">
            <a:extLst>
              <a:ext uri="{FF2B5EF4-FFF2-40B4-BE49-F238E27FC236}">
                <a16:creationId xmlns:a16="http://schemas.microsoft.com/office/drawing/2014/main" id="{1FEC0AC3-9659-4D4F-9138-042A9750C5DC}"/>
              </a:ext>
            </a:extLst>
          </p:cNvPr>
          <p:cNvSpPr/>
          <p:nvPr/>
        </p:nvSpPr>
        <p:spPr>
          <a:xfrm>
            <a:off x="7263878" y="2386302"/>
            <a:ext cx="233265" cy="2565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9374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62472" y="317240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9D3DCF-CDD5-497C-8C1D-BE56651484EE}"/>
              </a:ext>
            </a:extLst>
          </p:cNvPr>
          <p:cNvSpPr/>
          <p:nvPr/>
        </p:nvSpPr>
        <p:spPr>
          <a:xfrm>
            <a:off x="3606278" y="2092387"/>
            <a:ext cx="3601616" cy="2127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№ рейса</a:t>
            </a:r>
            <a:r>
              <a:rPr lang="en-US" dirty="0"/>
              <a:t>:</a:t>
            </a:r>
            <a:r>
              <a:rPr lang="ru-RU" dirty="0"/>
              <a:t>  </a:t>
            </a:r>
            <a:r>
              <a:rPr lang="en-US" dirty="0"/>
              <a:t>WQT89</a:t>
            </a:r>
          </a:p>
          <a:p>
            <a:r>
              <a:rPr lang="ru-RU" dirty="0"/>
              <a:t>Компания</a:t>
            </a:r>
            <a:r>
              <a:rPr lang="en-US" dirty="0"/>
              <a:t>:</a:t>
            </a:r>
            <a:r>
              <a:rPr lang="en-US" dirty="0" err="1"/>
              <a:t>AirLine</a:t>
            </a:r>
            <a:endParaRPr lang="en-US" dirty="0"/>
          </a:p>
          <a:p>
            <a:r>
              <a:rPr lang="ru-RU" dirty="0"/>
              <a:t>Дата</a:t>
            </a:r>
            <a:r>
              <a:rPr lang="en-US" dirty="0"/>
              <a:t>: 08.12.2022</a:t>
            </a:r>
          </a:p>
          <a:p>
            <a:r>
              <a:rPr lang="ru-RU" dirty="0"/>
              <a:t>Время</a:t>
            </a:r>
            <a:r>
              <a:rPr lang="en-US" dirty="0"/>
              <a:t>: 14:50</a:t>
            </a:r>
          </a:p>
          <a:p>
            <a:r>
              <a:rPr lang="ru-RU" dirty="0"/>
              <a:t>Пункт прибытия</a:t>
            </a:r>
            <a:r>
              <a:rPr lang="en-US" dirty="0"/>
              <a:t>: </a:t>
            </a:r>
            <a:r>
              <a:rPr lang="ru-RU" dirty="0"/>
              <a:t>Ош</a:t>
            </a:r>
            <a:endParaRPr lang="ru-KG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1D8A9C3-42FF-4333-8848-1992207270E0}"/>
              </a:ext>
            </a:extLst>
          </p:cNvPr>
          <p:cNvSpPr/>
          <p:nvPr/>
        </p:nvSpPr>
        <p:spPr>
          <a:xfrm>
            <a:off x="3606278" y="1457907"/>
            <a:ext cx="3601616" cy="56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/>
              <a:t>Добавление авиарейса</a:t>
            </a:r>
            <a:endParaRPr lang="ru-KG" sz="2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1657EC7-378A-4C1F-98D9-BE68F69FBB5D}"/>
              </a:ext>
            </a:extLst>
          </p:cNvPr>
          <p:cNvSpPr/>
          <p:nvPr/>
        </p:nvSpPr>
        <p:spPr>
          <a:xfrm>
            <a:off x="4651307" y="2442286"/>
            <a:ext cx="1987420" cy="3172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D36F0F2D-583A-4E30-8508-8C121BFE887C}"/>
              </a:ext>
            </a:extLst>
          </p:cNvPr>
          <p:cNvSpPr/>
          <p:nvPr/>
        </p:nvSpPr>
        <p:spPr>
          <a:xfrm rot="10800000">
            <a:off x="6498767" y="2561253"/>
            <a:ext cx="116633" cy="121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EE9C5BA-F749-401C-AD44-D09AD761F536}"/>
              </a:ext>
            </a:extLst>
          </p:cNvPr>
          <p:cNvSpPr/>
          <p:nvPr/>
        </p:nvSpPr>
        <p:spPr>
          <a:xfrm>
            <a:off x="5701000" y="3132746"/>
            <a:ext cx="2990462" cy="1632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Авиарейс успешно добавлен!</a:t>
            </a:r>
            <a:endParaRPr lang="ru-KG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0D0675-12B6-4CC4-B2B5-A62BA61226E3}"/>
              </a:ext>
            </a:extLst>
          </p:cNvPr>
          <p:cNvSpPr/>
          <p:nvPr/>
        </p:nvSpPr>
        <p:spPr>
          <a:xfrm>
            <a:off x="7868296" y="4353863"/>
            <a:ext cx="823166" cy="41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ок</a:t>
            </a:r>
            <a:endParaRPr lang="ru-KG" dirty="0"/>
          </a:p>
        </p:txBody>
      </p:sp>
      <p:sp>
        <p:nvSpPr>
          <p:cNvPr id="16" name="Знак умножения 15">
            <a:extLst>
              <a:ext uri="{FF2B5EF4-FFF2-40B4-BE49-F238E27FC236}">
                <a16:creationId xmlns:a16="http://schemas.microsoft.com/office/drawing/2014/main" id="{B446C87C-23FE-4194-9900-779982C688E2}"/>
              </a:ext>
            </a:extLst>
          </p:cNvPr>
          <p:cNvSpPr/>
          <p:nvPr/>
        </p:nvSpPr>
        <p:spPr>
          <a:xfrm>
            <a:off x="6932641" y="2092387"/>
            <a:ext cx="233265" cy="2565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3052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3621E-110A-4FE1-B780-4F69747E9AAE}"/>
              </a:ext>
            </a:extLst>
          </p:cNvPr>
          <p:cNvSpPr/>
          <p:nvPr/>
        </p:nvSpPr>
        <p:spPr>
          <a:xfrm>
            <a:off x="662472" y="317240"/>
            <a:ext cx="11019453" cy="606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EEBF65-5334-4BFD-B681-1D83EBB39603}"/>
              </a:ext>
            </a:extLst>
          </p:cNvPr>
          <p:cNvSpPr/>
          <p:nvPr/>
        </p:nvSpPr>
        <p:spPr>
          <a:xfrm>
            <a:off x="625150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рейсы</a:t>
            </a:r>
            <a:endParaRPr lang="ru-K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69625-1254-44A9-8B14-861ABFEB2E28}"/>
              </a:ext>
            </a:extLst>
          </p:cNvPr>
          <p:cNvSpPr/>
          <p:nvPr/>
        </p:nvSpPr>
        <p:spPr>
          <a:xfrm>
            <a:off x="3500539" y="335901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авиарейс</a:t>
            </a:r>
            <a:endParaRPr lang="ru-KG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D36BE3-4BEC-49F7-9E29-70DECD6A3406}"/>
              </a:ext>
            </a:extLst>
          </p:cNvPr>
          <p:cNvSpPr/>
          <p:nvPr/>
        </p:nvSpPr>
        <p:spPr>
          <a:xfrm>
            <a:off x="6386801" y="31724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Распределить бригады по рейсам</a:t>
            </a:r>
            <a:endParaRPr lang="ru-KG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86A094-6CA3-4154-98AB-17D62A29908D}"/>
              </a:ext>
            </a:extLst>
          </p:cNvPr>
          <p:cNvSpPr/>
          <p:nvPr/>
        </p:nvSpPr>
        <p:spPr>
          <a:xfrm>
            <a:off x="9339943" y="326570"/>
            <a:ext cx="2304661" cy="66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G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826563B-9555-4011-BEE3-68C3C3893508}"/>
              </a:ext>
            </a:extLst>
          </p:cNvPr>
          <p:cNvSpPr/>
          <p:nvPr/>
        </p:nvSpPr>
        <p:spPr>
          <a:xfrm>
            <a:off x="3797559" y="2579913"/>
            <a:ext cx="3601616" cy="2127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№ рейса</a:t>
            </a:r>
            <a:r>
              <a:rPr lang="en-US" dirty="0"/>
              <a:t>:</a:t>
            </a:r>
            <a:r>
              <a:rPr lang="ru-RU" dirty="0"/>
              <a:t>  выберите нужное </a:t>
            </a:r>
            <a:endParaRPr lang="en-US" dirty="0"/>
          </a:p>
          <a:p>
            <a:r>
              <a:rPr lang="ru-RU" dirty="0"/>
              <a:t>Компания</a:t>
            </a:r>
            <a:r>
              <a:rPr lang="en-US" dirty="0"/>
              <a:t>:</a:t>
            </a:r>
          </a:p>
          <a:p>
            <a:r>
              <a:rPr lang="ru-RU" dirty="0"/>
              <a:t>Дата</a:t>
            </a:r>
            <a:r>
              <a:rPr lang="en-US" dirty="0"/>
              <a:t>:</a:t>
            </a:r>
          </a:p>
          <a:p>
            <a:r>
              <a:rPr lang="ru-RU" dirty="0"/>
              <a:t>Время</a:t>
            </a:r>
            <a:r>
              <a:rPr lang="en-US" dirty="0"/>
              <a:t>:</a:t>
            </a:r>
          </a:p>
          <a:p>
            <a:r>
              <a:rPr lang="ru-RU" dirty="0"/>
              <a:t>Пункт прибытия</a:t>
            </a:r>
            <a:r>
              <a:rPr lang="en-US" dirty="0"/>
              <a:t>:</a:t>
            </a:r>
            <a:endParaRPr lang="ru-KG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403242F-C62E-44B4-9E39-2EDABDA5CCB2}"/>
              </a:ext>
            </a:extLst>
          </p:cNvPr>
          <p:cNvSpPr/>
          <p:nvPr/>
        </p:nvSpPr>
        <p:spPr>
          <a:xfrm>
            <a:off x="3797559" y="1945433"/>
            <a:ext cx="3601616" cy="56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/>
              <a:t>Добавление авиарейса</a:t>
            </a:r>
            <a:endParaRPr lang="ru-KG" sz="2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383F11-E7C0-4FB2-839C-EAD2F57D8D8A}"/>
              </a:ext>
            </a:extLst>
          </p:cNvPr>
          <p:cNvSpPr/>
          <p:nvPr/>
        </p:nvSpPr>
        <p:spPr>
          <a:xfrm>
            <a:off x="4842588" y="2929812"/>
            <a:ext cx="1987420" cy="3172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A43BA723-29D5-4F99-92FB-A9DA0E528E6A}"/>
              </a:ext>
            </a:extLst>
          </p:cNvPr>
          <p:cNvSpPr/>
          <p:nvPr/>
        </p:nvSpPr>
        <p:spPr>
          <a:xfrm rot="10800000">
            <a:off x="6690048" y="3048779"/>
            <a:ext cx="116633" cy="121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567F02D-EEAC-4A5C-8E73-2A253B964632}"/>
              </a:ext>
            </a:extLst>
          </p:cNvPr>
          <p:cNvSpPr/>
          <p:nvPr/>
        </p:nvSpPr>
        <p:spPr>
          <a:xfrm>
            <a:off x="6576009" y="4290881"/>
            <a:ext cx="823166" cy="41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ок</a:t>
            </a:r>
            <a:endParaRPr lang="ru-KG" dirty="0"/>
          </a:p>
        </p:txBody>
      </p:sp>
      <p:sp>
        <p:nvSpPr>
          <p:cNvPr id="25" name="Знак умножения 24">
            <a:extLst>
              <a:ext uri="{FF2B5EF4-FFF2-40B4-BE49-F238E27FC236}">
                <a16:creationId xmlns:a16="http://schemas.microsoft.com/office/drawing/2014/main" id="{C0C73FAB-19FC-4D05-BFB3-9FB971814EC8}"/>
              </a:ext>
            </a:extLst>
          </p:cNvPr>
          <p:cNvSpPr/>
          <p:nvPr/>
        </p:nvSpPr>
        <p:spPr>
          <a:xfrm>
            <a:off x="7123922" y="2579913"/>
            <a:ext cx="233265" cy="2565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14378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642</Words>
  <Application>Microsoft Office PowerPoint</Application>
  <PresentationFormat>Широкоэкранный</PresentationFormat>
  <Paragraphs>347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Нуритдинходжаева</dc:creator>
  <cp:lastModifiedBy>Алина Нуритдинходжаева</cp:lastModifiedBy>
  <cp:revision>51</cp:revision>
  <dcterms:created xsi:type="dcterms:W3CDTF">2022-11-22T13:36:57Z</dcterms:created>
  <dcterms:modified xsi:type="dcterms:W3CDTF">2022-12-16T19:59:15Z</dcterms:modified>
</cp:coreProperties>
</file>