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Montserrat Semi-Bold Bold" panose="020B0604020202020204" charset="-52"/>
      <p:regular r:id="rId15"/>
    </p:embeddedFont>
    <p:embeddedFont>
      <p:font typeface="Montserrat Extra-Bold" panose="020B0604020202020204" charset="-52"/>
      <p:regular r:id="rId16"/>
    </p:embeddedFont>
    <p:embeddedFont>
      <p:font typeface="Open Sans Light" panose="020B0604020202020204" charset="0"/>
      <p:regular r:id="rId17"/>
    </p:embeddedFont>
    <p:embeddedFont>
      <p:font typeface="Open Sans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 Semi-Bold" panose="020B0604020202020204" charset="-52"/>
      <p:regular r:id="rId23"/>
    </p:embeddedFont>
    <p:embeddedFont>
      <p:font typeface="Open Sans Extra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1" d="100"/>
          <a:sy n="41" d="100"/>
        </p:scale>
        <p:origin x="1402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  <p:grpSp>
        <p:nvGrpSpPr>
          <p:cNvPr id="3" name="Group 3"/>
          <p:cNvGrpSpPr/>
          <p:nvPr/>
        </p:nvGrpSpPr>
        <p:grpSpPr>
          <a:xfrm>
            <a:off x="2187474" y="1685387"/>
            <a:ext cx="13913052" cy="6099650"/>
            <a:chOff x="0" y="0"/>
            <a:chExt cx="18550736" cy="8132866"/>
          </a:xfrm>
        </p:grpSpPr>
        <p:sp>
          <p:nvSpPr>
            <p:cNvPr id="4" name="TextBox 4"/>
            <p:cNvSpPr txBox="1"/>
            <p:nvPr/>
          </p:nvSpPr>
          <p:spPr>
            <a:xfrm>
              <a:off x="2187928" y="-67945"/>
              <a:ext cx="14174880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 spc="324">
                  <a:solidFill>
                    <a:srgbClr val="F7F9F8"/>
                  </a:solidFill>
                  <a:ea typeface="Montserrat Semi-Bold Bold"/>
                </a:rPr>
                <a:t>﻿ЯНДЕКС ПРОЕКТ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98047"/>
              <a:ext cx="18550736" cy="4559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2000">
                  <a:solidFill>
                    <a:srgbClr val="40C6CC"/>
                  </a:solidFill>
                  <a:latin typeface="Montserrat Extra-Bold"/>
                </a:rPr>
                <a:t>Инопланетный</a:t>
              </a:r>
            </a:p>
            <a:p>
              <a:pPr algn="ctr">
                <a:lnSpc>
                  <a:spcPts val="13200"/>
                </a:lnSpc>
              </a:pPr>
              <a:r>
                <a:rPr lang="en-US" sz="12000">
                  <a:solidFill>
                    <a:srgbClr val="40C6CC"/>
                  </a:solidFill>
                  <a:latin typeface="Montserrat Extra-Bold"/>
                </a:rPr>
                <a:t>шахтер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67333" y="7466116"/>
              <a:ext cx="14216069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600">
                  <a:solidFill>
                    <a:srgbClr val="F7F9F8"/>
                  </a:solidFill>
                  <a:latin typeface="Montserrat Semi-Bold"/>
                </a:rPr>
                <a:t>ГАТАУЛЛИН АМИР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207568" y="6638607"/>
              <a:ext cx="18135600" cy="152400"/>
            </a:xfrm>
            <a:prstGeom prst="rect">
              <a:avLst/>
            </a:prstGeom>
            <a:solidFill>
              <a:srgbClr val="40C6CC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26308" y="-531341"/>
            <a:ext cx="74141" cy="11349681"/>
          </a:xfrm>
          <a:prstGeom prst="rect">
            <a:avLst/>
          </a:prstGeom>
          <a:solidFill>
            <a:srgbClr val="40C6CC"/>
          </a:solidFill>
        </p:spPr>
      </p:sp>
      <p:sp>
        <p:nvSpPr>
          <p:cNvPr id="3" name="AutoShape 3"/>
          <p:cNvSpPr/>
          <p:nvPr/>
        </p:nvSpPr>
        <p:spPr>
          <a:xfrm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  <p:grpSp>
        <p:nvGrpSpPr>
          <p:cNvPr id="4" name="Group 4"/>
          <p:cNvGrpSpPr/>
          <p:nvPr/>
        </p:nvGrpSpPr>
        <p:grpSpPr>
          <a:xfrm>
            <a:off x="8909451" y="1123591"/>
            <a:ext cx="9103528" cy="6981190"/>
            <a:chOff x="0" y="0"/>
            <a:chExt cx="2495728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95728" cy="1913890"/>
            </a:xfrm>
            <a:custGeom>
              <a:avLst/>
              <a:gdLst/>
              <a:ahLst/>
              <a:cxnLst/>
              <a:rect l="l" t="t" r="r" b="b"/>
              <a:pathLst>
                <a:path w="2495728" h="1913890">
                  <a:moveTo>
                    <a:pt x="0" y="0"/>
                  </a:moveTo>
                  <a:lnTo>
                    <a:pt x="2495728" y="0"/>
                  </a:lnTo>
                  <a:lnTo>
                    <a:pt x="2495728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40C6CC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63879" y="1391184"/>
            <a:ext cx="8594671" cy="6446003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28700" y="3084154"/>
            <a:ext cx="7509531" cy="3597665"/>
            <a:chOff x="0" y="0"/>
            <a:chExt cx="10012708" cy="4796887"/>
          </a:xfrm>
        </p:grpSpPr>
        <p:sp>
          <p:nvSpPr>
            <p:cNvPr id="8" name="TextBox 8"/>
            <p:cNvSpPr txBox="1"/>
            <p:nvPr/>
          </p:nvSpPr>
          <p:spPr>
            <a:xfrm>
              <a:off x="0" y="4459865"/>
              <a:ext cx="8821768" cy="662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00"/>
                </a:lnSpc>
              </a:pPr>
              <a:r>
                <a:rPr lang="en-US" sz="3200" spc="112">
                  <a:solidFill>
                    <a:srgbClr val="F7F9F8"/>
                  </a:solidFill>
                  <a:latin typeface="Montserrat Semi-Bold"/>
                </a:rPr>
                <a:t>БАЗЫ ДАННЫХ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10012708" cy="2712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63"/>
                </a:lnSpc>
              </a:pPr>
              <a:r>
                <a:rPr lang="en-US" sz="6924">
                  <a:solidFill>
                    <a:srgbClr val="40C6CC"/>
                  </a:solidFill>
                  <a:ea typeface="Montserrat Semi-Bold Bold"/>
                </a:rPr>
                <a:t>﻿СОХРАНЕНИЕ РЕЗУЛЬТАТОВ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52303" y="0"/>
            <a:ext cx="5657850" cy="10287000"/>
            <a:chOff x="0" y="0"/>
            <a:chExt cx="1913890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3479800"/>
            </a:xfrm>
            <a:custGeom>
              <a:avLst/>
              <a:gdLst/>
              <a:ahLst/>
              <a:cxnLst/>
              <a:rect l="l" t="t" r="r" b="b"/>
              <a:pathLst>
                <a:path w="1913890" h="3479800">
                  <a:moveTo>
                    <a:pt x="0" y="0"/>
                  </a:moveTo>
                  <a:lnTo>
                    <a:pt x="1913890" y="0"/>
                  </a:lnTo>
                  <a:lnTo>
                    <a:pt x="191389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40C6CC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0104606" cy="10287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710153" y="1973550"/>
            <a:ext cx="7577847" cy="590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FFFF"/>
                </a:solidFill>
                <a:latin typeface="Montserrat Semi-Bold"/>
              </a:rPr>
              <a:t>Можно соревноваться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FFFF"/>
                </a:solidFill>
                <a:latin typeface="Montserrat Semi-Bold"/>
              </a:rPr>
              <a:t> на одной и той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FFFF"/>
                </a:solidFill>
                <a:latin typeface="Montserrat Semi-Bold"/>
              </a:rPr>
              <a:t> же карте, копируя ключ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4671665"/>
            <a:ext cx="1425663" cy="14256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78956" y="4671665"/>
            <a:ext cx="1425663" cy="14256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29212" y="4671665"/>
            <a:ext cx="1425663" cy="142566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79468" y="4671665"/>
            <a:ext cx="1425663" cy="142566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29724" y="4669551"/>
            <a:ext cx="1425663" cy="142566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755012" y="4671665"/>
            <a:ext cx="1425663" cy="14256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80299" y="4671665"/>
            <a:ext cx="1425663" cy="142566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246522" y="4671665"/>
            <a:ext cx="1425663" cy="142566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26131" y="739619"/>
            <a:ext cx="17435738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Montserrat Semi-Bold"/>
              </a:rPr>
              <a:t>Так же в игре присутствует пасхалка в виде konami кода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859000" y="4490690"/>
            <a:ext cx="2400300" cy="16799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96"/>
              </a:lnSpc>
            </a:pPr>
            <a:r>
              <a:rPr lang="en-US" sz="9354" dirty="0">
                <a:solidFill>
                  <a:srgbClr val="00D8DF"/>
                </a:solidFill>
                <a:latin typeface="Open Sans Extra Bold"/>
              </a:rPr>
              <a:t>B 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1053" y="7596457"/>
            <a:ext cx="16665893" cy="784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D8DF"/>
                </a:solidFill>
                <a:latin typeface="Montserrat Semi-Bold"/>
              </a:rPr>
              <a:t>хоть вы и не побьете рекорды, но зато повеселитесь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64638"/>
            <a:ext cx="18288000" cy="5757725"/>
            <a:chOff x="0" y="0"/>
            <a:chExt cx="6186311" cy="1947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947675"/>
            </a:xfrm>
            <a:custGeom>
              <a:avLst/>
              <a:gdLst/>
              <a:ahLst/>
              <a:cxnLst/>
              <a:rect l="l" t="t" r="r" b="b"/>
              <a:pathLst>
                <a:path w="6186311" h="1947675">
                  <a:moveTo>
                    <a:pt x="0" y="0"/>
                  </a:moveTo>
                  <a:lnTo>
                    <a:pt x="6186311" y="0"/>
                  </a:lnTo>
                  <a:lnTo>
                    <a:pt x="6186311" y="1947675"/>
                  </a:lnTo>
                  <a:lnTo>
                    <a:pt x="0" y="1947675"/>
                  </a:lnTo>
                  <a:close/>
                </a:path>
              </a:pathLst>
            </a:custGeom>
            <a:solidFill>
              <a:srgbClr val="40C6C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0" y="4201795"/>
            <a:ext cx="1828800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 err="1">
                <a:solidFill>
                  <a:srgbClr val="000000"/>
                </a:solidFill>
                <a:latin typeface="Montserrat Extra-Bold"/>
              </a:rPr>
              <a:t>Спасибо</a:t>
            </a:r>
            <a:r>
              <a:rPr lang="en-US" sz="9999" dirty="0">
                <a:solidFill>
                  <a:srgbClr val="000000"/>
                </a:solidFill>
                <a:latin typeface="Montserrat Extra-Bold"/>
              </a:rPr>
              <a:t> </a:t>
            </a:r>
            <a:r>
              <a:rPr lang="en-US" sz="9999" dirty="0" err="1" smtClean="0">
                <a:solidFill>
                  <a:srgbClr val="000000"/>
                </a:solidFill>
                <a:latin typeface="Montserrat Extra-Bold"/>
              </a:rPr>
              <a:t>за</a:t>
            </a:r>
            <a:r>
              <a:rPr lang="ru-RU" sz="9999" dirty="0">
                <a:solidFill>
                  <a:srgbClr val="000000"/>
                </a:solidFill>
                <a:latin typeface="Montserrat Extra-Bold"/>
              </a:rPr>
              <a:t> </a:t>
            </a:r>
            <a:r>
              <a:rPr lang="en-US" sz="9999" dirty="0" err="1" smtClean="0">
                <a:solidFill>
                  <a:srgbClr val="000000"/>
                </a:solidFill>
                <a:latin typeface="Montserrat Extra-Bold"/>
              </a:rPr>
              <a:t>внимание</a:t>
            </a:r>
            <a:endParaRPr lang="en-US" sz="9999" dirty="0">
              <a:solidFill>
                <a:srgbClr val="000000"/>
              </a:solidFill>
              <a:latin typeface="Montserrat Extra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07744" y="-707472"/>
            <a:ext cx="12630839" cy="11726613"/>
          </a:xfrm>
          <a:prstGeom prst="rect">
            <a:avLst/>
          </a:prstGeom>
          <a:solidFill>
            <a:srgbClr val="F7F9F8"/>
          </a:solidFill>
        </p:spPr>
      </p:sp>
      <p:sp>
        <p:nvSpPr>
          <p:cNvPr id="3" name="AutoShape 3"/>
          <p:cNvSpPr/>
          <p:nvPr/>
        </p:nvSpPr>
        <p:spPr>
          <a:xfrm>
            <a:off x="-78368" y="8891825"/>
            <a:ext cx="16230600" cy="0"/>
          </a:xfrm>
          <a:prstGeom prst="line">
            <a:avLst/>
          </a:prstGeom>
          <a:ln w="114300" cap="rnd">
            <a:solidFill>
              <a:srgbClr val="40C6C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27189" y="789415"/>
            <a:ext cx="16230600" cy="0"/>
          </a:xfrm>
          <a:prstGeom prst="line">
            <a:avLst/>
          </a:prstGeom>
          <a:ln w="95250" cap="rnd">
            <a:solidFill>
              <a:srgbClr val="40C6CC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712" r="11394" b="1360"/>
          <a:stretch>
            <a:fillRect/>
          </a:stretch>
        </p:blipFill>
        <p:spPr>
          <a:xfrm>
            <a:off x="12123095" y="24670"/>
            <a:ext cx="6078127" cy="1026233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435117" y="1490694"/>
            <a:ext cx="8633316" cy="6309311"/>
            <a:chOff x="0" y="0"/>
            <a:chExt cx="11511088" cy="8412415"/>
          </a:xfrm>
        </p:grpSpPr>
        <p:sp>
          <p:nvSpPr>
            <p:cNvPr id="7" name="TextBox 7"/>
            <p:cNvSpPr txBox="1"/>
            <p:nvPr/>
          </p:nvSpPr>
          <p:spPr>
            <a:xfrm>
              <a:off x="0" y="26458"/>
              <a:ext cx="11511088" cy="1393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050"/>
                </a:lnSpc>
              </a:pPr>
              <a:r>
                <a:rPr lang="en-US" sz="6999">
                  <a:solidFill>
                    <a:srgbClr val="231F1D"/>
                  </a:solidFill>
                  <a:latin typeface="Montserrat Semi-Bold"/>
                </a:rPr>
                <a:t>ОБ ИГРЕ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884154"/>
              <a:ext cx="10912891" cy="669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00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701859"/>
              <a:ext cx="10853744" cy="5967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99"/>
                </a:lnSpc>
              </a:pPr>
              <a:r>
                <a:rPr lang="en-US" sz="3399" spc="169">
                  <a:solidFill>
                    <a:srgbClr val="231F1D"/>
                  </a:solidFill>
                  <a:latin typeface="Montserrat Semi-Bold"/>
                </a:rPr>
                <a:t>Цель игры обойти все препятствия, найти инопланетную руду и вернуться живым на корабль. </a:t>
              </a:r>
            </a:p>
            <a:p>
              <a:pPr algn="l">
                <a:lnSpc>
                  <a:spcPts val="5099"/>
                </a:lnSpc>
              </a:pPr>
              <a:r>
                <a:rPr lang="en-US" sz="3399" spc="169">
                  <a:solidFill>
                    <a:srgbClr val="231F1D"/>
                  </a:solidFill>
                  <a:latin typeface="Montserrat Semi-Bold"/>
                </a:rPr>
                <a:t>На пути к цели могут встретиться препятствия в виде лавовых озер.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751775" y="9702174"/>
            <a:ext cx="11909119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170">
                <a:solidFill>
                  <a:srgbClr val="231F1D"/>
                </a:solidFill>
                <a:latin typeface="Montserrat Semi-Bold"/>
              </a:rPr>
              <a:t>ФД Лето 2020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-46649"/>
            <a:ext cx="7193662" cy="10333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0"/>
            <a:ext cx="7156174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15905" y="0"/>
            <a:ext cx="7143395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751775" y="9702174"/>
            <a:ext cx="11909119" cy="28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170">
                <a:solidFill>
                  <a:srgbClr val="231F1D"/>
                </a:solidFill>
                <a:latin typeface="Montserrat Semi-Bold"/>
              </a:rPr>
              <a:t>ФД Лето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-238537"/>
            <a:ext cx="9467850" cy="3880348"/>
          </a:xfrm>
          <a:prstGeom prst="rect">
            <a:avLst/>
          </a:prstGeom>
          <a:solidFill>
            <a:srgbClr val="F7F9F8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7409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740950"/>
            <a:ext cx="9144000" cy="83127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1572223"/>
            <a:ext cx="9144000" cy="64826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257013"/>
            <a:ext cx="9144000" cy="75769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0" y="3014708"/>
            <a:ext cx="9144000" cy="71919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0" y="3641811"/>
            <a:ext cx="9144000" cy="122495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-2488488" y="-514350"/>
            <a:ext cx="5657850" cy="5657850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-323850" y="3641811"/>
            <a:ext cx="13867211" cy="6063752"/>
          </a:xfrm>
          <a:prstGeom prst="rect">
            <a:avLst/>
          </a:prstGeom>
          <a:solidFill>
            <a:srgbClr val="F7F9F8"/>
          </a:solidFill>
        </p:spPr>
      </p:sp>
      <p:grpSp>
        <p:nvGrpSpPr>
          <p:cNvPr id="12" name="Group 12"/>
          <p:cNvGrpSpPr/>
          <p:nvPr/>
        </p:nvGrpSpPr>
        <p:grpSpPr>
          <a:xfrm>
            <a:off x="3045174" y="3641811"/>
            <a:ext cx="496751" cy="6238359"/>
            <a:chOff x="0" y="0"/>
            <a:chExt cx="15240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2400" cy="1913890"/>
            </a:xfrm>
            <a:custGeom>
              <a:avLst/>
              <a:gdLst/>
              <a:ahLst/>
              <a:cxnLst/>
              <a:rect l="l" t="t" r="r" b="b"/>
              <a:pathLst>
                <a:path w="152400" h="1913890">
                  <a:moveTo>
                    <a:pt x="0" y="0"/>
                  </a:moveTo>
                  <a:lnTo>
                    <a:pt x="152400" y="0"/>
                  </a:lnTo>
                  <a:lnTo>
                    <a:pt x="15240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40C6CC"/>
            </a:solidFill>
          </p:spPr>
        </p:sp>
      </p:grpSp>
      <p:sp>
        <p:nvSpPr>
          <p:cNvPr id="14" name="AutoShape 14"/>
          <p:cNvSpPr/>
          <p:nvPr/>
        </p:nvSpPr>
        <p:spPr>
          <a:xfrm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rcRect r="1076"/>
          <a:stretch>
            <a:fillRect/>
          </a:stretch>
        </p:blipFill>
        <p:spPr>
          <a:xfrm>
            <a:off x="12971906" y="3641811"/>
            <a:ext cx="5316094" cy="6645189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 rot="5400000">
            <a:off x="7123117" y="1713016"/>
            <a:ext cx="4041766" cy="0"/>
          </a:xfrm>
          <a:prstGeom prst="line">
            <a:avLst/>
          </a:prstGeom>
          <a:ln w="161925" cap="rnd">
            <a:solidFill>
              <a:srgbClr val="40C6CC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0" y="0"/>
            <a:ext cx="3293550" cy="673681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rcRect l="3671" r="7165"/>
          <a:stretch>
            <a:fillRect/>
          </a:stretch>
        </p:blipFill>
        <p:spPr>
          <a:xfrm>
            <a:off x="0" y="778805"/>
            <a:ext cx="3169362" cy="727075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0" y="2969061"/>
            <a:ext cx="3288999" cy="693572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-88480" y="1550468"/>
            <a:ext cx="3382029" cy="691779"/>
          </a:xfrm>
          <a:prstGeom prst="rect">
            <a:avLst/>
          </a:prstGeom>
        </p:spPr>
      </p:pic>
      <p:sp>
        <p:nvSpPr>
          <p:cNvPr id="15" name="AutoShape 15"/>
          <p:cNvSpPr/>
          <p:nvPr/>
        </p:nvSpPr>
        <p:spPr>
          <a:xfrm flipV="1">
            <a:off x="-609600" y="3767361"/>
            <a:ext cx="19354800" cy="11125"/>
          </a:xfrm>
          <a:prstGeom prst="line">
            <a:avLst/>
          </a:prstGeom>
          <a:ln w="323850" cap="rnd">
            <a:solidFill>
              <a:srgbClr val="40C6CC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rcRect r="4990"/>
          <a:stretch>
            <a:fillRect/>
          </a:stretch>
        </p:blipFill>
        <p:spPr>
          <a:xfrm>
            <a:off x="0" y="2302660"/>
            <a:ext cx="3307389" cy="712048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2971906" y="3613392"/>
            <a:ext cx="5408524" cy="6673607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4248191" y="5726224"/>
            <a:ext cx="7086518" cy="2476363"/>
            <a:chOff x="0" y="0"/>
            <a:chExt cx="9448691" cy="3301817"/>
          </a:xfrm>
        </p:grpSpPr>
        <p:sp>
          <p:nvSpPr>
            <p:cNvPr id="25" name="TextBox 25"/>
            <p:cNvSpPr txBox="1"/>
            <p:nvPr/>
          </p:nvSpPr>
          <p:spPr>
            <a:xfrm>
              <a:off x="11402" y="-30692"/>
              <a:ext cx="9425887" cy="2298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74"/>
                </a:lnSpc>
              </a:pPr>
              <a:r>
                <a:rPr lang="en-US" sz="5499" spc="192">
                  <a:solidFill>
                    <a:srgbClr val="231F1D"/>
                  </a:solidFill>
                  <a:latin typeface="Montserrat Semi-Bold"/>
                </a:rPr>
                <a:t>НАСТРОЙКА УПРАВЛЕНИЯ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2749579"/>
              <a:ext cx="9448691" cy="365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2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718615" y="658811"/>
            <a:ext cx="7649492" cy="2475093"/>
            <a:chOff x="0" y="0"/>
            <a:chExt cx="10199322" cy="3300124"/>
          </a:xfrm>
        </p:grpSpPr>
        <p:sp>
          <p:nvSpPr>
            <p:cNvPr id="28" name="TextBox 28"/>
            <p:cNvSpPr txBox="1"/>
            <p:nvPr/>
          </p:nvSpPr>
          <p:spPr>
            <a:xfrm>
              <a:off x="12308" y="-30692"/>
              <a:ext cx="10174707" cy="2298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74"/>
                </a:lnSpc>
              </a:pPr>
              <a:r>
                <a:rPr lang="en-US" sz="5499" spc="192">
                  <a:solidFill>
                    <a:srgbClr val="231F1D"/>
                  </a:solidFill>
                  <a:latin typeface="Montserrat Semi-Bold"/>
                </a:rPr>
                <a:t>КЛЮЧ ГЕНЕРАЦИИ МИРА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2749579"/>
              <a:ext cx="10199322" cy="363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2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824814" y="9440562"/>
            <a:ext cx="19937627" cy="1278924"/>
          </a:xfrm>
          <a:prstGeom prst="rect">
            <a:avLst/>
          </a:prstGeom>
          <a:solidFill>
            <a:srgbClr val="40C6CC"/>
          </a:solidFill>
        </p:spPr>
      </p:sp>
      <p:sp>
        <p:nvSpPr>
          <p:cNvPr id="3" name="AutoShape 3"/>
          <p:cNvSpPr/>
          <p:nvPr/>
        </p:nvSpPr>
        <p:spPr>
          <a:xfrm>
            <a:off x="-1133732" y="441754"/>
            <a:ext cx="20555465" cy="74141"/>
          </a:xfrm>
          <a:prstGeom prst="rect">
            <a:avLst/>
          </a:prstGeom>
          <a:solidFill>
            <a:srgbClr val="40C6CC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93209" y="0"/>
            <a:ext cx="6829594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717" r="717" b="1435"/>
          <a:stretch>
            <a:fillRect/>
          </a:stretch>
        </p:blipFill>
        <p:spPr>
          <a:xfrm>
            <a:off x="9393208" y="-1"/>
            <a:ext cx="7446991" cy="1077465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67154" y="1491860"/>
            <a:ext cx="7350106" cy="1979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91"/>
              </a:lnSpc>
            </a:pPr>
            <a:r>
              <a:rPr lang="en-US" sz="6774">
                <a:solidFill>
                  <a:srgbClr val="231F1D"/>
                </a:solidFill>
                <a:ea typeface="Montserrat Semi-Bold Bold"/>
              </a:rPr>
              <a:t>﻿КЛЮЧ ГЕНЕРАЦИИ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7483" y="4551680"/>
            <a:ext cx="6736556" cy="210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231F1D"/>
                </a:solidFill>
                <a:latin typeface="Montserrat Semi-Bold"/>
              </a:rPr>
              <a:t> Метод был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231F1D"/>
                </a:solidFill>
                <a:latin typeface="Montserrat Semi-Bold"/>
              </a:rPr>
              <a:t> разработан специально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231F1D"/>
                </a:solidFill>
                <a:latin typeface="Montserrat Semi-Bold"/>
              </a:rPr>
              <a:t> для этого проекта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551390"/>
            <a:chOff x="0" y="0"/>
            <a:chExt cx="505466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4664" cy="152400"/>
            </a:xfrm>
            <a:custGeom>
              <a:avLst/>
              <a:gdLst/>
              <a:ahLst/>
              <a:cxnLst/>
              <a:rect l="l" t="t" r="r" b="b"/>
              <a:pathLst>
                <a:path w="5054664" h="152400">
                  <a:moveTo>
                    <a:pt x="0" y="0"/>
                  </a:moveTo>
                  <a:lnTo>
                    <a:pt x="5054664" y="0"/>
                  </a:lnTo>
                  <a:lnTo>
                    <a:pt x="505466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0C6CC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58650" y="990600"/>
            <a:ext cx="18129350" cy="0"/>
          </a:xfrm>
          <a:prstGeom prst="line">
            <a:avLst/>
          </a:prstGeom>
          <a:ln w="123825" cap="rnd">
            <a:solidFill>
              <a:srgbClr val="40C6CC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0"/>
            <a:ext cx="7135565" cy="1028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36545" y="0"/>
            <a:ext cx="7122755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74466" y="2160557"/>
            <a:ext cx="3390931" cy="33463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135556" y="2160557"/>
            <a:ext cx="3371942" cy="334639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51189" y="333041"/>
            <a:ext cx="7548682" cy="1432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40C6CC"/>
                </a:solidFill>
                <a:latin typeface="Montserrat Semi-Bold"/>
              </a:rPr>
              <a:t>Как работает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717618"/>
            <a:ext cx="1623060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0C6CC"/>
                </a:solidFill>
                <a:latin typeface="Open Sans Light"/>
              </a:rPr>
              <a:t>4:0000100100010000:001000110000010:0000000010001000:0101001100101101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25784" y="5619978"/>
            <a:ext cx="9406691" cy="812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FFFFFF"/>
                </a:solidFill>
                <a:latin typeface="Open Sans"/>
              </a:rPr>
              <a:t>Этап 2: Бинарный ключ (почти)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25784" y="7504706"/>
            <a:ext cx="7134541" cy="79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Open Sans"/>
              </a:rPr>
              <a:t>Этап 3: 64-ричный ключ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5784" y="1670337"/>
            <a:ext cx="6974086" cy="88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Этап 1: игровая карта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676005"/>
            <a:ext cx="3919299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0C6CC"/>
                </a:solidFill>
                <a:latin typeface="Open Sans Light"/>
              </a:rPr>
              <a:t>4:910:1182:88:532D</a:t>
            </a:r>
          </a:p>
        </p:txBody>
      </p:sp>
      <p:sp>
        <p:nvSpPr>
          <p:cNvPr id="10" name="AutoShape 10"/>
          <p:cNvSpPr/>
          <p:nvPr/>
        </p:nvSpPr>
        <p:spPr>
          <a:xfrm rot="5400000">
            <a:off x="12595274" y="5095875"/>
            <a:ext cx="10287000" cy="0"/>
          </a:xfrm>
          <a:prstGeom prst="line">
            <a:avLst/>
          </a:prstGeom>
          <a:ln w="95250" cap="rnd">
            <a:solidFill>
              <a:srgbClr val="40C6C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50488" y="9167812"/>
            <a:ext cx="18538488" cy="0"/>
          </a:xfrm>
          <a:prstGeom prst="line">
            <a:avLst/>
          </a:prstGeom>
          <a:ln w="180975" cap="rnd">
            <a:solidFill>
              <a:srgbClr val="40C6C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4349750"/>
            <a:ext cx="18288000" cy="0"/>
          </a:xfrm>
          <a:prstGeom prst="line">
            <a:avLst/>
          </a:prstGeom>
          <a:ln w="142875" cap="rnd">
            <a:solidFill>
              <a:srgbClr val="40C6CC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02615" y="10278"/>
            <a:ext cx="8285385" cy="1027672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4359275"/>
            <a:ext cx="7490103" cy="471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40C6CC"/>
                </a:solidFill>
                <a:latin typeface="Montserrat Semi-Bold"/>
              </a:rPr>
              <a:t>Можно 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40C6CC"/>
                </a:solidFill>
                <a:latin typeface="Montserrat Semi-Bold"/>
              </a:rPr>
              <a:t>переназначить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40C6CC"/>
                </a:solidFill>
                <a:latin typeface="Montserrat Semi-Bold"/>
              </a:rPr>
              <a:t> кнопки для 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40C6CC"/>
                </a:solidFill>
                <a:latin typeface="Montserrat Semi-Bold"/>
              </a:rPr>
              <a:t>своего удобства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1825403" y="5081588"/>
            <a:ext cx="16230600" cy="0"/>
          </a:xfrm>
          <a:prstGeom prst="line">
            <a:avLst/>
          </a:prstGeom>
          <a:ln w="123825" cap="rnd">
            <a:solidFill>
              <a:srgbClr val="40C6C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339442" y="1178512"/>
            <a:ext cx="7679314" cy="2966108"/>
            <a:chOff x="0" y="0"/>
            <a:chExt cx="10239086" cy="3954811"/>
          </a:xfrm>
        </p:grpSpPr>
        <p:sp>
          <p:nvSpPr>
            <p:cNvPr id="8" name="TextBox 8"/>
            <p:cNvSpPr txBox="1"/>
            <p:nvPr/>
          </p:nvSpPr>
          <p:spPr>
            <a:xfrm>
              <a:off x="0" y="-66675"/>
              <a:ext cx="10239086" cy="28887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669"/>
                </a:lnSpc>
              </a:pPr>
              <a:r>
                <a:rPr lang="en-US" sz="6668">
                  <a:solidFill>
                    <a:srgbClr val="40C6CC"/>
                  </a:solidFill>
                  <a:latin typeface="Montserrat Semi-Bold"/>
                </a:rPr>
                <a:t>НАСТРОЙКА УПРАВЛЕНИЯ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934228"/>
              <a:ext cx="10239086" cy="1020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463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314575"/>
            <a:ext cx="11725240" cy="5333257"/>
            <a:chOff x="0" y="0"/>
            <a:chExt cx="3966316" cy="1804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6316" cy="1804089"/>
            </a:xfrm>
            <a:custGeom>
              <a:avLst/>
              <a:gdLst/>
              <a:ahLst/>
              <a:cxnLst/>
              <a:rect l="l" t="t" r="r" b="b"/>
              <a:pathLst>
                <a:path w="3966316" h="1804089">
                  <a:moveTo>
                    <a:pt x="0" y="0"/>
                  </a:moveTo>
                  <a:lnTo>
                    <a:pt x="3966316" y="0"/>
                  </a:lnTo>
                  <a:lnTo>
                    <a:pt x="3966316" y="1804089"/>
                  </a:lnTo>
                  <a:lnTo>
                    <a:pt x="0" y="1804089"/>
                  </a:lnTo>
                  <a:close/>
                </a:path>
              </a:pathLst>
            </a:custGeom>
            <a:solidFill>
              <a:srgbClr val="40C6CC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26470" y="0"/>
            <a:ext cx="8361530" cy="10287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3071788"/>
            <a:ext cx="9926470" cy="340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3"/>
              </a:lnSpc>
            </a:pPr>
            <a:r>
              <a:rPr lang="en-US" sz="4873">
                <a:solidFill>
                  <a:srgbClr val="000000"/>
                </a:solidFill>
                <a:latin typeface="Montserrat Semi-Bold Bold"/>
              </a:rPr>
              <a:t>Изменение клавиш сохраняется и на последующие игры,</a:t>
            </a:r>
          </a:p>
          <a:p>
            <a:pPr algn="ctr">
              <a:lnSpc>
                <a:spcPts val="6823"/>
              </a:lnSpc>
            </a:pPr>
            <a:r>
              <a:rPr lang="en-US" sz="4873">
                <a:solidFill>
                  <a:srgbClr val="000000"/>
                </a:solidFill>
                <a:latin typeface="Montserrat Semi-Bold Bold"/>
              </a:rPr>
              <a:t>после перезахода в игру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137</Words>
  <Application>Microsoft Office PowerPoint</Application>
  <PresentationFormat>Произвольный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Montserrat Semi-Bold Bold</vt:lpstr>
      <vt:lpstr>Montserrat Extra-Bold</vt:lpstr>
      <vt:lpstr>Open Sans Light</vt:lpstr>
      <vt:lpstr>Open Sans</vt:lpstr>
      <vt:lpstr>Calibri</vt:lpstr>
      <vt:lpstr>Montserrat Semi-Bold</vt:lpstr>
      <vt:lpstr>Arial</vt:lpstr>
      <vt:lpstr>Open Sans Extra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Инопланетный шахтер</dc:title>
  <cp:lastModifiedBy>Амир</cp:lastModifiedBy>
  <cp:revision>2</cp:revision>
  <dcterms:created xsi:type="dcterms:W3CDTF">2006-08-16T00:00:00Z</dcterms:created>
  <dcterms:modified xsi:type="dcterms:W3CDTF">2021-11-07T19:54:45Z</dcterms:modified>
  <dc:identifier>DAEuZnfrmGo</dc:identifier>
</cp:coreProperties>
</file>