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270" r:id="rId6"/>
    <p:sldId id="281" r:id="rId7"/>
    <p:sldId id="392" r:id="rId8"/>
    <p:sldId id="395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2624672"/>
            <a:ext cx="3711323" cy="1628917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Assignment 5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535" y="2787152"/>
            <a:ext cx="5095959" cy="1332000"/>
          </a:xfrm>
        </p:spPr>
        <p:txBody>
          <a:bodyPr>
            <a:normAutofit/>
          </a:bodyPr>
          <a:lstStyle/>
          <a:p>
            <a:r>
              <a:rPr lang="en-US" dirty="0"/>
              <a:t>Data Cleaning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9535" y="3453152"/>
            <a:ext cx="5437186" cy="535354"/>
          </a:xfrm>
        </p:spPr>
        <p:txBody>
          <a:bodyPr/>
          <a:lstStyle/>
          <a:p>
            <a:r>
              <a:rPr lang="en-US" dirty="0"/>
              <a:t>Postgres </a:t>
            </a:r>
            <a:r>
              <a:rPr lang="en-US" dirty="0" err="1"/>
              <a:t>sql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7EB96B-A5B8-4501-BE13-2D615D788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982" y="344663"/>
            <a:ext cx="3799829" cy="623949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Basket Analysis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6D82-44FC-41FB-8166-44B50223F8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77082" y="1473541"/>
            <a:ext cx="2824653" cy="4835184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82015,javascript,php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54978,java,javascript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50045,c#,javascript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32232,javascript,sql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31737,java,php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30760,javascript,python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29616,c#,java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28389,c#,sql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26531,java,python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23424,c++,java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23180,php,sql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22531,c#,php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21958,java,sql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20274,c,c++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19921,java,javascript,php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18204,c++,python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18037,c#,c++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17954,php,python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17685,c++,</a:t>
            </a:r>
            <a:r>
              <a:rPr lang="en-GB" sz="12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javascript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17171,c,java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16603,javascript,php,sql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16016,c#,javascript,sql</a:t>
            </a:r>
            <a:b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15367,javascript,ruby</a:t>
            </a:r>
            <a:endParaRPr lang="en-GB" sz="12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8D3240-551D-4B4C-9D5D-1F00518F25E2}"/>
              </a:ext>
            </a:extLst>
          </p:cNvPr>
          <p:cNvSpPr txBox="1">
            <a:spLocks/>
          </p:cNvSpPr>
          <p:nvPr/>
        </p:nvSpPr>
        <p:spPr>
          <a:xfrm>
            <a:off x="4608508" y="1473541"/>
            <a:ext cx="2824653" cy="4835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15272,c#,javascript,php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15147,c#,java,javascript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13697,c#,python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13287,c,python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12958,java,javascript,sql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12472,java,javascript,python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12366,c,javascript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12216,c++,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11900,javascript,php,python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10816,python,sql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10387,objective-c,swift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10301,c,c#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10248,c#,java,php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9797,c,c++,java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9747,c++,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java,javascript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9589,java,php,sql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9529,javascript,objective-c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9230,c,php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9209,c#,java,sql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8909,c#,php,sql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8875,c#,c++,java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8503,c++,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8479,java,php,python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00A577D-F2A5-4F4D-ACE7-A988CD2116DA}"/>
              </a:ext>
            </a:extLst>
          </p:cNvPr>
          <p:cNvSpPr txBox="1">
            <a:spLocks/>
          </p:cNvSpPr>
          <p:nvPr/>
        </p:nvSpPr>
        <p:spPr>
          <a:xfrm>
            <a:off x="7606203" y="1473541"/>
            <a:ext cx="2824653" cy="4835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8314,java,objective-c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8010,c++,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8008,c++,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javascript,php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7973,c#,java,javascript,php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7965,c,c++,python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7826,c#,c++,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7778,java,ruby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7702,c,java,javascript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7668,c#,javascript,python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7588,c#,java,python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7538,java,javascript,php,sql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7412,php,ruby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7155,c,c#,c++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7135,c++,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7077,c#,javascript,php,sql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7053,c,java,python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6999,c++,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javascript,python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6997,c,c++,</a:t>
            </a:r>
            <a:r>
              <a:rPr lang="en-GB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javascript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6887,objective-c,php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6711,javascript,python,sql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6654,c#,java,javascript,sql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6444,java,javascript,php,python</a:t>
            </a:r>
            <a:b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CCCCCC"/>
                </a:solidFill>
                <a:latin typeface="Consolas" panose="020B0609020204030204" pitchFamily="49" charset="0"/>
              </a:rPr>
              <a:t>6374,c,c#,java</a:t>
            </a:r>
            <a:endParaRPr lang="en-GB" sz="1200" dirty="0"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36456"/>
            <a:ext cx="11097551" cy="1332000"/>
          </a:xfrm>
        </p:spPr>
        <p:txBody>
          <a:bodyPr/>
          <a:lstStyle/>
          <a:p>
            <a:r>
              <a:rPr lang="en-US" dirty="0"/>
              <a:t>Clustering Analysis (0.05)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25639-9FB2-4E21-B05A-9CA7A2693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0863" y="1130376"/>
            <a:ext cx="2561306" cy="5530724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0</a:t>
            </a:r>
            <a:b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</a:t>
            </a:r>
            <a:b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sather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0.318345040845947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0.22824007265514878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0.11685043826576981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genie, 0.1078507311606257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powerscript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0.5877579660218822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uniface, 0.282398553370716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4</a:t>
            </a:r>
            <a:b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5</a:t>
            </a:r>
            <a:b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0.32457572059016726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0.22629775940247637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c, 0.17967791765953642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0.1288232545615081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spss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0.09247158148342843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atlas, 0.5295380985223047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haskell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0.09243697184829205</a:t>
            </a:r>
            <a:endParaRPr lang="en-GB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apex, 0.39490291828200874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vhdl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0.06792667678204832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A6883-6272-4F6E-A0E1-AF94DF6B0B44}"/>
              </a:ext>
            </a:extLst>
          </p:cNvPr>
          <p:cNvSpPr txBox="1"/>
          <p:nvPr/>
        </p:nvSpPr>
        <p:spPr>
          <a:xfrm>
            <a:off x="3036891" y="1130376"/>
            <a:ext cx="2895600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pascal, 0.34577578796964725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0.24054380840080708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ballerina, 0.14964397771800994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avenue, 0.055842703599660794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ksh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0.05547963381305941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10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autohotke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0.22529365050807615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spark, 0.10274112474033105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jade, 0.06613606611997087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curl, 0.24133998961973674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0.1253624809140613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xbase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0.0563155412558777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puredata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0.29158328671166533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brainfuck, 0.17714863781290685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c#, 0.13804160539237925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0.12765617338528035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0.12403512508627232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0.07243484397806156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q, 0.25891869282814695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puredata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0.2485048939943546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ballerina, 0.19443454005722163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xquery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0.10951669917006471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mantis, 0.08385775723431092</a:t>
            </a:r>
            <a:endParaRPr lang="en-GB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9BCD9-7683-4596-B1FA-3FF3C7C42B0E}"/>
              </a:ext>
            </a:extLst>
          </p:cNvPr>
          <p:cNvSpPr txBox="1"/>
          <p:nvPr/>
        </p:nvSpPr>
        <p:spPr>
          <a:xfrm>
            <a:off x="5598197" y="1130375"/>
            <a:ext cx="289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0.21082005592172445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vbscript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0.15992795075768565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paradox, 0.07619161322654744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python, 0.06586861540215938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c-omega, 0.15434463665704828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cg, 0.10732048054006489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angelscript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0.10315419506112718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slate, 0.10123512891178589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gosu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0.8137234516423849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20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spss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0.45583735237032946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0.4235200138526357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c#, 0.22092194493250117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 pascal, 0.20364561571231693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c, 0.12832795412306217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supercollider, 0.1282676355246101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0.12717300981192256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0.09185489165043127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6011BF-D749-40A2-A154-256340477731}"/>
              </a:ext>
            </a:extLst>
          </p:cNvPr>
          <p:cNvSpPr txBox="1"/>
          <p:nvPr/>
        </p:nvSpPr>
        <p:spPr>
          <a:xfrm>
            <a:off x="8276730" y="1130374"/>
            <a:ext cx="289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nemerle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0.14207316910072304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mdx, 0.06967502088295183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bash, 0.06639427208413688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ring, 0.730487354033046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puredata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0.07113421047958207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0.06470204202502274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harbour, 0.3136021623032797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euphoria, 0.12038898088543332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powershell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0.08733371419257145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clipper, 0.08132373829056702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c, 0.06564426414433464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ruby, 0.06445802536256837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lingo, 0.05834310824121134</a:t>
            </a:r>
            <a:endParaRPr lang="en-GB" sz="11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5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236456"/>
            <a:ext cx="11097551" cy="1332000"/>
          </a:xfrm>
        </p:spPr>
        <p:txBody>
          <a:bodyPr/>
          <a:lstStyle/>
          <a:p>
            <a:r>
              <a:rPr lang="en-US" dirty="0"/>
              <a:t>Clustering Analysis (0.01)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25639-9FB2-4E21-B05A-9CA7A2693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0862" y="1050166"/>
            <a:ext cx="2561306" cy="5847754"/>
          </a:xfrm>
        </p:spPr>
        <p:txBody>
          <a:bodyPr/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0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ioke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0.02018969747140041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simula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0.01660323184337487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dylan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0.013963975030291599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zzz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0.013578206678389684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openedge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0.010193061111486757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egl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0.011908196864487705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sather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0.318345040845947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0.22824007265514878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0.11685043826576981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genie, 0.1078507311606257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emerald, 0.045315726145135335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0.04474769120357829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xpl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0.01408819586729287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supercollider, 0.013600988224044533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0.013452686473885842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dcl, 0.011867764658973868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powerscript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0.5877579660218822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uniface, 0.282398553370716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4th-dimension, 0.032121011997093184</a:t>
            </a:r>
          </a:p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mql4, 0.01975193713561728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A6883-6272-4F6E-A0E1-AF94DF6B0B44}"/>
              </a:ext>
            </a:extLst>
          </p:cNvPr>
          <p:cNvSpPr txBox="1"/>
          <p:nvPr/>
        </p:nvSpPr>
        <p:spPr>
          <a:xfrm>
            <a:off x="3141164" y="1050166"/>
            <a:ext cx="2895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cl, 0.03730864291262698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0.32457572059016726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0.22629775940247637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c, 0.17967791765953642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0.1288232545615081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spss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0.09247158148342843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atlas, 0.5295380985223047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haskell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0.09243697184829205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xojo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0.022834951657039883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xen, 0.012204346953107851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purebasic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0.010102226327813001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apex, 0.39490291828200874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vhdl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0.06792667678204832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autolisp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0.02780944705850329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xslt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0.02591038326510764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pascal, 0.34577578796964725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sed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0.24054380840080708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ballerina, 0.14964397771800994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avenue, 0.055842703599660794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ksh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0.05547963381305941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aspectj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0.02654441148685126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tom, 0.02069070388216022</a:t>
            </a:r>
            <a:endParaRPr lang="en-GB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9BCD9-7683-4596-B1FA-3FF3C7C42B0E}"/>
              </a:ext>
            </a:extLst>
          </p:cNvPr>
          <p:cNvSpPr txBox="1"/>
          <p:nvPr/>
        </p:nvSpPr>
        <p:spPr>
          <a:xfrm>
            <a:off x="5814764" y="1130375"/>
            <a:ext cx="2895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10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autohotke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0.22529365050807615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spark, 0.10274112474033105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jade, 0.06613606611997087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r, 0.037301866501128975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squirrel, 0.032079564328747465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bcpl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0.022825755529932372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0.019482468060823193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inform, 0.010480590696486124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curl, 0.24133998961973674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0.1253624809140613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xbase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0.0563155412558777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felix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0.033493737382848776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hypertalk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0.03241698215518616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rebol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0.013463267376585592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d, 0.012436688588033887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aspectj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0.011380559648680018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0.01127744059385275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chapel, 0.011604584585860502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puredata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0.29158328671166533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brainfuck, 0.17714863781290685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c#, 0.13804160539237925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0.12765617338528035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javafx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0.12403512508627232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oz, 0.07243484397806156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spss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0.01778854451202773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1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6011BF-D749-40A2-A154-256340477731}"/>
              </a:ext>
            </a:extLst>
          </p:cNvPr>
          <p:cNvSpPr txBox="1"/>
          <p:nvPr/>
        </p:nvSpPr>
        <p:spPr>
          <a:xfrm>
            <a:off x="8926432" y="1130375"/>
            <a:ext cx="2895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q, 0.25891869282814695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puredata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0.2485048939943546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ballerina, 0.19443454005722163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xquery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0.10951669917006471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mantis, 0.08385775723431092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s-plus, 0.020019752832035935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0.017528968140233043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forth, 0.0145321314062416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vala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0.21082005592172445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vbscript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0.15992795075768565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paradox, 0.07619161322654744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python, 0.06586861540215938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glsl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0.01960219223562609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lisp, 0.018546242670411023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exec, 0.011997734858180974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16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c-omega, 0.15434463665704828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cg, 0.10732048054006489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angelscript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0.10315419506112718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slate, 0.10123512891178589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solidity, 0.012423396765988722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spss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0.010683710348345749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Cluster 17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netlogo</a:t>
            </a: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0.03378134741192485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visual-basic, 0.013971772223186128</a:t>
            </a: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GB" sz="11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sz="11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9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86A-76C9-49CA-B9C4-91517FB7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725AD5-6EC1-47CD-BF5A-2ED54BB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FDD2879-E0F6-4749-9AFB-93A5765BA354}"/>
              </a:ext>
            </a:extLst>
          </p:cNvPr>
          <p:cNvSpPr txBox="1">
            <a:spLocks/>
          </p:cNvSpPr>
          <p:nvPr/>
        </p:nvSpPr>
        <p:spPr>
          <a:xfrm>
            <a:off x="576988" y="1715191"/>
            <a:ext cx="356393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F10AF4B-7540-41D6-90BA-AE8C0A512A9C}"/>
              </a:ext>
            </a:extLst>
          </p:cNvPr>
          <p:cNvSpPr txBox="1">
            <a:spLocks/>
          </p:cNvSpPr>
          <p:nvPr/>
        </p:nvSpPr>
        <p:spPr>
          <a:xfrm>
            <a:off x="585600" y="2416120"/>
            <a:ext cx="3563936" cy="3515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CD1A46D-6CC6-4F18-9A1C-349CA50E685F}"/>
              </a:ext>
            </a:extLst>
          </p:cNvPr>
          <p:cNvSpPr txBox="1">
            <a:spLocks/>
          </p:cNvSpPr>
          <p:nvPr/>
        </p:nvSpPr>
        <p:spPr>
          <a:xfrm>
            <a:off x="4367697" y="1715191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8ABC4AF-2BA8-4A87-900B-D01DB1FD1E02}"/>
              </a:ext>
            </a:extLst>
          </p:cNvPr>
          <p:cNvSpPr txBox="1">
            <a:spLocks/>
          </p:cNvSpPr>
          <p:nvPr/>
        </p:nvSpPr>
        <p:spPr>
          <a:xfrm>
            <a:off x="8165783" y="1715191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724339A-1153-4916-98A8-71F39036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4199"/>
              </p:ext>
            </p:extLst>
          </p:nvPr>
        </p:nvGraphicFramePr>
        <p:xfrm>
          <a:off x="585599" y="1881275"/>
          <a:ext cx="10683980" cy="433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41990">
                  <a:extLst>
                    <a:ext uri="{9D8B030D-6E8A-4147-A177-3AD203B41FA5}">
                      <a16:colId xmlns:a16="http://schemas.microsoft.com/office/drawing/2014/main" val="1871578150"/>
                    </a:ext>
                  </a:extLst>
                </a:gridCol>
                <a:gridCol w="5341990">
                  <a:extLst>
                    <a:ext uri="{9D8B030D-6E8A-4147-A177-3AD203B41FA5}">
                      <a16:colId xmlns:a16="http://schemas.microsoft.com/office/drawing/2014/main" val="1103963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/>
                        <a:t>Frequent Item Lists</a:t>
                      </a:r>
                      <a:endParaRPr lang="en-US" b="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5224, (java, </a:t>
                      </a:r>
                      <a:r>
                        <a:rPr lang="en-US" b="0" dirty="0" err="1">
                          <a:sym typeface="Wingdings" panose="05000000000000000000" pitchFamily="2" charset="2"/>
                        </a:rPr>
                        <a:t>scala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9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harbour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, 0.3136021623032797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>
                          <a:sym typeface="Wingdings" panose="05000000000000000000" pitchFamily="2" charset="2"/>
                        </a:rPr>
                        <a:t>euphoria, 0.12038898088543332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powershell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, 0.08733371419257145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>
                          <a:sym typeface="Wingdings" panose="05000000000000000000" pitchFamily="2" charset="2"/>
                        </a:rPr>
                        <a:t>clipper, 0.08132373829056702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>
                          <a:sym typeface="Wingdings" panose="05000000000000000000" pitchFamily="2" charset="2"/>
                        </a:rPr>
                        <a:t>c, 0.06564426414433464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>
                          <a:sym typeface="Wingdings" panose="05000000000000000000" pitchFamily="2" charset="2"/>
                        </a:rPr>
                        <a:t>ruby, 0.06445802536256837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>
                          <a:sym typeface="Wingdings" panose="05000000000000000000" pitchFamily="2" charset="2"/>
                        </a:rPr>
                        <a:t>lingo, 0.05834310824121134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nim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, 0.03871694978655534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dirty="0" err="1">
                          <a:sym typeface="Wingdings" panose="05000000000000000000" pitchFamily="2" charset="2"/>
                        </a:rPr>
                        <a:t>occam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, 0.029958553835086305</a:t>
                      </a:r>
                      <a:br>
                        <a:rPr lang="en-US" sz="1200" dirty="0">
                          <a:sym typeface="Wingdings" panose="05000000000000000000" pitchFamily="2" charset="2"/>
                        </a:rPr>
                      </a:br>
                      <a:r>
                        <a:rPr lang="en-US" sz="1200" b="1" dirty="0" err="1">
                          <a:sym typeface="Wingdings" panose="05000000000000000000" pitchFamily="2" charset="2"/>
                        </a:rPr>
                        <a:t>scala</a:t>
                      </a:r>
                      <a:r>
                        <a:rPr lang="en-US" sz="1200" b="1" dirty="0">
                          <a:sym typeface="Wingdings" panose="05000000000000000000" pitchFamily="2" charset="2"/>
                        </a:rPr>
                        <a:t>, 0.01499392591198261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sather</a:t>
                      </a:r>
                      <a:r>
                        <a:rPr lang="en-GB" sz="1100" dirty="0"/>
                        <a:t>, 0.318345040845947</a:t>
                      </a:r>
                    </a:p>
                    <a:p>
                      <a:r>
                        <a:rPr lang="en-GB" sz="1100" dirty="0" err="1"/>
                        <a:t>jscript</a:t>
                      </a:r>
                      <a:r>
                        <a:rPr lang="en-GB" sz="1100" dirty="0"/>
                        <a:t>, 0.22824007265514878</a:t>
                      </a:r>
                    </a:p>
                    <a:p>
                      <a:r>
                        <a:rPr lang="en-GB" sz="1100" dirty="0" err="1"/>
                        <a:t>javafx</a:t>
                      </a:r>
                      <a:r>
                        <a:rPr lang="en-GB" sz="1100" dirty="0"/>
                        <a:t>, 0.11685043826576981</a:t>
                      </a:r>
                    </a:p>
                    <a:p>
                      <a:r>
                        <a:rPr lang="en-GB" sz="1100" dirty="0"/>
                        <a:t>genie, 0.1078507311606257</a:t>
                      </a:r>
                    </a:p>
                    <a:p>
                      <a:r>
                        <a:rPr lang="en-GB" sz="1100" dirty="0"/>
                        <a:t>emerald, 0.045315726145135335</a:t>
                      </a:r>
                    </a:p>
                    <a:p>
                      <a:r>
                        <a:rPr lang="en-GB" sz="1100" dirty="0"/>
                        <a:t>oz, 0.04474769120357829</a:t>
                      </a:r>
                    </a:p>
                    <a:p>
                      <a:r>
                        <a:rPr lang="en-GB" sz="1100" dirty="0" err="1"/>
                        <a:t>xpl</a:t>
                      </a:r>
                      <a:r>
                        <a:rPr lang="en-GB" sz="1100" dirty="0"/>
                        <a:t>, 0.01408819586729287</a:t>
                      </a:r>
                    </a:p>
                    <a:p>
                      <a:r>
                        <a:rPr lang="en-GB" sz="1100" dirty="0"/>
                        <a:t>supercollider, 0.013600988224044533</a:t>
                      </a:r>
                    </a:p>
                    <a:p>
                      <a:r>
                        <a:rPr lang="en-GB" sz="1100" b="1" dirty="0" err="1"/>
                        <a:t>scala</a:t>
                      </a:r>
                      <a:r>
                        <a:rPr lang="en-GB" sz="1100" b="1" dirty="0"/>
                        <a:t>, 0.013452686473885842</a:t>
                      </a:r>
                    </a:p>
                    <a:p>
                      <a:r>
                        <a:rPr lang="en-GB" sz="1100" dirty="0"/>
                        <a:t>dcl, 0.011867764658973868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62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746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{48790AB0-A519-41B9-8DD3-6DD84BD919EA}tf33713516_win32</Template>
  <TotalTime>115</TotalTime>
  <Words>1388</Words>
  <Application>Microsoft Office PowerPoint</Application>
  <PresentationFormat>Widescreen</PresentationFormat>
  <Paragraphs>42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Walbaum Display</vt:lpstr>
      <vt:lpstr>3DFloatVTI</vt:lpstr>
      <vt:lpstr>Assignment 5 Report</vt:lpstr>
      <vt:lpstr>Data Cleaning </vt:lpstr>
      <vt:lpstr>Basket Analysis</vt:lpstr>
      <vt:lpstr>Clustering Analysis (0.05)</vt:lpstr>
      <vt:lpstr>Clustering Analysis (0.01)</vt:lpstr>
      <vt:lpstr>Scala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 Report</dc:title>
  <dc:creator>Nekro Darkmoon</dc:creator>
  <cp:lastModifiedBy>Nekro Darkmoon</cp:lastModifiedBy>
  <cp:revision>4</cp:revision>
  <dcterms:created xsi:type="dcterms:W3CDTF">2022-04-05T23:47:25Z</dcterms:created>
  <dcterms:modified xsi:type="dcterms:W3CDTF">2022-04-06T01:42:32Z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