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73" r:id="rId3"/>
    <p:sldId id="282" r:id="rId4"/>
    <p:sldId id="291" r:id="rId5"/>
    <p:sldId id="268" r:id="rId6"/>
    <p:sldId id="286" r:id="rId7"/>
    <p:sldId id="288" r:id="rId8"/>
    <p:sldId id="299" r:id="rId9"/>
    <p:sldId id="289" r:id="rId10"/>
    <p:sldId id="292" r:id="rId11"/>
    <p:sldId id="293" r:id="rId12"/>
    <p:sldId id="294" r:id="rId13"/>
    <p:sldId id="290" r:id="rId14"/>
    <p:sldId id="296" r:id="rId15"/>
    <p:sldId id="298" r:id="rId16"/>
    <p:sldId id="297" r:id="rId17"/>
    <p:sldId id="30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739"/>
    <a:srgbClr val="003274"/>
    <a:srgbClr val="F0A600"/>
    <a:srgbClr val="CC0000"/>
    <a:srgbClr val="FFCF37"/>
    <a:srgbClr val="DE0000"/>
    <a:srgbClr val="08DA7B"/>
    <a:srgbClr val="FB513F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Средний стиль 3 -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3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1968" y="9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6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5A6B7-66E7-4CFF-9CD1-471E2314FBB4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B23E9-761E-4064-B5B1-9AB64F47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5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B131B-785F-4821-9B90-BC2CA19DA7B5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76C86-968E-4119-95B2-5AE5091EF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8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76C86-968E-4119-95B2-5AE5091EFE6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06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4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7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90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23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79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836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3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43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34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91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98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05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366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809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139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69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5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77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86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9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74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34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0E5D0-5DB1-4B76-BF4C-BAAB9F3CF22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3DA0C-54C6-4CF6-B68C-AD37A53DB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4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28669-20F4-4EA9-A9D7-C3A206D257CE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FCA0-8E33-4251-91EE-9764C74C8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8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7.wdp"/><Relationship Id="rId7" Type="http://schemas.microsoft.com/office/2007/relationships/hdphoto" Target="../media/hdphoto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microsoft.com/office/2007/relationships/hdphoto" Target="../media/hdphoto9.wdp"/><Relationship Id="rId5" Type="http://schemas.microsoft.com/office/2007/relationships/hdphoto" Target="../media/hdphoto5.wdp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microsoft.com/office/2007/relationships/hdphoto" Target="../media/hdphoto8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3.wdp"/><Relationship Id="rId3" Type="http://schemas.openxmlformats.org/officeDocument/2006/relationships/hyperlink" Target="https://www.orgpage.ru/petrozavodsk/tsentr-po-gidrometeorologii-i-604079.html" TargetMode="External"/><Relationship Id="rId7" Type="http://schemas.openxmlformats.org/officeDocument/2006/relationships/hyperlink" Target="https://www.orgpage.ru/petrozavodsk/komitet-prirodnyh-resursov-po-604078.html" TargetMode="External"/><Relationship Id="rId12" Type="http://schemas.openxmlformats.org/officeDocument/2006/relationships/image" Target="../media/image18.png"/><Relationship Id="rId2" Type="http://schemas.openxmlformats.org/officeDocument/2006/relationships/hyperlink" Target="https://www.orgpage.ru/petrozavodsk/karelyskiy-respublikanskiy-sovet-60407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gpage.ru/petrozavodsk/komitet-po-ohrane-prirody-filial-604077.html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orgpage.ru/petrozavodsk/komitet-ohrany-okruzhayushtey-604076.html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www.orgpage.ru/petrozavodsk/karelyskaya-stantsiya-604074.html" TargetMode="Externa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268391" y="254147"/>
            <a:ext cx="11625914" cy="6245016"/>
            <a:chOff x="268391" y="254147"/>
            <a:chExt cx="11625914" cy="6245016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7705" y="1254776"/>
              <a:ext cx="2006600" cy="1613834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3491" y="4584221"/>
              <a:ext cx="1322412" cy="1914942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375" y="4954237"/>
              <a:ext cx="1070613" cy="613897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258" y="254147"/>
              <a:ext cx="1337556" cy="1659023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4836" y="5820620"/>
              <a:ext cx="566583" cy="601481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82963">
              <a:off x="9285417" y="415453"/>
              <a:ext cx="666799" cy="1034021"/>
            </a:xfrm>
            <a:prstGeom prst="rect">
              <a:avLst/>
            </a:prstGeom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0856" y="3377286"/>
              <a:ext cx="507289" cy="734497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49761">
              <a:off x="1518287" y="1957082"/>
              <a:ext cx="759241" cy="1003152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013" y="5345745"/>
              <a:ext cx="866690" cy="1080222"/>
            </a:xfrm>
            <a:prstGeom prst="rect">
              <a:avLst/>
            </a:prstGeom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2940" y="1885185"/>
              <a:ext cx="590611" cy="633110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856" y="4977411"/>
              <a:ext cx="642750" cy="707957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258" y="3122288"/>
              <a:ext cx="843964" cy="779730"/>
            </a:xfrm>
            <a:prstGeom prst="rect">
              <a:avLst/>
            </a:prstGeom>
          </p:spPr>
        </p:pic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535" y="883568"/>
              <a:ext cx="603507" cy="671130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91" y="4408103"/>
              <a:ext cx="1890610" cy="2091060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5684" y="315952"/>
            <a:ext cx="10117394" cy="48022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Опасные отходы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809448" y="3012365"/>
            <a:ext cx="9144000" cy="88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latin typeface="Montserrat" panose="00000500000000000000" pitchFamily="2" charset="-52"/>
                <a:cs typeface="Arial"/>
              </a:rPr>
              <a:t>Разработка проекта организации сбора и утилизации отходов </a:t>
            </a:r>
            <a:r>
              <a:rPr lang="en-US" sz="2800" b="1" dirty="0">
                <a:latin typeface="Montserrat" panose="00000500000000000000" pitchFamily="2" charset="-52"/>
                <a:cs typeface="Arial"/>
              </a:rPr>
              <a:t>I </a:t>
            </a:r>
            <a:r>
              <a:rPr lang="ru-RU" sz="2800" b="1" dirty="0">
                <a:latin typeface="Montserrat" panose="00000500000000000000" pitchFamily="2" charset="-52"/>
                <a:cs typeface="Arial"/>
              </a:rPr>
              <a:t>и </a:t>
            </a:r>
            <a:r>
              <a:rPr lang="en-US" sz="2800" b="1" dirty="0">
                <a:latin typeface="Montserrat" panose="00000500000000000000" pitchFamily="2" charset="-52"/>
                <a:cs typeface="Arial"/>
              </a:rPr>
              <a:t>II</a:t>
            </a:r>
            <a:r>
              <a:rPr lang="ru-RU" sz="2800" b="1" dirty="0">
                <a:latin typeface="Montserrat" panose="00000500000000000000" pitchFamily="2" charset="-52"/>
                <a:cs typeface="Arial"/>
              </a:rPr>
              <a:t> класса опасности </a:t>
            </a:r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4185419" y="5331389"/>
            <a:ext cx="3821161" cy="14430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ru-RU" sz="2800" b="1" dirty="0">
                <a:solidFill>
                  <a:srgbClr val="000090"/>
                </a:solidFill>
                <a:latin typeface="Montserrat" panose="00000500000000000000" pitchFamily="2" charset="-52"/>
                <a:cs typeface="Arial" panose="020B0604020202020204" pitchFamily="34" charset="0"/>
              </a:rPr>
              <a:t>Команда 123</a:t>
            </a:r>
          </a:p>
          <a:p>
            <a:pPr>
              <a:lnSpc>
                <a:spcPct val="70000"/>
              </a:lnSpc>
            </a:pPr>
            <a:endParaRPr lang="ru-RU" sz="2800" dirty="0">
              <a:solidFill>
                <a:schemeClr val="bg2"/>
              </a:solidFill>
              <a:latin typeface="Montserrat" panose="00000500000000000000" pitchFamily="2" charset="-5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Бочков Глеб</a:t>
            </a:r>
            <a:b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</a:b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Иванов Никита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Новиков Евгений</a:t>
            </a:r>
          </a:p>
          <a:p>
            <a:pPr>
              <a:lnSpc>
                <a:spcPct val="100000"/>
              </a:lnSpc>
            </a:pPr>
            <a:r>
              <a:rPr lang="ru-RU" sz="2800" dirty="0">
                <a:latin typeface="Montserrat" panose="00000500000000000000" pitchFamily="2" charset="-52"/>
                <a:cs typeface="Arial" panose="020B0604020202020204" pitchFamily="34" charset="0"/>
              </a:rPr>
              <a:t>Сидоров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244073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Приложение_Суть</a:t>
            </a:r>
            <a:r>
              <a:rPr lang="ru-RU" sz="3200" b="1" dirty="0">
                <a:latin typeface="Montserrat" panose="00000500000000000000" pitchFamily="2" charset="-52"/>
                <a:cs typeface="Arial"/>
              </a:rPr>
              <a:t> решения-2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773296" y="64886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10</a:t>
            </a: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67682" y="1931549"/>
            <a:ext cx="101069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Используем существующую инфраструктуру и логистику:</a:t>
            </a:r>
            <a:br>
              <a:rPr lang="ru-RU" sz="1600" dirty="0">
                <a:latin typeface="Montserrat" panose="00000500000000000000" pitchFamily="2" charset="-52"/>
              </a:rPr>
            </a:br>
            <a:r>
              <a:rPr lang="ru-RU" sz="1600" dirty="0">
                <a:latin typeface="Montserrat" panose="00000500000000000000" pitchFamily="2" charset="-52"/>
              </a:rPr>
              <a:t>на первом этапе размещение эко-боксов в зданиях гос. Учреждений (школы, ВУЗы, здания администраций). </a:t>
            </a:r>
            <a:br>
              <a:rPr lang="ru-RU" sz="1600" dirty="0">
                <a:latin typeface="Montserrat" panose="00000500000000000000" pitchFamily="2" charset="-52"/>
              </a:rPr>
            </a:br>
            <a:r>
              <a:rPr lang="ru-RU" sz="1600" dirty="0">
                <a:latin typeface="Montserrat" panose="00000500000000000000" pitchFamily="2" charset="-52"/>
              </a:rPr>
              <a:t>На втором этапе – пункты сбора на территории административных пунктов Почты России – 226 штук на территории Р. Карелия.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Использование логистических путей автопарка Почты России для транспортировки отходов от мест накопления в центральные узлы сбора и приемки отходов. Для перевозки необходимо получить лицензию и модернизировать боксы (контейнеры) для перевозки отходов)</a:t>
            </a: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6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Приложение_Суть</a:t>
            </a:r>
            <a:r>
              <a:rPr lang="ru-RU" sz="3200" b="1" dirty="0">
                <a:latin typeface="Montserrat" panose="00000500000000000000" pitchFamily="2" charset="-52"/>
                <a:cs typeface="Arial"/>
              </a:rPr>
              <a:t> решения-3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9071" y="3774636"/>
            <a:ext cx="10042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Предложения о поправках:</a:t>
            </a:r>
          </a:p>
          <a:p>
            <a:pPr marL="457200" indent="-457200">
              <a:buAutoNum type="arabicParenR"/>
            </a:pPr>
            <a:r>
              <a:rPr lang="ru-RU" sz="1600" dirty="0">
                <a:latin typeface="Montserrat" panose="00000500000000000000" pitchFamily="2" charset="-52"/>
              </a:rPr>
              <a:t>Транспортировка – не нужен отдельный персонал при использовании специальных контейнеров. А также изменить требования к лицензированию перевозки отходов, при условии наличия контейнера.</a:t>
            </a:r>
          </a:p>
          <a:p>
            <a:pPr marL="457200" indent="-457200">
              <a:buAutoNum type="arabicParenR"/>
            </a:pPr>
            <a:r>
              <a:rPr lang="ru-RU" sz="1600" dirty="0">
                <a:latin typeface="Montserrat" panose="00000500000000000000" pitchFamily="2" charset="-52"/>
              </a:rPr>
              <a:t>Внесение предложений/правок о включении в ценообразование товаров надбавки за утилизацию отходов после срока службы.</a:t>
            </a:r>
          </a:p>
          <a:p>
            <a:pPr marL="457200" indent="-457200">
              <a:buAutoNum type="arabicParenR"/>
            </a:pPr>
            <a:r>
              <a:rPr lang="ru-RU" sz="1600" dirty="0">
                <a:latin typeface="Montserrat" panose="00000500000000000000" pitchFamily="2" charset="-52"/>
              </a:rPr>
              <a:t>Внесение предложений/правок в ФЗ о создании фонда для выделении средств на транспортировку отходов. В фонд пойдут отчисления из ценообразования товаров.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73296" y="64886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11</a:t>
            </a: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1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801914" y="84667"/>
            <a:ext cx="10515600" cy="45735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Arial"/>
                <a:cs typeface="Arial"/>
              </a:rPr>
              <a:t>Суть решения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39253" y="524099"/>
            <a:ext cx="10515600" cy="0"/>
          </a:xfrm>
          <a:prstGeom prst="line">
            <a:avLst/>
          </a:prstGeom>
          <a:ln w="38100">
            <a:solidFill>
              <a:srgbClr val="F0A6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24445" y="5712930"/>
            <a:ext cx="902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Получение реальных статистических данных по образующимся отходам от населения.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3296" y="648866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12</a:t>
            </a:r>
          </a:p>
        </p:txBody>
      </p:sp>
      <p:sp>
        <p:nvSpPr>
          <p:cNvPr id="9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25977" y="806883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4" y="1979903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4" y="3147946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2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4" y="4270628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" b="100000" l="1778" r="100000">
                        <a14:foregroundMark x1="67000" y1="43878" x2="67000" y2="43878"/>
                        <a14:foregroundMark x1="50333" y1="52245" x2="50333" y2="52245"/>
                        <a14:foregroundMark x1="32111" y1="52245" x2="32111" y2="52245"/>
                        <a14:foregroundMark x1="20778" y1="12551" x2="20778" y2="12551"/>
                        <a14:foregroundMark x1="34444" y1="5612" x2="34444" y2="56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184212" y="3301198"/>
            <a:ext cx="641328" cy="69833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307" y="4040176"/>
            <a:ext cx="1925137" cy="1443853"/>
          </a:xfrm>
          <a:prstGeom prst="rect">
            <a:avLst/>
          </a:prstGeom>
        </p:spPr>
      </p:pic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24" b="81959" l="9653" r="89575">
                        <a14:foregroundMark x1="55212" y1="51031" x2="55212" y2="51031"/>
                        <a14:foregroundMark x1="54826" y1="38144" x2="54826" y2="38144"/>
                        <a14:foregroundMark x1="44015" y1="22680" x2="44015" y2="22680"/>
                        <a14:foregroundMark x1="46332" y1="17526" x2="46332" y2="17526"/>
                        <a14:foregroundMark x1="49807" y1="24742" x2="49807" y2="24742"/>
                        <a14:foregroundMark x1="49035" y1="14948" x2="49035" y2="14948"/>
                        <a14:foregroundMark x1="55985" y1="24227" x2="55985" y2="24227"/>
                        <a14:foregroundMark x1="58687" y1="27835" x2="58687" y2="27835"/>
                        <a14:foregroundMark x1="54440" y1="33505" x2="54440" y2="33505"/>
                        <a14:foregroundMark x1="54440" y1="15979" x2="54440" y2="15979"/>
                        <a14:foregroundMark x1="58687" y1="18041" x2="58687" y2="18041"/>
                        <a14:foregroundMark x1="57915" y1="13402" x2="57915" y2="13402"/>
                        <a14:foregroundMark x1="55985" y1="9794" x2="55985" y2="9794"/>
                        <a14:foregroundMark x1="56371" y1="40206" x2="56371" y2="40206"/>
                        <a14:foregroundMark x1="52510" y1="40722" x2="52510" y2="40722"/>
                        <a14:foregroundMark x1="50965" y1="74227" x2="50965" y2="74227"/>
                        <a14:foregroundMark x1="43243" y1="72680" x2="43243" y2="72680"/>
                        <a14:foregroundMark x1="38996" y1="70619" x2="38996" y2="70619"/>
                        <a14:foregroundMark x1="30888" y1="72165" x2="30888" y2="72165"/>
                        <a14:foregroundMark x1="21236" y1="72165" x2="21236" y2="72165"/>
                        <a14:foregroundMark x1="15444" y1="72165" x2="15444" y2="72165"/>
                        <a14:foregroundMark x1="15830" y1="75258" x2="15830" y2="75258"/>
                        <a14:foregroundMark x1="57143" y1="70619" x2="57143" y2="70619"/>
                        <a14:foregroundMark x1="53282" y1="69588" x2="53282" y2="69588"/>
                        <a14:foregroundMark x1="53668" y1="77320" x2="53668" y2="77320"/>
                        <a14:foregroundMark x1="64093" y1="68041" x2="64093" y2="68041"/>
                        <a14:foregroundMark x1="69498" y1="72680" x2="69498" y2="72680"/>
                        <a14:foregroundMark x1="82239" y1="72680" x2="82239" y2="72680"/>
                        <a14:foregroundMark x1="82239" y1="67010" x2="82239" y2="670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323" y="861857"/>
            <a:ext cx="1105295" cy="827904"/>
          </a:xfrm>
          <a:prstGeom prst="rect">
            <a:avLst/>
          </a:prstGeom>
        </p:spPr>
      </p:pic>
      <p:pic>
        <p:nvPicPr>
          <p:cNvPr id="15" name="Изображение 1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786" y1="42026" x2="36786" y2="42026"/>
                        <a14:foregroundMark x1="38214" y1="45518" x2="38214" y2="45518"/>
                        <a14:foregroundMark x1="43929" y1="39930" x2="43929" y2="39930"/>
                        <a14:foregroundMark x1="44643" y1="50524" x2="44643" y2="50524"/>
                        <a14:foregroundMark x1="41786" y1="57509" x2="41786" y2="57509"/>
                        <a14:foregroundMark x1="64048" y1="56112" x2="64048" y2="56112"/>
                        <a14:foregroundMark x1="33214" y1="58207" x2="33214" y2="58207"/>
                        <a14:foregroundMark x1="60476" y1="51222" x2="60476" y2="51222"/>
                        <a14:foregroundMark x1="61190" y1="44820" x2="61190" y2="44820"/>
                        <a14:foregroundMark x1="63333" y1="39930" x2="63333" y2="399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267" y="1803095"/>
            <a:ext cx="1313842" cy="1343560"/>
          </a:xfrm>
          <a:prstGeom prst="rect">
            <a:avLst/>
          </a:prstGeom>
        </p:spPr>
      </p:pic>
      <p:sp>
        <p:nvSpPr>
          <p:cNvPr id="1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1019635" y="5438672"/>
            <a:ext cx="958304" cy="962192"/>
          </a:xfrm>
          <a:prstGeom prst="ellipse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7635" y1="39766" x2="47635" y2="39766"/>
                        <a14:foregroundMark x1="30743" y1="31579" x2="30743" y2="31579"/>
                        <a14:foregroundMark x1="24662" y1="36842" x2="24662" y2="36842"/>
                        <a14:foregroundMark x1="32432" y1="57310" x2="32432" y2="57310"/>
                        <a14:foregroundMark x1="32432" y1="52047" x2="32432" y2="52047"/>
                        <a14:foregroundMark x1="30743" y1="60234" x2="30743" y2="60234"/>
                        <a14:foregroundMark x1="31419" y1="69591" x2="31419" y2="695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772" y="5534029"/>
            <a:ext cx="1385224" cy="800248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2333657" y="703381"/>
            <a:ext cx="95833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Привлечение волонтеров для организации сбора и транспортировки батареек/аккумуляторов до Министерства Природы;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Заключение контракта с ООО «Меркурий» на утилизацию отходов </a:t>
            </a:r>
            <a:r>
              <a:rPr lang="en-US" sz="1600" dirty="0">
                <a:latin typeface="Montserrat" panose="00000500000000000000" pitchFamily="2" charset="-52"/>
              </a:rPr>
              <a:t>I </a:t>
            </a:r>
            <a:r>
              <a:rPr lang="ru-RU" sz="1600" dirty="0">
                <a:latin typeface="Montserrat" panose="00000500000000000000" pitchFamily="2" charset="-52"/>
              </a:rPr>
              <a:t>и </a:t>
            </a:r>
            <a:r>
              <a:rPr lang="en-US" sz="1600" dirty="0">
                <a:latin typeface="Montserrat" panose="00000500000000000000" pitchFamily="2" charset="-52"/>
              </a:rPr>
              <a:t>II</a:t>
            </a:r>
            <a:r>
              <a:rPr lang="ru-RU" sz="1600" dirty="0">
                <a:latin typeface="Montserrat" panose="00000500000000000000" pitchFamily="2" charset="-52"/>
              </a:rPr>
              <a:t> класса опасности.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2322319" y="2232638"/>
            <a:ext cx="7984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Популяризация отдельного сбора отходов </a:t>
            </a:r>
            <a:r>
              <a:rPr lang="en-US" sz="1600" dirty="0">
                <a:latin typeface="Montserrat" panose="00000500000000000000" pitchFamily="2" charset="-52"/>
              </a:rPr>
              <a:t>I </a:t>
            </a:r>
            <a:r>
              <a:rPr lang="ru-RU" sz="1600" dirty="0">
                <a:latin typeface="Montserrat" panose="00000500000000000000" pitchFamily="2" charset="-52"/>
              </a:rPr>
              <a:t>и </a:t>
            </a:r>
            <a:r>
              <a:rPr lang="en-US" sz="1600" dirty="0">
                <a:latin typeface="Montserrat" panose="00000500000000000000" pitchFamily="2" charset="-52"/>
              </a:rPr>
              <a:t>II</a:t>
            </a:r>
            <a:r>
              <a:rPr lang="ru-RU" sz="1600" dirty="0">
                <a:latin typeface="Montserrat" panose="00000500000000000000" pitchFamily="2" charset="-52"/>
              </a:rPr>
              <a:t> класса опасности.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2322319" y="3262181"/>
            <a:ext cx="9356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Размещение специальных контейнеров, сбор и транспортировку отходов обеспечивают волонтерские организации.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333659" y="3946685"/>
            <a:ext cx="95266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latin typeface="Montserrat" panose="00000500000000000000" pitchFamily="2" charset="-52"/>
            </a:endParaRPr>
          </a:p>
          <a:p>
            <a:r>
              <a:rPr lang="ru-RU" sz="1600" dirty="0">
                <a:latin typeface="Montserrat" panose="00000500000000000000" pitchFamily="2" charset="-52"/>
              </a:rPr>
              <a:t>Последующее привлечение Почты России к транспортировке отходов </a:t>
            </a:r>
            <a:r>
              <a:rPr lang="en-US" sz="1600" dirty="0">
                <a:latin typeface="Montserrat" panose="00000500000000000000" pitchFamily="2" charset="-52"/>
              </a:rPr>
              <a:t>I </a:t>
            </a:r>
            <a:r>
              <a:rPr lang="ru-RU" sz="1600" dirty="0">
                <a:latin typeface="Montserrat" panose="00000500000000000000" pitchFamily="2" charset="-52"/>
              </a:rPr>
              <a:t>и </a:t>
            </a:r>
            <a:r>
              <a:rPr lang="en-US" sz="1600" dirty="0">
                <a:latin typeface="Montserrat" panose="00000500000000000000" pitchFamily="2" charset="-52"/>
              </a:rPr>
              <a:t>II</a:t>
            </a:r>
            <a:r>
              <a:rPr lang="ru-RU" sz="1600" dirty="0">
                <a:latin typeface="Montserrat" panose="00000500000000000000" pitchFamily="2" charset="-52"/>
              </a:rPr>
              <a:t> класса опасности из удаленных регионов;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Снижение транспортных расходов без создания пунктов сбора в каждом населенном пункте. </a:t>
            </a:r>
          </a:p>
        </p:txBody>
      </p:sp>
    </p:spTree>
    <p:extLst>
      <p:ext uri="{BB962C8B-B14F-4D97-AF65-F5344CB8AC3E}">
        <p14:creationId xmlns:p14="http://schemas.microsoft.com/office/powerpoint/2010/main" val="199465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399496" y="83090"/>
            <a:ext cx="11372294" cy="757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Montserrat" panose="00000500000000000000"/>
                <a:cs typeface="Arial"/>
              </a:rPr>
              <a:t>Приложение_Этапы-1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38200" y="772673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396" y="959112"/>
            <a:ext cx="118217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/>
              </a:rPr>
              <a:t>Проект разделен на три этапа:</a:t>
            </a:r>
          </a:p>
          <a:p>
            <a:r>
              <a:rPr lang="ru-RU" sz="1400" dirty="0">
                <a:latin typeface="Montserrat" panose="00000500000000000000"/>
              </a:rPr>
              <a:t>	На первом пилотном этапе предлагается организовать несколько точек приёма отработавших химических источников тока (ХИТ) в городе Петрозаводск. Контейнеры будут расположены в муниципальных зданиях (школы/здания администрации/Вузы и </a:t>
            </a:r>
            <a:r>
              <a:rPr lang="ru-RU" sz="1400" dirty="0" err="1">
                <a:latin typeface="Montserrat" panose="00000500000000000000"/>
              </a:rPr>
              <a:t>тд</a:t>
            </a:r>
            <a:r>
              <a:rPr lang="ru-RU" sz="1400" dirty="0">
                <a:latin typeface="Montserrat" panose="00000500000000000000"/>
              </a:rPr>
              <a:t>). ХИТ собранные на данных пунктах будут собираться силами волонтеров из числа студентов и школьников старших классов регионов и передаваться </a:t>
            </a:r>
            <a:r>
              <a:rPr lang="ru-RU" sz="1400" dirty="0" err="1">
                <a:latin typeface="Montserrat" panose="00000500000000000000"/>
              </a:rPr>
              <a:t>юр.лицу</a:t>
            </a:r>
            <a:r>
              <a:rPr lang="ru-RU" sz="1400" dirty="0">
                <a:latin typeface="Montserrat" panose="00000500000000000000"/>
              </a:rPr>
              <a:t> (например ООО «Меркурий») по их тарифу. Оплата тарифа осуществляется из средств Министерства Природы или администрации города (бюджет). Основная цель данного этапа </a:t>
            </a:r>
            <a:r>
              <a:rPr lang="ru-RU" sz="1400" u="sng" dirty="0">
                <a:latin typeface="Montserrat" panose="00000500000000000000"/>
              </a:rPr>
              <a:t>оценка реальных объемов</a:t>
            </a:r>
            <a:r>
              <a:rPr lang="ru-RU" sz="1400" dirty="0">
                <a:latin typeface="Montserrat" panose="00000500000000000000"/>
              </a:rPr>
              <a:t> получаемых отходов и создание культуры обособленного выброса бытовых отходов </a:t>
            </a:r>
            <a:r>
              <a:rPr lang="en-GB" sz="1400" dirty="0"/>
              <a:t>I </a:t>
            </a:r>
            <a:r>
              <a:rPr lang="ru-RU" sz="1400" dirty="0">
                <a:latin typeface="Montserrat" panose="00000500000000000000"/>
              </a:rPr>
              <a:t>и </a:t>
            </a:r>
            <a:r>
              <a:rPr lang="en-GB" sz="1400" dirty="0"/>
              <a:t>II</a:t>
            </a:r>
            <a:r>
              <a:rPr lang="ru-RU" sz="1400" dirty="0">
                <a:latin typeface="Montserrat" panose="00000500000000000000"/>
              </a:rPr>
              <a:t>. Так же на данном этапе будут проходить популяризаторские компании населения среди школьников/студентов и их родственников в городе Петрозаводск. ХИТ полученные ООО «Меркурий» будут переданы ФЭО или утилизированы собственными силами. Срок выполнения До конца апреля 2022 года. Ориентировочные бюджетные средства: до 50 тыс. рублей.</a:t>
            </a:r>
          </a:p>
          <a:p>
            <a:r>
              <a:rPr lang="ru-RU" sz="1400" dirty="0">
                <a:latin typeface="Montserrat" panose="00000500000000000000"/>
              </a:rPr>
              <a:t> </a:t>
            </a:r>
          </a:p>
          <a:p>
            <a:r>
              <a:rPr lang="ru-RU" sz="1400" dirty="0">
                <a:latin typeface="Montserrat" panose="00000500000000000000"/>
              </a:rPr>
              <a:t>	На втором этапе происходит корректировка необходимого числа контейнеров и частоты вывоза отработанных ХИТ из пунктов приема. Так же происходит </a:t>
            </a:r>
            <a:r>
              <a:rPr lang="ru-RU" sz="1400" dirty="0" err="1">
                <a:latin typeface="Montserrat" panose="00000500000000000000"/>
              </a:rPr>
              <a:t>масштабизация</a:t>
            </a:r>
            <a:r>
              <a:rPr lang="ru-RU" sz="1400" dirty="0">
                <a:latin typeface="Montserrat" panose="00000500000000000000"/>
              </a:rPr>
              <a:t> проекта. Проект выходит за рамки административных ресурсов города Петрозаводск. Пункты приема организуются в общественных местах, культурных центрах, местах сбора населения. Транспортировка от точек сбора ХИТ предполагается так же силами волонтерских организаций, а также подключением компаний по транспортировке отходов за счет оплаты из бюджета Министерства Природы и администрации города. Утилизация - силами ИП или Юр. лица. Срок выполнения 3-4 квартал 2022 года. Ориентировочно бюджетные средства: до 500 тыс. рублей. </a:t>
            </a:r>
            <a:br>
              <a:rPr lang="ru-RU" sz="1400" dirty="0">
                <a:latin typeface="Montserrat" panose="00000500000000000000"/>
              </a:rPr>
            </a:br>
            <a:r>
              <a:rPr lang="ru-RU" sz="1400" dirty="0">
                <a:latin typeface="Montserrat" panose="00000500000000000000"/>
              </a:rPr>
              <a:t>Основная цель, уточнение характеристик сбора и накопления отходов, перед выходом в регионы.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3252" y="64886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284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399496" y="83090"/>
            <a:ext cx="11372294" cy="757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Montserrat" panose="00000500000000000000"/>
                <a:cs typeface="Arial"/>
              </a:rPr>
              <a:t>Приложение_Этапы-2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38200" y="772673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396" y="959112"/>
            <a:ext cx="118217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/>
              </a:rPr>
              <a:t>Проект разделен на три этапа:</a:t>
            </a:r>
          </a:p>
          <a:p>
            <a:r>
              <a:rPr lang="ru-RU" sz="1400" dirty="0">
                <a:latin typeface="Montserrat" panose="00000500000000000000"/>
              </a:rPr>
              <a:t> 	На третьем этапе идет масштабирование проекта на весь регион. Пункты приема в отдаленных регионах реализуются в отделениях Почты России, численность которых в Республике 226. Предполагается осуществлять транспортировку отходов от мест накопления отходов или от населения до отделения Почты России, а также от отделения до главного пункта сбора отходов (предполагается, что он в Петрозаводске) силами автопарка Почты России, который будет дополнительно оборудован специальными контейнерами для транспортировки отходов. </a:t>
            </a:r>
            <a:br>
              <a:rPr lang="ru-RU" sz="1400" dirty="0">
                <a:latin typeface="Montserrat" panose="00000500000000000000"/>
              </a:rPr>
            </a:br>
            <a:r>
              <a:rPr lang="ru-RU" sz="1400" dirty="0">
                <a:latin typeface="Montserrat" panose="00000500000000000000"/>
              </a:rPr>
              <a:t>	За счет данного решения удастся организовать сбор ХИТ от удаленных населенных пунктов, а так же снизить транспортные расходы, </a:t>
            </a:r>
            <a:r>
              <a:rPr lang="ru-RU" sz="1400" dirty="0" err="1">
                <a:latin typeface="Montserrat" panose="00000500000000000000"/>
              </a:rPr>
              <a:t>тк</a:t>
            </a:r>
            <a:r>
              <a:rPr lang="ru-RU" sz="1400" dirty="0">
                <a:latin typeface="Montserrat" panose="00000500000000000000"/>
              </a:rPr>
              <a:t> данная деятельность будет являться дополнительно по отношению к основной деятельности Почты России. </a:t>
            </a:r>
            <a:br>
              <a:rPr lang="ru-RU" sz="1400" dirty="0">
                <a:latin typeface="Montserrat" panose="00000500000000000000"/>
              </a:rPr>
            </a:br>
            <a:r>
              <a:rPr lang="ru-RU" sz="1400" dirty="0">
                <a:latin typeface="Montserrat" panose="00000500000000000000"/>
              </a:rPr>
              <a:t>Ориентировочные расходы: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anose="00000500000000000000"/>
              </a:rPr>
              <a:t>На закупку контейнеров оцениваются в 5000 руб. за штуку;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anose="00000500000000000000"/>
              </a:rPr>
              <a:t>На осуществление транспортировки отходов в 1500 за месяц на один контейнер.</a:t>
            </a:r>
          </a:p>
          <a:p>
            <a:endParaRPr lang="ru-RU" sz="1400" dirty="0">
              <a:latin typeface="Montserrat" panose="00000500000000000000"/>
            </a:endParaRPr>
          </a:p>
          <a:p>
            <a:r>
              <a:rPr lang="ru-RU" sz="1400" dirty="0">
                <a:latin typeface="Montserrat" panose="00000500000000000000"/>
              </a:rPr>
              <a:t>	Основная задача, которая реализуется на данном этапе – это формирование у населения понимания и возможности по сдаче отходов (ХИТ) в централизованное место. </a:t>
            </a:r>
          </a:p>
          <a:p>
            <a:endParaRPr lang="ru-RU" sz="1400" dirty="0">
              <a:latin typeface="Montserrat" panose="00000500000000000000"/>
            </a:endParaRPr>
          </a:p>
          <a:p>
            <a:r>
              <a:rPr lang="ru-RU" sz="1400" dirty="0">
                <a:latin typeface="Montserrat" panose="00000500000000000000"/>
              </a:rPr>
              <a:t>	По итогу проведения программы – увеличение возможности и мотивации у населения сдачи отходов. Снижения затрат на транспортировку отходов. Наличие опыта, который можно реализовывать в других регионах (создание единого подхода к обращению с отходами).</a:t>
            </a:r>
          </a:p>
          <a:p>
            <a:endParaRPr lang="ru-RU" sz="1400" dirty="0">
              <a:latin typeface="Montserrat" panose="0000050000000000000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73296" y="64886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5827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0" y="83090"/>
            <a:ext cx="12192000" cy="757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err="1">
                <a:latin typeface="Montserrat" panose="00000500000000000000"/>
                <a:cs typeface="Arial"/>
              </a:rPr>
              <a:t>Приложение_Экономический</a:t>
            </a:r>
            <a:r>
              <a:rPr lang="ru-RU" sz="3200" dirty="0">
                <a:latin typeface="Montserrat" panose="00000500000000000000"/>
                <a:cs typeface="Arial"/>
              </a:rPr>
              <a:t> эффект для партнера-1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38200" y="772673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396" y="1305341"/>
            <a:ext cx="118217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Montserrat" panose="00000500000000000000" pitchFamily="2" charset="-52"/>
              </a:rPr>
              <a:t>Исходные данные: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226 пунктов Почты России;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количество отработавших батареек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4,1 млн. шт.; 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контейнера от ООО «Меркурий»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20 тыс. руб.;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контейнера </a:t>
            </a:r>
            <a:r>
              <a:rPr lang="en-US" sz="1400" dirty="0">
                <a:latin typeface="Montserrat" panose="00000500000000000000" pitchFamily="2" charset="-52"/>
              </a:rPr>
              <a:t>Tara </a:t>
            </a:r>
            <a:r>
              <a:rPr lang="en-US" sz="1400" dirty="0" err="1">
                <a:latin typeface="Montserrat" panose="00000500000000000000" pitchFamily="2" charset="-52"/>
              </a:rPr>
              <a:t>arb</a:t>
            </a:r>
            <a:r>
              <a:rPr lang="ru-RU" sz="1400" dirty="0">
                <a:latin typeface="Montserrat" panose="00000500000000000000" pitchFamily="2" charset="-52"/>
              </a:rPr>
              <a:t>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от 1,5 до 12 тыс. руб. (средняя цена-5 тыс. руб.);</a:t>
            </a:r>
          </a:p>
          <a:p>
            <a:pPr marL="285750" indent="-285750" algn="just">
              <a:buFontTx/>
              <a:buChar char="-"/>
            </a:pPr>
            <a:endParaRPr lang="ru-RU" sz="1400" dirty="0">
              <a:latin typeface="Montserrat" panose="00000500000000000000" pitchFamily="2" charset="-52"/>
            </a:endParaRP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Транспортировка отходов 1 раз в месяц: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вывоза от ООО «Меркурий» - 5 тыс. руб.;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стоимость вывоза регионального оператора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ориентировочно 3 тыс. руб.;</a:t>
            </a:r>
          </a:p>
          <a:p>
            <a:pPr marL="285750" indent="-285750" algn="just">
              <a:buFontTx/>
              <a:buChar char="-"/>
            </a:pPr>
            <a:r>
              <a:rPr lang="ru-RU" sz="1400" dirty="0">
                <a:latin typeface="Montserrat" panose="00000500000000000000" pitchFamily="2" charset="-52"/>
              </a:rPr>
              <a:t>принимаемая стоимость Почты России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1,5 тыс. руб.;</a:t>
            </a:r>
          </a:p>
          <a:p>
            <a:pPr marL="285750" indent="-285750" algn="just">
              <a:buFontTx/>
              <a:buChar char="-"/>
            </a:pPr>
            <a:endParaRPr lang="ru-RU" sz="1400" dirty="0">
              <a:latin typeface="Montserrat" panose="00000500000000000000" pitchFamily="2" charset="-52"/>
            </a:endParaRP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Утилизация от ООО «Меркурий» </a:t>
            </a:r>
            <a:r>
              <a:rPr lang="ru-RU" sz="1400" dirty="0" err="1">
                <a:latin typeface="Montserrat" panose="00000500000000000000" pitchFamily="2" charset="-52"/>
              </a:rPr>
              <a:t>руб</a:t>
            </a:r>
            <a:r>
              <a:rPr lang="ru-RU" sz="1400" dirty="0">
                <a:latin typeface="Montserrat" panose="00000500000000000000" pitchFamily="2" charset="-52"/>
              </a:rPr>
              <a:t>/кг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100.</a:t>
            </a: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Обслуживание ООО «Меркурий»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24 </a:t>
            </a:r>
            <a:r>
              <a:rPr lang="ru-RU" sz="1400" dirty="0" err="1">
                <a:latin typeface="Montserrat" panose="00000500000000000000" pitchFamily="2" charset="-52"/>
              </a:rPr>
              <a:t>млн.руб</a:t>
            </a:r>
            <a:r>
              <a:rPr lang="ru-RU" sz="1400" dirty="0">
                <a:latin typeface="Montserrat" panose="00000500000000000000" pitchFamily="2" charset="-52"/>
              </a:rPr>
              <a:t>./год</a:t>
            </a: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Обслуживание и транспортировка Почтой России </a:t>
            </a:r>
            <a:r>
              <a:rPr lang="mr-IN" sz="1400" dirty="0">
                <a:latin typeface="Montserrat" panose="00000500000000000000" pitchFamily="2" charset="-52"/>
              </a:rPr>
              <a:t>–</a:t>
            </a:r>
            <a:r>
              <a:rPr lang="ru-RU" sz="1400" dirty="0">
                <a:latin typeface="Montserrat" panose="00000500000000000000" pitchFamily="2" charset="-52"/>
              </a:rPr>
              <a:t> 5,2 </a:t>
            </a:r>
            <a:r>
              <a:rPr lang="ru-RU" sz="1400" dirty="0" err="1">
                <a:latin typeface="Montserrat" panose="00000500000000000000" pitchFamily="2" charset="-52"/>
              </a:rPr>
              <a:t>млн.руб</a:t>
            </a:r>
            <a:r>
              <a:rPr lang="ru-RU" sz="1400" dirty="0">
                <a:latin typeface="Montserrat" panose="00000500000000000000" pitchFamily="2" charset="-52"/>
              </a:rPr>
              <a:t>./год + утилизация ООО «Меркурий» 6,12 млн. руб.</a:t>
            </a:r>
          </a:p>
          <a:p>
            <a:pPr algn="just"/>
            <a:r>
              <a:rPr lang="ru-RU" sz="1400" dirty="0">
                <a:latin typeface="Montserrat" panose="00000500000000000000" pitchFamily="2" charset="-52"/>
              </a:rPr>
              <a:t>Итого: 11, 3 </a:t>
            </a:r>
            <a:r>
              <a:rPr lang="ru-RU" sz="1400" dirty="0" err="1">
                <a:latin typeface="Montserrat" panose="00000500000000000000" pitchFamily="2" charset="-52"/>
              </a:rPr>
              <a:t>млн.руб</a:t>
            </a:r>
            <a:r>
              <a:rPr lang="ru-RU" sz="1400" dirty="0">
                <a:latin typeface="Montserrat" panose="00000500000000000000" pitchFamily="2" charset="-52"/>
              </a:rPr>
              <a:t>./год.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73296" y="6488668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3704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0" y="83090"/>
            <a:ext cx="12192000" cy="757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err="1">
                <a:latin typeface="Montserrat" panose="00000500000000000000"/>
                <a:cs typeface="Arial"/>
              </a:rPr>
              <a:t>Приложение_Экономический</a:t>
            </a:r>
            <a:r>
              <a:rPr lang="ru-RU" sz="3200" dirty="0">
                <a:latin typeface="Montserrat" panose="00000500000000000000"/>
                <a:cs typeface="Arial"/>
              </a:rPr>
              <a:t> эффект для партнера-2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38200" y="772673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396" y="1028343"/>
            <a:ext cx="118217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Montserrat" panose="00000500000000000000"/>
              </a:rPr>
              <a:t>Исходные данные Обобщенные: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1 млрд батареек покупается в РФ.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Население РФ 145,8 млн чел. – Следовательно на 1 человека потребляется  порядка – 6,86 батареек в год.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Стоимость 1 батарейки в ценах 2019 года – 49,38; в ценах 2021 года – 53,86 </a:t>
            </a:r>
            <a:r>
              <a:rPr lang="ru-RU" sz="1600" dirty="0" err="1">
                <a:latin typeface="Montserrat" panose="00000500000000000000"/>
              </a:rPr>
              <a:t>руб</a:t>
            </a:r>
            <a:r>
              <a:rPr lang="ru-RU" sz="1600" dirty="0">
                <a:latin typeface="Montserrat" panose="00000500000000000000"/>
              </a:rPr>
              <a:t>/шт.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Перевозка 1 кубометра отходов, по данным от Программы обращения с отходами – от 1300 до 3000 </a:t>
            </a:r>
            <a:r>
              <a:rPr lang="ru-RU" sz="1600" dirty="0" err="1">
                <a:latin typeface="Montserrat" panose="00000500000000000000"/>
              </a:rPr>
              <a:t>руб</a:t>
            </a:r>
            <a:r>
              <a:rPr lang="ru-RU" sz="1600" dirty="0">
                <a:latin typeface="Montserrat" panose="00000500000000000000"/>
              </a:rPr>
              <a:t>/м3. </a:t>
            </a:r>
          </a:p>
          <a:p>
            <a:pPr algn="just"/>
            <a:endParaRPr lang="ru-RU" sz="1600" dirty="0">
              <a:latin typeface="Montserrat" panose="00000500000000000000"/>
            </a:endParaRPr>
          </a:p>
          <a:p>
            <a:pPr algn="just"/>
            <a:r>
              <a:rPr lang="ru-RU" sz="1600" dirty="0">
                <a:latin typeface="Montserrat" panose="00000500000000000000"/>
              </a:rPr>
              <a:t>Исходные данные </a:t>
            </a:r>
            <a:r>
              <a:rPr lang="ru-RU" sz="1600" dirty="0" err="1">
                <a:latin typeface="Montserrat" panose="00000500000000000000"/>
              </a:rPr>
              <a:t>Р.Карелия</a:t>
            </a:r>
            <a:r>
              <a:rPr lang="ru-RU" sz="1600" dirty="0">
                <a:latin typeface="Montserrat" panose="0000050000000000000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Численность населения на 2021 год – 609071;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Численность Петрозаводска </a:t>
            </a:r>
            <a:r>
              <a:rPr lang="mr-IN" sz="1600" dirty="0">
                <a:latin typeface="Montserrat" panose="00000500000000000000"/>
              </a:rPr>
              <a:t>–</a:t>
            </a:r>
            <a:r>
              <a:rPr lang="ru-RU" sz="1600" dirty="0">
                <a:latin typeface="Montserrat" panose="00000500000000000000"/>
              </a:rPr>
              <a:t> 280711;</a:t>
            </a:r>
          </a:p>
          <a:p>
            <a:pPr algn="just"/>
            <a:endParaRPr lang="ru-RU" sz="1600" dirty="0">
              <a:latin typeface="Montserrat" panose="00000500000000000000"/>
            </a:endParaRPr>
          </a:p>
          <a:p>
            <a:pPr algn="just"/>
            <a:r>
              <a:rPr lang="ru-RU" sz="1600" dirty="0">
                <a:latin typeface="Montserrat" panose="00000500000000000000"/>
              </a:rPr>
              <a:t>Исходные данные по батарейкам: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Популярный тип батареек – ААА;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Объем 100 000 батареек – 0,38 м3;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1600" dirty="0">
                <a:latin typeface="Montserrat" panose="00000500000000000000"/>
              </a:rPr>
              <a:t>Масса одной батарейки – 12 гр.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73296" y="64886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16</a:t>
            </a:r>
          </a:p>
        </p:txBody>
      </p:sp>
      <p:pic>
        <p:nvPicPr>
          <p:cNvPr id="4098" name="Picture 2" descr="https://upload.wikimedia.org/wikipedia/commons/thumb/c/c4/1%2C5cyl.svg/1024px-1%2C5cyl.svg.png">
            <a:extLst>
              <a:ext uri="{FF2B5EF4-FFF2-40B4-BE49-F238E27FC236}">
                <a16:creationId xmlns:a16="http://schemas.microsoft.com/office/drawing/2014/main" id="{BC2122D7-1FFC-473A-9774-6708B59646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77" b="55882"/>
          <a:stretch/>
        </p:blipFill>
        <p:spPr bwMode="auto">
          <a:xfrm>
            <a:off x="5770484" y="4595307"/>
            <a:ext cx="3826278" cy="167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7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3935506" y="243607"/>
            <a:ext cx="4320987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Montserrat" panose="00000500000000000000" pitchFamily="2" charset="-52"/>
                <a:cs typeface="Arial"/>
              </a:rPr>
              <a:t>Проблематика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1645" y="4767135"/>
            <a:ext cx="100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Нет единства «сверху»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2</a:t>
            </a: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59556" y="1750656"/>
            <a:ext cx="9400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 Незаинтересованность «низов»</a:t>
            </a:r>
            <a:endParaRPr lang="en-US" sz="28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91645" y="3212954"/>
            <a:ext cx="10106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Большие расстояния</a:t>
            </a:r>
            <a:endParaRPr lang="en-US" sz="20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8302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Суть решения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1645" y="4705580"/>
            <a:ext cx="100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Предложения о поправках</a:t>
            </a:r>
            <a:endParaRPr lang="ru-RU" sz="2000" dirty="0">
              <a:latin typeface="Montserrat" panose="00000500000000000000" pitchFamily="2" charset="-52"/>
            </a:endParaRP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500" dirty="0">
              <a:latin typeface="Lato Light" panose="020F050202020403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91645" y="1750656"/>
            <a:ext cx="9400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Проведение «Рекламной акции»</a:t>
            </a:r>
            <a:endParaRPr lang="en-US" sz="28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934209" y="3194216"/>
            <a:ext cx="10106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Montserrat" panose="00000500000000000000" pitchFamily="2" charset="-52"/>
              </a:rPr>
              <a:t>Используем существующую инфраструктуру и логистику</a:t>
            </a:r>
            <a:endParaRPr lang="en-US" sz="2000" dirty="0">
              <a:latin typeface="Montserrat" panose="00000500000000000000" pitchFamily="2" charset="-52"/>
            </a:endParaRP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B7E1FB-747E-45AD-BA30-A9CBC46F3267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3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684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3">
            <a:extLst>
              <a:ext uri="{FF2B5EF4-FFF2-40B4-BE49-F238E27FC236}">
                <a16:creationId xmlns:a16="http://schemas.microsoft.com/office/drawing/2014/main" id="{D4B05E27-BA1B-8748-A8A5-C606EDE77486}"/>
              </a:ext>
            </a:extLst>
          </p:cNvPr>
          <p:cNvSpPr/>
          <p:nvPr/>
        </p:nvSpPr>
        <p:spPr>
          <a:xfrm>
            <a:off x="0" y="2510257"/>
            <a:ext cx="9276522" cy="4347743"/>
          </a:xfrm>
          <a:custGeom>
            <a:avLst/>
            <a:gdLst>
              <a:gd name="connsiteX0" fmla="*/ 11530893 w 12952237"/>
              <a:gd name="connsiteY0" fmla="*/ 0 h 4785708"/>
              <a:gd name="connsiteX1" fmla="*/ 12952237 w 12952237"/>
              <a:gd name="connsiteY1" fmla="*/ 0 h 4785708"/>
              <a:gd name="connsiteX2" fmla="*/ 6789956 w 12952237"/>
              <a:gd name="connsiteY2" fmla="*/ 4785708 h 4785708"/>
              <a:gd name="connsiteX3" fmla="*/ 0 w 12952237"/>
              <a:gd name="connsiteY3" fmla="*/ 4785708 h 47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2237" h="4785708">
                <a:moveTo>
                  <a:pt x="11530893" y="0"/>
                </a:moveTo>
                <a:lnTo>
                  <a:pt x="12952237" y="0"/>
                </a:lnTo>
                <a:lnTo>
                  <a:pt x="6789956" y="4785708"/>
                </a:lnTo>
                <a:lnTo>
                  <a:pt x="0" y="4785708"/>
                </a:ln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28" name="Shape 54788">
            <a:extLst>
              <a:ext uri="{FF2B5EF4-FFF2-40B4-BE49-F238E27FC236}">
                <a16:creationId xmlns:a16="http://schemas.microsoft.com/office/drawing/2014/main" id="{3CA0787A-0130-6740-855E-181CFD6C9EAE}"/>
              </a:ext>
            </a:extLst>
          </p:cNvPr>
          <p:cNvSpPr/>
          <p:nvPr/>
        </p:nvSpPr>
        <p:spPr>
          <a:xfrm>
            <a:off x="8238435" y="1141180"/>
            <a:ext cx="2176582" cy="1376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64" y="0"/>
                </a:moveTo>
                <a:lnTo>
                  <a:pt x="11385" y="4582"/>
                </a:lnTo>
                <a:lnTo>
                  <a:pt x="14002" y="4582"/>
                </a:lnTo>
                <a:lnTo>
                  <a:pt x="0" y="21600"/>
                </a:lnTo>
                <a:lnTo>
                  <a:pt x="10037" y="21600"/>
                </a:lnTo>
                <a:lnTo>
                  <a:pt x="19058" y="4582"/>
                </a:lnTo>
                <a:lnTo>
                  <a:pt x="21600" y="4582"/>
                </a:lnTo>
                <a:lnTo>
                  <a:pt x="18964" y="0"/>
                </a:lnTo>
                <a:close/>
              </a:path>
            </a:pathLst>
          </a:custGeom>
          <a:solidFill>
            <a:schemeClr val="accent5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25" name="Shape 54791">
            <a:extLst>
              <a:ext uri="{FF2B5EF4-FFF2-40B4-BE49-F238E27FC236}">
                <a16:creationId xmlns:a16="http://schemas.microsoft.com/office/drawing/2014/main" id="{4B8250F3-51E4-0349-9071-94D5CE5CA1DF}"/>
              </a:ext>
            </a:extLst>
          </p:cNvPr>
          <p:cNvSpPr/>
          <p:nvPr/>
        </p:nvSpPr>
        <p:spPr>
          <a:xfrm>
            <a:off x="3486504" y="5425906"/>
            <a:ext cx="1344096" cy="1343746"/>
          </a:xfrm>
          <a:prstGeom prst="ellipse">
            <a:avLst/>
          </a:prstGeom>
          <a:solidFill>
            <a:schemeClr val="accent3"/>
          </a:solidFill>
          <a:ln w="12700" cap="flat">
            <a:noFill/>
            <a:miter lim="400000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21" name="Shape 54796">
            <a:extLst>
              <a:ext uri="{FF2B5EF4-FFF2-40B4-BE49-F238E27FC236}">
                <a16:creationId xmlns:a16="http://schemas.microsoft.com/office/drawing/2014/main" id="{DB2B544A-BC2C-0549-A254-09880B7D0CE4}"/>
              </a:ext>
            </a:extLst>
          </p:cNvPr>
          <p:cNvSpPr/>
          <p:nvPr/>
        </p:nvSpPr>
        <p:spPr>
          <a:xfrm>
            <a:off x="5030560" y="4334058"/>
            <a:ext cx="982522" cy="982268"/>
          </a:xfrm>
          <a:prstGeom prst="ellipse">
            <a:avLst/>
          </a:prstGeom>
          <a:solidFill>
            <a:schemeClr val="accent2"/>
          </a:solidFill>
          <a:ln w="12700" cap="flat">
            <a:noFill/>
            <a:miter lim="400000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13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6426416" y="3569536"/>
            <a:ext cx="756000" cy="756000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A50125-3BCA-C04A-B982-B0B0679FEA73}"/>
              </a:ext>
            </a:extLst>
          </p:cNvPr>
          <p:cNvSpPr txBox="1"/>
          <p:nvPr/>
        </p:nvSpPr>
        <p:spPr>
          <a:xfrm>
            <a:off x="1697239" y="4822298"/>
            <a:ext cx="1289777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1 марта 2022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AD620-4723-6748-A2B0-4A2B9BC1D931}"/>
              </a:ext>
            </a:extLst>
          </p:cNvPr>
          <p:cNvSpPr txBox="1"/>
          <p:nvPr/>
        </p:nvSpPr>
        <p:spPr>
          <a:xfrm>
            <a:off x="4152361" y="2731353"/>
            <a:ext cx="1480535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I </a:t>
            </a:r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квартал 2023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2C20915A-3DC0-F748-88C4-F53B874AFEFD}"/>
              </a:ext>
            </a:extLst>
          </p:cNvPr>
          <p:cNvSpPr txBox="1">
            <a:spLocks/>
          </p:cNvSpPr>
          <p:nvPr/>
        </p:nvSpPr>
        <p:spPr>
          <a:xfrm>
            <a:off x="2767528" y="3125863"/>
            <a:ext cx="3527254" cy="44852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Увеличение охвата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Выбор инфраструктуры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4500D6-C0EE-4446-8C8D-CE0F242A32BA}"/>
              </a:ext>
            </a:extLst>
          </p:cNvPr>
          <p:cNvSpPr txBox="1"/>
          <p:nvPr/>
        </p:nvSpPr>
        <p:spPr>
          <a:xfrm>
            <a:off x="3509995" y="3672255"/>
            <a:ext cx="1599157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III</a:t>
            </a:r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 квартал 2022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CA275DA4-B60D-DD44-B95D-6E89AB9AFDE7}"/>
              </a:ext>
            </a:extLst>
          </p:cNvPr>
          <p:cNvSpPr txBox="1">
            <a:spLocks/>
          </p:cNvSpPr>
          <p:nvPr/>
        </p:nvSpPr>
        <p:spPr>
          <a:xfrm>
            <a:off x="568172" y="4084041"/>
            <a:ext cx="4423482" cy="640881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Определение реальных объемов Выход на промышленную схему обращения с отходами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6154" name="Picture 10" descr="https://ds05.infourok.ru/uploads/ex/0a7e/000d02cd-78e09bc2/hello_html_e6ceb1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684" y="5647402"/>
            <a:ext cx="679735" cy="8866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Picture 34" descr="https://static.tildacdn.com/tild6130-6134-4138-b138-363935386632/kisspng-wrench-scr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01" y="4463539"/>
            <a:ext cx="670087" cy="6929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7418635" y="2973566"/>
            <a:ext cx="684000" cy="684000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pic>
        <p:nvPicPr>
          <p:cNvPr id="6180" name="Picture 36" descr="https://image.flaticon.com/icons/png/512/326/32689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646" y="3623723"/>
            <a:ext cx="603453" cy="6034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/>
          <p:cNvCxnSpPr>
            <a:cxnSpLocks/>
            <a:endCxn id="25" idx="1"/>
          </p:cNvCxnSpPr>
          <p:nvPr/>
        </p:nvCxnSpPr>
        <p:spPr>
          <a:xfrm>
            <a:off x="3197343" y="5156492"/>
            <a:ext cx="485999" cy="466201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5109152" y="4002619"/>
            <a:ext cx="191718" cy="392685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cxnSpLocks/>
          </p:cNvCxnSpPr>
          <p:nvPr/>
        </p:nvCxnSpPr>
        <p:spPr>
          <a:xfrm flipH="1" flipV="1">
            <a:off x="982797" y="3997942"/>
            <a:ext cx="4147583" cy="4680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397185" y="3059044"/>
            <a:ext cx="228902" cy="541130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cxnSpLocks/>
          </p:cNvCxnSpPr>
          <p:nvPr/>
        </p:nvCxnSpPr>
        <p:spPr>
          <a:xfrm>
            <a:off x="7463591" y="2018539"/>
            <a:ext cx="225681" cy="1062591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cxnSpLocks/>
          </p:cNvCxnSpPr>
          <p:nvPr/>
        </p:nvCxnSpPr>
        <p:spPr>
          <a:xfrm flipH="1" flipV="1">
            <a:off x="3273970" y="2010505"/>
            <a:ext cx="4189622" cy="8034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cxnSpLocks/>
          </p:cNvCxnSpPr>
          <p:nvPr/>
        </p:nvCxnSpPr>
        <p:spPr>
          <a:xfrm flipH="1" flipV="1">
            <a:off x="3562900" y="3050621"/>
            <a:ext cx="2853245" cy="13829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cxnSpLocks/>
          </p:cNvCxnSpPr>
          <p:nvPr/>
        </p:nvCxnSpPr>
        <p:spPr>
          <a:xfrm flipH="1" flipV="1">
            <a:off x="412072" y="5156492"/>
            <a:ext cx="2804214" cy="5148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ACAD620-4723-6748-A2B0-4A2B9BC1D931}"/>
              </a:ext>
            </a:extLst>
          </p:cNvPr>
          <p:cNvSpPr txBox="1"/>
          <p:nvPr/>
        </p:nvSpPr>
        <p:spPr>
          <a:xfrm>
            <a:off x="4950311" y="1718117"/>
            <a:ext cx="1599157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en-US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III </a:t>
            </a:r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квартал 2023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pic>
        <p:nvPicPr>
          <p:cNvPr id="1038" name="Picture 14" descr="http://meiling.dsrosinka.caduk.ru/images/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236" y="3021759"/>
            <a:ext cx="612536" cy="612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Subtitle 2">
            <a:extLst>
              <a:ext uri="{FF2B5EF4-FFF2-40B4-BE49-F238E27FC236}">
                <a16:creationId xmlns:a16="http://schemas.microsoft.com/office/drawing/2014/main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8440021" y="3245417"/>
            <a:ext cx="3751979" cy="949042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60%</a:t>
            </a:r>
          </a:p>
          <a:p>
            <a:pPr algn="l">
              <a:lnSpc>
                <a:spcPts val="1500"/>
              </a:lnSpc>
            </a:pP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Регионы</a:t>
            </a: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– 20%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1,59 млн. батареек</a:t>
            </a:r>
          </a:p>
          <a:p>
            <a:pPr algn="l"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Вне бюджетные средства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99" name="Shape 54801">
            <a:extLst>
              <a:ext uri="{FF2B5EF4-FFF2-40B4-BE49-F238E27FC236}">
                <a16:creationId xmlns:a16="http://schemas.microsoft.com/office/drawing/2014/main" id="{69155E03-1F09-0445-9AE8-9780E662241F}"/>
              </a:ext>
            </a:extLst>
          </p:cNvPr>
          <p:cNvSpPr/>
          <p:nvPr/>
        </p:nvSpPr>
        <p:spPr>
          <a:xfrm>
            <a:off x="8502539" y="2114712"/>
            <a:ext cx="535922" cy="535783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Montserrat" panose="00000500000000000000" pitchFamily="2" charset="-52"/>
            </a:endParaRPr>
          </a:p>
        </p:txBody>
      </p:sp>
      <p:cxnSp>
        <p:nvCxnSpPr>
          <p:cNvPr id="102" name="Прямая соединительная линия 101"/>
          <p:cNvCxnSpPr>
            <a:cxnSpLocks/>
          </p:cNvCxnSpPr>
          <p:nvPr/>
        </p:nvCxnSpPr>
        <p:spPr>
          <a:xfrm flipH="1" flipV="1">
            <a:off x="8238434" y="1269520"/>
            <a:ext cx="390983" cy="874754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>
            <a:cxnSpLocks/>
          </p:cNvCxnSpPr>
          <p:nvPr/>
        </p:nvCxnSpPr>
        <p:spPr>
          <a:xfrm flipH="1">
            <a:off x="7315200" y="1256707"/>
            <a:ext cx="923236" cy="2617"/>
          </a:xfrm>
          <a:prstGeom prst="line">
            <a:avLst/>
          </a:prstGeom>
          <a:ln w="28575">
            <a:solidFill>
              <a:srgbClr val="F0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https://img2.freepng.ru/20180519/oyf/kisspng-suitcase-baggage-briefcase-5b000483208bc1.544932271526727811133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077" b="94615" l="10000" r="80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994" y="2201071"/>
            <a:ext cx="623013" cy="3599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Subtitle 2">
            <a:extLst>
              <a:ext uri="{FF2B5EF4-FFF2-40B4-BE49-F238E27FC236}">
                <a16:creationId xmlns:a16="http://schemas.microsoft.com/office/drawing/2014/main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9825256" y="1894995"/>
            <a:ext cx="2806055" cy="1087157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80%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Регионы</a:t>
            </a: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– 35%</a:t>
            </a:r>
            <a:b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2,3 млн. батареек</a:t>
            </a:r>
          </a:p>
          <a:p>
            <a:pPr algn="l"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Вне бюджетные средства</a:t>
            </a:r>
            <a:endParaRPr lang="en-US" sz="160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6A50125-3BCA-C04A-B982-B0B0679FEA73}"/>
              </a:ext>
            </a:extLst>
          </p:cNvPr>
          <p:cNvSpPr txBox="1"/>
          <p:nvPr/>
        </p:nvSpPr>
        <p:spPr>
          <a:xfrm>
            <a:off x="7551493" y="978170"/>
            <a:ext cx="549189" cy="261610"/>
          </a:xfrm>
          <a:prstGeom prst="rect">
            <a:avLst/>
          </a:prstGeom>
          <a:noFill/>
        </p:spPr>
        <p:txBody>
          <a:bodyPr wrap="none" lIns="45720" tIns="22860" rIns="45720" bIns="22860" rtlCol="0" anchor="ctr" anchorCtr="0">
            <a:spAutoFit/>
          </a:bodyPr>
          <a:lstStyle/>
          <a:p>
            <a:pPr algn="r"/>
            <a:r>
              <a:rPr lang="ru-RU" sz="1400" b="1" dirty="0">
                <a:solidFill>
                  <a:schemeClr val="tx2"/>
                </a:solidFill>
                <a:latin typeface="Montserrat" panose="00000500000000000000" pitchFamily="2" charset="-52"/>
                <a:ea typeface="League Spartan" charset="0"/>
                <a:cs typeface="Arial" panose="020B0604020202020204" pitchFamily="34" charset="0"/>
              </a:rPr>
              <a:t>2024</a:t>
            </a:r>
            <a:endParaRPr lang="en-US" sz="1400" b="1" dirty="0">
              <a:solidFill>
                <a:schemeClr val="tx2"/>
              </a:solidFill>
              <a:latin typeface="Montserrat" panose="00000500000000000000" pitchFamily="2" charset="-52"/>
              <a:ea typeface="League Spartan" charset="0"/>
              <a:cs typeface="Arial" panose="020B0604020202020204" pitchFamily="34" charset="0"/>
            </a:endParaRPr>
          </a:p>
        </p:txBody>
      </p:sp>
      <p:sp>
        <p:nvSpPr>
          <p:cNvPr id="121" name="Subtitle 2">
            <a:extLst>
              <a:ext uri="{FF2B5EF4-FFF2-40B4-BE49-F238E27FC236}">
                <a16:creationId xmlns:a16="http://schemas.microsoft.com/office/drawing/2014/main" id="{3529942B-0DC8-2F44-B6FA-F919D025CBD3}"/>
              </a:ext>
            </a:extLst>
          </p:cNvPr>
          <p:cNvSpPr txBox="1">
            <a:spLocks/>
          </p:cNvSpPr>
          <p:nvPr/>
        </p:nvSpPr>
        <p:spPr>
          <a:xfrm>
            <a:off x="5672884" y="1346409"/>
            <a:ext cx="2429751" cy="240259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Итоги</a:t>
            </a:r>
            <a:endParaRPr lang="en-US" sz="1050" dirty="0">
              <a:solidFill>
                <a:schemeClr val="tx1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CA275DA4-B60D-DD44-B95D-6E89AB9AFDE7}"/>
              </a:ext>
            </a:extLst>
          </p:cNvPr>
          <p:cNvSpPr txBox="1">
            <a:spLocks/>
          </p:cNvSpPr>
          <p:nvPr/>
        </p:nvSpPr>
        <p:spPr>
          <a:xfrm>
            <a:off x="163169" y="5254971"/>
            <a:ext cx="3034174" cy="450508"/>
          </a:xfrm>
          <a:prstGeom prst="rect">
            <a:avLst/>
          </a:prstGeom>
        </p:spPr>
        <p:txBody>
          <a:bodyPr vert="horz" wrap="square" lIns="45720" tIns="22860" rIns="4572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chemeClr val="tx1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Запуск Опытной схемы обращения с отходами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5681527" y="6146339"/>
            <a:ext cx="3793495" cy="68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5% населения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121 тыс. батареек</a:t>
            </a:r>
          </a:p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Бюджет до 50 тыс. </a:t>
            </a:r>
            <a:r>
              <a:rPr lang="ru-RU" sz="1600" dirty="0" err="1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руб</a:t>
            </a:r>
            <a:r>
              <a:rPr lang="ru-RU" sz="105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6648206" y="5103377"/>
            <a:ext cx="4494695" cy="68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- 20% населения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400 тыс. батареек</a:t>
            </a:r>
          </a:p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Бюджет до 200 тыс. </a:t>
            </a:r>
            <a:r>
              <a:rPr lang="ru-RU" sz="1600" dirty="0" err="1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руб</a:t>
            </a: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</a:t>
            </a:r>
            <a:endParaRPr lang="ru-RU" sz="1050" dirty="0"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515654" y="4215207"/>
            <a:ext cx="4108174" cy="87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Петрозаводск – 40% </a:t>
            </a:r>
          </a:p>
          <a:p>
            <a:pPr>
              <a:lnSpc>
                <a:spcPts val="1500"/>
              </a:lnSpc>
            </a:pP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Регионы</a:t>
            </a: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 – 10% 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1,033 млн. батареек</a:t>
            </a:r>
            <a:b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Вне бюджетные средства</a:t>
            </a:r>
            <a:endParaRPr lang="en-US" sz="1600" dirty="0"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EE9B8A6-B190-4594-814B-E70C66FC887B}"/>
              </a:ext>
            </a:extLst>
          </p:cNvPr>
          <p:cNvSpPr/>
          <p:nvPr/>
        </p:nvSpPr>
        <p:spPr>
          <a:xfrm>
            <a:off x="3216286" y="2101853"/>
            <a:ext cx="4247305" cy="478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500"/>
              </a:lnSpc>
            </a:pP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Наладка схемы</a:t>
            </a:r>
            <a:b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rgbClr val="FF0000"/>
                </a:solidFill>
                <a:latin typeface="Montserrat" panose="00000500000000000000" pitchFamily="2" charset="-52"/>
                <a:ea typeface="Lato Light" panose="020F0502020204030203" pitchFamily="34" charset="0"/>
                <a:cs typeface="Arial" panose="020B0604020202020204" pitchFamily="34" charset="0"/>
              </a:rPr>
              <a:t>Уточнение графика транспортировки </a:t>
            </a:r>
            <a:endParaRPr lang="en-US" sz="1600" dirty="0">
              <a:solidFill>
                <a:srgbClr val="FF0000"/>
              </a:solidFill>
              <a:latin typeface="Montserrat" panose="00000500000000000000" pitchFamily="2" charset="-52"/>
              <a:ea typeface="Lato Light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3" name="Название 1">
            <a:extLst>
              <a:ext uri="{FF2B5EF4-FFF2-40B4-BE49-F238E27FC236}">
                <a16:creationId xmlns:a16="http://schemas.microsoft.com/office/drawing/2014/main" id="{9C0A7F3F-4412-46A7-BEA3-C2663D9C3559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Дорожная карта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CBC62B6-9658-441A-BDCB-614EF349868A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E430809-447A-4EE2-8841-616CE6B3A3C8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4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9257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BE4254-3275-43F5-AE4D-CFF5AE9F2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8092"/>
            <a:ext cx="5572594" cy="3623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Изображение 4">
            <a:extLst>
              <a:ext uri="{FF2B5EF4-FFF2-40B4-BE49-F238E27FC236}">
                <a16:creationId xmlns:a16="http://schemas.microsoft.com/office/drawing/2014/main" id="{88F5A126-5B1A-4FB6-B462-F05B41D11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189" y="362390"/>
            <a:ext cx="5134797" cy="385109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271E1F2-5879-47DE-8010-573BA7108F47}"/>
              </a:ext>
            </a:extLst>
          </p:cNvPr>
          <p:cNvSpPr/>
          <p:nvPr/>
        </p:nvSpPr>
        <p:spPr>
          <a:xfrm>
            <a:off x="466189" y="4009622"/>
            <a:ext cx="86377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Montserrat" panose="00000500000000000000"/>
              </a:rPr>
              <a:t>226 пунктов в Республике</a:t>
            </a:r>
          </a:p>
          <a:p>
            <a:endParaRPr lang="ru-RU" sz="2000" dirty="0">
              <a:latin typeface="Montserrat" panose="0000050000000000000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Montserrat" panose="00000500000000000000"/>
              </a:rPr>
              <a:t>Налаженная инфраструктура</a:t>
            </a:r>
            <a:endParaRPr lang="ru-RU" sz="1400" dirty="0">
              <a:latin typeface="Montserrat" panose="00000500000000000000"/>
            </a:endParaRPr>
          </a:p>
          <a:p>
            <a:endParaRPr lang="ru-RU" sz="2000" dirty="0">
              <a:latin typeface="Montserrat" panose="0000050000000000000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000" dirty="0">
                <a:latin typeface="Montserrat" panose="00000500000000000000"/>
              </a:rPr>
              <a:t>Существующая развитая Логистика</a:t>
            </a:r>
            <a:endParaRPr lang="ru-RU" sz="1600" dirty="0">
              <a:latin typeface="Montserrat" panose="00000500000000000000"/>
            </a:endParaRPr>
          </a:p>
        </p:txBody>
      </p:sp>
      <p:sp>
        <p:nvSpPr>
          <p:cNvPr id="12" name="Название 1">
            <a:extLst>
              <a:ext uri="{FF2B5EF4-FFF2-40B4-BE49-F238E27FC236}">
                <a16:creationId xmlns:a16="http://schemas.microsoft.com/office/drawing/2014/main" id="{CB464EAF-EEFD-4E8D-8DC3-8DF22C525BC4}"/>
              </a:ext>
            </a:extLst>
          </p:cNvPr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Новаторские идеи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469C541-FA58-4F11-A99A-331CE594E59E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626766-C591-435C-A3C7-130EAC3D7C53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5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9768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Изображение 12">
            <a:extLst>
              <a:ext uri="{FF2B5EF4-FFF2-40B4-BE49-F238E27FC236}">
                <a16:creationId xmlns:a16="http://schemas.microsoft.com/office/drawing/2014/main" id="{40FBF76A-C541-4416-BE27-FBA8D1010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4" b="81959" l="9653" r="89575">
                        <a14:foregroundMark x1="55212" y1="51031" x2="55212" y2="51031"/>
                        <a14:foregroundMark x1="54826" y1="38144" x2="54826" y2="38144"/>
                        <a14:foregroundMark x1="44015" y1="22680" x2="44015" y2="22680"/>
                        <a14:foregroundMark x1="46332" y1="17526" x2="46332" y2="17526"/>
                        <a14:foregroundMark x1="49807" y1="24742" x2="49807" y2="24742"/>
                        <a14:foregroundMark x1="49035" y1="14948" x2="49035" y2="14948"/>
                        <a14:foregroundMark x1="55985" y1="24227" x2="55985" y2="24227"/>
                        <a14:foregroundMark x1="58687" y1="27835" x2="58687" y2="27835"/>
                        <a14:foregroundMark x1="54440" y1="33505" x2="54440" y2="33505"/>
                        <a14:foregroundMark x1="54440" y1="15979" x2="54440" y2="15979"/>
                        <a14:foregroundMark x1="58687" y1="18041" x2="58687" y2="18041"/>
                        <a14:foregroundMark x1="57915" y1="13402" x2="57915" y2="13402"/>
                        <a14:foregroundMark x1="55985" y1="9794" x2="55985" y2="9794"/>
                        <a14:foregroundMark x1="56371" y1="40206" x2="56371" y2="40206"/>
                        <a14:foregroundMark x1="52510" y1="40722" x2="52510" y2="40722"/>
                        <a14:foregroundMark x1="50965" y1="74227" x2="50965" y2="74227"/>
                        <a14:foregroundMark x1="43243" y1="72680" x2="43243" y2="72680"/>
                        <a14:foregroundMark x1="38996" y1="70619" x2="38996" y2="70619"/>
                        <a14:foregroundMark x1="30888" y1="72165" x2="30888" y2="72165"/>
                        <a14:foregroundMark x1="21236" y1="72165" x2="21236" y2="72165"/>
                        <a14:foregroundMark x1="15444" y1="72165" x2="15444" y2="72165"/>
                        <a14:foregroundMark x1="15830" y1="75258" x2="15830" y2="75258"/>
                        <a14:foregroundMark x1="57143" y1="70619" x2="57143" y2="70619"/>
                        <a14:foregroundMark x1="53282" y1="69588" x2="53282" y2="69588"/>
                        <a14:foregroundMark x1="53668" y1="77320" x2="53668" y2="77320"/>
                        <a14:foregroundMark x1="64093" y1="68041" x2="64093" y2="68041"/>
                        <a14:foregroundMark x1="69498" y1="72680" x2="69498" y2="72680"/>
                        <a14:foregroundMark x1="82239" y1="72680" x2="82239" y2="72680"/>
                        <a14:foregroundMark x1="82239" y1="67010" x2="82239" y2="670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5478" y="3758344"/>
            <a:ext cx="4101793" cy="30723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0EEDF-044C-4428-B324-54D03CDDAB5F}"/>
              </a:ext>
            </a:extLst>
          </p:cNvPr>
          <p:cNvSpPr txBox="1"/>
          <p:nvPr/>
        </p:nvSpPr>
        <p:spPr>
          <a:xfrm>
            <a:off x="367685" y="1157182"/>
            <a:ext cx="4775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/>
              </a:rPr>
              <a:t>Единый поставщик услуг: ООО «Меркурий»</a:t>
            </a:r>
          </a:p>
          <a:p>
            <a:r>
              <a:rPr lang="ru-RU" sz="2400" dirty="0">
                <a:latin typeface="Montserrat" panose="00000500000000000000"/>
              </a:rPr>
              <a:t>Сбор, транспортировка и утилизация </a:t>
            </a:r>
          </a:p>
          <a:p>
            <a:r>
              <a:rPr lang="ru-RU" sz="2400" b="1" u="sng" dirty="0">
                <a:latin typeface="Montserrat" panose="00000500000000000000"/>
              </a:rPr>
              <a:t>26 млн. </a:t>
            </a:r>
            <a:r>
              <a:rPr lang="ru-RU" sz="2400" b="1" u="sng" dirty="0" err="1">
                <a:latin typeface="Montserrat" panose="00000500000000000000"/>
              </a:rPr>
              <a:t>руб</a:t>
            </a:r>
            <a:r>
              <a:rPr lang="ru-RU" sz="2400" b="1" u="sng" dirty="0">
                <a:latin typeface="Montserrat" panose="00000500000000000000"/>
              </a:rPr>
              <a:t> </a:t>
            </a:r>
            <a:endParaRPr lang="ru-RU" sz="1600" b="1" u="sng" dirty="0">
              <a:latin typeface="Montserrat" panose="00000500000000000000"/>
            </a:endParaRPr>
          </a:p>
        </p:txBody>
      </p:sp>
      <p:pic>
        <p:nvPicPr>
          <p:cNvPr id="8" name="Изображение 12">
            <a:extLst>
              <a:ext uri="{FF2B5EF4-FFF2-40B4-BE49-F238E27FC236}">
                <a16:creationId xmlns:a16="http://schemas.microsoft.com/office/drawing/2014/main" id="{8D402699-06BB-4B0C-8552-9A049503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24" b="81959" l="9653" r="89575">
                        <a14:foregroundMark x1="55212" y1="51031" x2="55212" y2="51031"/>
                        <a14:foregroundMark x1="54826" y1="38144" x2="54826" y2="38144"/>
                        <a14:foregroundMark x1="44015" y1="22680" x2="44015" y2="22680"/>
                        <a14:foregroundMark x1="46332" y1="17526" x2="46332" y2="17526"/>
                        <a14:foregroundMark x1="49807" y1="24742" x2="49807" y2="24742"/>
                        <a14:foregroundMark x1="49035" y1="14948" x2="49035" y2="14948"/>
                        <a14:foregroundMark x1="55985" y1="24227" x2="55985" y2="24227"/>
                        <a14:foregroundMark x1="58687" y1="27835" x2="58687" y2="27835"/>
                        <a14:foregroundMark x1="54440" y1="33505" x2="54440" y2="33505"/>
                        <a14:foregroundMark x1="54440" y1="15979" x2="54440" y2="15979"/>
                        <a14:foregroundMark x1="58687" y1="18041" x2="58687" y2="18041"/>
                        <a14:foregroundMark x1="57915" y1="13402" x2="57915" y2="13402"/>
                        <a14:foregroundMark x1="55985" y1="9794" x2="55985" y2="9794"/>
                        <a14:foregroundMark x1="56371" y1="40206" x2="56371" y2="40206"/>
                        <a14:foregroundMark x1="52510" y1="40722" x2="52510" y2="40722"/>
                        <a14:foregroundMark x1="50965" y1="74227" x2="50965" y2="74227"/>
                        <a14:foregroundMark x1="43243" y1="72680" x2="43243" y2="72680"/>
                        <a14:foregroundMark x1="38996" y1="70619" x2="38996" y2="70619"/>
                        <a14:foregroundMark x1="30888" y1="72165" x2="30888" y2="72165"/>
                        <a14:foregroundMark x1="21236" y1="72165" x2="21236" y2="72165"/>
                        <a14:foregroundMark x1="15444" y1="72165" x2="15444" y2="72165"/>
                        <a14:foregroundMark x1="15830" y1="75258" x2="15830" y2="75258"/>
                        <a14:foregroundMark x1="57143" y1="70619" x2="57143" y2="70619"/>
                        <a14:foregroundMark x1="53282" y1="69588" x2="53282" y2="69588"/>
                        <a14:foregroundMark x1="53668" y1="77320" x2="53668" y2="77320"/>
                        <a14:foregroundMark x1="64093" y1="68041" x2="64093" y2="68041"/>
                        <a14:foregroundMark x1="69498" y1="72680" x2="69498" y2="72680"/>
                        <a14:foregroundMark x1="82239" y1="72680" x2="82239" y2="72680"/>
                        <a14:foregroundMark x1="82239" y1="67010" x2="82239" y2="670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42652" y="3628661"/>
            <a:ext cx="4474346" cy="335143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57EBD5-08D8-4BE4-AC38-52EABC02828D}"/>
              </a:ext>
            </a:extLst>
          </p:cNvPr>
          <p:cNvSpPr/>
          <p:nvPr/>
        </p:nvSpPr>
        <p:spPr>
          <a:xfrm>
            <a:off x="5912528" y="1157183"/>
            <a:ext cx="57527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Montserrat" panose="00000500000000000000"/>
              </a:rPr>
              <a:t>Совмещенная поставка услуг:</a:t>
            </a:r>
          </a:p>
          <a:p>
            <a:r>
              <a:rPr lang="ru-RU" sz="2400" dirty="0">
                <a:latin typeface="Montserrat" panose="00000500000000000000"/>
              </a:rPr>
              <a:t>Сбор и транспортировка – Почта России</a:t>
            </a:r>
          </a:p>
          <a:p>
            <a:r>
              <a:rPr lang="ru-RU" sz="2400" dirty="0">
                <a:latin typeface="Montserrat" panose="00000500000000000000"/>
              </a:rPr>
              <a:t>Утилизация – ООО «Меркурий»</a:t>
            </a:r>
          </a:p>
          <a:p>
            <a:r>
              <a:rPr lang="ru-RU" sz="2400" b="1" u="sng" dirty="0">
                <a:latin typeface="Montserrat" panose="00000500000000000000"/>
              </a:rPr>
              <a:t>11,3 млн. </a:t>
            </a:r>
            <a:r>
              <a:rPr lang="ru-RU" sz="2400" b="1" u="sng" dirty="0" err="1">
                <a:latin typeface="Montserrat" panose="00000500000000000000"/>
              </a:rPr>
              <a:t>руб</a:t>
            </a:r>
            <a:endParaRPr lang="ru-RU" sz="1600" b="1" u="sng" dirty="0">
              <a:latin typeface="Montserrat" panose="00000500000000000000"/>
            </a:endParaRPr>
          </a:p>
        </p:txBody>
      </p:sp>
      <p:pic>
        <p:nvPicPr>
          <p:cNvPr id="15" name="Изображение 4">
            <a:extLst>
              <a:ext uri="{FF2B5EF4-FFF2-40B4-BE49-F238E27FC236}">
                <a16:creationId xmlns:a16="http://schemas.microsoft.com/office/drawing/2014/main" id="{6F260F28-BC5C-4AB7-A395-BE3D9B0DB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1469" y="3229339"/>
            <a:ext cx="5134797" cy="3851098"/>
          </a:xfrm>
          <a:prstGeom prst="rect">
            <a:avLst/>
          </a:prstGeom>
        </p:spPr>
      </p:pic>
      <p:sp>
        <p:nvSpPr>
          <p:cNvPr id="16" name="Знак ''плюс'' 15">
            <a:extLst>
              <a:ext uri="{FF2B5EF4-FFF2-40B4-BE49-F238E27FC236}">
                <a16:creationId xmlns:a16="http://schemas.microsoft.com/office/drawing/2014/main" id="{B0888008-EF7E-4796-9CDA-A4B2169E1CEE}"/>
              </a:ext>
            </a:extLst>
          </p:cNvPr>
          <p:cNvSpPr/>
          <p:nvPr/>
        </p:nvSpPr>
        <p:spPr>
          <a:xfrm>
            <a:off x="8755131" y="4737637"/>
            <a:ext cx="861135" cy="83450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9EE29908-6F57-444D-9F72-15CB557D939D}"/>
              </a:ext>
            </a:extLst>
          </p:cNvPr>
          <p:cNvCxnSpPr>
            <a:cxnSpLocks/>
          </p:cNvCxnSpPr>
          <p:nvPr/>
        </p:nvCxnSpPr>
        <p:spPr>
          <a:xfrm flipV="1">
            <a:off x="5379868" y="1285862"/>
            <a:ext cx="0" cy="53874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Название 1">
            <a:extLst>
              <a:ext uri="{FF2B5EF4-FFF2-40B4-BE49-F238E27FC236}">
                <a16:creationId xmlns:a16="http://schemas.microsoft.com/office/drawing/2014/main" id="{07F854A2-AFA5-4863-AB03-9C9E2083EBF8}"/>
              </a:ext>
            </a:extLst>
          </p:cNvPr>
          <p:cNvSpPr txBox="1">
            <a:spLocks/>
          </p:cNvSpPr>
          <p:nvPr/>
        </p:nvSpPr>
        <p:spPr>
          <a:xfrm>
            <a:off x="509974" y="238384"/>
            <a:ext cx="11062562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Экономический эффект для партнера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258A59C-5AD3-40F3-A3B6-4B3B21655A76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B11E7F-DBA5-4A67-87F6-2BFD8BBF8DDE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6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949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57EBD5-08D8-4BE4-AC38-52EABC02828D}"/>
              </a:ext>
            </a:extLst>
          </p:cNvPr>
          <p:cNvSpPr/>
          <p:nvPr/>
        </p:nvSpPr>
        <p:spPr>
          <a:xfrm>
            <a:off x="1135496" y="1812549"/>
            <a:ext cx="99210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Montserrat" panose="00000500000000000000"/>
              </a:rPr>
              <a:t>Готовы ответить на ваши вопросы</a:t>
            </a:r>
            <a:endParaRPr lang="ru-RU" sz="2000" b="1" u="sng" dirty="0">
              <a:latin typeface="Montserrat" panose="0000050000000000000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F3B9FF-3D28-4E16-B92F-17510D9D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17" y="2805171"/>
            <a:ext cx="4572000" cy="2562225"/>
          </a:xfrm>
          <a:prstGeom prst="rect">
            <a:avLst/>
          </a:prstGeom>
        </p:spPr>
      </p:pic>
      <p:sp>
        <p:nvSpPr>
          <p:cNvPr id="7" name="Название 1">
            <a:extLst>
              <a:ext uri="{FF2B5EF4-FFF2-40B4-BE49-F238E27FC236}">
                <a16:creationId xmlns:a16="http://schemas.microsoft.com/office/drawing/2014/main" id="{E82A4111-FB26-48DD-968B-DA02FBA29DDE}"/>
              </a:ext>
            </a:extLst>
          </p:cNvPr>
          <p:cNvSpPr txBox="1">
            <a:spLocks/>
          </p:cNvSpPr>
          <p:nvPr/>
        </p:nvSpPr>
        <p:spPr>
          <a:xfrm>
            <a:off x="509974" y="238384"/>
            <a:ext cx="11062562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Montserrat" panose="00000500000000000000" pitchFamily="2" charset="-52"/>
                <a:cs typeface="Arial"/>
              </a:rPr>
              <a:t>Спасибо за внимание!</a:t>
            </a:r>
            <a:endParaRPr lang="ru-RU" sz="24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4E1D93D-92F1-46E1-8B13-D2E3A94D96E8}"/>
              </a:ext>
            </a:extLst>
          </p:cNvPr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1DBAED-13D0-4C55-B518-788B209B6189}"/>
              </a:ext>
            </a:extLst>
          </p:cNvPr>
          <p:cNvSpPr txBox="1"/>
          <p:nvPr/>
        </p:nvSpPr>
        <p:spPr>
          <a:xfrm>
            <a:off x="11476945" y="6321316"/>
            <a:ext cx="72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-52"/>
              </a:rPr>
              <a:t>7</a:t>
            </a:r>
            <a:endParaRPr lang="ru-RU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9391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Приложение_Проблематика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1645" y="4611231"/>
            <a:ext cx="10042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Нет единства «сверху».</a:t>
            </a:r>
            <a:br>
              <a:rPr lang="ru-RU" sz="2000" dirty="0">
                <a:latin typeface="Montserrat" panose="00000500000000000000" pitchFamily="2" charset="-52"/>
              </a:rPr>
            </a:br>
            <a:r>
              <a:rPr lang="ru-RU" sz="2000" dirty="0">
                <a:latin typeface="Montserrat" panose="00000500000000000000" pitchFamily="2" charset="-52"/>
              </a:rPr>
              <a:t>Нет единой программы у государства о том, как внедрять в регионах, особенно отдаленных от больших транспортных узлов о том, как населению разделять и собирать, сортировать и утилизировать отходы</a:t>
            </a:r>
            <a:endParaRPr lang="ru-RU" sz="1600" dirty="0">
              <a:latin typeface="Montserrat" panose="00000500000000000000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0340" y="64886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8</a:t>
            </a: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59556" y="1023563"/>
            <a:ext cx="94000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Незаинтересованность населения в сортировке и сдаче отдельных отходов. Нет мотивации относить мусор в пункты сбора отходов, которые могут находиться за несколько км от места жительства</a:t>
            </a:r>
            <a:endParaRPr lang="en-US" sz="2000" dirty="0">
              <a:latin typeface="Montserrat" panose="00000500000000000000" pitchFamily="2" charset="-52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91645" y="2930684"/>
            <a:ext cx="10106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</a:rPr>
              <a:t>Большие расстояния удаленных сел, поселков от городов (узлов сбора и транспортировки отходов). Хотя в удаленных регионах тоже образуется достаточное количество опасных отходов</a:t>
            </a:r>
            <a:endParaRPr lang="en-US" sz="16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5140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звание 1"/>
          <p:cNvSpPr txBox="1">
            <a:spLocks/>
          </p:cNvSpPr>
          <p:nvPr/>
        </p:nvSpPr>
        <p:spPr>
          <a:xfrm>
            <a:off x="2450238" y="243607"/>
            <a:ext cx="7182034" cy="457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err="1">
                <a:latin typeface="Montserrat" panose="00000500000000000000" pitchFamily="2" charset="-52"/>
                <a:cs typeface="Arial"/>
              </a:rPr>
              <a:t>Приложение_Суть</a:t>
            </a:r>
            <a:r>
              <a:rPr lang="ru-RU" sz="3200" b="1" dirty="0">
                <a:latin typeface="Montserrat" panose="00000500000000000000" pitchFamily="2" charset="-52"/>
                <a:cs typeface="Arial"/>
              </a:rPr>
              <a:t> решения-1</a:t>
            </a:r>
            <a:endParaRPr lang="ru-RU" sz="1800" b="1" dirty="0">
              <a:latin typeface="Montserrat" panose="00000500000000000000" pitchFamily="2" charset="-52"/>
              <a:cs typeface="Arial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961345" y="828899"/>
            <a:ext cx="10515600" cy="0"/>
          </a:xfrm>
          <a:prstGeom prst="line">
            <a:avLst/>
          </a:prstGeom>
          <a:ln w="38100">
            <a:solidFill>
              <a:srgbClr val="003274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890340" y="64886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9</a:t>
            </a:r>
          </a:p>
        </p:txBody>
      </p:sp>
      <p:sp>
        <p:nvSpPr>
          <p:cNvPr id="6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2522" y="1531170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0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26875" y="4486094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11" name="Shape 54806">
            <a:extLst>
              <a:ext uri="{FF2B5EF4-FFF2-40B4-BE49-F238E27FC236}">
                <a16:creationId xmlns:a16="http://schemas.microsoft.com/office/drawing/2014/main" id="{14F34FE5-AE71-AC45-A195-D37586DCFFB6}"/>
              </a:ext>
            </a:extLst>
          </p:cNvPr>
          <p:cNvSpPr/>
          <p:nvPr/>
        </p:nvSpPr>
        <p:spPr>
          <a:xfrm>
            <a:off x="802915" y="2993468"/>
            <a:ext cx="958304" cy="962192"/>
          </a:xfrm>
          <a:prstGeom prst="ellipse">
            <a:avLst/>
          </a:prstGeom>
          <a:solidFill>
            <a:srgbClr val="5EE739"/>
          </a:solidFill>
          <a:ln w="12700" cap="flat">
            <a:solidFill>
              <a:srgbClr val="5EE739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2000" dirty="0">
              <a:latin typeface="Lato Light" panose="020F0502020204030203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859556" y="1004412"/>
            <a:ext cx="940009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Montserrat" panose="00000500000000000000" pitchFamily="2" charset="-52"/>
              </a:rPr>
              <a:t>Проведение «Рекламной акции»: Затраты в год  министерства Природы </a:t>
            </a:r>
            <a:r>
              <a:rPr lang="ru-RU" sz="1600" dirty="0" err="1">
                <a:latin typeface="Montserrat" panose="00000500000000000000" pitchFamily="2" charset="-52"/>
              </a:rPr>
              <a:t>р.Карелии</a:t>
            </a:r>
            <a:r>
              <a:rPr lang="ru-RU" sz="1600" dirty="0">
                <a:latin typeface="Montserrat" panose="00000500000000000000" pitchFamily="2" charset="-52"/>
              </a:rPr>
              <a:t> на рекламу и продвижение популяризации в обществе – порядка 1 млн руб.</a:t>
            </a:r>
          </a:p>
          <a:p>
            <a:r>
              <a:rPr lang="ru-RU" sz="1600" dirty="0">
                <a:latin typeface="Montserrat" panose="00000500000000000000" pitchFamily="2" charset="-52"/>
              </a:rPr>
              <a:t>Участие Эко-движений (</a:t>
            </a:r>
            <a:r>
              <a:rPr lang="ru-RU" sz="1400" dirty="0">
                <a:hlinkClick r:id="rId2"/>
              </a:rPr>
              <a:t>Карельский республиканский Совет Всероссийского Общества охраны природы</a:t>
            </a:r>
            <a:r>
              <a:rPr lang="ru-RU" sz="1400" dirty="0"/>
              <a:t>; </a:t>
            </a:r>
            <a:r>
              <a:rPr lang="ru-RU" sz="1400" dirty="0">
                <a:hlinkClick r:id="rId3"/>
              </a:rPr>
              <a:t>ЦЕНТР ПО ГИДРОМЕТЕОРОЛОГИИ И МОНИТОРИНГУ ОКРУЖАЮЩЕЙ СРЕДЫ</a:t>
            </a:r>
            <a:r>
              <a:rPr lang="ru-RU" sz="1400" dirty="0"/>
              <a:t>;</a:t>
            </a:r>
            <a:r>
              <a:rPr lang="ru-RU" sz="1400" dirty="0">
                <a:hlinkClick r:id="rId4"/>
              </a:rPr>
              <a:t> КАРЕЛЬСКАЯ СТАНЦИЯ АГРОХИМИЧЕСКОЙ СЛУЖБЫ, ФГУ</a:t>
            </a:r>
            <a:r>
              <a:rPr lang="ru-RU" sz="1400" dirty="0"/>
              <a:t>; </a:t>
            </a:r>
            <a:r>
              <a:rPr lang="ru-RU" sz="1400" dirty="0">
                <a:hlinkClick r:id="rId5"/>
              </a:rPr>
              <a:t>КОМИТЕТ ОХРАНЫ ОКРУЖАЮЩЕЙ СРЕДЫ</a:t>
            </a:r>
            <a:r>
              <a:rPr lang="ru-RU" sz="1400" dirty="0"/>
              <a:t>; </a:t>
            </a:r>
            <a:r>
              <a:rPr lang="ru-RU" sz="1400" dirty="0">
                <a:hlinkClick r:id="rId6"/>
              </a:rPr>
              <a:t>КОМИТЕТ ПО ОХРАНЕ ПРИРОДЫ ФИЛИАЛ КОМИТЕТА ОХРАНЫ ОКРУЖАЮЩЕЙ СРЕДЫ</a:t>
            </a:r>
            <a:r>
              <a:rPr lang="ru-RU" sz="1400" dirty="0"/>
              <a:t>; </a:t>
            </a:r>
            <a:r>
              <a:rPr lang="ru-RU" sz="1400" dirty="0">
                <a:hlinkClick r:id="rId7"/>
              </a:rPr>
              <a:t>КОМИТЕТ ПРИРОДНЫХ РЕСУРСОВ ПО РЕСПУБЛИКИ КАРЕЛИЯ</a:t>
            </a:r>
            <a:r>
              <a:rPr lang="ru-RU" sz="1600" dirty="0">
                <a:latin typeface="Montserrat" panose="00000500000000000000" pitchFamily="2" charset="-52"/>
              </a:rPr>
              <a:t>) и Волонтеров в популяризации, проведение мероприятий, лекций и обучений по раздельному сбору и сортировке отходов.</a:t>
            </a:r>
            <a:endParaRPr lang="en-US" sz="2000" dirty="0">
              <a:latin typeface="Montserrat" panose="00000500000000000000" pitchFamily="2" charset="-52"/>
            </a:endParaRPr>
          </a:p>
        </p:txBody>
      </p:sp>
      <p:pic>
        <p:nvPicPr>
          <p:cNvPr id="15" name="Изображение 1">
            <a:extLst>
              <a:ext uri="{FF2B5EF4-FFF2-40B4-BE49-F238E27FC236}">
                <a16:creationId xmlns:a16="http://schemas.microsoft.com/office/drawing/2014/main" id="{923B3EF0-7C5E-4CF9-BC10-FB984BF8C9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890" y="1479806"/>
            <a:ext cx="977273" cy="999379"/>
          </a:xfrm>
          <a:prstGeom prst="rect">
            <a:avLst/>
          </a:prstGeom>
        </p:spPr>
      </p:pic>
      <p:pic>
        <p:nvPicPr>
          <p:cNvPr id="16" name="Изображение 7">
            <a:extLst>
              <a:ext uri="{FF2B5EF4-FFF2-40B4-BE49-F238E27FC236}">
                <a16:creationId xmlns:a16="http://schemas.microsoft.com/office/drawing/2014/main" id="{F33B8471-662F-4883-A551-0E2F12A184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876" y="4502069"/>
            <a:ext cx="1099680" cy="1099680"/>
          </a:xfrm>
          <a:prstGeom prst="rect">
            <a:avLst/>
          </a:prstGeom>
        </p:spPr>
      </p:pic>
      <p:pic>
        <p:nvPicPr>
          <p:cNvPr id="17" name="Изображение 11">
            <a:extLst>
              <a:ext uri="{FF2B5EF4-FFF2-40B4-BE49-F238E27FC236}">
                <a16:creationId xmlns:a16="http://schemas.microsoft.com/office/drawing/2014/main" id="{0428730B-0DF8-4581-A40A-518C047D44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400" y="2782640"/>
            <a:ext cx="1346650" cy="13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9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2739</TotalTime>
  <Words>1472</Words>
  <Application>Microsoft Office PowerPoint</Application>
  <PresentationFormat>Широкоэкранный</PresentationFormat>
  <Paragraphs>138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Lato Light</vt:lpstr>
      <vt:lpstr>Montserrat</vt:lpstr>
      <vt:lpstr>Wingdings</vt:lpstr>
      <vt:lpstr>Тема Office</vt:lpstr>
      <vt:lpstr>Специальное оформление</vt:lpstr>
      <vt:lpstr>Опасные отходы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Суть решения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Nik</dc:creator>
  <cp:lastModifiedBy>Никита Сидоров</cp:lastModifiedBy>
  <cp:revision>240</cp:revision>
  <dcterms:created xsi:type="dcterms:W3CDTF">2020-09-13T12:00:46Z</dcterms:created>
  <dcterms:modified xsi:type="dcterms:W3CDTF">2021-11-13T23:08:15Z</dcterms:modified>
</cp:coreProperties>
</file>