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73" r:id="rId3"/>
    <p:sldId id="282" r:id="rId4"/>
    <p:sldId id="291" r:id="rId5"/>
    <p:sldId id="268" r:id="rId6"/>
    <p:sldId id="286" r:id="rId7"/>
    <p:sldId id="302" r:id="rId8"/>
    <p:sldId id="288" r:id="rId9"/>
    <p:sldId id="299" r:id="rId10"/>
    <p:sldId id="289" r:id="rId11"/>
    <p:sldId id="292" r:id="rId12"/>
    <p:sldId id="293" r:id="rId13"/>
    <p:sldId id="294" r:id="rId14"/>
    <p:sldId id="290" r:id="rId15"/>
    <p:sldId id="296" r:id="rId16"/>
    <p:sldId id="298" r:id="rId17"/>
    <p:sldId id="297" r:id="rId18"/>
    <p:sldId id="30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739"/>
    <a:srgbClr val="003274"/>
    <a:srgbClr val="F0A600"/>
    <a:srgbClr val="CC0000"/>
    <a:srgbClr val="FFCF37"/>
    <a:srgbClr val="DE0000"/>
    <a:srgbClr val="08DA7B"/>
    <a:srgbClr val="FB513F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3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5A6B7-66E7-4CFF-9CD1-471E2314F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B23E9-761E-4064-B5B1-9AB64F47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5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B131B-785F-4821-9B90-BC2CA19DA7B5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76C86-968E-4119-95B2-5AE5091EF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8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76C86-968E-4119-95B2-5AE5091EFE6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6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90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23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9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3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3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3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4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1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66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0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139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5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7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34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8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3.wdp"/><Relationship Id="rId3" Type="http://schemas.openxmlformats.org/officeDocument/2006/relationships/hyperlink" Target="https://www.orgpage.ru/petrozavodsk/tsentr-po-gidrometeorologii-i-604079.html" TargetMode="External"/><Relationship Id="rId7" Type="http://schemas.openxmlformats.org/officeDocument/2006/relationships/hyperlink" Target="https://www.orgpage.ru/petrozavodsk/komitet-prirodnyh-resursov-po-604078.html" TargetMode="External"/><Relationship Id="rId12" Type="http://schemas.openxmlformats.org/officeDocument/2006/relationships/image" Target="../media/image18.png"/><Relationship Id="rId2" Type="http://schemas.openxmlformats.org/officeDocument/2006/relationships/hyperlink" Target="https://www.orgpage.ru/petrozavodsk/karelyskiy-respublikanskiy-sovet-60407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gpage.ru/petrozavodsk/komitet-po-ohrane-prirody-filial-604077.html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orgpage.ru/petrozavodsk/komitet-ohrany-okruzhayushtey-604076.html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www.orgpage.ru/petrozavodsk/karelyskaya-stantsiya-604074.html" TargetMode="External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8.wdp"/><Relationship Id="rId7" Type="http://schemas.microsoft.com/office/2007/relationships/hdphoto" Target="../media/hdphoto7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microsoft.com/office/2007/relationships/hdphoto" Target="../media/hdphoto10.wdp"/><Relationship Id="rId5" Type="http://schemas.microsoft.com/office/2007/relationships/hdphoto" Target="../media/hdphoto6.wdp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5.wdp"/><Relationship Id="rId7" Type="http://schemas.openxmlformats.org/officeDocument/2006/relationships/image" Target="../media/image2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268391" y="254147"/>
            <a:ext cx="11625914" cy="6245016"/>
            <a:chOff x="268391" y="254147"/>
            <a:chExt cx="11625914" cy="6245016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7705" y="1254776"/>
              <a:ext cx="2006600" cy="1613834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3491" y="4584221"/>
              <a:ext cx="1322412" cy="1914942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375" y="4954237"/>
              <a:ext cx="1070613" cy="613897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258" y="254147"/>
              <a:ext cx="1337556" cy="1659023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836" y="5820620"/>
              <a:ext cx="566583" cy="601481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82963">
              <a:off x="9285417" y="415453"/>
              <a:ext cx="666799" cy="103402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856" y="3377286"/>
              <a:ext cx="507289" cy="734497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9761">
              <a:off x="1518287" y="1957082"/>
              <a:ext cx="759241" cy="1003152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013" y="5345745"/>
              <a:ext cx="866690" cy="1080222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940" y="1885185"/>
              <a:ext cx="590611" cy="633110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856" y="4977411"/>
              <a:ext cx="642750" cy="707957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258" y="3122288"/>
              <a:ext cx="843964" cy="779730"/>
            </a:xfrm>
            <a:prstGeom prst="rect">
              <a:avLst/>
            </a:prstGeom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535" y="883568"/>
              <a:ext cx="603507" cy="671130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91" y="4408103"/>
              <a:ext cx="1890610" cy="2091060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5684" y="315952"/>
            <a:ext cx="10117394" cy="48022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Опасные отходы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809448" y="3012365"/>
            <a:ext cx="9144000" cy="88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latin typeface="Montserrat" panose="00000500000000000000" pitchFamily="2" charset="-52"/>
                <a:cs typeface="Arial"/>
              </a:rPr>
              <a:t>Разработка проекта организации сбора и утилизации отходов </a:t>
            </a:r>
            <a:r>
              <a:rPr lang="en-US" sz="2800" b="1" dirty="0">
                <a:latin typeface="Montserrat" panose="00000500000000000000" pitchFamily="2" charset="-52"/>
                <a:cs typeface="Arial"/>
              </a:rPr>
              <a:t>I </a:t>
            </a:r>
            <a:r>
              <a:rPr lang="ru-RU" sz="2800" b="1" dirty="0">
                <a:latin typeface="Montserrat" panose="00000500000000000000" pitchFamily="2" charset="-52"/>
                <a:cs typeface="Arial"/>
              </a:rPr>
              <a:t>и </a:t>
            </a:r>
            <a:r>
              <a:rPr lang="en-US" sz="2800" b="1" dirty="0">
                <a:latin typeface="Montserrat" panose="00000500000000000000" pitchFamily="2" charset="-52"/>
                <a:cs typeface="Arial"/>
              </a:rPr>
              <a:t>II</a:t>
            </a:r>
            <a:r>
              <a:rPr lang="ru-RU" sz="2800" b="1" dirty="0">
                <a:latin typeface="Montserrat" panose="00000500000000000000" pitchFamily="2" charset="-52"/>
                <a:cs typeface="Arial"/>
              </a:rPr>
              <a:t> класса опасности </a:t>
            </a:r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4185419" y="5331389"/>
            <a:ext cx="3821161" cy="1443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2800" b="1" dirty="0">
                <a:solidFill>
                  <a:srgbClr val="000090"/>
                </a:solidFill>
                <a:latin typeface="Montserrat" panose="00000500000000000000" pitchFamily="2" charset="-52"/>
                <a:cs typeface="Arial" panose="020B0604020202020204" pitchFamily="34" charset="0"/>
              </a:rPr>
              <a:t>Команда 123</a:t>
            </a:r>
          </a:p>
          <a:p>
            <a:pPr>
              <a:lnSpc>
                <a:spcPct val="70000"/>
              </a:lnSpc>
            </a:pPr>
            <a:endParaRPr lang="ru-RU" sz="2800" dirty="0">
              <a:solidFill>
                <a:schemeClr val="bg2"/>
              </a:solidFill>
              <a:latin typeface="Montserrat" panose="00000500000000000000" pitchFamily="2" charset="-5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Бочков Глеб</a:t>
            </a:r>
            <a:b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</a:b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Иванов Никита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Новиков Евгений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Сидоров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44073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Приложение_Суть</a:t>
            </a:r>
            <a:r>
              <a:rPr lang="ru-RU" sz="3200" b="1" dirty="0">
                <a:latin typeface="Montserrat" panose="00000500000000000000" pitchFamily="2" charset="-52"/>
                <a:cs typeface="Arial"/>
              </a:rPr>
              <a:t> решения-1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59556" y="1953570"/>
            <a:ext cx="94000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Проведение «Рекламной акции»: Затраты в год  министерства Природы </a:t>
            </a:r>
            <a:r>
              <a:rPr lang="ru-RU" sz="1600" dirty="0" err="1">
                <a:latin typeface="Montserrat" panose="00000500000000000000" pitchFamily="2" charset="-52"/>
              </a:rPr>
              <a:t>р.Карелии</a:t>
            </a:r>
            <a:r>
              <a:rPr lang="ru-RU" sz="1600" dirty="0">
                <a:latin typeface="Montserrat" panose="00000500000000000000" pitchFamily="2" charset="-52"/>
              </a:rPr>
              <a:t> на рекламу и продвижение популяризации в обществе – порядка 1 млн руб.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Участие Эко-движений (</a:t>
            </a:r>
            <a:r>
              <a:rPr lang="ru-RU" sz="1600" dirty="0">
                <a:latin typeface="Montserrat" panose="00000500000000000000" pitchFamily="2" charset="-52"/>
                <a:hlinkClick r:id="rId2"/>
              </a:rPr>
              <a:t>Карельский республиканский Совет Всероссийского Общества охраны природы</a:t>
            </a:r>
            <a:r>
              <a:rPr lang="ru-RU" sz="1600" dirty="0">
                <a:latin typeface="Montserrat" panose="00000500000000000000" pitchFamily="2" charset="-52"/>
              </a:rPr>
              <a:t>; </a:t>
            </a:r>
            <a:r>
              <a:rPr lang="ru-RU" sz="1600" dirty="0">
                <a:latin typeface="Montserrat" panose="00000500000000000000" pitchFamily="2" charset="-52"/>
                <a:hlinkClick r:id="rId3"/>
              </a:rPr>
              <a:t>ЦЕНТР ПО ГИДРОМЕТЕОРОЛОГИИ И МОНИТОРИНГУ ОКРУЖАЮЩЕЙ СРЕДЫ</a:t>
            </a:r>
            <a:r>
              <a:rPr lang="ru-RU" sz="1600" dirty="0">
                <a:latin typeface="Montserrat" panose="00000500000000000000" pitchFamily="2" charset="-52"/>
              </a:rPr>
              <a:t>;</a:t>
            </a:r>
            <a:r>
              <a:rPr lang="ru-RU" sz="1600" dirty="0">
                <a:latin typeface="Montserrat" panose="00000500000000000000" pitchFamily="2" charset="-52"/>
                <a:hlinkClick r:id="rId4"/>
              </a:rPr>
              <a:t> КАРЕЛЬСКАЯ СТАНЦИЯ АГРОХИМИЧЕСКОЙ СЛУЖБЫ, ФГУ</a:t>
            </a:r>
            <a:r>
              <a:rPr lang="ru-RU" sz="1600" dirty="0">
                <a:latin typeface="Montserrat" panose="00000500000000000000" pitchFamily="2" charset="-52"/>
              </a:rPr>
              <a:t>; </a:t>
            </a:r>
            <a:r>
              <a:rPr lang="ru-RU" sz="1600" dirty="0">
                <a:latin typeface="Montserrat" panose="00000500000000000000" pitchFamily="2" charset="-52"/>
                <a:hlinkClick r:id="rId5"/>
              </a:rPr>
              <a:t>КОМИТЕТ ОХРАНЫ ОКРУЖАЮЩЕЙ СРЕДЫ</a:t>
            </a:r>
            <a:r>
              <a:rPr lang="ru-RU" sz="1600" dirty="0">
                <a:latin typeface="Montserrat" panose="00000500000000000000" pitchFamily="2" charset="-52"/>
              </a:rPr>
              <a:t>; </a:t>
            </a:r>
            <a:r>
              <a:rPr lang="ru-RU" sz="1600" dirty="0">
                <a:latin typeface="Montserrat" panose="00000500000000000000" pitchFamily="2" charset="-52"/>
                <a:hlinkClick r:id="rId6"/>
              </a:rPr>
              <a:t>КОМИТЕТ ПО ОХРАНЕ ПРИРОДЫ ФИЛИАЛ КОМИТЕТА ОХРАНЫ ОКРУЖАЮЩЕЙ СРЕДЫ</a:t>
            </a:r>
            <a:r>
              <a:rPr lang="ru-RU" sz="1600" dirty="0">
                <a:latin typeface="Montserrat" panose="00000500000000000000" pitchFamily="2" charset="-52"/>
              </a:rPr>
              <a:t>; </a:t>
            </a:r>
            <a:r>
              <a:rPr lang="ru-RU" sz="1600" dirty="0">
                <a:latin typeface="Montserrat" panose="00000500000000000000" pitchFamily="2" charset="-52"/>
                <a:hlinkClick r:id="rId7"/>
              </a:rPr>
              <a:t>КОМИТЕТ ПРИРОДНЫХ РЕСУРСОВ ПО РЕСПУБЛИКИ КАРЕЛИЯ</a:t>
            </a:r>
            <a:r>
              <a:rPr lang="ru-RU" sz="1600" dirty="0">
                <a:latin typeface="Montserrat" panose="00000500000000000000" pitchFamily="2" charset="-52"/>
              </a:rPr>
              <a:t>) и Волонтеров в популяризации, проведение мероприятий, лекций и обучений по раздельному сбору и сортировке отходов.</a:t>
            </a:r>
            <a:endParaRPr lang="en-US" sz="1600" dirty="0">
              <a:latin typeface="Montserrat" panose="00000500000000000000" pitchFamily="2" charset="-52"/>
            </a:endParaRP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Приложение_Суть</a:t>
            </a:r>
            <a:r>
              <a:rPr lang="ru-RU" sz="3200" b="1" dirty="0">
                <a:latin typeface="Montserrat" panose="00000500000000000000" pitchFamily="2" charset="-52"/>
                <a:cs typeface="Arial"/>
              </a:rPr>
              <a:t> решения-2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81050" y="2292497"/>
            <a:ext cx="101069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Используем существующую инфраструктуру и логистику:</a:t>
            </a:r>
            <a:br>
              <a:rPr lang="ru-RU" sz="1600" dirty="0">
                <a:latin typeface="Montserrat" panose="00000500000000000000" pitchFamily="2" charset="-52"/>
              </a:rPr>
            </a:br>
            <a:r>
              <a:rPr lang="ru-RU" sz="1600" dirty="0">
                <a:latin typeface="Montserrat" panose="00000500000000000000" pitchFamily="2" charset="-52"/>
              </a:rPr>
              <a:t>на первом этапе размещение эко-боксов в зданиях гос. Учреждений (школы, ВУЗы, здания администраций). </a:t>
            </a:r>
            <a:br>
              <a:rPr lang="ru-RU" sz="1600" dirty="0">
                <a:latin typeface="Montserrat" panose="00000500000000000000" pitchFamily="2" charset="-52"/>
              </a:rPr>
            </a:br>
            <a:r>
              <a:rPr lang="ru-RU" sz="1600" dirty="0">
                <a:latin typeface="Montserrat" panose="00000500000000000000" pitchFamily="2" charset="-52"/>
              </a:rPr>
              <a:t>На втором этапе – пункты сбора на территории административных пунктов Почты России – 226 штук на территории Р. Карелия.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Использование логистических путей автопарка Почты России для транспортировки отходов от мест накопления в центральные узлы сбора и приемки отходов. Для перевозки необходимо получить лицензию и модернизировать боксы (контейнеры) для перевозки отходов)</a:t>
            </a: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Приложение_Суть</a:t>
            </a:r>
            <a:r>
              <a:rPr lang="ru-RU" sz="3200" b="1" dirty="0">
                <a:latin typeface="Montserrat" panose="00000500000000000000" pitchFamily="2" charset="-52"/>
                <a:cs typeface="Arial"/>
              </a:rPr>
              <a:t> решения-3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68829" y="2560281"/>
            <a:ext cx="10042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Предложения о поправках:</a:t>
            </a:r>
          </a:p>
          <a:p>
            <a:pPr marL="457200" indent="-457200">
              <a:buAutoNum type="arabicParenR"/>
            </a:pPr>
            <a:r>
              <a:rPr lang="ru-RU" sz="1600" dirty="0">
                <a:latin typeface="Montserrat" panose="00000500000000000000" pitchFamily="2" charset="-52"/>
              </a:rPr>
              <a:t>Транспортировка – не нужен отдельный персонал при использовании специальных контейнеров. А также изменить требования к лицензированию перевозки отходов, при условии наличия контейнера.</a:t>
            </a:r>
          </a:p>
          <a:p>
            <a:pPr marL="457200" indent="-457200">
              <a:buAutoNum type="arabicParenR"/>
            </a:pPr>
            <a:r>
              <a:rPr lang="ru-RU" sz="1600" dirty="0">
                <a:latin typeface="Montserrat" panose="00000500000000000000" pitchFamily="2" charset="-52"/>
              </a:rPr>
              <a:t>Внесение предложений/правок о включении в ценообразование товаров надбавки за утилизацию отходов после срока службы.</a:t>
            </a:r>
          </a:p>
          <a:p>
            <a:pPr marL="457200" indent="-457200">
              <a:buAutoNum type="arabicParenR"/>
            </a:pPr>
            <a:r>
              <a:rPr lang="ru-RU" sz="1600" dirty="0">
                <a:latin typeface="Montserrat" panose="00000500000000000000" pitchFamily="2" charset="-52"/>
              </a:rPr>
              <a:t>Внесение предложений/правок в ФЗ о создании фонда для выделении средств на транспортировку отходов. В фонд пойдут отчисления из ценообразования товаров. </a:t>
            </a: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1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4445" y="5937048"/>
            <a:ext cx="902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Получение реальных статистических данных по образующимся отходам от населения.</a:t>
            </a:r>
          </a:p>
        </p:txBody>
      </p:sp>
      <p:sp>
        <p:nvSpPr>
          <p:cNvPr id="9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25977" y="1031001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4" y="2204021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4" y="3372064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2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4" y="4494746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" b="100000" l="1778" r="100000">
                        <a14:foregroundMark x1="67000" y1="43878" x2="67000" y2="43878"/>
                        <a14:foregroundMark x1="50333" y1="52245" x2="50333" y2="52245"/>
                        <a14:foregroundMark x1="32111" y1="52245" x2="32111" y2="52245"/>
                        <a14:foregroundMark x1="20778" y1="12551" x2="20778" y2="12551"/>
                        <a14:foregroundMark x1="34444" y1="5612" x2="34444" y2="5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184212" y="3525316"/>
            <a:ext cx="641328" cy="69833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307" y="4264294"/>
            <a:ext cx="1925137" cy="1443853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24" b="81959" l="9653" r="89575">
                        <a14:foregroundMark x1="55212" y1="51031" x2="55212" y2="51031"/>
                        <a14:foregroundMark x1="54826" y1="38144" x2="54826" y2="38144"/>
                        <a14:foregroundMark x1="44015" y1="22680" x2="44015" y2="22680"/>
                        <a14:foregroundMark x1="46332" y1="17526" x2="46332" y2="17526"/>
                        <a14:foregroundMark x1="49807" y1="24742" x2="49807" y2="24742"/>
                        <a14:foregroundMark x1="49035" y1="14948" x2="49035" y2="14948"/>
                        <a14:foregroundMark x1="55985" y1="24227" x2="55985" y2="24227"/>
                        <a14:foregroundMark x1="58687" y1="27835" x2="58687" y2="27835"/>
                        <a14:foregroundMark x1="54440" y1="33505" x2="54440" y2="33505"/>
                        <a14:foregroundMark x1="54440" y1="15979" x2="54440" y2="15979"/>
                        <a14:foregroundMark x1="58687" y1="18041" x2="58687" y2="18041"/>
                        <a14:foregroundMark x1="57915" y1="13402" x2="57915" y2="13402"/>
                        <a14:foregroundMark x1="55985" y1="9794" x2="55985" y2="9794"/>
                        <a14:foregroundMark x1="56371" y1="40206" x2="56371" y2="40206"/>
                        <a14:foregroundMark x1="52510" y1="40722" x2="52510" y2="40722"/>
                        <a14:foregroundMark x1="50965" y1="74227" x2="50965" y2="74227"/>
                        <a14:foregroundMark x1="43243" y1="72680" x2="43243" y2="72680"/>
                        <a14:foregroundMark x1="38996" y1="70619" x2="38996" y2="70619"/>
                        <a14:foregroundMark x1="30888" y1="72165" x2="30888" y2="72165"/>
                        <a14:foregroundMark x1="21236" y1="72165" x2="21236" y2="72165"/>
                        <a14:foregroundMark x1="15444" y1="72165" x2="15444" y2="72165"/>
                        <a14:foregroundMark x1="15830" y1="75258" x2="15830" y2="75258"/>
                        <a14:foregroundMark x1="57143" y1="70619" x2="57143" y2="70619"/>
                        <a14:foregroundMark x1="53282" y1="69588" x2="53282" y2="69588"/>
                        <a14:foregroundMark x1="53668" y1="77320" x2="53668" y2="77320"/>
                        <a14:foregroundMark x1="64093" y1="68041" x2="64093" y2="68041"/>
                        <a14:foregroundMark x1="69498" y1="72680" x2="69498" y2="72680"/>
                        <a14:foregroundMark x1="82239" y1="72680" x2="82239" y2="72680"/>
                        <a14:foregroundMark x1="82239" y1="67010" x2="82239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323" y="1085975"/>
            <a:ext cx="1105295" cy="827904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786" y1="42026" x2="36786" y2="42026"/>
                        <a14:foregroundMark x1="38214" y1="45518" x2="38214" y2="45518"/>
                        <a14:foregroundMark x1="43929" y1="39930" x2="43929" y2="39930"/>
                        <a14:foregroundMark x1="44643" y1="50524" x2="44643" y2="50524"/>
                        <a14:foregroundMark x1="41786" y1="57509" x2="41786" y2="57509"/>
                        <a14:foregroundMark x1="64048" y1="56112" x2="64048" y2="56112"/>
                        <a14:foregroundMark x1="33214" y1="58207" x2="33214" y2="58207"/>
                        <a14:foregroundMark x1="60476" y1="51222" x2="60476" y2="51222"/>
                        <a14:foregroundMark x1="61190" y1="44820" x2="61190" y2="44820"/>
                        <a14:foregroundMark x1="63333" y1="39930" x2="63333" y2="399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267" y="2027213"/>
            <a:ext cx="1313842" cy="1343560"/>
          </a:xfrm>
          <a:prstGeom prst="rect">
            <a:avLst/>
          </a:prstGeom>
        </p:spPr>
      </p:pic>
      <p:sp>
        <p:nvSpPr>
          <p:cNvPr id="1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5" y="5662790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7635" y1="39766" x2="47635" y2="39766"/>
                        <a14:foregroundMark x1="30743" y1="31579" x2="30743" y2="31579"/>
                        <a14:foregroundMark x1="24662" y1="36842" x2="24662" y2="36842"/>
                        <a14:foregroundMark x1="32432" y1="57310" x2="32432" y2="57310"/>
                        <a14:foregroundMark x1="32432" y1="52047" x2="32432" y2="52047"/>
                        <a14:foregroundMark x1="30743" y1="60234" x2="30743" y2="60234"/>
                        <a14:foregroundMark x1="31419" y1="69591" x2="31419" y2="695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772" y="5758147"/>
            <a:ext cx="1385224" cy="800248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2333657" y="927499"/>
            <a:ext cx="95833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Привлечение волонтеров для организации сбора и транспортировки батареек/аккумуляторов до Министерства Природы;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Заключение контракта с ООО «Меркурий» на утилизацию отходов </a:t>
            </a:r>
            <a:r>
              <a:rPr lang="en-US" sz="1600" dirty="0">
                <a:latin typeface="Montserrat" panose="00000500000000000000" pitchFamily="2" charset="-52"/>
              </a:rPr>
              <a:t>I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en-US" sz="1600" dirty="0">
                <a:latin typeface="Montserrat" panose="00000500000000000000" pitchFamily="2" charset="-52"/>
              </a:rPr>
              <a:t>II</a:t>
            </a:r>
            <a:r>
              <a:rPr lang="ru-RU" sz="1600" dirty="0">
                <a:latin typeface="Montserrat" panose="00000500000000000000" pitchFamily="2" charset="-52"/>
              </a:rPr>
              <a:t> класса опасности.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322319" y="2456756"/>
            <a:ext cx="7984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Популяризация отдельного сбора отходов </a:t>
            </a:r>
            <a:r>
              <a:rPr lang="en-US" sz="1600" dirty="0">
                <a:latin typeface="Montserrat" panose="00000500000000000000" pitchFamily="2" charset="-52"/>
              </a:rPr>
              <a:t>I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en-US" sz="1600" dirty="0">
                <a:latin typeface="Montserrat" panose="00000500000000000000" pitchFamily="2" charset="-52"/>
              </a:rPr>
              <a:t>II</a:t>
            </a:r>
            <a:r>
              <a:rPr lang="ru-RU" sz="1600" dirty="0">
                <a:latin typeface="Montserrat" panose="00000500000000000000" pitchFamily="2" charset="-52"/>
              </a:rPr>
              <a:t> класса опасности.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322319" y="3486299"/>
            <a:ext cx="9356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Размещение специальных контейнеров, сбор и транспортировку отходов обеспечивают волонтерские организации.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333659" y="4170803"/>
            <a:ext cx="95266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Последующее привлечение Почты России к транспортировке отходов </a:t>
            </a:r>
            <a:r>
              <a:rPr lang="en-US" sz="1600" dirty="0">
                <a:latin typeface="Montserrat" panose="00000500000000000000" pitchFamily="2" charset="-52"/>
              </a:rPr>
              <a:t>I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en-US" sz="1600" dirty="0">
                <a:latin typeface="Montserrat" panose="00000500000000000000" pitchFamily="2" charset="-52"/>
              </a:rPr>
              <a:t>II</a:t>
            </a:r>
            <a:r>
              <a:rPr lang="ru-RU" sz="1600" dirty="0">
                <a:latin typeface="Montserrat" panose="00000500000000000000" pitchFamily="2" charset="-52"/>
              </a:rPr>
              <a:t> класса опасности из удаленных регионов;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Снижение транспортных расходов без создания пунктов сбора в каждом населенном пункте. </a:t>
            </a:r>
          </a:p>
        </p:txBody>
      </p:sp>
      <p:sp>
        <p:nvSpPr>
          <p:cNvPr id="23" name="Название 1">
            <a:extLst>
              <a:ext uri="{FF2B5EF4-FFF2-40B4-BE49-F238E27FC236}">
                <a16:creationId xmlns:a16="http://schemas.microsoft.com/office/drawing/2014/main" id="{623B187F-13CF-4ACD-9DE9-96D2E8B8BCB6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Montserrat" panose="00000500000000000000" pitchFamily="2" charset="-52"/>
                <a:cs typeface="Arial"/>
              </a:rPr>
              <a:t>Суть решения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8D6C764-A1F5-475B-96C0-67ECC553B018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5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396" y="959112"/>
            <a:ext cx="11821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/>
              </a:rPr>
              <a:t>Проект разделен на три этапа:</a:t>
            </a:r>
          </a:p>
          <a:p>
            <a:r>
              <a:rPr lang="ru-RU" sz="1400" dirty="0">
                <a:latin typeface="Montserrat" panose="00000500000000000000"/>
              </a:rPr>
              <a:t>	На первом пилотном этапе предлагается организовать несколько точек приёма отработавших химических источников тока (ХИТ) в городе Петрозаводск. Контейнеры будут расположены в муниципальных зданиях (школы/здания администрации/Вузы и </a:t>
            </a:r>
            <a:r>
              <a:rPr lang="ru-RU" sz="1400" dirty="0" err="1">
                <a:latin typeface="Montserrat" panose="00000500000000000000"/>
              </a:rPr>
              <a:t>тд</a:t>
            </a:r>
            <a:r>
              <a:rPr lang="ru-RU" sz="1400" dirty="0">
                <a:latin typeface="Montserrat" panose="00000500000000000000"/>
              </a:rPr>
              <a:t>). ХИТ собранные на данных пунктах будут собираться силами волонтеров из числа студентов и школьников старших классов регионов и передаваться </a:t>
            </a:r>
            <a:r>
              <a:rPr lang="ru-RU" sz="1400" dirty="0" err="1">
                <a:latin typeface="Montserrat" panose="00000500000000000000"/>
              </a:rPr>
              <a:t>юр.лицу</a:t>
            </a:r>
            <a:r>
              <a:rPr lang="ru-RU" sz="1400" dirty="0">
                <a:latin typeface="Montserrat" panose="00000500000000000000"/>
              </a:rPr>
              <a:t> (например ООО «Меркурий») по их тарифу. Оплата тарифа осуществляется из средств Министерства Природы или администрации города (бюджет). Основная цель данного этапа </a:t>
            </a:r>
            <a:r>
              <a:rPr lang="ru-RU" sz="1400" u="sng" dirty="0">
                <a:latin typeface="Montserrat" panose="00000500000000000000"/>
              </a:rPr>
              <a:t>оценка реальных объемов</a:t>
            </a:r>
            <a:r>
              <a:rPr lang="ru-RU" sz="1400" dirty="0">
                <a:latin typeface="Montserrat" panose="00000500000000000000"/>
              </a:rPr>
              <a:t> получаемых отходов и создание культуры обособленного выброса бытовых отходов </a:t>
            </a:r>
            <a:r>
              <a:rPr lang="en-GB" sz="1400" dirty="0"/>
              <a:t>I </a:t>
            </a:r>
            <a:r>
              <a:rPr lang="ru-RU" sz="1400" dirty="0">
                <a:latin typeface="Montserrat" panose="00000500000000000000"/>
              </a:rPr>
              <a:t>и </a:t>
            </a:r>
            <a:r>
              <a:rPr lang="en-GB" sz="1400" dirty="0"/>
              <a:t>II</a:t>
            </a:r>
            <a:r>
              <a:rPr lang="ru-RU" sz="1400" dirty="0">
                <a:latin typeface="Montserrat" panose="00000500000000000000"/>
              </a:rPr>
              <a:t>. Так же на данном этапе будут проходить популяризаторские компании населения среди школьников/студентов и их родственников в городе Петрозаводск. ХИТ полученные ООО «Меркурий» будут переданы ФЭО или утилизированы собственными силами. Срок выполнения До конца апреля 2022 года. Ориентировочные бюджетные средства: до 50 тыс. рублей.</a:t>
            </a:r>
          </a:p>
          <a:p>
            <a:r>
              <a:rPr lang="ru-RU" sz="1400" dirty="0">
                <a:latin typeface="Montserrat" panose="00000500000000000000"/>
              </a:rPr>
              <a:t> </a:t>
            </a:r>
          </a:p>
          <a:p>
            <a:r>
              <a:rPr lang="ru-RU" sz="1400" dirty="0">
                <a:latin typeface="Montserrat" panose="00000500000000000000"/>
              </a:rPr>
              <a:t>	На втором этапе происходит корректировка необходимого числа контейнеров и частоты вывоза отработанных ХИТ из пунктов приема. Так же происходит </a:t>
            </a:r>
            <a:r>
              <a:rPr lang="ru-RU" sz="1400" dirty="0" err="1">
                <a:latin typeface="Montserrat" panose="00000500000000000000"/>
              </a:rPr>
              <a:t>масштабизация</a:t>
            </a:r>
            <a:r>
              <a:rPr lang="ru-RU" sz="1400" dirty="0">
                <a:latin typeface="Montserrat" panose="00000500000000000000"/>
              </a:rPr>
              <a:t> проекта. Проект выходит за рамки административных ресурсов города Петрозаводск. Пункты приема организуются в общественных местах, культурных центрах, местах сбора населения. Транспортировка от точек сбора ХИТ предполагается так же силами волонтерских организаций, а также подключением компаний по транспортировке отходов за счет оплаты из бюджета Министерства Природы и администрации города. Утилизация - силами ИП или Юр. лица. Срок выполнения 3-4 квартал 2022 года. Ориентировочно бюджетные средства: до 500 тыс. рублей. </a:t>
            </a:r>
            <a:br>
              <a:rPr lang="ru-RU" sz="1400" dirty="0">
                <a:latin typeface="Montserrat" panose="00000500000000000000"/>
              </a:rPr>
            </a:br>
            <a:r>
              <a:rPr lang="ru-RU" sz="1400" dirty="0">
                <a:latin typeface="Montserrat" panose="00000500000000000000"/>
              </a:rPr>
              <a:t>Основная цель, уточнение характеристик сбора и накопления отходов, перед выходом в регионы.</a:t>
            </a:r>
          </a:p>
        </p:txBody>
      </p:sp>
      <p:sp>
        <p:nvSpPr>
          <p:cNvPr id="6" name="Название 1">
            <a:extLst>
              <a:ext uri="{FF2B5EF4-FFF2-40B4-BE49-F238E27FC236}">
                <a16:creationId xmlns:a16="http://schemas.microsoft.com/office/drawing/2014/main" id="{6B296FCA-13E0-44F4-A790-E00031607665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Montserrat" panose="00000500000000000000"/>
                <a:cs typeface="Arial"/>
              </a:rPr>
              <a:t>Приложение_Этапы-1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699227B-84BB-43E4-A4D7-59BA97D04FFF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396" y="959112"/>
            <a:ext cx="11821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/>
              </a:rPr>
              <a:t>Проект разделен на три этапа:</a:t>
            </a:r>
          </a:p>
          <a:p>
            <a:r>
              <a:rPr lang="ru-RU" sz="1400" dirty="0">
                <a:latin typeface="Montserrat" panose="00000500000000000000"/>
              </a:rPr>
              <a:t> 	На третьем этапе идет масштабирование проекта на весь регион. Пункты приема в отдаленных регионах реализуются в отделениях Почты России, численность которых в Республике 226. Предполагается осуществлять транспортировку отходов от мест накопления отходов или от населения до отделения Почты России, а также от отделения до главного пункта сбора отходов (предполагается, что он в Петрозаводске) силами автопарка Почты России, который будет дополнительно оборудован специальными контейнерами для транспортировки отходов. </a:t>
            </a:r>
            <a:br>
              <a:rPr lang="ru-RU" sz="1400" dirty="0">
                <a:latin typeface="Montserrat" panose="00000500000000000000"/>
              </a:rPr>
            </a:br>
            <a:r>
              <a:rPr lang="ru-RU" sz="1400" dirty="0">
                <a:latin typeface="Montserrat" panose="00000500000000000000"/>
              </a:rPr>
              <a:t>	За счет данного решения удастся организовать сбор ХИТ от удаленных населенных пунктов, а так же снизить транспортные расходы, </a:t>
            </a:r>
            <a:r>
              <a:rPr lang="ru-RU" sz="1400" dirty="0" err="1">
                <a:latin typeface="Montserrat" panose="00000500000000000000"/>
              </a:rPr>
              <a:t>тк</a:t>
            </a:r>
            <a:r>
              <a:rPr lang="ru-RU" sz="1400" dirty="0">
                <a:latin typeface="Montserrat" panose="00000500000000000000"/>
              </a:rPr>
              <a:t> данная деятельность будет являться дополнительно по отношению к основной деятельности Почты России. </a:t>
            </a:r>
            <a:br>
              <a:rPr lang="ru-RU" sz="1400" dirty="0">
                <a:latin typeface="Montserrat" panose="00000500000000000000"/>
              </a:rPr>
            </a:br>
            <a:r>
              <a:rPr lang="ru-RU" sz="1400" dirty="0">
                <a:latin typeface="Montserrat" panose="00000500000000000000"/>
              </a:rPr>
              <a:t>Ориентировочные расходы: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anose="00000500000000000000"/>
              </a:rPr>
              <a:t>На закупку контейнеров оцениваются в 5000 руб. за штуку;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anose="00000500000000000000"/>
              </a:rPr>
              <a:t>На осуществление транспортировки отходов в 1500 за месяц на один контейнер.</a:t>
            </a:r>
          </a:p>
          <a:p>
            <a:endParaRPr lang="ru-RU" sz="1400" dirty="0">
              <a:latin typeface="Montserrat" panose="00000500000000000000"/>
            </a:endParaRPr>
          </a:p>
          <a:p>
            <a:r>
              <a:rPr lang="ru-RU" sz="1400" dirty="0">
                <a:latin typeface="Montserrat" panose="00000500000000000000"/>
              </a:rPr>
              <a:t>	Основная задача, которая реализуется на данном этапе – это формирование у населения понимания и возможности по сдаче отходов (ХИТ) в централизованное место. </a:t>
            </a:r>
          </a:p>
          <a:p>
            <a:endParaRPr lang="ru-RU" sz="1400" dirty="0">
              <a:latin typeface="Montserrat" panose="00000500000000000000"/>
            </a:endParaRPr>
          </a:p>
          <a:p>
            <a:r>
              <a:rPr lang="ru-RU" sz="1400" dirty="0">
                <a:latin typeface="Montserrat" panose="00000500000000000000"/>
              </a:rPr>
              <a:t>	По итогу проведения программы – увеличение возможности и мотивации у населения сдачи отходов. Снижения затрат на транспортировку отходов. Наличие опыта, который можно реализовывать в других регионах (создание единого подхода к обращению с отходами).</a:t>
            </a:r>
          </a:p>
          <a:p>
            <a:endParaRPr lang="ru-RU" sz="1400" dirty="0">
              <a:latin typeface="Montserrat" panose="00000500000000000000"/>
            </a:endParaRPr>
          </a:p>
        </p:txBody>
      </p:sp>
      <p:sp>
        <p:nvSpPr>
          <p:cNvPr id="6" name="Название 1">
            <a:extLst>
              <a:ext uri="{FF2B5EF4-FFF2-40B4-BE49-F238E27FC236}">
                <a16:creationId xmlns:a16="http://schemas.microsoft.com/office/drawing/2014/main" id="{1B5179F9-DF3D-4B3A-9600-44DBD9182D47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Montserrat" panose="00000500000000000000"/>
                <a:cs typeface="Arial"/>
              </a:rPr>
              <a:t>Приложение_Этапы-2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07BEC2-B500-4DCC-A3EC-E5C723B41F00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7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396" y="1305341"/>
            <a:ext cx="118217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Montserrat" panose="00000500000000000000" pitchFamily="2" charset="-52"/>
              </a:rPr>
              <a:t>Исходные данные: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226 пунктов Почты России;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количество отработавших батареек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4,1 млн. шт.; 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контейнера от ООО «Меркурий»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20 тыс. руб.;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контейнера </a:t>
            </a:r>
            <a:r>
              <a:rPr lang="en-US" sz="1400" dirty="0">
                <a:latin typeface="Montserrat" panose="00000500000000000000" pitchFamily="2" charset="-52"/>
              </a:rPr>
              <a:t>Tara </a:t>
            </a:r>
            <a:r>
              <a:rPr lang="en-US" sz="1400" dirty="0" err="1">
                <a:latin typeface="Montserrat" panose="00000500000000000000" pitchFamily="2" charset="-52"/>
              </a:rPr>
              <a:t>arb</a:t>
            </a:r>
            <a:r>
              <a:rPr lang="ru-RU" sz="1400" dirty="0">
                <a:latin typeface="Montserrat" panose="00000500000000000000" pitchFamily="2" charset="-52"/>
              </a:rPr>
              <a:t>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от 1,5 до 12 тыс. руб. (средняя цена-5 тыс. руб.);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latin typeface="Montserrat" panose="00000500000000000000" pitchFamily="2" charset="-52"/>
            </a:endParaRP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Транспортировка отходов 1 раз в месяц: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вывоза от ООО «Меркурий» - 5 тыс. руб.;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вывоза регионального оператора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ориентировочно 3 тыс. руб.;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принимаемая стоимость Почты России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1,5 тыс. руб.;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latin typeface="Montserrat" panose="00000500000000000000" pitchFamily="2" charset="-52"/>
            </a:endParaRP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Утилизация от ООО «Меркурий» </a:t>
            </a:r>
            <a:r>
              <a:rPr lang="ru-RU" sz="1400" dirty="0" err="1">
                <a:latin typeface="Montserrat" panose="00000500000000000000" pitchFamily="2" charset="-52"/>
              </a:rPr>
              <a:t>руб</a:t>
            </a:r>
            <a:r>
              <a:rPr lang="ru-RU" sz="1400" dirty="0">
                <a:latin typeface="Montserrat" panose="00000500000000000000" pitchFamily="2" charset="-52"/>
              </a:rPr>
              <a:t>/кг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100.</a:t>
            </a: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Обслуживание ООО «Меркурий»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24 </a:t>
            </a:r>
            <a:r>
              <a:rPr lang="ru-RU" sz="1400" dirty="0" err="1">
                <a:latin typeface="Montserrat" panose="00000500000000000000" pitchFamily="2" charset="-52"/>
              </a:rPr>
              <a:t>млн.руб</a:t>
            </a:r>
            <a:r>
              <a:rPr lang="ru-RU" sz="1400" dirty="0">
                <a:latin typeface="Montserrat" panose="00000500000000000000" pitchFamily="2" charset="-52"/>
              </a:rPr>
              <a:t>./год</a:t>
            </a: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Обслуживание и транспортировка Почтой России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5,2 </a:t>
            </a:r>
            <a:r>
              <a:rPr lang="ru-RU" sz="1400" dirty="0" err="1">
                <a:latin typeface="Montserrat" panose="00000500000000000000" pitchFamily="2" charset="-52"/>
              </a:rPr>
              <a:t>млн.руб</a:t>
            </a:r>
            <a:r>
              <a:rPr lang="ru-RU" sz="1400" dirty="0">
                <a:latin typeface="Montserrat" panose="00000500000000000000" pitchFamily="2" charset="-52"/>
              </a:rPr>
              <a:t>./год + утилизация ООО «Меркурий» 6,12 млн. руб.</a:t>
            </a: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Итого: 11, 3 </a:t>
            </a:r>
            <a:r>
              <a:rPr lang="ru-RU" sz="1400" dirty="0" err="1">
                <a:latin typeface="Montserrat" panose="00000500000000000000" pitchFamily="2" charset="-52"/>
              </a:rPr>
              <a:t>млн.руб</a:t>
            </a:r>
            <a:r>
              <a:rPr lang="ru-RU" sz="1400" dirty="0">
                <a:latin typeface="Montserrat" panose="00000500000000000000" pitchFamily="2" charset="-52"/>
              </a:rPr>
              <a:t>./год.</a:t>
            </a:r>
          </a:p>
        </p:txBody>
      </p:sp>
      <p:sp>
        <p:nvSpPr>
          <p:cNvPr id="6" name="Название 1">
            <a:extLst>
              <a:ext uri="{FF2B5EF4-FFF2-40B4-BE49-F238E27FC236}">
                <a16:creationId xmlns:a16="http://schemas.microsoft.com/office/drawing/2014/main" id="{0F555FF5-41CF-410B-B51B-2FC21EACCA5B}"/>
              </a:ext>
            </a:extLst>
          </p:cNvPr>
          <p:cNvSpPr txBox="1">
            <a:spLocks/>
          </p:cNvSpPr>
          <p:nvPr/>
        </p:nvSpPr>
        <p:spPr>
          <a:xfrm>
            <a:off x="-106891" y="243607"/>
            <a:ext cx="12652071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/>
                <a:cs typeface="Arial"/>
              </a:rPr>
              <a:t>Приложение_Экономический</a:t>
            </a:r>
            <a:r>
              <a:rPr lang="ru-RU" sz="3200" b="1" dirty="0">
                <a:latin typeface="Montserrat" panose="00000500000000000000"/>
                <a:cs typeface="Arial"/>
              </a:rPr>
              <a:t> эффект для партнера-1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90AFDE7-6540-4F68-A189-E43C5A82036A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04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396" y="1028343"/>
            <a:ext cx="118217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Montserrat" panose="00000500000000000000"/>
              </a:rPr>
              <a:t>Исходные данные Обобщенные: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1 млрд батареек покупается в РФ.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Население РФ 145,8 млн чел. – Следовательно на 1 человека потребляется  порядка – 6,86 батареек в год.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Стоимость 1 батарейки в ценах 2019 года – 49,38; в ценах 2021 года – 53,86 </a:t>
            </a:r>
            <a:r>
              <a:rPr lang="ru-RU" sz="1600" dirty="0" err="1">
                <a:latin typeface="Montserrat" panose="00000500000000000000"/>
              </a:rPr>
              <a:t>руб</a:t>
            </a:r>
            <a:r>
              <a:rPr lang="ru-RU" sz="1600" dirty="0">
                <a:latin typeface="Montserrat" panose="00000500000000000000"/>
              </a:rPr>
              <a:t>/шт.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Перевозка 1 кубометра отходов, по данным от Программы обращения с отходами – от 1300 до 3000 </a:t>
            </a:r>
            <a:r>
              <a:rPr lang="ru-RU" sz="1600" dirty="0" err="1">
                <a:latin typeface="Montserrat" panose="00000500000000000000"/>
              </a:rPr>
              <a:t>руб</a:t>
            </a:r>
            <a:r>
              <a:rPr lang="ru-RU" sz="1600" dirty="0">
                <a:latin typeface="Montserrat" panose="00000500000000000000"/>
              </a:rPr>
              <a:t>/м3. </a:t>
            </a:r>
          </a:p>
          <a:p>
            <a:pPr algn="just"/>
            <a:endParaRPr lang="ru-RU" sz="1600" dirty="0">
              <a:latin typeface="Montserrat" panose="00000500000000000000"/>
            </a:endParaRPr>
          </a:p>
          <a:p>
            <a:pPr algn="just"/>
            <a:r>
              <a:rPr lang="ru-RU" sz="1600" dirty="0">
                <a:latin typeface="Montserrat" panose="00000500000000000000"/>
              </a:rPr>
              <a:t>Исходные данные </a:t>
            </a:r>
            <a:r>
              <a:rPr lang="ru-RU" sz="1600" dirty="0" err="1">
                <a:latin typeface="Montserrat" panose="00000500000000000000"/>
              </a:rPr>
              <a:t>Р.Карелия</a:t>
            </a:r>
            <a:r>
              <a:rPr lang="ru-RU" sz="1600" dirty="0">
                <a:latin typeface="Montserrat" panose="0000050000000000000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Численность населения на 2021 год – 609071;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Численность Петрозаводска </a:t>
            </a:r>
            <a:r>
              <a:rPr lang="mr-IN" sz="1600" dirty="0">
                <a:latin typeface="Montserrat" panose="00000500000000000000"/>
              </a:rPr>
              <a:t>–</a:t>
            </a:r>
            <a:r>
              <a:rPr lang="ru-RU" sz="1600" dirty="0">
                <a:latin typeface="Montserrat" panose="00000500000000000000"/>
              </a:rPr>
              <a:t> 280711;</a:t>
            </a:r>
          </a:p>
          <a:p>
            <a:pPr algn="just"/>
            <a:endParaRPr lang="ru-RU" sz="1600" dirty="0">
              <a:latin typeface="Montserrat" panose="00000500000000000000"/>
            </a:endParaRPr>
          </a:p>
          <a:p>
            <a:pPr algn="just"/>
            <a:r>
              <a:rPr lang="ru-RU" sz="1600" dirty="0">
                <a:latin typeface="Montserrat" panose="00000500000000000000"/>
              </a:rPr>
              <a:t>Исходные данные по батарейкам: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Популярный тип батареек – ААА;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Объем 100 000 батареек – 0,38 м3;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Масса одной батарейки – 12 гр. </a:t>
            </a:r>
          </a:p>
        </p:txBody>
      </p:sp>
      <p:pic>
        <p:nvPicPr>
          <p:cNvPr id="4098" name="Picture 2" descr="https://upload.wikimedia.org/wikipedia/commons/thumb/c/c4/1%2C5cyl.svg/1024px-1%2C5cyl.svg.png">
            <a:extLst>
              <a:ext uri="{FF2B5EF4-FFF2-40B4-BE49-F238E27FC236}">
                <a16:creationId xmlns:a16="http://schemas.microsoft.com/office/drawing/2014/main" id="{BC2122D7-1FFC-473A-9774-6708B5964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77" b="55882"/>
          <a:stretch/>
        </p:blipFill>
        <p:spPr bwMode="auto">
          <a:xfrm>
            <a:off x="5770484" y="4595307"/>
            <a:ext cx="3826278" cy="1671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азвание 1">
            <a:extLst>
              <a:ext uri="{FF2B5EF4-FFF2-40B4-BE49-F238E27FC236}">
                <a16:creationId xmlns:a16="http://schemas.microsoft.com/office/drawing/2014/main" id="{B519AE32-0312-4318-9BD4-5FC163F5E8CE}"/>
              </a:ext>
            </a:extLst>
          </p:cNvPr>
          <p:cNvSpPr txBox="1">
            <a:spLocks/>
          </p:cNvSpPr>
          <p:nvPr/>
        </p:nvSpPr>
        <p:spPr>
          <a:xfrm>
            <a:off x="-106891" y="243607"/>
            <a:ext cx="12652071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/>
                <a:cs typeface="Arial"/>
              </a:rPr>
              <a:t>Приложение_Экономический</a:t>
            </a:r>
            <a:r>
              <a:rPr lang="ru-RU" sz="3200" b="1" dirty="0">
                <a:latin typeface="Montserrat" panose="00000500000000000000"/>
                <a:cs typeface="Arial"/>
              </a:rPr>
              <a:t> эффект для партнера-2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2446B3B-6B00-4D4E-AB56-3B91249EA0B5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3935506" y="243607"/>
            <a:ext cx="4320987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Montserrat" panose="00000500000000000000" pitchFamily="2" charset="-52"/>
                <a:cs typeface="Arial"/>
              </a:rPr>
              <a:t>Проблематика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1645" y="4767135"/>
            <a:ext cx="100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Нет единства «сверху»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2</a:t>
            </a: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59556" y="1750656"/>
            <a:ext cx="9400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 Незаинтересованность «низов»</a:t>
            </a:r>
            <a:endParaRPr lang="en-US" sz="28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91645" y="3212954"/>
            <a:ext cx="10106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Большие расстояния</a:t>
            </a:r>
            <a:endParaRPr lang="en-US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302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Суть решения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1645" y="4705580"/>
            <a:ext cx="100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Предложения о поправках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91645" y="1750656"/>
            <a:ext cx="9400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Проведение «Рекламной акции»</a:t>
            </a:r>
            <a:endParaRPr lang="en-US" sz="28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34209" y="3194216"/>
            <a:ext cx="10106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Используем существующую инфраструктуру и логистику</a:t>
            </a:r>
            <a:endParaRPr lang="en-US" sz="2000" dirty="0">
              <a:latin typeface="Montserrat" panose="00000500000000000000" pitchFamily="2" charset="-52"/>
            </a:endParaRP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B7E1FB-747E-45AD-BA30-A9CBC46F3267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3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68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>
            <a:extLst>
              <a:ext uri="{FF2B5EF4-FFF2-40B4-BE49-F238E27FC236}">
                <a16:creationId xmlns:a16="http://schemas.microsoft.com/office/drawing/2014/main" id="{D4B05E27-BA1B-8748-A8A5-C606EDE77486}"/>
              </a:ext>
            </a:extLst>
          </p:cNvPr>
          <p:cNvSpPr/>
          <p:nvPr/>
        </p:nvSpPr>
        <p:spPr>
          <a:xfrm>
            <a:off x="0" y="2510257"/>
            <a:ext cx="9276522" cy="4347743"/>
          </a:xfrm>
          <a:custGeom>
            <a:avLst/>
            <a:gdLst>
              <a:gd name="connsiteX0" fmla="*/ 11530893 w 12952237"/>
              <a:gd name="connsiteY0" fmla="*/ 0 h 4785708"/>
              <a:gd name="connsiteX1" fmla="*/ 12952237 w 12952237"/>
              <a:gd name="connsiteY1" fmla="*/ 0 h 4785708"/>
              <a:gd name="connsiteX2" fmla="*/ 6789956 w 12952237"/>
              <a:gd name="connsiteY2" fmla="*/ 4785708 h 4785708"/>
              <a:gd name="connsiteX3" fmla="*/ 0 w 12952237"/>
              <a:gd name="connsiteY3" fmla="*/ 4785708 h 47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2237" h="4785708">
                <a:moveTo>
                  <a:pt x="11530893" y="0"/>
                </a:moveTo>
                <a:lnTo>
                  <a:pt x="12952237" y="0"/>
                </a:lnTo>
                <a:lnTo>
                  <a:pt x="6789956" y="4785708"/>
                </a:lnTo>
                <a:lnTo>
                  <a:pt x="0" y="4785708"/>
                </a:ln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28" name="Shape 54788">
            <a:extLst>
              <a:ext uri="{FF2B5EF4-FFF2-40B4-BE49-F238E27FC236}">
                <a16:creationId xmlns:a16="http://schemas.microsoft.com/office/drawing/2014/main" id="{3CA0787A-0130-6740-855E-181CFD6C9EAE}"/>
              </a:ext>
            </a:extLst>
          </p:cNvPr>
          <p:cNvSpPr/>
          <p:nvPr/>
        </p:nvSpPr>
        <p:spPr>
          <a:xfrm>
            <a:off x="8238435" y="1141180"/>
            <a:ext cx="2176582" cy="1376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64" y="0"/>
                </a:moveTo>
                <a:lnTo>
                  <a:pt x="11385" y="4582"/>
                </a:lnTo>
                <a:lnTo>
                  <a:pt x="14002" y="4582"/>
                </a:lnTo>
                <a:lnTo>
                  <a:pt x="0" y="21600"/>
                </a:lnTo>
                <a:lnTo>
                  <a:pt x="10037" y="21600"/>
                </a:lnTo>
                <a:lnTo>
                  <a:pt x="19058" y="4582"/>
                </a:lnTo>
                <a:lnTo>
                  <a:pt x="21600" y="4582"/>
                </a:lnTo>
                <a:lnTo>
                  <a:pt x="18964" y="0"/>
                </a:lnTo>
                <a:close/>
              </a:path>
            </a:pathLst>
          </a:cu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25" name="Shape 54791">
            <a:extLst>
              <a:ext uri="{FF2B5EF4-FFF2-40B4-BE49-F238E27FC236}">
                <a16:creationId xmlns:a16="http://schemas.microsoft.com/office/drawing/2014/main" id="{4B8250F3-51E4-0349-9071-94D5CE5CA1DF}"/>
              </a:ext>
            </a:extLst>
          </p:cNvPr>
          <p:cNvSpPr/>
          <p:nvPr/>
        </p:nvSpPr>
        <p:spPr>
          <a:xfrm>
            <a:off x="3486504" y="5425906"/>
            <a:ext cx="1344096" cy="1343746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21" name="Shape 54796">
            <a:extLst>
              <a:ext uri="{FF2B5EF4-FFF2-40B4-BE49-F238E27FC236}">
                <a16:creationId xmlns:a16="http://schemas.microsoft.com/office/drawing/2014/main" id="{DB2B544A-BC2C-0549-A254-09880B7D0CE4}"/>
              </a:ext>
            </a:extLst>
          </p:cNvPr>
          <p:cNvSpPr/>
          <p:nvPr/>
        </p:nvSpPr>
        <p:spPr>
          <a:xfrm>
            <a:off x="5030560" y="4334058"/>
            <a:ext cx="982522" cy="982268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3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6426416" y="3569536"/>
            <a:ext cx="756000" cy="756000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A50125-3BCA-C04A-B982-B0B0679FEA73}"/>
              </a:ext>
            </a:extLst>
          </p:cNvPr>
          <p:cNvSpPr txBox="1"/>
          <p:nvPr/>
        </p:nvSpPr>
        <p:spPr>
          <a:xfrm>
            <a:off x="1122397" y="4849035"/>
            <a:ext cx="1289777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1 марта 2022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AD620-4723-6748-A2B0-4A2B9BC1D931}"/>
              </a:ext>
            </a:extLst>
          </p:cNvPr>
          <p:cNvSpPr txBox="1"/>
          <p:nvPr/>
        </p:nvSpPr>
        <p:spPr>
          <a:xfrm>
            <a:off x="4272677" y="2771458"/>
            <a:ext cx="1480535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I </a:t>
            </a:r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квартал 2023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2C20915A-3DC0-F748-88C4-F53B874AFEFD}"/>
              </a:ext>
            </a:extLst>
          </p:cNvPr>
          <p:cNvSpPr txBox="1">
            <a:spLocks/>
          </p:cNvSpPr>
          <p:nvPr/>
        </p:nvSpPr>
        <p:spPr>
          <a:xfrm>
            <a:off x="2767528" y="3125863"/>
            <a:ext cx="3527254" cy="44852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Увеличение охвата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Выбор инфраструктуры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4500D6-C0EE-4446-8C8D-CE0F242A32BA}"/>
              </a:ext>
            </a:extLst>
          </p:cNvPr>
          <p:cNvSpPr txBox="1"/>
          <p:nvPr/>
        </p:nvSpPr>
        <p:spPr>
          <a:xfrm>
            <a:off x="2387047" y="3698992"/>
            <a:ext cx="1599157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III</a:t>
            </a:r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 квартал 2022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CA275DA4-B60D-DD44-B95D-6E89AB9AFDE7}"/>
              </a:ext>
            </a:extLst>
          </p:cNvPr>
          <p:cNvSpPr txBox="1">
            <a:spLocks/>
          </p:cNvSpPr>
          <p:nvPr/>
        </p:nvSpPr>
        <p:spPr>
          <a:xfrm>
            <a:off x="568172" y="4084041"/>
            <a:ext cx="4423482" cy="64088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Определение реальных объемов Выход на промышленную схему обращения с отходами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6154" name="Picture 10" descr="https://ds05.infourok.ru/uploads/ex/0a7e/000d02cd-78e09bc2/hello_html_e6ceb1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84" y="5647402"/>
            <a:ext cx="679735" cy="886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https://static.tildacdn.com/tild6130-6134-4138-b138-363935386632/kisspng-wrench-scr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01" y="4463539"/>
            <a:ext cx="670087" cy="692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7418635" y="2973566"/>
            <a:ext cx="684000" cy="684000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pic>
        <p:nvPicPr>
          <p:cNvPr id="6180" name="Picture 36" descr="https://image.flaticon.com/icons/png/512/326/32689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46" y="3623723"/>
            <a:ext cx="603453" cy="6034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>
            <a:cxnSpLocks/>
            <a:endCxn id="25" idx="1"/>
          </p:cNvCxnSpPr>
          <p:nvPr/>
        </p:nvCxnSpPr>
        <p:spPr>
          <a:xfrm>
            <a:off x="3197343" y="5156492"/>
            <a:ext cx="485999" cy="46620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5109152" y="4002619"/>
            <a:ext cx="191718" cy="392685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cxnSpLocks/>
          </p:cNvCxnSpPr>
          <p:nvPr/>
        </p:nvCxnSpPr>
        <p:spPr>
          <a:xfrm flipH="1" flipV="1">
            <a:off x="1203158" y="3983789"/>
            <a:ext cx="3927223" cy="18833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397185" y="3059044"/>
            <a:ext cx="228902" cy="541130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cxnSpLocks/>
          </p:cNvCxnSpPr>
          <p:nvPr/>
        </p:nvCxnSpPr>
        <p:spPr>
          <a:xfrm>
            <a:off x="7463591" y="2018539"/>
            <a:ext cx="225681" cy="106259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cxnSpLocks/>
          </p:cNvCxnSpPr>
          <p:nvPr/>
        </p:nvCxnSpPr>
        <p:spPr>
          <a:xfrm flipH="1">
            <a:off x="5186947" y="2018539"/>
            <a:ext cx="2276646" cy="93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cxnSpLocks/>
          </p:cNvCxnSpPr>
          <p:nvPr/>
        </p:nvCxnSpPr>
        <p:spPr>
          <a:xfrm flipH="1" flipV="1">
            <a:off x="3562900" y="3050621"/>
            <a:ext cx="2853245" cy="13829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cxnSpLocks/>
          </p:cNvCxnSpPr>
          <p:nvPr/>
        </p:nvCxnSpPr>
        <p:spPr>
          <a:xfrm flipH="1" flipV="1">
            <a:off x="412072" y="5156492"/>
            <a:ext cx="2804214" cy="5148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ACAD620-4723-6748-A2B0-4A2B9BC1D931}"/>
              </a:ext>
            </a:extLst>
          </p:cNvPr>
          <p:cNvSpPr txBox="1"/>
          <p:nvPr/>
        </p:nvSpPr>
        <p:spPr>
          <a:xfrm>
            <a:off x="5605363" y="1691380"/>
            <a:ext cx="1599157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III </a:t>
            </a:r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квартал 2023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http://meiling.dsrosinka.caduk.ru/images/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36" y="3021759"/>
            <a:ext cx="612536" cy="612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Subtitle 2">
            <a:extLst>
              <a:ext uri="{FF2B5EF4-FFF2-40B4-BE49-F238E27FC236}">
                <a16:creationId xmlns:a16="http://schemas.microsoft.com/office/drawing/2014/main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8440021" y="3245417"/>
            <a:ext cx="3751979" cy="949042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60%</a:t>
            </a:r>
          </a:p>
          <a:p>
            <a:pPr algn="l">
              <a:lnSpc>
                <a:spcPts val="1500"/>
              </a:lnSpc>
            </a:pP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Регионы</a:t>
            </a: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– 20%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1,59 млн. батареек</a:t>
            </a:r>
          </a:p>
          <a:p>
            <a:pPr algn="l"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Вне бюджетные средства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99" name="Shape 54801">
            <a:extLst>
              <a:ext uri="{FF2B5EF4-FFF2-40B4-BE49-F238E27FC236}">
                <a16:creationId xmlns:a16="http://schemas.microsoft.com/office/drawing/2014/main" id="{69155E03-1F09-0445-9AE8-9780E662241F}"/>
              </a:ext>
            </a:extLst>
          </p:cNvPr>
          <p:cNvSpPr/>
          <p:nvPr/>
        </p:nvSpPr>
        <p:spPr>
          <a:xfrm>
            <a:off x="8502539" y="2114712"/>
            <a:ext cx="535922" cy="53578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cxnSp>
        <p:nvCxnSpPr>
          <p:cNvPr id="102" name="Прямая соединительная линия 101"/>
          <p:cNvCxnSpPr>
            <a:cxnSpLocks/>
          </p:cNvCxnSpPr>
          <p:nvPr/>
        </p:nvCxnSpPr>
        <p:spPr>
          <a:xfrm flipH="1" flipV="1">
            <a:off x="8238434" y="1269520"/>
            <a:ext cx="390983" cy="874754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>
            <a:cxnSpLocks/>
          </p:cNvCxnSpPr>
          <p:nvPr/>
        </p:nvCxnSpPr>
        <p:spPr>
          <a:xfrm flipH="1">
            <a:off x="7315200" y="1256707"/>
            <a:ext cx="923236" cy="2617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img2.freepng.ru/20180519/oyf/kisspng-suitcase-baggage-briefcase-5b000483208bc1.54493227152672781113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77" b="94615" l="10000" r="80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994" y="2201071"/>
            <a:ext cx="623013" cy="359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ubtitle 2">
            <a:extLst>
              <a:ext uri="{FF2B5EF4-FFF2-40B4-BE49-F238E27FC236}">
                <a16:creationId xmlns:a16="http://schemas.microsoft.com/office/drawing/2014/main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9825256" y="1894995"/>
            <a:ext cx="2806055" cy="10871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80%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Регионы</a:t>
            </a: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– 35%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2,3 млн. батареек</a:t>
            </a:r>
          </a:p>
          <a:p>
            <a:pPr algn="l"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Вне бюджетные средства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A50125-3BCA-C04A-B982-B0B0679FEA73}"/>
              </a:ext>
            </a:extLst>
          </p:cNvPr>
          <p:cNvSpPr txBox="1"/>
          <p:nvPr/>
        </p:nvSpPr>
        <p:spPr>
          <a:xfrm>
            <a:off x="7551493" y="978170"/>
            <a:ext cx="549189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2024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5672884" y="1346409"/>
            <a:ext cx="2429751" cy="24025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Итоги</a:t>
            </a:r>
            <a:endParaRPr lang="en-US" sz="105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CA275DA4-B60D-DD44-B95D-6E89AB9AFDE7}"/>
              </a:ext>
            </a:extLst>
          </p:cNvPr>
          <p:cNvSpPr txBox="1">
            <a:spLocks/>
          </p:cNvSpPr>
          <p:nvPr/>
        </p:nvSpPr>
        <p:spPr>
          <a:xfrm>
            <a:off x="163169" y="5254971"/>
            <a:ext cx="3034174" cy="45050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Запуск Опытной схемы обращения с отходами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5681527" y="6146339"/>
            <a:ext cx="3793495" cy="68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5% населения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121 тыс. батареек</a:t>
            </a:r>
          </a:p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Бюджет до 50 тыс. </a:t>
            </a:r>
            <a:r>
              <a:rPr lang="ru-RU" sz="1600" dirty="0" err="1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руб</a:t>
            </a:r>
            <a:r>
              <a:rPr lang="ru-RU" sz="105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6648206" y="5103377"/>
            <a:ext cx="4494695" cy="68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- 20% населения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400 тыс. батареек</a:t>
            </a:r>
          </a:p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Бюджет до 200 тыс. </a:t>
            </a:r>
            <a:r>
              <a:rPr lang="ru-RU" sz="1600" dirty="0" err="1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руб</a:t>
            </a: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  <a:endParaRPr lang="ru-RU" sz="1050" dirty="0"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515654" y="4215207"/>
            <a:ext cx="4108174" cy="87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40% </a:t>
            </a:r>
          </a:p>
          <a:p>
            <a:pPr>
              <a:lnSpc>
                <a:spcPts val="1500"/>
              </a:lnSpc>
            </a:pP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Регионы</a:t>
            </a: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– 10% 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1,033 млн. батареек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Вне бюджетные средства</a:t>
            </a:r>
            <a:endParaRPr lang="en-US" sz="1600" dirty="0"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EE9B8A6-B190-4594-814B-E70C66FC887B}"/>
              </a:ext>
            </a:extLst>
          </p:cNvPr>
          <p:cNvSpPr/>
          <p:nvPr/>
        </p:nvSpPr>
        <p:spPr>
          <a:xfrm>
            <a:off x="3216286" y="2101853"/>
            <a:ext cx="4247305" cy="47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Наладка схемы</a:t>
            </a:r>
            <a:b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Уточнение графика транспортировки </a:t>
            </a:r>
            <a:endParaRPr lang="en-US" sz="1600" dirty="0">
              <a:solidFill>
                <a:srgbClr val="FF0000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3" name="Название 1">
            <a:extLst>
              <a:ext uri="{FF2B5EF4-FFF2-40B4-BE49-F238E27FC236}">
                <a16:creationId xmlns:a16="http://schemas.microsoft.com/office/drawing/2014/main" id="{9C0A7F3F-4412-46A7-BEA3-C2663D9C3559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Дорожная карта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CBC62B6-9658-441A-BDCB-614EF349868A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430809-447A-4EE2-8841-616CE6B3A3C8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4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25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азвание 1">
            <a:extLst>
              <a:ext uri="{FF2B5EF4-FFF2-40B4-BE49-F238E27FC236}">
                <a16:creationId xmlns:a16="http://schemas.microsoft.com/office/drawing/2014/main" id="{CB464EAF-EEFD-4E8D-8DC3-8DF22C525BC4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Новаторские идеи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469C541-FA58-4F11-A99A-331CE594E59E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626766-C591-435C-A3C7-130EAC3D7C53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5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16A1033-71A8-4ECB-A121-9EB7EBC6C231}"/>
              </a:ext>
            </a:extLst>
          </p:cNvPr>
          <p:cNvSpPr/>
          <p:nvPr/>
        </p:nvSpPr>
        <p:spPr>
          <a:xfrm>
            <a:off x="961345" y="4171540"/>
            <a:ext cx="2213097" cy="1750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Montserrat" panose="00000500000000000000"/>
              </a:rPr>
              <a:t>Мин</a:t>
            </a:r>
            <a:br>
              <a:rPr lang="ru-RU" sz="3200" dirty="0">
                <a:latin typeface="Montserrat" panose="00000500000000000000"/>
              </a:rPr>
            </a:br>
            <a:r>
              <a:rPr lang="ru-RU" sz="3200" dirty="0">
                <a:latin typeface="Montserrat" panose="00000500000000000000"/>
              </a:rPr>
              <a:t>Природы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94361E4-02D7-49F3-A1F4-E90CF3672C0E}"/>
              </a:ext>
            </a:extLst>
          </p:cNvPr>
          <p:cNvSpPr/>
          <p:nvPr/>
        </p:nvSpPr>
        <p:spPr>
          <a:xfrm>
            <a:off x="949910" y="1395629"/>
            <a:ext cx="2201662" cy="1750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E1DFD0F-F1EF-4123-BFE6-B9C1F43D6795}"/>
              </a:ext>
            </a:extLst>
          </p:cNvPr>
          <p:cNvSpPr/>
          <p:nvPr/>
        </p:nvSpPr>
        <p:spPr>
          <a:xfrm>
            <a:off x="4083727" y="2876369"/>
            <a:ext cx="3053919" cy="175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Montserrat" panose="00000500000000000000"/>
              </a:rPr>
              <a:t>Региональный Оператор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E800DE1-05BC-4BDB-9CF5-A47B3127137C}"/>
              </a:ext>
            </a:extLst>
          </p:cNvPr>
          <p:cNvCxnSpPr>
            <a:cxnSpLocks/>
            <a:stCxn id="11" idx="3"/>
            <a:endCxn id="11" idx="3"/>
          </p:cNvCxnSpPr>
          <p:nvPr/>
        </p:nvCxnSpPr>
        <p:spPr>
          <a:xfrm>
            <a:off x="7137646" y="37518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3EB6CE4-1E14-458D-AA66-4B678F8A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219" y="1289863"/>
            <a:ext cx="1877442" cy="2021861"/>
          </a:xfrm>
          <a:prstGeom prst="rect">
            <a:avLst/>
          </a:prstGeom>
        </p:spPr>
      </p:pic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B421DFC3-D441-4BB2-8171-03B3E716EBD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137646" y="2592280"/>
            <a:ext cx="1953088" cy="115954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A5BDACA9-528D-4202-A3CB-629E539F124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137646" y="3751823"/>
            <a:ext cx="1953088" cy="148073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972832D-8E44-4BEC-B357-0471DD1312E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151572" y="2271084"/>
            <a:ext cx="932155" cy="14807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BD28DE8-8898-43A9-BE61-1DC5877FC5D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174442" y="3751823"/>
            <a:ext cx="909285" cy="1295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 descr="Пейзаж холма">
            <a:extLst>
              <a:ext uri="{FF2B5EF4-FFF2-40B4-BE49-F238E27FC236}">
                <a16:creationId xmlns:a16="http://schemas.microsoft.com/office/drawing/2014/main" id="{FF75E5C7-7E18-495A-BAAA-70511F0DC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4308" y="1702933"/>
            <a:ext cx="1778693" cy="1778693"/>
          </a:xfrm>
          <a:prstGeom prst="rect">
            <a:avLst/>
          </a:prstGeom>
        </p:spPr>
      </p:pic>
      <p:pic>
        <p:nvPicPr>
          <p:cNvPr id="49" name="Рисунок 48" descr="Переработка">
            <a:extLst>
              <a:ext uri="{FF2B5EF4-FFF2-40B4-BE49-F238E27FC236}">
                <a16:creationId xmlns:a16="http://schemas.microsoft.com/office/drawing/2014/main" id="{F8A093AA-0863-4F2F-80FB-6D2CD2F14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8705" y="3703624"/>
            <a:ext cx="914400" cy="914400"/>
          </a:xfrm>
          <a:prstGeom prst="rect">
            <a:avLst/>
          </a:prstGeom>
        </p:spPr>
      </p:pic>
      <p:pic>
        <p:nvPicPr>
          <p:cNvPr id="67" name="Рисунок 66" descr="Город">
            <a:extLst>
              <a:ext uri="{FF2B5EF4-FFF2-40B4-BE49-F238E27FC236}">
                <a16:creationId xmlns:a16="http://schemas.microsoft.com/office/drawing/2014/main" id="{550BB237-1486-465B-A4D8-3EAE9F7906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92373" y="4433369"/>
            <a:ext cx="1598383" cy="15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BE4254-3275-43F5-AE4D-CFF5AE9F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8092"/>
            <a:ext cx="5572594" cy="3623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Изображение 4">
            <a:extLst>
              <a:ext uri="{FF2B5EF4-FFF2-40B4-BE49-F238E27FC236}">
                <a16:creationId xmlns:a16="http://schemas.microsoft.com/office/drawing/2014/main" id="{88F5A126-5B1A-4FB6-B462-F05B41D11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189" y="362390"/>
            <a:ext cx="5134797" cy="385109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271E1F2-5879-47DE-8010-573BA7108F47}"/>
              </a:ext>
            </a:extLst>
          </p:cNvPr>
          <p:cNvSpPr/>
          <p:nvPr/>
        </p:nvSpPr>
        <p:spPr>
          <a:xfrm>
            <a:off x="466189" y="4009622"/>
            <a:ext cx="86377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/>
              </a:rPr>
              <a:t>226 пунктов в Республике</a:t>
            </a:r>
          </a:p>
          <a:p>
            <a:endParaRPr lang="ru-RU" sz="2000" dirty="0">
              <a:latin typeface="Montserrat" panose="0000050000000000000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/>
              </a:rPr>
              <a:t>Налаженная инфраструктура</a:t>
            </a:r>
            <a:endParaRPr lang="ru-RU" sz="1400" dirty="0">
              <a:latin typeface="Montserrat" panose="00000500000000000000"/>
            </a:endParaRPr>
          </a:p>
          <a:p>
            <a:endParaRPr lang="ru-RU" sz="2000" dirty="0">
              <a:latin typeface="Montserrat" panose="0000050000000000000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/>
              </a:rPr>
              <a:t>Существующая развитая Логистика</a:t>
            </a:r>
            <a:endParaRPr lang="ru-RU" sz="1600" dirty="0">
              <a:latin typeface="Montserrat" panose="00000500000000000000"/>
            </a:endParaRPr>
          </a:p>
        </p:txBody>
      </p:sp>
      <p:sp>
        <p:nvSpPr>
          <p:cNvPr id="12" name="Название 1">
            <a:extLst>
              <a:ext uri="{FF2B5EF4-FFF2-40B4-BE49-F238E27FC236}">
                <a16:creationId xmlns:a16="http://schemas.microsoft.com/office/drawing/2014/main" id="{CB464EAF-EEFD-4E8D-8DC3-8DF22C525BC4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Новаторские идеи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469C541-FA58-4F11-A99A-331CE594E59E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626766-C591-435C-A3C7-130EAC3D7C53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497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Изображение 12">
            <a:extLst>
              <a:ext uri="{FF2B5EF4-FFF2-40B4-BE49-F238E27FC236}">
                <a16:creationId xmlns:a16="http://schemas.microsoft.com/office/drawing/2014/main" id="{40FBF76A-C541-4416-BE27-FBA8D101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4" b="81959" l="9653" r="89575">
                        <a14:foregroundMark x1="55212" y1="51031" x2="55212" y2="51031"/>
                        <a14:foregroundMark x1="54826" y1="38144" x2="54826" y2="38144"/>
                        <a14:foregroundMark x1="44015" y1="22680" x2="44015" y2="22680"/>
                        <a14:foregroundMark x1="46332" y1="17526" x2="46332" y2="17526"/>
                        <a14:foregroundMark x1="49807" y1="24742" x2="49807" y2="24742"/>
                        <a14:foregroundMark x1="49035" y1="14948" x2="49035" y2="14948"/>
                        <a14:foregroundMark x1="55985" y1="24227" x2="55985" y2="24227"/>
                        <a14:foregroundMark x1="58687" y1="27835" x2="58687" y2="27835"/>
                        <a14:foregroundMark x1="54440" y1="33505" x2="54440" y2="33505"/>
                        <a14:foregroundMark x1="54440" y1="15979" x2="54440" y2="15979"/>
                        <a14:foregroundMark x1="58687" y1="18041" x2="58687" y2="18041"/>
                        <a14:foregroundMark x1="57915" y1="13402" x2="57915" y2="13402"/>
                        <a14:foregroundMark x1="55985" y1="9794" x2="55985" y2="9794"/>
                        <a14:foregroundMark x1="56371" y1="40206" x2="56371" y2="40206"/>
                        <a14:foregroundMark x1="52510" y1="40722" x2="52510" y2="40722"/>
                        <a14:foregroundMark x1="50965" y1="74227" x2="50965" y2="74227"/>
                        <a14:foregroundMark x1="43243" y1="72680" x2="43243" y2="72680"/>
                        <a14:foregroundMark x1="38996" y1="70619" x2="38996" y2="70619"/>
                        <a14:foregroundMark x1="30888" y1="72165" x2="30888" y2="72165"/>
                        <a14:foregroundMark x1="21236" y1="72165" x2="21236" y2="72165"/>
                        <a14:foregroundMark x1="15444" y1="72165" x2="15444" y2="72165"/>
                        <a14:foregroundMark x1="15830" y1="75258" x2="15830" y2="75258"/>
                        <a14:foregroundMark x1="57143" y1="70619" x2="57143" y2="70619"/>
                        <a14:foregroundMark x1="53282" y1="69588" x2="53282" y2="69588"/>
                        <a14:foregroundMark x1="53668" y1="77320" x2="53668" y2="77320"/>
                        <a14:foregroundMark x1="64093" y1="68041" x2="64093" y2="68041"/>
                        <a14:foregroundMark x1="69498" y1="72680" x2="69498" y2="72680"/>
                        <a14:foregroundMark x1="82239" y1="72680" x2="82239" y2="72680"/>
                        <a14:foregroundMark x1="82239" y1="67010" x2="82239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5478" y="3758344"/>
            <a:ext cx="4101793" cy="3072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EEDF-044C-4428-B324-54D03CDDAB5F}"/>
              </a:ext>
            </a:extLst>
          </p:cNvPr>
          <p:cNvSpPr txBox="1"/>
          <p:nvPr/>
        </p:nvSpPr>
        <p:spPr>
          <a:xfrm>
            <a:off x="367685" y="1157182"/>
            <a:ext cx="4775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/>
              </a:rPr>
              <a:t>Единый поставщик услуг: ООО «Меркурий»</a:t>
            </a:r>
          </a:p>
          <a:p>
            <a:r>
              <a:rPr lang="ru-RU" sz="2400" dirty="0">
                <a:latin typeface="Montserrat" panose="00000500000000000000"/>
              </a:rPr>
              <a:t>Сбор, транспортировка и утилизация </a:t>
            </a:r>
          </a:p>
          <a:p>
            <a:r>
              <a:rPr lang="ru-RU" sz="2400" b="1" u="sng" dirty="0">
                <a:latin typeface="Montserrat" panose="00000500000000000000"/>
              </a:rPr>
              <a:t>26 млн. </a:t>
            </a:r>
            <a:r>
              <a:rPr lang="ru-RU" sz="2400" b="1" u="sng" dirty="0" err="1">
                <a:latin typeface="Montserrat" panose="00000500000000000000"/>
              </a:rPr>
              <a:t>руб</a:t>
            </a:r>
            <a:r>
              <a:rPr lang="ru-RU" sz="2400" b="1" u="sng" dirty="0">
                <a:latin typeface="Montserrat" panose="00000500000000000000"/>
              </a:rPr>
              <a:t> </a:t>
            </a:r>
            <a:endParaRPr lang="ru-RU" sz="1600" b="1" u="sng" dirty="0">
              <a:latin typeface="Montserrat" panose="00000500000000000000"/>
            </a:endParaRPr>
          </a:p>
        </p:txBody>
      </p:sp>
      <p:pic>
        <p:nvPicPr>
          <p:cNvPr id="8" name="Изображение 12">
            <a:extLst>
              <a:ext uri="{FF2B5EF4-FFF2-40B4-BE49-F238E27FC236}">
                <a16:creationId xmlns:a16="http://schemas.microsoft.com/office/drawing/2014/main" id="{8D402699-06BB-4B0C-8552-9A049503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4" b="81959" l="9653" r="89575">
                        <a14:foregroundMark x1="55212" y1="51031" x2="55212" y2="51031"/>
                        <a14:foregroundMark x1="54826" y1="38144" x2="54826" y2="38144"/>
                        <a14:foregroundMark x1="44015" y1="22680" x2="44015" y2="22680"/>
                        <a14:foregroundMark x1="46332" y1="17526" x2="46332" y2="17526"/>
                        <a14:foregroundMark x1="49807" y1="24742" x2="49807" y2="24742"/>
                        <a14:foregroundMark x1="49035" y1="14948" x2="49035" y2="14948"/>
                        <a14:foregroundMark x1="55985" y1="24227" x2="55985" y2="24227"/>
                        <a14:foregroundMark x1="58687" y1="27835" x2="58687" y2="27835"/>
                        <a14:foregroundMark x1="54440" y1="33505" x2="54440" y2="33505"/>
                        <a14:foregroundMark x1="54440" y1="15979" x2="54440" y2="15979"/>
                        <a14:foregroundMark x1="58687" y1="18041" x2="58687" y2="18041"/>
                        <a14:foregroundMark x1="57915" y1="13402" x2="57915" y2="13402"/>
                        <a14:foregroundMark x1="55985" y1="9794" x2="55985" y2="9794"/>
                        <a14:foregroundMark x1="56371" y1="40206" x2="56371" y2="40206"/>
                        <a14:foregroundMark x1="52510" y1="40722" x2="52510" y2="40722"/>
                        <a14:foregroundMark x1="50965" y1="74227" x2="50965" y2="74227"/>
                        <a14:foregroundMark x1="43243" y1="72680" x2="43243" y2="72680"/>
                        <a14:foregroundMark x1="38996" y1="70619" x2="38996" y2="70619"/>
                        <a14:foregroundMark x1="30888" y1="72165" x2="30888" y2="72165"/>
                        <a14:foregroundMark x1="21236" y1="72165" x2="21236" y2="72165"/>
                        <a14:foregroundMark x1="15444" y1="72165" x2="15444" y2="72165"/>
                        <a14:foregroundMark x1="15830" y1="75258" x2="15830" y2="75258"/>
                        <a14:foregroundMark x1="57143" y1="70619" x2="57143" y2="70619"/>
                        <a14:foregroundMark x1="53282" y1="69588" x2="53282" y2="69588"/>
                        <a14:foregroundMark x1="53668" y1="77320" x2="53668" y2="77320"/>
                        <a14:foregroundMark x1="64093" y1="68041" x2="64093" y2="68041"/>
                        <a14:foregroundMark x1="69498" y1="72680" x2="69498" y2="72680"/>
                        <a14:foregroundMark x1="82239" y1="72680" x2="82239" y2="72680"/>
                        <a14:foregroundMark x1="82239" y1="67010" x2="82239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42652" y="3628661"/>
            <a:ext cx="4474346" cy="335143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57EBD5-08D8-4BE4-AC38-52EABC02828D}"/>
              </a:ext>
            </a:extLst>
          </p:cNvPr>
          <p:cNvSpPr/>
          <p:nvPr/>
        </p:nvSpPr>
        <p:spPr>
          <a:xfrm>
            <a:off x="5912528" y="1157183"/>
            <a:ext cx="57527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anose="00000500000000000000"/>
              </a:rPr>
              <a:t>Совмещенная поставка услуг:</a:t>
            </a:r>
          </a:p>
          <a:p>
            <a:r>
              <a:rPr lang="ru-RU" sz="2400" dirty="0">
                <a:latin typeface="Montserrat" panose="00000500000000000000"/>
              </a:rPr>
              <a:t>Сбор и транспортировка – Почта России</a:t>
            </a:r>
          </a:p>
          <a:p>
            <a:r>
              <a:rPr lang="ru-RU" sz="2400" dirty="0">
                <a:latin typeface="Montserrat" panose="00000500000000000000"/>
              </a:rPr>
              <a:t>Утилизация – ООО «Меркурий»</a:t>
            </a:r>
          </a:p>
          <a:p>
            <a:r>
              <a:rPr lang="ru-RU" sz="2400" b="1" u="sng" dirty="0">
                <a:latin typeface="Montserrat" panose="00000500000000000000"/>
              </a:rPr>
              <a:t>11,3 млн. </a:t>
            </a:r>
            <a:r>
              <a:rPr lang="ru-RU" sz="2400" b="1" u="sng" dirty="0" err="1">
                <a:latin typeface="Montserrat" panose="00000500000000000000"/>
              </a:rPr>
              <a:t>руб</a:t>
            </a:r>
            <a:endParaRPr lang="ru-RU" sz="1600" b="1" u="sng" dirty="0">
              <a:latin typeface="Montserrat" panose="00000500000000000000"/>
            </a:endParaRPr>
          </a:p>
        </p:txBody>
      </p:sp>
      <p:pic>
        <p:nvPicPr>
          <p:cNvPr id="15" name="Изображение 4">
            <a:extLst>
              <a:ext uri="{FF2B5EF4-FFF2-40B4-BE49-F238E27FC236}">
                <a16:creationId xmlns:a16="http://schemas.microsoft.com/office/drawing/2014/main" id="{6F260F28-BC5C-4AB7-A395-BE3D9B0DB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1469" y="3229339"/>
            <a:ext cx="5134797" cy="3851098"/>
          </a:xfrm>
          <a:prstGeom prst="rect">
            <a:avLst/>
          </a:prstGeom>
        </p:spPr>
      </p:pic>
      <p:sp>
        <p:nvSpPr>
          <p:cNvPr id="16" name="Знак ''плюс'' 15">
            <a:extLst>
              <a:ext uri="{FF2B5EF4-FFF2-40B4-BE49-F238E27FC236}">
                <a16:creationId xmlns:a16="http://schemas.microsoft.com/office/drawing/2014/main" id="{B0888008-EF7E-4796-9CDA-A4B2169E1CEE}"/>
              </a:ext>
            </a:extLst>
          </p:cNvPr>
          <p:cNvSpPr/>
          <p:nvPr/>
        </p:nvSpPr>
        <p:spPr>
          <a:xfrm>
            <a:off x="8755131" y="4737637"/>
            <a:ext cx="861135" cy="83450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EE29908-6F57-444D-9F72-15CB557D939D}"/>
              </a:ext>
            </a:extLst>
          </p:cNvPr>
          <p:cNvCxnSpPr>
            <a:cxnSpLocks/>
          </p:cNvCxnSpPr>
          <p:nvPr/>
        </p:nvCxnSpPr>
        <p:spPr>
          <a:xfrm flipV="1">
            <a:off x="5379868" y="1285862"/>
            <a:ext cx="0" cy="53874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Название 1">
            <a:extLst>
              <a:ext uri="{FF2B5EF4-FFF2-40B4-BE49-F238E27FC236}">
                <a16:creationId xmlns:a16="http://schemas.microsoft.com/office/drawing/2014/main" id="{07F854A2-AFA5-4863-AB03-9C9E2083EBF8}"/>
              </a:ext>
            </a:extLst>
          </p:cNvPr>
          <p:cNvSpPr txBox="1">
            <a:spLocks/>
          </p:cNvSpPr>
          <p:nvPr/>
        </p:nvSpPr>
        <p:spPr>
          <a:xfrm>
            <a:off x="509974" y="238384"/>
            <a:ext cx="11062562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Экономический эффект для партнера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258A59C-5AD3-40F3-A3B6-4B3B21655A76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B11E7F-DBA5-4A67-87F6-2BFD8BBF8DDE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49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57EBD5-08D8-4BE4-AC38-52EABC02828D}"/>
              </a:ext>
            </a:extLst>
          </p:cNvPr>
          <p:cNvSpPr/>
          <p:nvPr/>
        </p:nvSpPr>
        <p:spPr>
          <a:xfrm>
            <a:off x="1135496" y="1812549"/>
            <a:ext cx="99210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Montserrat" panose="00000500000000000000"/>
              </a:rPr>
              <a:t>Готовы ответить на ваши вопросы</a:t>
            </a:r>
            <a:endParaRPr lang="ru-RU" sz="2000" b="1" u="sng" dirty="0">
              <a:latin typeface="Montserrat" panose="0000050000000000000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F3B9FF-3D28-4E16-B92F-17510D9D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17" y="2805171"/>
            <a:ext cx="4572000" cy="2562225"/>
          </a:xfrm>
          <a:prstGeom prst="rect">
            <a:avLst/>
          </a:prstGeom>
        </p:spPr>
      </p:pic>
      <p:sp>
        <p:nvSpPr>
          <p:cNvPr id="7" name="Название 1">
            <a:extLst>
              <a:ext uri="{FF2B5EF4-FFF2-40B4-BE49-F238E27FC236}">
                <a16:creationId xmlns:a16="http://schemas.microsoft.com/office/drawing/2014/main" id="{E82A4111-FB26-48DD-968B-DA02FBA29DDE}"/>
              </a:ext>
            </a:extLst>
          </p:cNvPr>
          <p:cNvSpPr txBox="1">
            <a:spLocks/>
          </p:cNvSpPr>
          <p:nvPr/>
        </p:nvSpPr>
        <p:spPr>
          <a:xfrm>
            <a:off x="509974" y="238384"/>
            <a:ext cx="11062562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Спасибо за внимание!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4E1D93D-92F1-46E1-8B13-D2E3A94D96E8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1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Приложение_Проблематика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945" y="4305470"/>
            <a:ext cx="1004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Нет единства «сверху».</a:t>
            </a:r>
            <a:br>
              <a:rPr lang="ru-RU" sz="2000" dirty="0">
                <a:latin typeface="Montserrat" panose="00000500000000000000" pitchFamily="2" charset="-52"/>
              </a:rPr>
            </a:br>
            <a:r>
              <a:rPr lang="ru-RU" sz="2000" dirty="0">
                <a:latin typeface="Montserrat" panose="00000500000000000000" pitchFamily="2" charset="-52"/>
              </a:rPr>
              <a:t>Нет единой программы у государства о том, как внедрять в регионах, особенно отдаленных от больших транспортных узлов о том, как населению разделять и собирать, сортировать и утилизировать отходы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91645" y="1493784"/>
            <a:ext cx="94000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Незаинтересованность населения в сортировке и сдаче отдельных отходов. Нет мотивации относить мусор в пункты сбора отходов, которые могут находиться за несколько км от места жительства</a:t>
            </a:r>
            <a:endParaRPr lang="en-US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91645" y="2963719"/>
            <a:ext cx="10106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Большие расстояния удаленных сел, поселков от городов (узлов сбора и транспортировки отходов). Хотя в удаленных регионах тоже образуется достаточное количество опасных отходов</a:t>
            </a:r>
            <a:endParaRPr lang="en-US" sz="16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51406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</TotalTime>
  <Words>1470</Words>
  <Application>Microsoft Office PowerPoint</Application>
  <PresentationFormat>Широкоэкранный</PresentationFormat>
  <Paragraphs>132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Lato Light</vt:lpstr>
      <vt:lpstr>League Spartan</vt:lpstr>
      <vt:lpstr>Mangal</vt:lpstr>
      <vt:lpstr>Montserrat</vt:lpstr>
      <vt:lpstr>Wingdings</vt:lpstr>
      <vt:lpstr>Тема Office</vt:lpstr>
      <vt:lpstr>Специальное оформление</vt:lpstr>
      <vt:lpstr>Опасные отходы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Nik</dc:creator>
  <cp:lastModifiedBy>Марина</cp:lastModifiedBy>
  <cp:revision>247</cp:revision>
  <dcterms:created xsi:type="dcterms:W3CDTF">2020-09-13T12:00:46Z</dcterms:created>
  <dcterms:modified xsi:type="dcterms:W3CDTF">2021-11-14T06:50:31Z</dcterms:modified>
</cp:coreProperties>
</file>