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68" r:id="rId3"/>
    <p:sldId id="26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739"/>
    <a:srgbClr val="F0A600"/>
    <a:srgbClr val="CC0000"/>
    <a:srgbClr val="FFCF37"/>
    <a:srgbClr val="DE0000"/>
    <a:srgbClr val="08DA7B"/>
    <a:srgbClr val="FB513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3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-48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5A6B7-66E7-4CFF-9CD1-471E2314FBB4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B23E9-761E-4064-B5B1-9AB64F47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5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B131B-785F-4821-9B90-BC2CA19DA7B5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6C86-968E-4119-95B2-5AE5091EF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8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0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23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9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3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3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3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4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1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66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0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39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5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7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3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E5D0-5DB1-4B76-BF4C-BAAB9F3CF226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8669-20F4-4EA9-A9D7-C3A206D257CE}" type="datetimeFigureOut">
              <a:rPr lang="ru-RU" smtClean="0"/>
              <a:t>13.11.21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8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>
            <a:extLst>
              <a:ext uri="{FF2B5EF4-FFF2-40B4-BE49-F238E27FC236}">
                <a16:creationId xmlns:a16="http://schemas.microsoft.com/office/drawing/2014/main" xmlns="" id="{D4B05E27-BA1B-8748-A8A5-C606EDE77486}"/>
              </a:ext>
            </a:extLst>
          </p:cNvPr>
          <p:cNvSpPr/>
          <p:nvPr/>
        </p:nvSpPr>
        <p:spPr>
          <a:xfrm>
            <a:off x="3231504" y="4072616"/>
            <a:ext cx="7037314" cy="2809266"/>
          </a:xfrm>
          <a:custGeom>
            <a:avLst/>
            <a:gdLst>
              <a:gd name="connsiteX0" fmla="*/ 11530893 w 12952237"/>
              <a:gd name="connsiteY0" fmla="*/ 0 h 4785708"/>
              <a:gd name="connsiteX1" fmla="*/ 12952237 w 12952237"/>
              <a:gd name="connsiteY1" fmla="*/ 0 h 4785708"/>
              <a:gd name="connsiteX2" fmla="*/ 6789956 w 12952237"/>
              <a:gd name="connsiteY2" fmla="*/ 4785708 h 4785708"/>
              <a:gd name="connsiteX3" fmla="*/ 0 w 12952237"/>
              <a:gd name="connsiteY3" fmla="*/ 4785708 h 47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2237" h="4785708">
                <a:moveTo>
                  <a:pt x="11530893" y="0"/>
                </a:moveTo>
                <a:lnTo>
                  <a:pt x="12952237" y="0"/>
                </a:lnTo>
                <a:lnTo>
                  <a:pt x="6789956" y="4785708"/>
                </a:lnTo>
                <a:lnTo>
                  <a:pt x="0" y="4785708"/>
                </a:ln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28" name="Shape 54788">
            <a:extLst>
              <a:ext uri="{FF2B5EF4-FFF2-40B4-BE49-F238E27FC236}">
                <a16:creationId xmlns:a16="http://schemas.microsoft.com/office/drawing/2014/main" xmlns="" id="{3CA0787A-0130-6740-855E-181CFD6C9EAE}"/>
              </a:ext>
            </a:extLst>
          </p:cNvPr>
          <p:cNvSpPr/>
          <p:nvPr/>
        </p:nvSpPr>
        <p:spPr>
          <a:xfrm>
            <a:off x="9492646" y="2198663"/>
            <a:ext cx="1677872" cy="1873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64" y="0"/>
                </a:moveTo>
                <a:lnTo>
                  <a:pt x="11385" y="4582"/>
                </a:lnTo>
                <a:lnTo>
                  <a:pt x="14002" y="4582"/>
                </a:lnTo>
                <a:lnTo>
                  <a:pt x="0" y="21600"/>
                </a:lnTo>
                <a:lnTo>
                  <a:pt x="10037" y="21600"/>
                </a:lnTo>
                <a:lnTo>
                  <a:pt x="19058" y="4582"/>
                </a:lnTo>
                <a:lnTo>
                  <a:pt x="21600" y="4582"/>
                </a:lnTo>
                <a:lnTo>
                  <a:pt x="18964" y="0"/>
                </a:lnTo>
                <a:close/>
              </a:path>
            </a:pathLst>
          </a:cu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23" name="Shape 54790">
            <a:extLst>
              <a:ext uri="{FF2B5EF4-FFF2-40B4-BE49-F238E27FC236}">
                <a16:creationId xmlns:a16="http://schemas.microsoft.com/office/drawing/2014/main" xmlns="" id="{1EBD1C84-42FA-674C-BCAA-CF01377CEED9}"/>
              </a:ext>
            </a:extLst>
          </p:cNvPr>
          <p:cNvSpPr/>
          <p:nvPr/>
        </p:nvSpPr>
        <p:spPr>
          <a:xfrm>
            <a:off x="4867943" y="6631895"/>
            <a:ext cx="1344095" cy="249987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25" name="Shape 54791">
            <a:extLst>
              <a:ext uri="{FF2B5EF4-FFF2-40B4-BE49-F238E27FC236}">
                <a16:creationId xmlns:a16="http://schemas.microsoft.com/office/drawing/2014/main" xmlns="" id="{4B8250F3-51E4-0349-9071-94D5CE5CA1DF}"/>
              </a:ext>
            </a:extLst>
          </p:cNvPr>
          <p:cNvSpPr/>
          <p:nvPr/>
        </p:nvSpPr>
        <p:spPr>
          <a:xfrm>
            <a:off x="4867943" y="5488319"/>
            <a:ext cx="1344096" cy="1343746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9" name="Shape 54795">
            <a:extLst>
              <a:ext uri="{FF2B5EF4-FFF2-40B4-BE49-F238E27FC236}">
                <a16:creationId xmlns:a16="http://schemas.microsoft.com/office/drawing/2014/main" xmlns="" id="{A71A4CC9-CF5E-204F-A56D-20C4F3900EFB}"/>
              </a:ext>
            </a:extLst>
          </p:cNvPr>
          <p:cNvSpPr/>
          <p:nvPr/>
        </p:nvSpPr>
        <p:spPr>
          <a:xfrm>
            <a:off x="6345738" y="5955887"/>
            <a:ext cx="982522" cy="227368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21" name="Shape 54796">
            <a:extLst>
              <a:ext uri="{FF2B5EF4-FFF2-40B4-BE49-F238E27FC236}">
                <a16:creationId xmlns:a16="http://schemas.microsoft.com/office/drawing/2014/main" xmlns="" id="{DB2B544A-BC2C-0549-A254-09880B7D0CE4}"/>
              </a:ext>
            </a:extLst>
          </p:cNvPr>
          <p:cNvSpPr/>
          <p:nvPr/>
        </p:nvSpPr>
        <p:spPr>
          <a:xfrm>
            <a:off x="6345738" y="5119940"/>
            <a:ext cx="982522" cy="982268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5" name="Shape 54800">
            <a:extLst>
              <a:ext uri="{FF2B5EF4-FFF2-40B4-BE49-F238E27FC236}">
                <a16:creationId xmlns:a16="http://schemas.microsoft.com/office/drawing/2014/main" xmlns="" id="{05E4C932-1B48-C64B-8989-51C6BF7E7C05}"/>
              </a:ext>
            </a:extLst>
          </p:cNvPr>
          <p:cNvSpPr/>
          <p:nvPr/>
        </p:nvSpPr>
        <p:spPr>
          <a:xfrm>
            <a:off x="8845920" y="4510728"/>
            <a:ext cx="535922" cy="124020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7" name="Shape 54801">
            <a:extLst>
              <a:ext uri="{FF2B5EF4-FFF2-40B4-BE49-F238E27FC236}">
                <a16:creationId xmlns:a16="http://schemas.microsoft.com/office/drawing/2014/main" xmlns="" id="{69155E03-1F09-0445-9AE8-9780E662241F}"/>
              </a:ext>
            </a:extLst>
          </p:cNvPr>
          <p:cNvSpPr/>
          <p:nvPr/>
        </p:nvSpPr>
        <p:spPr>
          <a:xfrm>
            <a:off x="8845920" y="4036955"/>
            <a:ext cx="535922" cy="535783"/>
          </a:xfrm>
          <a:prstGeom prst="ellipse">
            <a:avLst/>
          </a:prstGeom>
          <a:solidFill>
            <a:srgbClr val="CC0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1" name="Shape 54805">
            <a:extLst>
              <a:ext uri="{FF2B5EF4-FFF2-40B4-BE49-F238E27FC236}">
                <a16:creationId xmlns:a16="http://schemas.microsoft.com/office/drawing/2014/main" xmlns="" id="{3B6A5978-4BA8-2249-B422-4606F5C779F2}"/>
              </a:ext>
            </a:extLst>
          </p:cNvPr>
          <p:cNvSpPr/>
          <p:nvPr/>
        </p:nvSpPr>
        <p:spPr>
          <a:xfrm>
            <a:off x="7453096" y="5419752"/>
            <a:ext cx="714562" cy="165359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3" name="Shape 54806">
            <a:extLst>
              <a:ext uri="{FF2B5EF4-FFF2-40B4-BE49-F238E27FC236}">
                <a16:creationId xmlns:a16="http://schemas.microsoft.com/office/drawing/2014/main" xmlns="" id="{14F34FE5-AE71-AC45-A195-D37586DCFFB6}"/>
              </a:ext>
            </a:extLst>
          </p:cNvPr>
          <p:cNvSpPr/>
          <p:nvPr/>
        </p:nvSpPr>
        <p:spPr>
          <a:xfrm>
            <a:off x="7432377" y="4741941"/>
            <a:ext cx="756000" cy="756000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6A50125-3BCA-C04A-B982-B0B0679FEA73}"/>
              </a:ext>
            </a:extLst>
          </p:cNvPr>
          <p:cNvSpPr txBox="1"/>
          <p:nvPr/>
        </p:nvSpPr>
        <p:spPr>
          <a:xfrm>
            <a:off x="2185450" y="4607585"/>
            <a:ext cx="1537966" cy="323165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1 марта 2022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ACAD620-4723-6748-A2B0-4A2B9BC1D931}"/>
              </a:ext>
            </a:extLst>
          </p:cNvPr>
          <p:cNvSpPr txBox="1"/>
          <p:nvPr/>
        </p:nvSpPr>
        <p:spPr>
          <a:xfrm>
            <a:off x="3710690" y="2989501"/>
            <a:ext cx="1912167" cy="323165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I-II </a:t>
            </a:r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квартал 2023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xmlns="" id="{2C20915A-3DC0-F748-88C4-F53B874AFEFD}"/>
              </a:ext>
            </a:extLst>
          </p:cNvPr>
          <p:cNvSpPr txBox="1">
            <a:spLocks/>
          </p:cNvSpPr>
          <p:nvPr/>
        </p:nvSpPr>
        <p:spPr>
          <a:xfrm>
            <a:off x="2219739" y="3334754"/>
            <a:ext cx="4185873" cy="62196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Распространение схемы обращения на ближайшие поселения и деревни, подключение отделений почты России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54500D6-C0EE-4446-8C8D-CE0F242A32BA}"/>
              </a:ext>
            </a:extLst>
          </p:cNvPr>
          <p:cNvSpPr txBox="1"/>
          <p:nvPr/>
        </p:nvSpPr>
        <p:spPr>
          <a:xfrm>
            <a:off x="2740525" y="3854880"/>
            <a:ext cx="2778240" cy="323165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II-III</a:t>
            </a:r>
            <a:r>
              <a:rPr lang="ru-RU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квартал (лето) 2022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xmlns="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2076174" y="4214404"/>
            <a:ext cx="3442592" cy="42960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Оценка эффективности схемы обращения, проведение конкурса на выбор фирмы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827157" y="463623"/>
            <a:ext cx="10515600" cy="0"/>
          </a:xfrm>
          <a:prstGeom prst="line">
            <a:avLst/>
          </a:prstGeom>
          <a:ln w="38100">
            <a:solidFill>
              <a:srgbClr val="F0A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827157" y="493975"/>
            <a:ext cx="4968240" cy="294164"/>
          </a:xfrm>
          <a:prstGeom prst="rect">
            <a:avLst/>
          </a:prstGeom>
        </p:spPr>
        <p:txBody>
          <a:bodyPr vert="horz" lIns="1800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Дорожная карта проекта</a:t>
            </a:r>
            <a:endParaRPr lang="ru-RU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https://ds05.infourok.ru/uploads/ex/0a7e/000d02cd-78e09bc2/hello_html_e6ceb1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23" y="5709815"/>
            <a:ext cx="679735" cy="8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https://static.tildacdn.com/tild6130-6134-4138-b138-363935386632/kisspng-wrench-scr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79" y="5249421"/>
            <a:ext cx="670087" cy="6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Shape 54805">
            <a:extLst>
              <a:ext uri="{FF2B5EF4-FFF2-40B4-BE49-F238E27FC236}">
                <a16:creationId xmlns:a16="http://schemas.microsoft.com/office/drawing/2014/main" xmlns="" id="{3B6A5978-4BA8-2249-B422-4606F5C779F2}"/>
              </a:ext>
            </a:extLst>
          </p:cNvPr>
          <p:cNvSpPr/>
          <p:nvPr/>
        </p:nvSpPr>
        <p:spPr>
          <a:xfrm>
            <a:off x="8197801" y="4959957"/>
            <a:ext cx="648119" cy="137230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63" name="Shape 54806">
            <a:extLst>
              <a:ext uri="{FF2B5EF4-FFF2-40B4-BE49-F238E27FC236}">
                <a16:creationId xmlns:a16="http://schemas.microsoft.com/office/drawing/2014/main" xmlns="" id="{14F34FE5-AE71-AC45-A195-D37586DCFFB6}"/>
              </a:ext>
            </a:extLst>
          </p:cNvPr>
          <p:cNvSpPr/>
          <p:nvPr/>
        </p:nvSpPr>
        <p:spPr>
          <a:xfrm>
            <a:off x="8159553" y="4344752"/>
            <a:ext cx="684000" cy="684000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pic>
        <p:nvPicPr>
          <p:cNvPr id="6180" name="Picture 36" descr="https://image.flaticon.com/icons/png/512/326/3268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50" y="4818214"/>
            <a:ext cx="603453" cy="6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794078" y="4959957"/>
            <a:ext cx="1105180" cy="73249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518765" y="4216021"/>
            <a:ext cx="914400" cy="91440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 flipV="1">
            <a:off x="2396435" y="4216022"/>
            <a:ext cx="3143558" cy="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408560" y="3334754"/>
            <a:ext cx="1061662" cy="1316468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7475639" y="2604839"/>
            <a:ext cx="764377" cy="1744338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4130261" y="2595960"/>
            <a:ext cx="3345379" cy="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2759943" y="3334753"/>
            <a:ext cx="3648617" cy="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1060174" y="4959957"/>
            <a:ext cx="2733905" cy="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 flipV="1">
            <a:off x="8274556" y="1954282"/>
            <a:ext cx="631333" cy="2047122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4472609" y="1954282"/>
            <a:ext cx="3816101" cy="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ACAD620-4723-6748-A2B0-4A2B9BC1D931}"/>
              </a:ext>
            </a:extLst>
          </p:cNvPr>
          <p:cNvSpPr txBox="1"/>
          <p:nvPr/>
        </p:nvSpPr>
        <p:spPr>
          <a:xfrm>
            <a:off x="4726219" y="2264761"/>
            <a:ext cx="1835298" cy="323165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III </a:t>
            </a:r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квартал </a:t>
            </a:r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2023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http://meiling.dsrosinka.caduk.ru/images/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85" y="4392054"/>
            <a:ext cx="612536" cy="6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Subtitle 2">
            <a:extLst>
              <a:ext uri="{FF2B5EF4-FFF2-40B4-BE49-F238E27FC236}">
                <a16:creationId xmlns:a16="http://schemas.microsoft.com/office/drawing/2014/main" xmlns="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4011431" y="2613616"/>
            <a:ext cx="3464208" cy="237244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Установка контейнеров на АЗС городов и сел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8" name="Shape 54800">
            <a:extLst>
              <a:ext uri="{FF2B5EF4-FFF2-40B4-BE49-F238E27FC236}">
                <a16:creationId xmlns:a16="http://schemas.microsoft.com/office/drawing/2014/main" xmlns="" id="{05E4C932-1B48-C64B-8989-51C6BF7E7C05}"/>
              </a:ext>
            </a:extLst>
          </p:cNvPr>
          <p:cNvSpPr/>
          <p:nvPr/>
        </p:nvSpPr>
        <p:spPr>
          <a:xfrm>
            <a:off x="9388082" y="4180827"/>
            <a:ext cx="535922" cy="124020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99" name="Shape 54801">
            <a:extLst>
              <a:ext uri="{FF2B5EF4-FFF2-40B4-BE49-F238E27FC236}">
                <a16:creationId xmlns:a16="http://schemas.microsoft.com/office/drawing/2014/main" xmlns="" id="{69155E03-1F09-0445-9AE8-9780E662241F}"/>
              </a:ext>
            </a:extLst>
          </p:cNvPr>
          <p:cNvSpPr/>
          <p:nvPr/>
        </p:nvSpPr>
        <p:spPr>
          <a:xfrm>
            <a:off x="9381842" y="3671409"/>
            <a:ext cx="535922" cy="53578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 flipV="1">
            <a:off x="9481602" y="1013564"/>
            <a:ext cx="73525" cy="2564523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 flipV="1">
            <a:off x="7317215" y="1013564"/>
            <a:ext cx="2164387" cy="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img2.freepng.ru/20180519/oyf/kisspng-suitcase-baggage-briefcase-5b000483208bc1.54493227152672781113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77" b="94615" l="10000" r="80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296" y="3765641"/>
            <a:ext cx="623013" cy="35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54500D6-C0EE-4446-8C8D-CE0F242A32BA}"/>
              </a:ext>
            </a:extLst>
          </p:cNvPr>
          <p:cNvSpPr txBox="1"/>
          <p:nvPr/>
        </p:nvSpPr>
        <p:spPr>
          <a:xfrm>
            <a:off x="5620845" y="1618632"/>
            <a:ext cx="2130263" cy="323165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IV</a:t>
            </a:r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 квартал 202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3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xmlns="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4075043" y="1941797"/>
            <a:ext cx="4193713" cy="42960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Масштабирование 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схемы обращения на 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территории 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республики Карелия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B6A50125-3BCA-C04A-B982-B0B0679FEA73}"/>
              </a:ext>
            </a:extLst>
          </p:cNvPr>
          <p:cNvSpPr txBox="1"/>
          <p:nvPr/>
        </p:nvSpPr>
        <p:spPr>
          <a:xfrm>
            <a:off x="8148509" y="690399"/>
            <a:ext cx="605294" cy="323165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2024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xmlns="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7034696" y="1029583"/>
            <a:ext cx="2429751" cy="42960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Подведение итогов внедрения дорожной программы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048" name="Picture 24" descr="https://upload.wikimedia.org/wikipedia/commons/thumb/1/1e/Gnome-searchtool.svg/1200px-Gnome-searchtool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42" y="4125604"/>
            <a:ext cx="346477" cy="3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Subtitle 2">
            <a:extLst>
              <a:ext uri="{FF2B5EF4-FFF2-40B4-BE49-F238E27FC236}">
                <a16:creationId xmlns:a16="http://schemas.microsoft.com/office/drawing/2014/main" xmlns="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1021310" y="5073587"/>
            <a:ext cx="2827681" cy="1006686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Запуск схемы обращения с отходами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и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II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класса опасности (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размещение контейнеров на территориях 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школ, ВУЗов, Административных учреждений)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0869" y="1016000"/>
            <a:ext cx="267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/>
                <a:cs typeface="Arial"/>
              </a:rPr>
              <a:t>Правовое обеспечение</a:t>
            </a:r>
            <a:endParaRPr lang="ru-RU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6138" y="1013791"/>
            <a:ext cx="294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/>
                <a:cs typeface="Arial"/>
              </a:rPr>
              <a:t>Финансовое обеспечение</a:t>
            </a:r>
            <a:endParaRPr lang="ru-RU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183" y="1698485"/>
            <a:ext cx="4993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Внесение поправок в ФЗ о расширении полномочий местным административным ресурсам;</a:t>
            </a:r>
          </a:p>
          <a:p>
            <a:pPr marL="342900" indent="-342900" algn="just"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Внесение изменений в нормативный документ о транспортировке отработавших батареек и выдача разрешений на перевозку отходов различным транспортным организациям (Почта России);</a:t>
            </a:r>
          </a:p>
          <a:p>
            <a:pPr marL="342900" indent="-342900" algn="just">
              <a:buAutoNum type="arabicPeriod"/>
            </a:pPr>
            <a:endParaRPr lang="ru-RU" sz="1400" dirty="0" smtClean="0">
              <a:latin typeface="Arial"/>
              <a:cs typeface="Arial"/>
            </a:endParaRPr>
          </a:p>
          <a:p>
            <a:pPr algn="just"/>
            <a:endParaRPr lang="ru-RU" sz="1400" dirty="0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27157" y="463623"/>
            <a:ext cx="10515600" cy="0"/>
          </a:xfrm>
          <a:prstGeom prst="line">
            <a:avLst/>
          </a:prstGeom>
          <a:ln w="38100">
            <a:solidFill>
              <a:srgbClr val="F0A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827157" y="493975"/>
            <a:ext cx="4968240" cy="294164"/>
          </a:xfrm>
          <a:prstGeom prst="rect">
            <a:avLst/>
          </a:prstGeom>
        </p:spPr>
        <p:txBody>
          <a:bodyPr vert="horz" lIns="1800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endParaRPr lang="ru-RU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3496" y="1817754"/>
            <a:ext cx="499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400" dirty="0" smtClean="0">
                <a:latin typeface="Arial"/>
                <a:cs typeface="Arial"/>
              </a:rPr>
              <a:t>Проработка экономических стимулов для компаний/государственных учреждений, заинтересованных в обращении с отходами: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 smtClean="0">
                <a:latin typeface="Arial"/>
                <a:cs typeface="Arial"/>
              </a:rPr>
              <a:t>возмещение части затрат на транспортировку из бюджета;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 smtClean="0">
                <a:latin typeface="Arial"/>
                <a:cs typeface="Arial"/>
              </a:rPr>
              <a:t>скидка или беспроцентная аренда земельных участков;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 smtClean="0">
                <a:latin typeface="Arial"/>
                <a:cs typeface="Arial"/>
              </a:rPr>
              <a:t>возможность прохождения практики и стажировки для студентов ВУЗов;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sz="1400" dirty="0" smtClean="0">
                <a:latin typeface="Arial"/>
                <a:cs typeface="Arial"/>
              </a:rPr>
              <a:t>Закладывание в бюджет денег на заключение контракта с организациями по транспортировке отходов;</a:t>
            </a:r>
          </a:p>
        </p:txBody>
      </p:sp>
    </p:spTree>
    <p:extLst>
      <p:ext uri="{BB962C8B-B14F-4D97-AF65-F5344CB8AC3E}">
        <p14:creationId xmlns:p14="http://schemas.microsoft.com/office/powerpoint/2010/main" val="156117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183</Words>
  <Application>Microsoft Macintosh PowerPoint</Application>
  <PresentationFormat>Другой</PresentationFormat>
  <Paragraphs>23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Тема Office</vt:lpstr>
      <vt:lpstr>Специальное оформление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Nik</dc:creator>
  <cp:lastModifiedBy>Gleb Bochkov</cp:lastModifiedBy>
  <cp:revision>125</cp:revision>
  <dcterms:created xsi:type="dcterms:W3CDTF">2020-09-13T12:00:46Z</dcterms:created>
  <dcterms:modified xsi:type="dcterms:W3CDTF">2021-11-13T08:45:54Z</dcterms:modified>
</cp:coreProperties>
</file>