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57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68" y="6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35617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AVL-</a:t>
            </a:r>
            <a:r>
              <a:rPr lang="en-US" dirty="0"/>
              <a:t>tree</a:t>
            </a:r>
            <a:endParaRPr dirty="0"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AVL-дерево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—самобалансирующееся двоичное дерево поиска, в котором каждый узел содержит дополнительную информацию – коэффициент балансировки, равный 0, -1 или 1</a:t>
            </a:r>
            <a:endParaRPr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Коэффициент балансировки равен разности высоты левого и правого поддеревьев узла</a:t>
            </a:r>
            <a:endParaRPr sz="2000"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pic>
        <p:nvPicPr>
          <p:cNvPr id="97" name="Google Shape;97;p14" descr="avl 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4812" y="3429000"/>
            <a:ext cx="3474376" cy="3019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Вставка в AVL-дерево</a:t>
            </a:r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Узел </a:t>
            </a:r>
            <a:r>
              <a:rPr lang="ru-RU" sz="2000" b="1" i="1"/>
              <a:t>newNode </a:t>
            </a:r>
            <a:r>
              <a:rPr lang="ru-RU" sz="2000"/>
              <a:t>всегда вставляется как листовой узел с коэффициентом балансировки 0</a:t>
            </a:r>
            <a:endParaRPr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817200" lvl="0" indent="-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ru-RU" sz="2000"/>
              <a:t>Пусть начальное дерево выглядит, как показано ниже, а вставляемый узел имеет ключ 9</a:t>
            </a:r>
            <a:endParaRPr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pic>
        <p:nvPicPr>
          <p:cNvPr id="194" name="Google Shape;194;p24" descr="initial 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3233146"/>
            <a:ext cx="4824536" cy="34883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 descr="new no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3933056"/>
            <a:ext cx="1296144" cy="1452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Вставка в AVL-дерево</a:t>
            </a: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2. Вставляем узел в подходящее место по правилу двоичного дерева поиска</a:t>
            </a:r>
            <a:endParaRPr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202" name="Google Shape;202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pic>
        <p:nvPicPr>
          <p:cNvPr id="203" name="Google Shape;203;p25" descr="avl tree inser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2511282"/>
            <a:ext cx="6552728" cy="3614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Вставка в AVL-дерево</a:t>
            </a:r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  <p:pic>
        <p:nvPicPr>
          <p:cNvPr id="210" name="Google Shape;210;p26" descr="avl tree inser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616" y="1556792"/>
            <a:ext cx="6301680" cy="510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Вставка в AVL-дерево</a:t>
            </a:r>
            <a:endParaRPr/>
          </a:p>
        </p:txBody>
      </p:sp>
      <p:sp>
        <p:nvSpPr>
          <p:cNvPr id="216" name="Google Shape;216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3. Обновляем коэффициенты балансировки у всех узлов</a:t>
            </a:r>
            <a:endParaRPr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217" name="Google Shape;21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  <p:pic>
        <p:nvPicPr>
          <p:cNvPr id="218" name="Google Shape;218;p27" descr="avl tree inser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35696" y="2182428"/>
            <a:ext cx="4896544" cy="4356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Вставка в AVL-дерево</a:t>
            </a:r>
            <a:endParaRPr/>
          </a:p>
        </p:txBody>
      </p:sp>
      <p:sp>
        <p:nvSpPr>
          <p:cNvPr id="224" name="Google Shape;224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/>
              <a:t>4. Если дерево не сбалансированно (коэффициенты балансировки отличны от -1, 0, 1), выполняем балансировку, проходя вверх по дереву</a:t>
            </a:r>
            <a:endParaRPr sz="2000" dirty="0"/>
          </a:p>
          <a:p>
            <a:pPr marL="70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 dirty="0"/>
              <a:t>если коэффициент балансировки &gt; 1, это означает, что левое поддерево по высоте больше правого поддерева</a:t>
            </a:r>
            <a:endParaRPr dirty="0"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/>
              <a:t>а) если коэффициент балансировки </a:t>
            </a:r>
            <a:r>
              <a:rPr lang="ru-RU" sz="2000" b="1" i="1" dirty="0" err="1"/>
              <a:t>leftChild</a:t>
            </a:r>
            <a:r>
              <a:rPr lang="ru-RU" sz="2000" dirty="0"/>
              <a:t> &gt;= 0, делается правый поворот</a:t>
            </a:r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/>
              <a:t>б) иначе, выполняем левый-правый поворот</a:t>
            </a:r>
            <a:endParaRPr dirty="0"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sp>
        <p:nvSpPr>
          <p:cNvPr id="225" name="Google Shape;225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Вставка в AVL-дерево</a:t>
            </a:r>
            <a:endParaRPr/>
          </a:p>
        </p:txBody>
      </p:sp>
      <p:sp>
        <p:nvSpPr>
          <p:cNvPr id="231" name="Google Shape;231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  <p:pic>
        <p:nvPicPr>
          <p:cNvPr id="232" name="Google Shape;232;p29" descr="insertion in avl 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3342" y="1417638"/>
            <a:ext cx="6559018" cy="2515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9" descr="insertion in avl 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9632" y="4184362"/>
            <a:ext cx="6552728" cy="2560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Вставка в AVL-дерево</a:t>
            </a:r>
            <a:endParaRPr/>
          </a:p>
        </p:txBody>
      </p:sp>
      <p:sp>
        <p:nvSpPr>
          <p:cNvPr id="239" name="Google Shape;239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0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 dirty="0"/>
              <a:t>если коэффициент балансировки &lt; -1, это означает, что правое поддерево по высоте больше левого поддерева</a:t>
            </a:r>
            <a:endParaRPr dirty="0"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/>
              <a:t>а) если коэффициент балансировки </a:t>
            </a:r>
            <a:r>
              <a:rPr lang="en-US" sz="2000" b="1" i="1" dirty="0"/>
              <a:t>Right</a:t>
            </a:r>
            <a:r>
              <a:rPr lang="ru-RU" sz="2000" b="1" i="1" dirty="0"/>
              <a:t>Child</a:t>
            </a:r>
            <a:r>
              <a:rPr lang="ru-RU" sz="2000" dirty="0"/>
              <a:t> </a:t>
            </a:r>
            <a:r>
              <a:rPr lang="en-US" sz="2000" dirty="0"/>
              <a:t>&lt;=</a:t>
            </a:r>
            <a:r>
              <a:rPr lang="ru-RU" sz="2000" dirty="0"/>
              <a:t> 0, делается правый выполняем левый поворот</a:t>
            </a:r>
            <a:endParaRPr dirty="0"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/>
              <a:t>б) иначе, выполняем правый-левый поворот</a:t>
            </a:r>
            <a:endParaRPr dirty="0"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sp>
        <p:nvSpPr>
          <p:cNvPr id="240" name="Google Shape;240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Вставка в AVL-дерево</a:t>
            </a:r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18</a:t>
            </a:fld>
            <a:endParaRPr/>
          </a:p>
        </p:txBody>
      </p:sp>
      <p:pic>
        <p:nvPicPr>
          <p:cNvPr id="247" name="Google Shape;247;p31" descr="left-right inser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5077" y="2348880"/>
            <a:ext cx="5011179" cy="367240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Финальное дерево выглядит так</a:t>
            </a:r>
            <a:endParaRPr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Удаление из AVL-дерева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19</a:t>
            </a:fld>
            <a:endParaRPr/>
          </a:p>
        </p:txBody>
      </p:sp>
      <p:sp>
        <p:nvSpPr>
          <p:cNvPr id="255" name="Google Shape;255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1. Выполняем поиск узла </a:t>
            </a:r>
            <a:r>
              <a:rPr lang="ru-RU" sz="2000" b="1" i="1"/>
              <a:t>nodeToBeDeleted</a:t>
            </a:r>
            <a:r>
              <a:rPr lang="ru-RU" sz="2000"/>
              <a:t> в дереве, который требуется удалить</a:t>
            </a:r>
            <a:endParaRPr sz="2000"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256" name="Google Shape;256;p32" descr="node to be dele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6736" y="1988840"/>
            <a:ext cx="4176464" cy="306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Левый поворот</a:t>
            </a:r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5329692" cy="495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/>
              <a:t>1. Пусть начальное дерево выглядит как</a:t>
            </a:r>
            <a:endParaRPr sz="220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/>
              <a:t>2. Если </a:t>
            </a:r>
            <a:r>
              <a:rPr lang="ru-RU" sz="2200" b="1" i="1"/>
              <a:t>y</a:t>
            </a:r>
            <a:r>
              <a:rPr lang="ru-RU" sz="2200"/>
              <a:t> имеет левое поддерево, то </a:t>
            </a:r>
            <a:r>
              <a:rPr lang="ru-RU" sz="2200" b="1" i="1"/>
              <a:t>x</a:t>
            </a:r>
            <a:r>
              <a:rPr lang="ru-RU" sz="2200"/>
              <a:t> становится родителем левого поддерева </a:t>
            </a:r>
            <a:r>
              <a:rPr lang="ru-RU" sz="2200" b="1" i="1"/>
              <a:t>y</a:t>
            </a:r>
            <a:r>
              <a:rPr lang="ru-RU" sz="2200" i="1"/>
              <a:t> </a:t>
            </a:r>
            <a:r>
              <a:rPr lang="ru-RU" sz="2200"/>
              <a:t>(левое поддерево </a:t>
            </a:r>
            <a:r>
              <a:rPr lang="ru-RU" sz="2200" b="1" i="1"/>
              <a:t>y</a:t>
            </a:r>
            <a:r>
              <a:rPr lang="ru-RU" sz="2200"/>
              <a:t> стало правым поддеревом </a:t>
            </a:r>
            <a:r>
              <a:rPr lang="ru-RU" sz="2200" b="1" i="1"/>
              <a:t>x</a:t>
            </a:r>
            <a:r>
              <a:rPr lang="ru-RU" sz="2200"/>
              <a:t>)</a:t>
            </a:r>
            <a:endParaRPr sz="2200" i="1"/>
          </a:p>
        </p:txBody>
      </p:sp>
      <p:pic>
        <p:nvPicPr>
          <p:cNvPr id="111" name="Google Shape;111;p16" descr="left-rota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28184" y="1256392"/>
            <a:ext cx="1728192" cy="2049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 descr="left-rota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56176" y="3284984"/>
            <a:ext cx="2130364" cy="194421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Удаление из AVL-дерева</a:t>
            </a:r>
            <a:endParaRPr/>
          </a:p>
        </p:txBody>
      </p:sp>
      <p:sp>
        <p:nvSpPr>
          <p:cNvPr id="262" name="Google Shape;262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20</a:t>
            </a:fld>
            <a:endParaRPr/>
          </a:p>
        </p:txBody>
      </p:sp>
      <p:sp>
        <p:nvSpPr>
          <p:cNvPr id="263" name="Google Shape;263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2. Существует 3 случая удаления:</a:t>
            </a:r>
            <a:endParaRPr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а) если </a:t>
            </a:r>
            <a:r>
              <a:rPr lang="ru-RU" sz="2000" b="1" i="1"/>
              <a:t>nodeToBeDeleted</a:t>
            </a:r>
            <a:r>
              <a:rPr lang="ru-RU" sz="2000"/>
              <a:t> – это лист, то узел просто удаляется</a:t>
            </a:r>
            <a:endParaRPr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б) если </a:t>
            </a:r>
            <a:r>
              <a:rPr lang="ru-RU" sz="2000" b="1" i="1"/>
              <a:t>nodeToBeDeleted</a:t>
            </a:r>
            <a:r>
              <a:rPr lang="ru-RU" sz="2000"/>
              <a:t> имеет одного потомка, то ключи потомка и </a:t>
            </a:r>
            <a:r>
              <a:rPr lang="ru-RU" sz="2000" b="1" i="1"/>
              <a:t>nodeToBeDeleted</a:t>
            </a:r>
            <a:r>
              <a:rPr lang="ru-RU" sz="2000"/>
              <a:t> меняются местами, после чего потомок удаляется</a:t>
            </a:r>
            <a:endParaRPr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в) если </a:t>
            </a:r>
            <a:r>
              <a:rPr lang="ru-RU" sz="2000" b="1" i="1"/>
              <a:t>nodeToBeDeleted</a:t>
            </a:r>
            <a:r>
              <a:rPr lang="ru-RU" sz="2000"/>
              <a:t> имеет двух потомков, то выполняется поиск наименьшего ключа </a:t>
            </a:r>
            <a:r>
              <a:rPr lang="ru-RU" sz="2000" b="1" i="1"/>
              <a:t>w</a:t>
            </a:r>
            <a:r>
              <a:rPr lang="ru-RU" sz="2000"/>
              <a:t> в правом поддереве </a:t>
            </a:r>
            <a:endParaRPr sz="2000"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264" name="Google Shape;264;p33" descr="finding the success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32720" y="3560170"/>
            <a:ext cx="4320480" cy="3166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Удаление из AVL-дерева</a:t>
            </a:r>
            <a:endParaRPr/>
          </a:p>
        </p:txBody>
      </p:sp>
      <p:sp>
        <p:nvSpPr>
          <p:cNvPr id="270" name="Google Shape;270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  <p:sp>
        <p:nvSpPr>
          <p:cNvPr id="271" name="Google Shape;271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0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ключи </a:t>
            </a:r>
            <a:r>
              <a:rPr lang="ru-RU" sz="2000" b="1" i="1"/>
              <a:t>nodeToBeDeleted</a:t>
            </a:r>
            <a:r>
              <a:rPr lang="ru-RU" sz="2000"/>
              <a:t> и </a:t>
            </a:r>
            <a:r>
              <a:rPr lang="ru-RU" sz="2000" b="1" i="1"/>
              <a:t>w</a:t>
            </a:r>
            <a:r>
              <a:rPr lang="ru-RU" sz="2000"/>
              <a:t> меняются местами</a:t>
            </a:r>
            <a:endParaRPr/>
          </a:p>
          <a:p>
            <a:pPr marL="70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70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70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70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70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70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70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70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272" name="Google Shape;272;p34" descr="substitute the node to be dele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1720" y="1988840"/>
            <a:ext cx="4752528" cy="30687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Удаление из AVL-дерева</a:t>
            </a:r>
            <a:endParaRPr/>
          </a:p>
        </p:txBody>
      </p:sp>
      <p:sp>
        <p:nvSpPr>
          <p:cNvPr id="278" name="Google Shape;278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  <p:sp>
        <p:nvSpPr>
          <p:cNvPr id="279" name="Google Shape;279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0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узел </a:t>
            </a:r>
            <a:r>
              <a:rPr lang="ru-RU" sz="2000" b="1" i="1"/>
              <a:t>w</a:t>
            </a:r>
            <a:r>
              <a:rPr lang="ru-RU" sz="2000"/>
              <a:t> удаляется</a:t>
            </a:r>
            <a:endParaRPr/>
          </a:p>
          <a:p>
            <a:pPr marL="70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70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70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70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70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70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70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70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280" name="Google Shape;280;p35" descr="remove w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3768" y="2200908"/>
            <a:ext cx="4536504" cy="3324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Удаление из AVL-дерева</a:t>
            </a:r>
            <a:endParaRPr/>
          </a:p>
        </p:txBody>
      </p:sp>
      <p:sp>
        <p:nvSpPr>
          <p:cNvPr id="286" name="Google Shape;286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23</a:t>
            </a:fld>
            <a:endParaRPr/>
          </a:p>
        </p:txBody>
      </p:sp>
      <p:sp>
        <p:nvSpPr>
          <p:cNvPr id="287" name="Google Shape;287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3. Обновляются коэффициенты балансировки узлов дерева</a:t>
            </a:r>
            <a:endParaRPr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288" name="Google Shape;288;p36" descr="update b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9021" y="2204864"/>
            <a:ext cx="4925958" cy="3609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Удаление из AVL-дерева</a:t>
            </a:r>
            <a:endParaRPr/>
          </a:p>
        </p:txBody>
      </p:sp>
      <p:sp>
        <p:nvSpPr>
          <p:cNvPr id="294" name="Google Shape;294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24</a:t>
            </a:fld>
            <a:endParaRPr/>
          </a:p>
        </p:txBody>
      </p:sp>
      <p:sp>
        <p:nvSpPr>
          <p:cNvPr id="295" name="Google Shape;295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0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/>
              <a:t>3. Выполняется балансировка дерева, если коэффициент балансировки какого-либо узла не равен 0, -1, 1</a:t>
            </a:r>
            <a:endParaRPr dirty="0"/>
          </a:p>
          <a:p>
            <a:pPr marL="70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 dirty="0"/>
              <a:t>если коэффициент балансировки узла </a:t>
            </a:r>
            <a:r>
              <a:rPr lang="ru-RU" sz="2000" b="1" i="1" dirty="0" err="1"/>
              <a:t>currentNode</a:t>
            </a:r>
            <a:r>
              <a:rPr lang="ru-RU" sz="2000" dirty="0"/>
              <a:t> &gt; 1</a:t>
            </a:r>
            <a:endParaRPr dirty="0"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/>
              <a:t>	а) если коэффициент балансировки </a:t>
            </a:r>
            <a:r>
              <a:rPr lang="ru-RU" sz="2000" b="1" i="1" dirty="0" err="1"/>
              <a:t>leftChild</a:t>
            </a:r>
            <a:r>
              <a:rPr lang="ru-RU" sz="2000" dirty="0"/>
              <a:t> &gt;= 0, делается правый поворот</a:t>
            </a:r>
            <a:endParaRPr dirty="0"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/>
              <a:t>	б) иначе, делается левый-правый поворот</a:t>
            </a:r>
            <a:endParaRPr dirty="0"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pic>
        <p:nvPicPr>
          <p:cNvPr id="296" name="Google Shape;296;p37" descr="right-rota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608" y="3733605"/>
            <a:ext cx="7056784" cy="2650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Удаление из AVL-дерева</a:t>
            </a:r>
            <a:endParaRPr/>
          </a:p>
        </p:txBody>
      </p:sp>
      <p:sp>
        <p:nvSpPr>
          <p:cNvPr id="302" name="Google Shape;302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  <p:sp>
        <p:nvSpPr>
          <p:cNvPr id="303" name="Google Shape;303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70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/>
              <a:t>если коэффициент балансировки узла </a:t>
            </a:r>
            <a:r>
              <a:rPr lang="ru-RU" sz="2000" b="1" i="1"/>
              <a:t>currentNode</a:t>
            </a:r>
            <a:r>
              <a:rPr lang="ru-RU" sz="2000"/>
              <a:t> &lt; -1</a:t>
            </a:r>
            <a:endParaRPr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	а) если коэффициент балансировки </a:t>
            </a:r>
            <a:r>
              <a:rPr lang="ru-RU" sz="2000" b="1" i="1"/>
              <a:t>rightChild</a:t>
            </a:r>
            <a:r>
              <a:rPr lang="ru-RU" sz="2000"/>
              <a:t> &lt;= 0, делается левый поворот</a:t>
            </a:r>
            <a:endParaRPr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	б) иначе, делается правый-левый поворот</a:t>
            </a:r>
            <a:endParaRPr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36000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/>
              <a:t>5. Финальное дерево выглядит так</a:t>
            </a:r>
            <a:endParaRPr sz="2000"/>
          </a:p>
        </p:txBody>
      </p:sp>
      <p:pic>
        <p:nvPicPr>
          <p:cNvPr id="304" name="Google Shape;304;p38" descr="avl 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7804" y="3654646"/>
            <a:ext cx="3528392" cy="3066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Левый поворот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5338936" cy="495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/>
              <a:t>3. Если родитель </a:t>
            </a:r>
            <a:r>
              <a:rPr lang="ru-RU" sz="2200" b="1" i="1"/>
              <a:t>x</a:t>
            </a:r>
            <a:r>
              <a:rPr lang="ru-RU" sz="2200"/>
              <a:t> равен NULL, то </a:t>
            </a:r>
            <a:r>
              <a:rPr lang="ru-RU" sz="2200" b="1" i="1"/>
              <a:t>y</a:t>
            </a:r>
            <a:r>
              <a:rPr lang="ru-RU" sz="2200"/>
              <a:t> становится корнем дерева</a:t>
            </a:r>
            <a:endParaRPr sz="220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/>
              <a:t>4. В противном случае, если </a:t>
            </a:r>
            <a:r>
              <a:rPr lang="ru-RU" sz="2200" b="1" i="1"/>
              <a:t>x</a:t>
            </a:r>
            <a:r>
              <a:rPr lang="ru-RU" sz="2200"/>
              <a:t> является левым потомком </a:t>
            </a:r>
            <a:r>
              <a:rPr lang="ru-RU" sz="2200" b="1" i="1"/>
              <a:t>p</a:t>
            </a:r>
            <a:r>
              <a:rPr lang="ru-RU" sz="2200"/>
              <a:t>, то </a:t>
            </a:r>
            <a:r>
              <a:rPr lang="ru-RU" sz="2200" b="1" i="1"/>
              <a:t>y</a:t>
            </a:r>
            <a:r>
              <a:rPr lang="ru-RU" sz="2200"/>
              <a:t> назначается левым потомком </a:t>
            </a:r>
            <a:r>
              <a:rPr lang="ru-RU" sz="2200" b="1" i="1"/>
              <a:t>p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i="1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/>
              <a:t>5. В противном случае </a:t>
            </a:r>
            <a:r>
              <a:rPr lang="ru-RU" sz="2200" b="1" i="1"/>
              <a:t>y</a:t>
            </a:r>
            <a:r>
              <a:rPr lang="ru-RU" sz="2200"/>
              <a:t> назначается правым ребенком </a:t>
            </a:r>
            <a:r>
              <a:rPr lang="ru-RU" sz="2200" b="1" i="1"/>
              <a:t>p</a:t>
            </a:r>
            <a:endParaRPr/>
          </a:p>
        </p:txBody>
      </p:sp>
      <p:pic>
        <p:nvPicPr>
          <p:cNvPr id="120" name="Google Shape;120;p17" descr="left-rota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4168" y="3140968"/>
            <a:ext cx="2133157" cy="1671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7" descr="left-rota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00192" y="1340768"/>
            <a:ext cx="1829292" cy="1669451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Левый поворот</a:t>
            </a:r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5338936" cy="495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/>
              <a:t>6. </a:t>
            </a:r>
            <a:r>
              <a:rPr lang="ru-RU" sz="2200" b="1" i="1"/>
              <a:t>y</a:t>
            </a:r>
            <a:r>
              <a:rPr lang="ru-RU" sz="2200"/>
              <a:t> назначается родителем </a:t>
            </a:r>
            <a:r>
              <a:rPr lang="ru-RU" sz="2200" b="1" i="1"/>
              <a:t>x</a:t>
            </a:r>
            <a:endParaRPr sz="2200" b="1" i="1"/>
          </a:p>
        </p:txBody>
      </p:sp>
      <p:pic>
        <p:nvPicPr>
          <p:cNvPr id="129" name="Google Shape;129;p18" descr="left-rota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99314" y="1761137"/>
            <a:ext cx="1944216" cy="21702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0" name="Google Shape;130;p18"/>
          <p:cNvCxnSpPr/>
          <p:nvPr/>
        </p:nvCxnSpPr>
        <p:spPr>
          <a:xfrm>
            <a:off x="3923928" y="3212976"/>
            <a:ext cx="1152128" cy="0"/>
          </a:xfrm>
          <a:prstGeom prst="straightConnector1">
            <a:avLst/>
          </a:pr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31" name="Google Shape;131;p18" descr="left-rota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8451" y="2060848"/>
            <a:ext cx="2387445" cy="1870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 descr="left-rota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55776" y="4637167"/>
            <a:ext cx="1944216" cy="2170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 descr="left-rota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44008" y="4603605"/>
            <a:ext cx="1944216" cy="23059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8"/>
          <p:cNvCxnSpPr/>
          <p:nvPr/>
        </p:nvCxnSpPr>
        <p:spPr>
          <a:xfrm>
            <a:off x="3995936" y="5927529"/>
            <a:ext cx="1152128" cy="0"/>
          </a:xfrm>
          <a:prstGeom prst="straightConnector1">
            <a:avLst/>
          </a:pr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5" name="Google Shape;135;p18"/>
          <p:cNvSpPr/>
          <p:nvPr/>
        </p:nvSpPr>
        <p:spPr>
          <a:xfrm>
            <a:off x="2148294" y="4442807"/>
            <a:ext cx="7761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было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6252750" y="4437112"/>
            <a:ext cx="7906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стало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Правый поворот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5194920" cy="495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/>
              <a:t>1. Пусть начальное дерево выглядит как</a:t>
            </a:r>
            <a:endParaRPr sz="220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/>
              <a:t>2. Если </a:t>
            </a:r>
            <a:r>
              <a:rPr lang="ru-RU" sz="2200" b="1" i="1"/>
              <a:t>x</a:t>
            </a:r>
            <a:r>
              <a:rPr lang="ru-RU" sz="2200"/>
              <a:t> имеет правое поддерево, то </a:t>
            </a:r>
            <a:r>
              <a:rPr lang="ru-RU" sz="2200" b="1" i="1"/>
              <a:t>y</a:t>
            </a:r>
            <a:r>
              <a:rPr lang="ru-RU" sz="2200"/>
              <a:t> назначается родителем правого поддерева </a:t>
            </a:r>
            <a:r>
              <a:rPr lang="ru-RU" sz="2200" b="1" i="1"/>
              <a:t>x </a:t>
            </a:r>
            <a:r>
              <a:rPr lang="ru-RU" sz="2200"/>
              <a:t>(правое поддерево </a:t>
            </a:r>
            <a:r>
              <a:rPr lang="ru-RU" sz="2200" b="1" i="1"/>
              <a:t>x</a:t>
            </a:r>
            <a:r>
              <a:rPr lang="ru-RU" sz="2200"/>
              <a:t> стало левым поддеревом </a:t>
            </a:r>
            <a:r>
              <a:rPr lang="ru-RU" sz="2200" b="1" i="1"/>
              <a:t>y</a:t>
            </a:r>
            <a:r>
              <a:rPr lang="ru-RU" sz="2200"/>
              <a:t>)</a:t>
            </a:r>
            <a:endParaRPr sz="2200" i="1"/>
          </a:p>
        </p:txBody>
      </p:sp>
      <p:pic>
        <p:nvPicPr>
          <p:cNvPr id="144" name="Google Shape;144;p19" descr="right-rota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2160" y="1265831"/>
            <a:ext cx="1863625" cy="2091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9" descr="right-rota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91577" y="3501008"/>
            <a:ext cx="2155948" cy="2019893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Правый поворот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5482952" cy="495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/>
              <a:t>3. Если родитель </a:t>
            </a:r>
            <a:r>
              <a:rPr lang="ru-RU" sz="2200" b="1" i="1"/>
              <a:t>y</a:t>
            </a:r>
            <a:r>
              <a:rPr lang="ru-RU" sz="2200"/>
              <a:t> равен NULL, то </a:t>
            </a:r>
            <a:r>
              <a:rPr lang="ru-RU" sz="2200" b="1" i="1"/>
              <a:t>x</a:t>
            </a:r>
            <a:r>
              <a:rPr lang="ru-RU" sz="2200"/>
              <a:t> становится корнем дерева</a:t>
            </a:r>
            <a:endParaRPr sz="220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/>
              <a:t>4. В противном случае, если </a:t>
            </a:r>
            <a:r>
              <a:rPr lang="ru-RU" sz="2200" b="1" i="1"/>
              <a:t>y</a:t>
            </a:r>
            <a:r>
              <a:rPr lang="ru-RU" sz="2200"/>
              <a:t> является правым потомком </a:t>
            </a:r>
            <a:r>
              <a:rPr lang="ru-RU" sz="2200" b="1" i="1"/>
              <a:t>p</a:t>
            </a:r>
            <a:r>
              <a:rPr lang="ru-RU" sz="2200"/>
              <a:t>, то </a:t>
            </a:r>
            <a:r>
              <a:rPr lang="ru-RU" sz="2200" b="1" i="1"/>
              <a:t>x</a:t>
            </a:r>
            <a:r>
              <a:rPr lang="ru-RU" sz="2200"/>
              <a:t> назначается правым потомком </a:t>
            </a:r>
            <a:r>
              <a:rPr lang="ru-RU" sz="2200" b="1" i="1"/>
              <a:t>p</a:t>
            </a:r>
            <a:endParaRPr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i="1"/>
          </a:p>
          <a:p>
            <a:pPr marL="0" lvl="0" indent="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/>
              <a:t>5. В противном случае </a:t>
            </a:r>
            <a:r>
              <a:rPr lang="ru-RU" sz="2200" b="1" i="1"/>
              <a:t>x</a:t>
            </a:r>
            <a:r>
              <a:rPr lang="ru-RU" sz="2200"/>
              <a:t> назначается левым потомком </a:t>
            </a:r>
            <a:r>
              <a:rPr lang="ru-RU" sz="2200" b="1" i="1"/>
              <a:t>p</a:t>
            </a:r>
            <a:endParaRPr sz="2200" b="1" i="1"/>
          </a:p>
        </p:txBody>
      </p:sp>
      <p:pic>
        <p:nvPicPr>
          <p:cNvPr id="153" name="Google Shape;153;p20" descr="right-rota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8039" y="3429000"/>
            <a:ext cx="1956803" cy="15835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 descr="right-rota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2200" y="1268760"/>
            <a:ext cx="1902642" cy="1782572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Правый поворот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5338936" cy="4953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ru-RU" sz="2200"/>
              <a:t>6. </a:t>
            </a:r>
            <a:r>
              <a:rPr lang="ru-RU" sz="2200" b="1" i="1"/>
              <a:t>x</a:t>
            </a:r>
            <a:r>
              <a:rPr lang="ru-RU" sz="2200"/>
              <a:t> назначается родителем </a:t>
            </a:r>
            <a:r>
              <a:rPr lang="ru-RU" sz="2200" b="1" i="1"/>
              <a:t>y</a:t>
            </a:r>
            <a:endParaRPr sz="2200" b="1" i="1"/>
          </a:p>
        </p:txBody>
      </p:sp>
      <p:pic>
        <p:nvPicPr>
          <p:cNvPr id="162" name="Google Shape;162;p21" descr="right-rota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2120" y="1700808"/>
            <a:ext cx="1979224" cy="222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 descr="right-rota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47664" y="1844824"/>
            <a:ext cx="2224451" cy="180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1"/>
          <p:cNvCxnSpPr/>
          <p:nvPr/>
        </p:nvCxnSpPr>
        <p:spPr>
          <a:xfrm>
            <a:off x="4067944" y="2852936"/>
            <a:ext cx="1152128" cy="0"/>
          </a:xfrm>
          <a:prstGeom prst="straightConnector1">
            <a:avLst/>
          </a:pr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65" name="Google Shape;165;p21" descr="right-rota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08941" y="4713163"/>
            <a:ext cx="1979224" cy="222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 descr="right-rota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59617" y="4713163"/>
            <a:ext cx="1911461" cy="214483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/>
          <p:nvPr/>
        </p:nvSpPr>
        <p:spPr>
          <a:xfrm>
            <a:off x="2180747" y="4432772"/>
            <a:ext cx="7761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было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6285203" y="4427077"/>
            <a:ext cx="79060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стало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" name="Google Shape;169;p21"/>
          <p:cNvCxnSpPr/>
          <p:nvPr/>
        </p:nvCxnSpPr>
        <p:spPr>
          <a:xfrm>
            <a:off x="4139952" y="5661248"/>
            <a:ext cx="1152128" cy="0"/>
          </a:xfrm>
          <a:prstGeom prst="straightConnector1">
            <a:avLst/>
          </a:prstGeom>
          <a:noFill/>
          <a:ln w="57150" cap="flat" cmpd="sng">
            <a:solidFill>
              <a:srgbClr val="00B0F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Левый-правый поворот</a:t>
            </a:r>
            <a:endParaRPr/>
          </a:p>
        </p:txBody>
      </p:sp>
      <p:pic>
        <p:nvPicPr>
          <p:cNvPr id="176" name="Google Shape;176;p22" descr="left-right rota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03260" y="1628800"/>
            <a:ext cx="3537480" cy="1942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2" descr="left-right rota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55776" y="4005064"/>
            <a:ext cx="3899642" cy="202299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Правый-левый поворот</a:t>
            </a:r>
            <a:endParaRPr/>
          </a:p>
        </p:txBody>
      </p:sp>
      <p:pic>
        <p:nvPicPr>
          <p:cNvPr id="184" name="Google Shape;184;p23" descr="right-left rota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43808" y="1268760"/>
            <a:ext cx="3744416" cy="20038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3" descr="right-left rota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8501" y="3645024"/>
            <a:ext cx="3990647" cy="208823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601</Words>
  <Application>Microsoft Office PowerPoint</Application>
  <PresentationFormat>Экран (4:3)</PresentationFormat>
  <Paragraphs>124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8" baseType="lpstr">
      <vt:lpstr>Arial</vt:lpstr>
      <vt:lpstr>Calibri</vt:lpstr>
      <vt:lpstr>Тема Office</vt:lpstr>
      <vt:lpstr>AVL-tree</vt:lpstr>
      <vt:lpstr>Левый поворот</vt:lpstr>
      <vt:lpstr>Левый поворот</vt:lpstr>
      <vt:lpstr>Левый поворот</vt:lpstr>
      <vt:lpstr>Правый поворот</vt:lpstr>
      <vt:lpstr>Правый поворот</vt:lpstr>
      <vt:lpstr>Правый поворот</vt:lpstr>
      <vt:lpstr>Левый-правый поворот</vt:lpstr>
      <vt:lpstr>Правый-левый поворот</vt:lpstr>
      <vt:lpstr>AVL-дерево</vt:lpstr>
      <vt:lpstr>Вставка в AVL-дерево</vt:lpstr>
      <vt:lpstr>Вставка в AVL-дерево</vt:lpstr>
      <vt:lpstr>Вставка в AVL-дерево</vt:lpstr>
      <vt:lpstr>Вставка в AVL-дерево</vt:lpstr>
      <vt:lpstr>Вставка в AVL-дерево</vt:lpstr>
      <vt:lpstr>Вставка в AVL-дерево</vt:lpstr>
      <vt:lpstr>Вставка в AVL-дерево</vt:lpstr>
      <vt:lpstr>Вставка в AVL-дерево</vt:lpstr>
      <vt:lpstr>Удаление из AVL-дерева</vt:lpstr>
      <vt:lpstr>Удаление из AVL-дерева</vt:lpstr>
      <vt:lpstr>Удаление из AVL-дерева</vt:lpstr>
      <vt:lpstr>Удаление из AVL-дерева</vt:lpstr>
      <vt:lpstr>Удаление из AVL-дерева</vt:lpstr>
      <vt:lpstr>Удаление из AVL-дерева</vt:lpstr>
      <vt:lpstr>Удаление из AVL-дерева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AVL-дерево</dc:title>
  <dc:creator>StivenDaedalus</dc:creator>
  <cp:lastModifiedBy>Дмитрий Пестерев</cp:lastModifiedBy>
  <cp:revision>4</cp:revision>
  <dcterms:modified xsi:type="dcterms:W3CDTF">2023-02-06T11:32:41Z</dcterms:modified>
</cp:coreProperties>
</file>