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3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9625" y="885824"/>
            <a:ext cx="10668000" cy="57150"/>
          </a:xfrm>
          <a:custGeom>
            <a:avLst/>
            <a:gdLst/>
            <a:ahLst/>
            <a:cxnLst/>
            <a:rect l="l" t="t" r="r" b="b"/>
            <a:pathLst>
              <a:path w="10668000" h="57150">
                <a:moveTo>
                  <a:pt x="10668000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10668000" y="57150"/>
                </a:lnTo>
                <a:lnTo>
                  <a:pt x="10668000" y="45720"/>
                </a:lnTo>
                <a:close/>
              </a:path>
              <a:path w="10668000" h="57150">
                <a:moveTo>
                  <a:pt x="10668000" y="0"/>
                </a:moveTo>
                <a:lnTo>
                  <a:pt x="0" y="0"/>
                </a:lnTo>
                <a:lnTo>
                  <a:pt x="0" y="34290"/>
                </a:lnTo>
                <a:lnTo>
                  <a:pt x="10668000" y="34290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91224"/>
            <a:ext cx="12191999" cy="8667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4874" y="1162050"/>
            <a:ext cx="10668000" cy="5191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9625" y="885824"/>
            <a:ext cx="10668000" cy="57150"/>
          </a:xfrm>
          <a:custGeom>
            <a:avLst/>
            <a:gdLst/>
            <a:ahLst/>
            <a:cxnLst/>
            <a:rect l="l" t="t" r="r" b="b"/>
            <a:pathLst>
              <a:path w="10668000" h="57150">
                <a:moveTo>
                  <a:pt x="10668000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10668000" y="57150"/>
                </a:lnTo>
                <a:lnTo>
                  <a:pt x="10668000" y="45720"/>
                </a:lnTo>
                <a:close/>
              </a:path>
              <a:path w="10668000" h="57150">
                <a:moveTo>
                  <a:pt x="10668000" y="0"/>
                </a:moveTo>
                <a:lnTo>
                  <a:pt x="0" y="0"/>
                </a:lnTo>
                <a:lnTo>
                  <a:pt x="0" y="34290"/>
                </a:lnTo>
                <a:lnTo>
                  <a:pt x="10668000" y="34290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991224"/>
            <a:ext cx="12191999" cy="866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2175" y="69786"/>
            <a:ext cx="7870190" cy="7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4892" y="1167764"/>
            <a:ext cx="10363835" cy="3481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lakurthi-Sai-Sandeep-reddy/PSCS_46_Application-for-Assessment-of-Quality-of-Textbook-Reference-Books-E--Boo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26452" y="2775457"/>
          <a:ext cx="4352925" cy="267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70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800" b="1" spc="10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Roll</a:t>
                      </a:r>
                      <a:r>
                        <a:rPr sz="1800" b="1" spc="21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2610">
                        <a:lnSpc>
                          <a:spcPts val="2010"/>
                        </a:lnSpc>
                      </a:pPr>
                      <a:r>
                        <a:rPr sz="1800" b="1" spc="13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Student</a:t>
                      </a:r>
                      <a:r>
                        <a:rPr sz="1800" b="1" spc="30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Name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8739" y="1164272"/>
            <a:ext cx="11734165" cy="45294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534660" marR="828675" indent="-4636770">
              <a:lnSpc>
                <a:spcPct val="101699"/>
              </a:lnSpc>
              <a:spcBef>
                <a:spcPts val="50"/>
              </a:spcBef>
            </a:pPr>
            <a:r>
              <a:rPr sz="2400" b="1" dirty="0">
                <a:latin typeface="Cambria"/>
                <a:cs typeface="Cambria"/>
              </a:rPr>
              <a:t>Application</a:t>
            </a:r>
            <a:r>
              <a:rPr sz="2400" b="1" spc="-9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for</a:t>
            </a:r>
            <a:r>
              <a:rPr sz="2400" b="1" spc="-5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Assessment</a:t>
            </a:r>
            <a:r>
              <a:rPr sz="2400" b="1" spc="-4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of</a:t>
            </a:r>
            <a:r>
              <a:rPr sz="2400" b="1" spc="-2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Quality</a:t>
            </a:r>
            <a:r>
              <a:rPr sz="2400" b="1" spc="-6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of</a:t>
            </a:r>
            <a:r>
              <a:rPr sz="2400" b="1" spc="-9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Textbook/Reference</a:t>
            </a:r>
            <a:r>
              <a:rPr sz="2400" b="1" spc="-6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Books/</a:t>
            </a:r>
            <a:r>
              <a:rPr sz="2400" b="1" spc="-75" dirty="0">
                <a:latin typeface="Cambria"/>
                <a:cs typeface="Cambria"/>
              </a:rPr>
              <a:t> </a:t>
            </a:r>
            <a:r>
              <a:rPr sz="2400" b="1" spc="-25" dirty="0">
                <a:latin typeface="Cambria"/>
                <a:cs typeface="Cambria"/>
              </a:rPr>
              <a:t>E- </a:t>
            </a:r>
            <a:r>
              <a:rPr sz="2400" b="1" spc="-20" dirty="0">
                <a:latin typeface="Cambria"/>
                <a:cs typeface="Cambria"/>
              </a:rPr>
              <a:t>Book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Cambria"/>
              <a:cs typeface="Cambria"/>
            </a:endParaRPr>
          </a:p>
          <a:p>
            <a:pPr marL="803910">
              <a:lnSpc>
                <a:spcPct val="100000"/>
              </a:lnSpc>
            </a:pP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Batch</a:t>
            </a:r>
            <a:r>
              <a:rPr sz="1800" b="1" spc="-6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17365D"/>
                </a:solidFill>
                <a:latin typeface="Cambria"/>
                <a:cs typeface="Cambria"/>
              </a:rPr>
              <a:t>Number:CSE_51</a:t>
            </a:r>
            <a:endParaRPr sz="1800">
              <a:latin typeface="Cambria"/>
              <a:cs typeface="Cambria"/>
            </a:endParaRPr>
          </a:p>
          <a:p>
            <a:pPr marL="7835265">
              <a:lnSpc>
                <a:spcPct val="100000"/>
              </a:lnSpc>
              <a:spcBef>
                <a:spcPts val="35"/>
              </a:spcBef>
            </a:pP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Under</a:t>
            </a:r>
            <a:r>
              <a:rPr sz="1800" b="1" spc="-6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the</a:t>
            </a:r>
            <a:r>
              <a:rPr sz="18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Supervision</a:t>
            </a:r>
            <a:r>
              <a:rPr sz="1800" b="1" spc="-2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spc="-25" dirty="0">
                <a:solidFill>
                  <a:srgbClr val="17365D"/>
                </a:solidFill>
                <a:latin typeface="Cambria"/>
                <a:cs typeface="Cambria"/>
              </a:rPr>
              <a:t>of,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800">
              <a:latin typeface="Cambria"/>
              <a:cs typeface="Cambria"/>
            </a:endParaRPr>
          </a:p>
          <a:p>
            <a:pPr marL="6497955">
              <a:lnSpc>
                <a:spcPct val="100000"/>
              </a:lnSpc>
            </a:pP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Ms.</a:t>
            </a:r>
            <a:r>
              <a:rPr sz="1400" b="1" spc="-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Saiqa</a:t>
            </a:r>
            <a:r>
              <a:rPr sz="1400" b="1" spc="-5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1F5F"/>
                </a:solidFill>
                <a:latin typeface="Arial"/>
                <a:cs typeface="Arial"/>
              </a:rPr>
              <a:t>Khan</a:t>
            </a:r>
            <a:r>
              <a:rPr sz="1400" b="1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6497955" marR="5080">
              <a:lnSpc>
                <a:spcPct val="114199"/>
              </a:lnSpc>
              <a:spcBef>
                <a:spcPts val="60"/>
              </a:spcBef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Professor</a:t>
            </a:r>
            <a:r>
              <a:rPr sz="1700" b="1" spc="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/</a:t>
            </a:r>
            <a:r>
              <a:rPr sz="1700" b="1" spc="-7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Associate</a:t>
            </a:r>
            <a:r>
              <a:rPr sz="1700" b="1" spc="-4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Professor</a:t>
            </a:r>
            <a:r>
              <a:rPr sz="1700" b="1" spc="-6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/</a:t>
            </a:r>
            <a:r>
              <a:rPr sz="1700" b="1" spc="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Assistant</a:t>
            </a:r>
            <a:r>
              <a:rPr sz="1700" b="1" spc="-5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Professor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School</a:t>
            </a:r>
            <a:r>
              <a:rPr sz="1700" b="1" spc="-5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of Computer</a:t>
            </a:r>
            <a:r>
              <a:rPr sz="1700" b="1" spc="-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Science</a:t>
            </a:r>
            <a:r>
              <a:rPr sz="1700" b="1" spc="-4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and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 Engineering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Presidency</a:t>
            </a:r>
            <a:r>
              <a:rPr sz="1700" b="1" spc="-5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University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1800" b="1" spc="-4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Program:</a:t>
            </a:r>
            <a:r>
              <a:rPr sz="1800" b="1" spc="-5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C000"/>
                </a:solidFill>
                <a:latin typeface="Arial MT"/>
                <a:cs typeface="Arial MT"/>
              </a:rPr>
              <a:t>B.Tech(Computer</a:t>
            </a:r>
            <a:r>
              <a:rPr sz="1800" spc="-1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C000"/>
                </a:solidFill>
                <a:latin typeface="Arial MT"/>
                <a:cs typeface="Arial MT"/>
              </a:rPr>
              <a:t>Science</a:t>
            </a:r>
            <a:r>
              <a:rPr sz="1800" spc="-3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C000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C000"/>
                </a:solidFill>
                <a:latin typeface="Arial MT"/>
                <a:cs typeface="Arial MT"/>
              </a:rPr>
              <a:t>Engineering)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1800" b="1" spc="-1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18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HoD:</a:t>
            </a:r>
            <a:r>
              <a:rPr sz="1800" b="1" spc="-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Dr.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Asif</a:t>
            </a:r>
            <a:r>
              <a:rPr sz="18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Mohammed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18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Program</a:t>
            </a:r>
            <a:r>
              <a:rPr sz="1800" b="1" spc="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Project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Coordinator:</a:t>
            </a:r>
            <a:r>
              <a:rPr sz="1800" b="1" spc="-4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Dr.</a:t>
            </a:r>
            <a:r>
              <a:rPr sz="18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Jayavadivel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Ravi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18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18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1800" b="1" spc="-2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School</a:t>
            </a:r>
            <a:r>
              <a:rPr sz="1800" b="1" spc="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4F81BC"/>
                </a:solidFill>
                <a:latin typeface="Cambria"/>
                <a:cs typeface="Cambria"/>
              </a:rPr>
              <a:t>Project</a:t>
            </a:r>
            <a:r>
              <a:rPr sz="18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mbria"/>
                <a:cs typeface="Cambria"/>
              </a:rPr>
              <a:t>Coordinators:</a:t>
            </a:r>
            <a:r>
              <a:rPr sz="1800" b="1" spc="1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Dr.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Sampath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K ,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Dr.</a:t>
            </a:r>
            <a:r>
              <a:rPr sz="1800" b="1" spc="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Geetha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spc="-50" dirty="0">
                <a:latin typeface="Cambria"/>
                <a:cs typeface="Cambria"/>
              </a:rPr>
              <a:t>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9250" y="119697"/>
            <a:ext cx="2853690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6625" marR="5080" indent="-923925">
              <a:lnSpc>
                <a:spcPct val="114799"/>
              </a:lnSpc>
              <a:spcBef>
                <a:spcPts val="100"/>
              </a:spcBef>
            </a:pPr>
            <a:r>
              <a:rPr sz="1800" dirty="0"/>
              <a:t>CSE7101-</a:t>
            </a:r>
            <a:r>
              <a:rPr sz="1800" spc="-45" dirty="0"/>
              <a:t> </a:t>
            </a:r>
            <a:r>
              <a:rPr sz="1800" dirty="0"/>
              <a:t>Capstone</a:t>
            </a:r>
            <a:r>
              <a:rPr sz="1800" spc="-55" dirty="0"/>
              <a:t> </a:t>
            </a:r>
            <a:r>
              <a:rPr sz="1800" spc="-10" dirty="0"/>
              <a:t>Project Review-</a:t>
            </a:r>
            <a:r>
              <a:rPr sz="1800" spc="-50" dirty="0"/>
              <a:t>1</a:t>
            </a:r>
            <a:endParaRPr sz="18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7001" y="3171317"/>
          <a:ext cx="5067300" cy="1108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SAI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SANDEEP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REDDY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626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20221CSE0277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SOHAN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039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20221CSE0418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HARSHITH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20221CSE0203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96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References</a:t>
            </a:r>
            <a:r>
              <a:rPr spc="130" dirty="0"/>
              <a:t> </a:t>
            </a:r>
            <a:r>
              <a:rPr dirty="0"/>
              <a:t>(IEEE</a:t>
            </a:r>
            <a:r>
              <a:rPr spc="105" dirty="0"/>
              <a:t> </a:t>
            </a:r>
            <a:r>
              <a:rPr dirty="0"/>
              <a:t>Paper</a:t>
            </a:r>
            <a:r>
              <a:rPr spc="55" dirty="0"/>
              <a:t> </a:t>
            </a:r>
            <a:r>
              <a:rPr spc="-10" dirty="0"/>
              <a:t>format)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2410" y="1540192"/>
            <a:ext cx="9505950" cy="3682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187198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Verdana"/>
                <a:cs typeface="Verdana"/>
              </a:rPr>
              <a:t>[1].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Sampath,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Mr.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"Application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for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Assessment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Quality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of </a:t>
            </a:r>
            <a:r>
              <a:rPr sz="2000" spc="-10" dirty="0">
                <a:latin typeface="Verdana"/>
                <a:cs typeface="Verdana"/>
              </a:rPr>
              <a:t>Textbook/Reference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Book/E-</a:t>
            </a:r>
            <a:r>
              <a:rPr sz="2000" dirty="0">
                <a:latin typeface="Verdana"/>
                <a:cs typeface="Verdana"/>
              </a:rPr>
              <a:t>Books."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(2025).</a:t>
            </a:r>
            <a:endParaRPr sz="2000">
              <a:latin typeface="Verdana"/>
              <a:cs typeface="Verdana"/>
            </a:endParaRPr>
          </a:p>
          <a:p>
            <a:pPr marL="12700" marR="394970">
              <a:lnSpc>
                <a:spcPct val="100000"/>
              </a:lnSpc>
              <a:spcBef>
                <a:spcPts val="2410"/>
              </a:spcBef>
            </a:pPr>
            <a:r>
              <a:rPr sz="2000" dirty="0">
                <a:latin typeface="Verdana"/>
                <a:cs typeface="Verdana"/>
              </a:rPr>
              <a:t>[2].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da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Costa,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BJ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Duarte,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et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al.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"PNLD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DIGITAL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TEXTBOOK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REFERENCE </a:t>
            </a:r>
            <a:r>
              <a:rPr sz="2000" dirty="0">
                <a:latin typeface="Verdana"/>
                <a:cs typeface="Verdana"/>
              </a:rPr>
              <a:t>MODEL: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FRAMEWORK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FOR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NEXT-</a:t>
            </a:r>
            <a:r>
              <a:rPr sz="2000" dirty="0">
                <a:latin typeface="Verdana"/>
                <a:cs typeface="Verdana"/>
              </a:rPr>
              <a:t>GENERATION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INTERACTIVE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AND </a:t>
            </a:r>
            <a:r>
              <a:rPr sz="2000" dirty="0">
                <a:latin typeface="Verdana"/>
                <a:cs typeface="Verdana"/>
              </a:rPr>
              <a:t>INTELLIGENT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EDUCATIONAL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RESOURCES."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EDULEARN25</a:t>
            </a:r>
            <a:r>
              <a:rPr sz="2000" i="1" spc="-50" dirty="0">
                <a:latin typeface="Verdana"/>
                <a:cs typeface="Verdana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Proceedings</a:t>
            </a:r>
            <a:r>
              <a:rPr sz="2000" spc="-10" dirty="0">
                <a:latin typeface="Verdana"/>
                <a:cs typeface="Verdana"/>
              </a:rPr>
              <a:t>. </a:t>
            </a:r>
            <a:r>
              <a:rPr sz="2000" dirty="0">
                <a:latin typeface="Verdana"/>
                <a:cs typeface="Verdana"/>
              </a:rPr>
              <a:t>IATED,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2025.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4800"/>
              </a:lnSpc>
              <a:spcBef>
                <a:spcPts val="2075"/>
              </a:spcBef>
              <a:tabLst>
                <a:tab pos="625475" algn="l"/>
              </a:tabLst>
            </a:pPr>
            <a:r>
              <a:rPr sz="2000" spc="-20" dirty="0">
                <a:latin typeface="Verdana"/>
                <a:cs typeface="Verdana"/>
              </a:rPr>
              <a:t>[3].</a:t>
            </a:r>
            <a:r>
              <a:rPr sz="2000" dirty="0">
                <a:latin typeface="Verdana"/>
                <a:cs typeface="Verdana"/>
              </a:rPr>
              <a:t>	Alibekkyzy,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Saipilova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Aidyn,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Kuanysh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Shormanovna.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"THE </a:t>
            </a:r>
            <a:r>
              <a:rPr sz="2000" dirty="0">
                <a:latin typeface="Verdana"/>
                <a:cs typeface="Verdana"/>
              </a:rPr>
              <a:t>PROCESS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IMPLEMENTING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ELECTRONIC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TEXTBOOKS: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CONTEMPORARY </a:t>
            </a:r>
            <a:r>
              <a:rPr sz="2000" dirty="0">
                <a:latin typeface="Verdana"/>
                <a:cs typeface="Verdana"/>
              </a:rPr>
              <a:t>TRENDS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TRANSFORMATION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EDUCATION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SYSTEM."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In</a:t>
            </a:r>
            <a:r>
              <a:rPr sz="2000" i="1" spc="-75" dirty="0">
                <a:latin typeface="Verdana"/>
                <a:cs typeface="Verdana"/>
              </a:rPr>
              <a:t> </a:t>
            </a:r>
            <a:r>
              <a:rPr sz="2000" i="1" spc="-25" dirty="0">
                <a:latin typeface="Verdana"/>
                <a:cs typeface="Verdana"/>
              </a:rPr>
              <a:t>The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330"/>
              </a:lnSpc>
            </a:pPr>
            <a:r>
              <a:rPr sz="2000" i="1" dirty="0">
                <a:latin typeface="Verdana"/>
                <a:cs typeface="Verdana"/>
              </a:rPr>
              <a:t>World</a:t>
            </a:r>
            <a:r>
              <a:rPr sz="2000" i="1" spc="-4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Of</a:t>
            </a:r>
            <a:r>
              <a:rPr sz="2000" i="1" spc="-1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Science</a:t>
            </a:r>
            <a:r>
              <a:rPr sz="2000" i="1" spc="-55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and</a:t>
            </a:r>
            <a:r>
              <a:rPr sz="2000" i="1" spc="-4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Education</a:t>
            </a:r>
            <a:r>
              <a:rPr sz="2000" i="1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15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апрель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ПН2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(2025):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99-</a:t>
            </a:r>
            <a:r>
              <a:rPr sz="2000" spc="-20" dirty="0">
                <a:latin typeface="Verdana"/>
                <a:cs typeface="Verdana"/>
              </a:rPr>
              <a:t>103.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6225" y="1438275"/>
            <a:ext cx="388620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96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Problem</a:t>
            </a:r>
            <a:r>
              <a:rPr spc="110" dirty="0"/>
              <a:t> </a:t>
            </a:r>
            <a:r>
              <a:rPr dirty="0"/>
              <a:t>Statement</a:t>
            </a:r>
            <a:r>
              <a:rPr spc="135" dirty="0"/>
              <a:t> </a:t>
            </a:r>
            <a:r>
              <a:rPr spc="-10" dirty="0"/>
              <a:t>Number: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375" y="1177289"/>
            <a:ext cx="10385425" cy="470237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0"/>
              </a:spcBef>
            </a:pPr>
            <a:r>
              <a:rPr sz="2150" b="1" dirty="0">
                <a:latin typeface="Cambria"/>
                <a:cs typeface="Cambria"/>
              </a:rPr>
              <a:t>Organization</a:t>
            </a:r>
            <a:r>
              <a:rPr sz="2150" dirty="0">
                <a:latin typeface="Cambria"/>
                <a:cs typeface="Cambria"/>
              </a:rPr>
              <a:t>:</a:t>
            </a:r>
            <a:r>
              <a:rPr sz="2150" spc="220" dirty="0">
                <a:latin typeface="Cambria"/>
                <a:cs typeface="Cambria"/>
              </a:rPr>
              <a:t> </a:t>
            </a:r>
            <a:r>
              <a:rPr lang="en-IN" sz="2000" spc="220" dirty="0">
                <a:latin typeface="Cambria"/>
                <a:cs typeface="Cambria"/>
              </a:rPr>
              <a:t>Internal Quality Assurance Cell(IQAC)</a:t>
            </a:r>
            <a:endParaRPr sz="2150" dirty="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  <a:spcBef>
                <a:spcPts val="1850"/>
              </a:spcBef>
            </a:pPr>
            <a:r>
              <a:rPr sz="2150" b="1" dirty="0">
                <a:latin typeface="Cambria"/>
                <a:cs typeface="Cambria"/>
              </a:rPr>
              <a:t>Category</a:t>
            </a:r>
            <a:r>
              <a:rPr sz="2150" b="1" spc="130" dirty="0">
                <a:latin typeface="Cambria"/>
                <a:cs typeface="Cambria"/>
              </a:rPr>
              <a:t> </a:t>
            </a:r>
            <a:r>
              <a:rPr sz="2150" b="1" dirty="0">
                <a:latin typeface="Cambria"/>
                <a:cs typeface="Cambria"/>
              </a:rPr>
              <a:t>(Hardware</a:t>
            </a:r>
            <a:r>
              <a:rPr sz="2150" b="1" spc="60" dirty="0">
                <a:latin typeface="Cambria"/>
                <a:cs typeface="Cambria"/>
              </a:rPr>
              <a:t> </a:t>
            </a:r>
            <a:r>
              <a:rPr sz="2150" b="1" dirty="0">
                <a:latin typeface="Cambria"/>
                <a:cs typeface="Cambria"/>
              </a:rPr>
              <a:t>/</a:t>
            </a:r>
            <a:r>
              <a:rPr sz="2150" b="1" spc="105" dirty="0">
                <a:latin typeface="Cambria"/>
                <a:cs typeface="Cambria"/>
              </a:rPr>
              <a:t> </a:t>
            </a:r>
            <a:r>
              <a:rPr sz="2150" b="1" dirty="0">
                <a:latin typeface="Cambria"/>
                <a:cs typeface="Cambria"/>
              </a:rPr>
              <a:t>Software</a:t>
            </a:r>
            <a:r>
              <a:rPr sz="2150" b="1" spc="75" dirty="0">
                <a:latin typeface="Cambria"/>
                <a:cs typeface="Cambria"/>
              </a:rPr>
              <a:t> </a:t>
            </a:r>
            <a:r>
              <a:rPr sz="2150" b="1" dirty="0">
                <a:latin typeface="Cambria"/>
                <a:cs typeface="Cambria"/>
              </a:rPr>
              <a:t>/</a:t>
            </a:r>
            <a:r>
              <a:rPr sz="2150" b="1" spc="105" dirty="0">
                <a:latin typeface="Cambria"/>
                <a:cs typeface="Cambria"/>
              </a:rPr>
              <a:t> </a:t>
            </a:r>
            <a:r>
              <a:rPr sz="2150" b="1" dirty="0">
                <a:latin typeface="Cambria"/>
                <a:cs typeface="Cambria"/>
              </a:rPr>
              <a:t>Both)</a:t>
            </a:r>
            <a:r>
              <a:rPr sz="2150" b="1" spc="110" dirty="0">
                <a:latin typeface="Cambria"/>
                <a:cs typeface="Cambria"/>
              </a:rPr>
              <a:t> </a:t>
            </a:r>
            <a:r>
              <a:rPr sz="2150" b="1" dirty="0">
                <a:latin typeface="Cambria"/>
                <a:cs typeface="Cambria"/>
              </a:rPr>
              <a:t>:</a:t>
            </a:r>
            <a:r>
              <a:rPr sz="2150" b="1" spc="95" dirty="0">
                <a:latin typeface="Cambria"/>
                <a:cs typeface="Cambria"/>
              </a:rPr>
              <a:t> </a:t>
            </a:r>
            <a:r>
              <a:rPr sz="2150" spc="-10" dirty="0">
                <a:latin typeface="Cambria"/>
                <a:cs typeface="Cambria"/>
              </a:rPr>
              <a:t>Software</a:t>
            </a:r>
            <a:endParaRPr lang="en-US" sz="2150" spc="-10" dirty="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  <a:spcBef>
                <a:spcPts val="1850"/>
              </a:spcBef>
            </a:pPr>
            <a:r>
              <a:rPr lang="en-IN" sz="2150" b="1" spc="-10" dirty="0">
                <a:latin typeface="Cambria"/>
                <a:cs typeface="Cambria"/>
              </a:rPr>
              <a:t>Problem Description:</a:t>
            </a:r>
            <a:endParaRPr sz="2150" b="1" dirty="0">
              <a:latin typeface="Cambria"/>
              <a:cs typeface="Cambri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Trust in instructional materials decreases without quality assurance.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structured and standardized assessment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should cover accuracy, relevance, clarity, accessibility, and curriculum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may face confusion due to poor-quality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 is to select and approve high-quality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 is to enhance teaching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Aim is to enhance the quality of </a:t>
            </a: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the textbooks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IN" sz="1850" b="1" dirty="0">
              <a:latin typeface="Cambria"/>
              <a:cs typeface="Cambria"/>
            </a:endParaRPr>
          </a:p>
          <a:p>
            <a:pPr marL="393700" marR="83820" indent="-381635">
              <a:lnSpc>
                <a:spcPct val="103200"/>
              </a:lnSpc>
              <a:spcBef>
                <a:spcPts val="1320"/>
              </a:spcBef>
              <a:buSzPct val="111627"/>
              <a:buFont typeface="Arial MT"/>
              <a:buChar char="•"/>
              <a:tabLst>
                <a:tab pos="393700" algn="l"/>
              </a:tabLst>
            </a:pPr>
            <a:endParaRPr sz="1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96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434" y="1079055"/>
            <a:ext cx="11239500" cy="434086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spc="-10" dirty="0">
                <a:latin typeface="Cambria"/>
                <a:cs typeface="Cambria"/>
              </a:rPr>
              <a:t>Objectives:</a:t>
            </a:r>
            <a:endParaRPr sz="2400">
              <a:latin typeface="Cambria"/>
              <a:cs typeface="Cambria"/>
            </a:endParaRPr>
          </a:p>
          <a:p>
            <a:pPr marL="355600" marR="16510" indent="-343535">
              <a:lnSpc>
                <a:spcPct val="205900"/>
              </a:lnSpc>
              <a:spcBef>
                <a:spcPts val="280"/>
              </a:spcBef>
              <a:buSzPct val="154838"/>
              <a:buFont typeface="Arial MT"/>
              <a:buChar char="•"/>
              <a:tabLst>
                <a:tab pos="355600" algn="l"/>
              </a:tabLst>
            </a:pPr>
            <a:r>
              <a:rPr sz="1550" b="1" dirty="0">
                <a:latin typeface="Verdana"/>
                <a:cs typeface="Verdana"/>
              </a:rPr>
              <a:t>Ensure</a:t>
            </a:r>
            <a:r>
              <a:rPr sz="1550" b="1" spc="275" dirty="0">
                <a:latin typeface="Verdana"/>
                <a:cs typeface="Verdana"/>
              </a:rPr>
              <a:t> </a:t>
            </a:r>
            <a:r>
              <a:rPr sz="1550" b="1" dirty="0">
                <a:latin typeface="Verdana"/>
                <a:cs typeface="Verdana"/>
              </a:rPr>
              <a:t>Curriculum</a:t>
            </a:r>
            <a:r>
              <a:rPr sz="1550" b="1" spc="220" dirty="0">
                <a:latin typeface="Verdana"/>
                <a:cs typeface="Verdana"/>
              </a:rPr>
              <a:t> </a:t>
            </a:r>
            <a:r>
              <a:rPr sz="1550" b="1" dirty="0">
                <a:latin typeface="Verdana"/>
                <a:cs typeface="Verdana"/>
              </a:rPr>
              <a:t>Alignment</a:t>
            </a:r>
            <a:r>
              <a:rPr sz="1550" b="1" spc="27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–</a:t>
            </a:r>
            <a:r>
              <a:rPr sz="1550" spc="23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To</a:t>
            </a:r>
            <a:r>
              <a:rPr sz="1550" spc="254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verify</a:t>
            </a:r>
            <a:r>
              <a:rPr sz="1550" spc="24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that</a:t>
            </a:r>
            <a:r>
              <a:rPr sz="1550" spc="20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the</a:t>
            </a:r>
            <a:r>
              <a:rPr sz="1550" spc="22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content</a:t>
            </a:r>
            <a:r>
              <a:rPr sz="1550" spc="25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of</a:t>
            </a:r>
            <a:r>
              <a:rPr sz="1550" spc="23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the</a:t>
            </a:r>
            <a:r>
              <a:rPr sz="1550" spc="22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textbook,</a:t>
            </a:r>
            <a:r>
              <a:rPr sz="1550" spc="254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reference</a:t>
            </a:r>
            <a:r>
              <a:rPr sz="1550" spc="18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book,</a:t>
            </a:r>
            <a:r>
              <a:rPr sz="1550" spc="229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or</a:t>
            </a:r>
            <a:r>
              <a:rPr sz="1550" spc="24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e-</a:t>
            </a:r>
            <a:r>
              <a:rPr sz="1550" spc="-20" dirty="0">
                <a:latin typeface="Verdana"/>
                <a:cs typeface="Verdana"/>
              </a:rPr>
              <a:t>book </a:t>
            </a:r>
            <a:r>
              <a:rPr sz="1550" dirty="0">
                <a:latin typeface="Verdana"/>
                <a:cs typeface="Verdana"/>
              </a:rPr>
              <a:t>is</a:t>
            </a:r>
            <a:r>
              <a:rPr sz="1550" spc="12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consistent</a:t>
            </a:r>
            <a:r>
              <a:rPr sz="1550" spc="15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with</a:t>
            </a:r>
            <a:r>
              <a:rPr sz="1550" spc="12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the</a:t>
            </a:r>
            <a:r>
              <a:rPr sz="1550" spc="13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prescribed</a:t>
            </a:r>
            <a:r>
              <a:rPr sz="1550" spc="10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syllabus</a:t>
            </a:r>
            <a:r>
              <a:rPr sz="1550" spc="17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and</a:t>
            </a:r>
            <a:r>
              <a:rPr sz="1550" spc="17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learning</a:t>
            </a:r>
            <a:r>
              <a:rPr sz="1550" spc="17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outcomes.</a:t>
            </a:r>
            <a:endParaRPr sz="155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820"/>
              </a:spcBef>
              <a:buSzPct val="171428"/>
              <a:buFont typeface="Arial MT"/>
              <a:buChar char="•"/>
              <a:tabLst>
                <a:tab pos="298450" algn="l"/>
              </a:tabLst>
            </a:pPr>
            <a:r>
              <a:rPr sz="1400" b="1" dirty="0">
                <a:latin typeface="Verdana"/>
                <a:cs typeface="Verdana"/>
              </a:rPr>
              <a:t>Maintain</a:t>
            </a:r>
            <a:r>
              <a:rPr sz="1400" b="1" spc="200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Academic</a:t>
            </a:r>
            <a:r>
              <a:rPr sz="1400" b="1" spc="15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Accuracy</a:t>
            </a:r>
            <a:r>
              <a:rPr sz="1400" b="1" spc="1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–</a:t>
            </a:r>
            <a:r>
              <a:rPr sz="1400" spc="1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1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check</a:t>
            </a:r>
            <a:r>
              <a:rPr sz="1400" spc="1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</a:t>
            </a:r>
            <a:r>
              <a:rPr sz="1400" spc="1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factual</a:t>
            </a:r>
            <a:r>
              <a:rPr sz="1400" spc="1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correctness,</a:t>
            </a:r>
            <a:r>
              <a:rPr sz="1400" spc="15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up-to-</a:t>
            </a:r>
            <a:r>
              <a:rPr sz="1400" dirty="0">
                <a:latin typeface="Verdana"/>
                <a:cs typeface="Verdana"/>
              </a:rPr>
              <a:t>date</a:t>
            </a:r>
            <a:r>
              <a:rPr sz="1400" spc="1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information,</a:t>
            </a:r>
            <a:r>
              <a:rPr sz="1400" spc="1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1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inclusion</a:t>
            </a:r>
            <a:r>
              <a:rPr sz="1400" spc="1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1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1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latest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Font typeface="Arial MT"/>
              <a:buChar char="•"/>
            </a:pPr>
            <a:endParaRPr sz="140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</a:pPr>
            <a:r>
              <a:rPr sz="1400" dirty="0">
                <a:latin typeface="Verdana"/>
                <a:cs typeface="Verdana"/>
              </a:rPr>
              <a:t>research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or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developments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in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subject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area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298450" marR="11430" indent="-286385">
              <a:lnSpc>
                <a:spcPct val="196700"/>
              </a:lnSpc>
              <a:spcBef>
                <a:spcPts val="330"/>
              </a:spcBef>
              <a:buSzPct val="171428"/>
              <a:buFont typeface="Arial MT"/>
              <a:buChar char="•"/>
              <a:tabLst>
                <a:tab pos="298450" algn="l"/>
              </a:tabLst>
            </a:pPr>
            <a:r>
              <a:rPr sz="1400" b="1" dirty="0">
                <a:latin typeface="Verdana"/>
                <a:cs typeface="Verdana"/>
              </a:rPr>
              <a:t>Enhance</a:t>
            </a:r>
            <a:r>
              <a:rPr sz="1400" b="1" spc="7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Pedagogical</a:t>
            </a:r>
            <a:r>
              <a:rPr sz="1400" b="1" spc="7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Value</a:t>
            </a:r>
            <a:r>
              <a:rPr sz="1400" b="1" spc="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–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assess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whether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material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promotes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effective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teaching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learning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through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clear </a:t>
            </a:r>
            <a:r>
              <a:rPr sz="1400" dirty="0">
                <a:latin typeface="Verdana"/>
                <a:cs typeface="Verdana"/>
              </a:rPr>
              <a:t>explanations,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logical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structure,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suitable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examples.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4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buSzPct val="171428"/>
              <a:buFont typeface="Arial MT"/>
              <a:buChar char="•"/>
              <a:tabLst>
                <a:tab pos="298450" algn="l"/>
              </a:tabLst>
            </a:pPr>
            <a:r>
              <a:rPr sz="1400" b="1" dirty="0">
                <a:latin typeface="Verdana"/>
                <a:cs typeface="Verdana"/>
              </a:rPr>
              <a:t>Promote</a:t>
            </a:r>
            <a:r>
              <a:rPr sz="1400" b="1" spc="8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Accessibility</a:t>
            </a:r>
            <a:r>
              <a:rPr sz="1400" b="1" spc="7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and</a:t>
            </a:r>
            <a:r>
              <a:rPr sz="1400" b="1" spc="65" dirty="0">
                <a:latin typeface="Verdana"/>
                <a:cs typeface="Verdana"/>
              </a:rPr>
              <a:t> </a:t>
            </a:r>
            <a:r>
              <a:rPr sz="1400" b="1" dirty="0">
                <a:latin typeface="Verdana"/>
                <a:cs typeface="Verdana"/>
              </a:rPr>
              <a:t>Usability</a:t>
            </a:r>
            <a:r>
              <a:rPr sz="1400" b="1" spc="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–</a:t>
            </a:r>
            <a:r>
              <a:rPr sz="1400" spc="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To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evaluate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the</a:t>
            </a:r>
            <a:r>
              <a:rPr sz="1400" spc="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format,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readability,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ease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9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navigation,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ensuring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that</a:t>
            </a:r>
            <a:r>
              <a:rPr sz="1400" spc="10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the</a:t>
            </a:r>
            <a:endParaRPr sz="140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  <a:spcBef>
                <a:spcPts val="1700"/>
              </a:spcBef>
            </a:pPr>
            <a:r>
              <a:rPr sz="1400" dirty="0">
                <a:latin typeface="Verdana"/>
                <a:cs typeface="Verdana"/>
              </a:rPr>
              <a:t>resource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is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user-</a:t>
            </a:r>
            <a:r>
              <a:rPr sz="1400" dirty="0">
                <a:latin typeface="Verdana"/>
                <a:cs typeface="Verdana"/>
              </a:rPr>
              <a:t>friendly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both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students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faculty.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Background</a:t>
            </a:r>
            <a:r>
              <a:rPr spc="75" dirty="0"/>
              <a:t> </a:t>
            </a:r>
            <a:r>
              <a:rPr dirty="0"/>
              <a:t>and</a:t>
            </a:r>
            <a:r>
              <a:rPr spc="70" dirty="0"/>
              <a:t> </a:t>
            </a:r>
            <a:r>
              <a:rPr dirty="0"/>
              <a:t>Related</a:t>
            </a:r>
            <a:r>
              <a:rPr spc="75" dirty="0"/>
              <a:t> </a:t>
            </a:r>
            <a:r>
              <a:rPr dirty="0"/>
              <a:t>work</a:t>
            </a:r>
            <a:r>
              <a:rPr spc="100" dirty="0"/>
              <a:t> </a:t>
            </a:r>
            <a:r>
              <a:rPr dirty="0"/>
              <a:t>for</a:t>
            </a:r>
            <a:r>
              <a:rPr spc="160" dirty="0"/>
              <a:t> </a:t>
            </a:r>
            <a:r>
              <a:rPr dirty="0"/>
              <a:t>title</a:t>
            </a:r>
            <a:r>
              <a:rPr spc="110" dirty="0"/>
              <a:t> </a:t>
            </a:r>
            <a:r>
              <a:rPr spc="-1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7730" y="1663382"/>
            <a:ext cx="103651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25"/>
              </a:spcBef>
              <a:buSzPct val="154838"/>
              <a:buFont typeface="Arial MT"/>
              <a:buChar char="•"/>
              <a:tabLst>
                <a:tab pos="297815" algn="l"/>
              </a:tabLst>
            </a:pPr>
            <a:r>
              <a:rPr sz="1550" dirty="0">
                <a:latin typeface="Verdana"/>
                <a:cs typeface="Verdana"/>
              </a:rPr>
              <a:t>Institutions</a:t>
            </a:r>
            <a:r>
              <a:rPr sz="1550" spc="30" dirty="0">
                <a:latin typeface="Verdana"/>
                <a:cs typeface="Verdana"/>
              </a:rPr>
              <a:t>  </a:t>
            </a:r>
            <a:r>
              <a:rPr sz="1550" dirty="0">
                <a:latin typeface="Verdana"/>
                <a:cs typeface="Verdana"/>
              </a:rPr>
              <a:t>and</a:t>
            </a:r>
            <a:r>
              <a:rPr sz="1550" spc="35" dirty="0">
                <a:latin typeface="Verdana"/>
                <a:cs typeface="Verdana"/>
              </a:rPr>
              <a:t>  </a:t>
            </a:r>
            <a:r>
              <a:rPr sz="1550" dirty="0">
                <a:latin typeface="Verdana"/>
                <a:cs typeface="Verdana"/>
              </a:rPr>
              <a:t>organizations</a:t>
            </a:r>
            <a:r>
              <a:rPr sz="1550" spc="40" dirty="0">
                <a:latin typeface="Verdana"/>
                <a:cs typeface="Verdana"/>
              </a:rPr>
              <a:t>  </a:t>
            </a:r>
            <a:r>
              <a:rPr sz="1550" dirty="0">
                <a:latin typeface="Verdana"/>
                <a:cs typeface="Verdana"/>
              </a:rPr>
              <a:t>(e.g.,</a:t>
            </a:r>
            <a:r>
              <a:rPr sz="1550" spc="15" dirty="0">
                <a:latin typeface="Verdana"/>
                <a:cs typeface="Verdana"/>
              </a:rPr>
              <a:t>  </a:t>
            </a:r>
            <a:r>
              <a:rPr sz="1550" dirty="0">
                <a:latin typeface="Verdana"/>
                <a:cs typeface="Verdana"/>
              </a:rPr>
              <a:t>NCERT,</a:t>
            </a:r>
            <a:r>
              <a:rPr sz="1550" spc="25" dirty="0">
                <a:latin typeface="Verdana"/>
                <a:cs typeface="Verdana"/>
              </a:rPr>
              <a:t>  </a:t>
            </a:r>
            <a:r>
              <a:rPr sz="1550" dirty="0">
                <a:latin typeface="Verdana"/>
                <a:cs typeface="Verdana"/>
              </a:rPr>
              <a:t>UNESCO)</a:t>
            </a:r>
            <a:r>
              <a:rPr sz="1550" spc="-5" dirty="0">
                <a:latin typeface="Verdana"/>
                <a:cs typeface="Verdana"/>
              </a:rPr>
              <a:t>  </a:t>
            </a:r>
            <a:r>
              <a:rPr sz="1550" dirty="0">
                <a:latin typeface="Verdana"/>
                <a:cs typeface="Verdana"/>
              </a:rPr>
              <a:t>have</a:t>
            </a:r>
            <a:r>
              <a:rPr sz="1550" spc="20" dirty="0">
                <a:latin typeface="Verdana"/>
                <a:cs typeface="Verdana"/>
              </a:rPr>
              <a:t>  </a:t>
            </a:r>
            <a:r>
              <a:rPr sz="1550" dirty="0">
                <a:latin typeface="Verdana"/>
                <a:cs typeface="Verdana"/>
              </a:rPr>
              <a:t>developed</a:t>
            </a:r>
            <a:r>
              <a:rPr sz="1550" spc="30" dirty="0">
                <a:latin typeface="Verdana"/>
                <a:cs typeface="Verdana"/>
              </a:rPr>
              <a:t>  </a:t>
            </a:r>
            <a:r>
              <a:rPr sz="1550" dirty="0">
                <a:latin typeface="Verdana"/>
                <a:cs typeface="Verdana"/>
              </a:rPr>
              <a:t>guidelines  focusing  </a:t>
            </a:r>
            <a:r>
              <a:rPr sz="1550" spc="-25" dirty="0">
                <a:latin typeface="Verdana"/>
                <a:cs typeface="Verdana"/>
              </a:rPr>
              <a:t>on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730" y="2066421"/>
            <a:ext cx="6237605" cy="133223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855"/>
              </a:spcBef>
            </a:pPr>
            <a:r>
              <a:rPr sz="1550" dirty="0">
                <a:latin typeface="Verdana"/>
                <a:cs typeface="Verdana"/>
              </a:rPr>
              <a:t>accuracy,</a:t>
            </a:r>
            <a:r>
              <a:rPr sz="1550" spc="14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relevance,</a:t>
            </a:r>
            <a:r>
              <a:rPr sz="1550" spc="23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inclusivity,</a:t>
            </a:r>
            <a:r>
              <a:rPr sz="1550" spc="254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and</a:t>
            </a:r>
            <a:r>
              <a:rPr sz="1550" spc="235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accessibility.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5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buSzPct val="154838"/>
              <a:buFont typeface="Arial MT"/>
              <a:buChar char="•"/>
              <a:tabLst>
                <a:tab pos="297815" algn="l"/>
                <a:tab pos="833755" algn="l"/>
                <a:tab pos="1364615" algn="l"/>
                <a:tab pos="1720850" algn="l"/>
                <a:tab pos="2696845" algn="l"/>
                <a:tab pos="3235325" algn="l"/>
                <a:tab pos="4009390" algn="l"/>
                <a:tab pos="5158105" algn="l"/>
              </a:tabLst>
            </a:pPr>
            <a:r>
              <a:rPr sz="1550" spc="-25" dirty="0">
                <a:latin typeface="Verdana"/>
                <a:cs typeface="Verdana"/>
              </a:rPr>
              <a:t>The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0" dirty="0">
                <a:latin typeface="Verdana"/>
                <a:cs typeface="Verdana"/>
              </a:rPr>
              <a:t>rise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5" dirty="0">
                <a:latin typeface="Verdana"/>
                <a:cs typeface="Verdana"/>
              </a:rPr>
              <a:t>of</a:t>
            </a:r>
            <a:r>
              <a:rPr sz="1550" dirty="0">
                <a:latin typeface="Verdana"/>
                <a:cs typeface="Verdana"/>
              </a:rPr>
              <a:t>	e-</a:t>
            </a:r>
            <a:r>
              <a:rPr sz="1550" spc="-20" dirty="0">
                <a:latin typeface="Verdana"/>
                <a:cs typeface="Verdana"/>
              </a:rPr>
              <a:t>books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5" dirty="0">
                <a:latin typeface="Verdana"/>
                <a:cs typeface="Verdana"/>
              </a:rPr>
              <a:t>and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online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resources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introduces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55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</a:pPr>
            <a:r>
              <a:rPr sz="1550" dirty="0">
                <a:latin typeface="Verdana"/>
                <a:cs typeface="Verdana"/>
              </a:rPr>
              <a:t>interactivity,</a:t>
            </a:r>
            <a:r>
              <a:rPr sz="1550" spc="24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navigation,</a:t>
            </a:r>
            <a:r>
              <a:rPr sz="1550" spc="21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and</a:t>
            </a:r>
            <a:r>
              <a:rPr sz="1550" spc="26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technological</a:t>
            </a:r>
            <a:r>
              <a:rPr sz="1550" spc="254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usability.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9066" y="2646298"/>
            <a:ext cx="399669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9280" algn="l"/>
                <a:tab pos="1807845" algn="l"/>
                <a:tab pos="3120390" algn="l"/>
                <a:tab pos="3751579" algn="l"/>
              </a:tabLst>
            </a:pPr>
            <a:r>
              <a:rPr sz="1550" spc="-25" dirty="0">
                <a:latin typeface="Verdana"/>
                <a:cs typeface="Verdana"/>
              </a:rPr>
              <a:t>new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evaluation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dimensions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0" dirty="0">
                <a:latin typeface="Verdana"/>
                <a:cs typeface="Verdana"/>
              </a:rPr>
              <a:t>such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5" dirty="0">
                <a:latin typeface="Verdana"/>
                <a:cs typeface="Verdana"/>
              </a:rPr>
              <a:t>as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730" y="3618928"/>
            <a:ext cx="10367645" cy="7524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25"/>
              </a:spcBef>
              <a:buSzPct val="154838"/>
              <a:buFont typeface="Arial MT"/>
              <a:buChar char="•"/>
              <a:tabLst>
                <a:tab pos="297815" algn="l"/>
                <a:tab pos="1022350" algn="l"/>
                <a:tab pos="1325880" algn="l"/>
                <a:tab pos="1819910" algn="l"/>
                <a:tab pos="2083435" algn="l"/>
                <a:tab pos="2630170" algn="l"/>
                <a:tab pos="2966720" algn="l"/>
                <a:tab pos="3230245" algn="l"/>
                <a:tab pos="4059554" algn="l"/>
                <a:tab pos="5300345" algn="l"/>
                <a:tab pos="5851525" algn="l"/>
                <a:tab pos="6888480" algn="l"/>
                <a:tab pos="7489190" algn="l"/>
                <a:tab pos="8108315" algn="l"/>
                <a:tab pos="8627745" algn="l"/>
                <a:tab pos="9391650" algn="l"/>
              </a:tabLst>
            </a:pPr>
            <a:r>
              <a:rPr sz="1550" spc="-10" dirty="0">
                <a:latin typeface="Verdana"/>
                <a:cs typeface="Verdana"/>
              </a:rPr>
              <a:t>There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5" dirty="0">
                <a:latin typeface="Verdana"/>
                <a:cs typeface="Verdana"/>
              </a:rPr>
              <a:t>is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0" dirty="0">
                <a:latin typeface="Verdana"/>
                <a:cs typeface="Verdana"/>
              </a:rPr>
              <a:t>still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50" dirty="0">
                <a:latin typeface="Verdana"/>
                <a:cs typeface="Verdana"/>
              </a:rPr>
              <a:t>a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0" dirty="0">
                <a:latin typeface="Verdana"/>
                <a:cs typeface="Verdana"/>
              </a:rPr>
              <a:t>lack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5" dirty="0">
                <a:latin typeface="Verdana"/>
                <a:cs typeface="Verdana"/>
              </a:rPr>
              <a:t>of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50" dirty="0">
                <a:latin typeface="Verdana"/>
                <a:cs typeface="Verdana"/>
              </a:rPr>
              <a:t>a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unified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framework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0" dirty="0">
                <a:latin typeface="Verdana"/>
                <a:cs typeface="Verdana"/>
              </a:rPr>
              <a:t>that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assesses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0" dirty="0">
                <a:latin typeface="Verdana"/>
                <a:cs typeface="Verdana"/>
              </a:rPr>
              <a:t>both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print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25" dirty="0">
                <a:latin typeface="Verdana"/>
                <a:cs typeface="Verdana"/>
              </a:rPr>
              <a:t>and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digital</a:t>
            </a:r>
            <a:r>
              <a:rPr sz="1550" dirty="0">
                <a:latin typeface="Verdana"/>
                <a:cs typeface="Verdana"/>
              </a:rPr>
              <a:t>	</a:t>
            </a:r>
            <a:r>
              <a:rPr sz="1550" spc="-10" dirty="0">
                <a:latin typeface="Verdana"/>
                <a:cs typeface="Verdana"/>
              </a:rPr>
              <a:t>academic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550">
              <a:latin typeface="Verdana"/>
              <a:cs typeface="Verdana"/>
            </a:endParaRPr>
          </a:p>
          <a:p>
            <a:pPr marL="298450">
              <a:lnSpc>
                <a:spcPct val="100000"/>
              </a:lnSpc>
            </a:pPr>
            <a:r>
              <a:rPr sz="1550" dirty="0">
                <a:latin typeface="Verdana"/>
                <a:cs typeface="Verdana"/>
              </a:rPr>
              <a:t>resources</a:t>
            </a:r>
            <a:r>
              <a:rPr sz="1550" spc="12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using</a:t>
            </a:r>
            <a:r>
              <a:rPr sz="1550" spc="18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a</a:t>
            </a:r>
            <a:r>
              <a:rPr sz="1550" spc="170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comprehensive</a:t>
            </a:r>
            <a:r>
              <a:rPr sz="1550" spc="14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set</a:t>
            </a:r>
            <a:r>
              <a:rPr sz="1550" spc="14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of</a:t>
            </a:r>
            <a:r>
              <a:rPr sz="1550" spc="155" dirty="0">
                <a:latin typeface="Verdana"/>
                <a:cs typeface="Verdana"/>
              </a:rPr>
              <a:t> </a:t>
            </a:r>
            <a:r>
              <a:rPr sz="1550" dirty="0">
                <a:latin typeface="Verdana"/>
                <a:cs typeface="Verdana"/>
              </a:rPr>
              <a:t>quality</a:t>
            </a:r>
            <a:r>
              <a:rPr sz="1550" spc="140" dirty="0">
                <a:latin typeface="Verdana"/>
                <a:cs typeface="Verdana"/>
              </a:rPr>
              <a:t> </a:t>
            </a:r>
            <a:r>
              <a:rPr sz="1550" spc="-10" dirty="0">
                <a:latin typeface="Verdana"/>
                <a:cs typeface="Verdana"/>
              </a:rPr>
              <a:t>criteria.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153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25"/>
              </a:spcBef>
            </a:pPr>
            <a:r>
              <a:rPr dirty="0"/>
              <a:t>Analysis</a:t>
            </a:r>
            <a:r>
              <a:rPr spc="60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dirty="0"/>
              <a:t>Problem</a:t>
            </a:r>
            <a:r>
              <a:rPr spc="9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mbria"/>
                <a:cs typeface="Cambria"/>
              </a:rPr>
              <a:t>Technical</a:t>
            </a:r>
            <a:r>
              <a:rPr b="1" spc="-60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challenges:</a:t>
            </a:r>
          </a:p>
          <a:p>
            <a:pPr marL="297815" marR="5080" indent="-285750">
              <a:lnSpc>
                <a:spcPct val="100000"/>
              </a:lnSpc>
              <a:spcBef>
                <a:spcPts val="1350"/>
              </a:spcBef>
              <a:buFont typeface="Arial MT"/>
              <a:buChar char="•"/>
              <a:tabLst>
                <a:tab pos="297815" algn="l"/>
              </a:tabLst>
            </a:pPr>
            <a:r>
              <a:rPr sz="1550" b="1" dirty="0">
                <a:latin typeface="Verdana"/>
                <a:cs typeface="Verdana"/>
              </a:rPr>
              <a:t>Content</a:t>
            </a:r>
            <a:r>
              <a:rPr sz="1550" b="1" spc="330" dirty="0">
                <a:latin typeface="Verdana"/>
                <a:cs typeface="Verdana"/>
              </a:rPr>
              <a:t> </a:t>
            </a:r>
            <a:r>
              <a:rPr sz="1550" b="1" dirty="0">
                <a:latin typeface="Verdana"/>
                <a:cs typeface="Verdana"/>
              </a:rPr>
              <a:t>Relevance</a:t>
            </a:r>
            <a:r>
              <a:rPr sz="1550" b="1" spc="335" dirty="0">
                <a:latin typeface="Verdana"/>
                <a:cs typeface="Verdana"/>
              </a:rPr>
              <a:t> </a:t>
            </a:r>
            <a:r>
              <a:rPr sz="1550" b="1" dirty="0">
                <a:latin typeface="Verdana"/>
                <a:cs typeface="Verdana"/>
              </a:rPr>
              <a:t>Issues</a:t>
            </a:r>
            <a:r>
              <a:rPr sz="1550" b="1" spc="350" dirty="0">
                <a:latin typeface="Verdana"/>
                <a:cs typeface="Verdana"/>
              </a:rPr>
              <a:t> </a:t>
            </a:r>
            <a:r>
              <a:rPr sz="1550" dirty="0"/>
              <a:t>–</a:t>
            </a:r>
            <a:r>
              <a:rPr sz="1550" spc="290" dirty="0"/>
              <a:t> </a:t>
            </a:r>
            <a:r>
              <a:rPr sz="1550" dirty="0"/>
              <a:t>Some</a:t>
            </a:r>
            <a:r>
              <a:rPr sz="1550" spc="250" dirty="0"/>
              <a:t> </a:t>
            </a:r>
            <a:r>
              <a:rPr sz="1550" dirty="0"/>
              <a:t>textbooks,</a:t>
            </a:r>
            <a:r>
              <a:rPr sz="1550" spc="330" dirty="0"/>
              <a:t> </a:t>
            </a:r>
            <a:r>
              <a:rPr sz="1550" dirty="0"/>
              <a:t>reference</a:t>
            </a:r>
            <a:r>
              <a:rPr sz="1550" spc="260" dirty="0"/>
              <a:t> </a:t>
            </a:r>
            <a:r>
              <a:rPr sz="1550" dirty="0"/>
              <a:t>books,</a:t>
            </a:r>
            <a:r>
              <a:rPr sz="1550" spc="320" dirty="0"/>
              <a:t> </a:t>
            </a:r>
            <a:r>
              <a:rPr sz="1550" dirty="0"/>
              <a:t>and</a:t>
            </a:r>
            <a:r>
              <a:rPr sz="1550" spc="340" dirty="0"/>
              <a:t> </a:t>
            </a:r>
            <a:r>
              <a:rPr sz="1550" dirty="0"/>
              <a:t>e-books</a:t>
            </a:r>
            <a:r>
              <a:rPr sz="1550" spc="305" dirty="0"/>
              <a:t> </a:t>
            </a:r>
            <a:r>
              <a:rPr sz="1550" dirty="0"/>
              <a:t>contain</a:t>
            </a:r>
            <a:r>
              <a:rPr sz="1550" spc="265" dirty="0"/>
              <a:t> </a:t>
            </a:r>
            <a:r>
              <a:rPr sz="1550" spc="-10" dirty="0"/>
              <a:t>outdated </a:t>
            </a:r>
            <a:r>
              <a:rPr sz="1550" dirty="0"/>
              <a:t>or</a:t>
            </a:r>
            <a:r>
              <a:rPr sz="1550" spc="140" dirty="0"/>
              <a:t> </a:t>
            </a:r>
            <a:r>
              <a:rPr sz="1550" dirty="0"/>
              <a:t>misaligned</a:t>
            </a:r>
            <a:r>
              <a:rPr sz="1550" spc="150" dirty="0"/>
              <a:t> </a:t>
            </a:r>
            <a:r>
              <a:rPr sz="1550" dirty="0"/>
              <a:t>content</a:t>
            </a:r>
            <a:r>
              <a:rPr sz="1550" spc="160" dirty="0"/>
              <a:t> </a:t>
            </a:r>
            <a:r>
              <a:rPr sz="1550" dirty="0"/>
              <a:t>that</a:t>
            </a:r>
            <a:r>
              <a:rPr sz="1550" spc="105" dirty="0"/>
              <a:t> </a:t>
            </a:r>
            <a:r>
              <a:rPr sz="1550" dirty="0"/>
              <a:t>does</a:t>
            </a:r>
            <a:r>
              <a:rPr sz="1550" spc="150" dirty="0"/>
              <a:t> </a:t>
            </a:r>
            <a:r>
              <a:rPr sz="1550" dirty="0"/>
              <a:t>not</a:t>
            </a:r>
            <a:r>
              <a:rPr sz="1550" spc="85" dirty="0"/>
              <a:t> </a:t>
            </a:r>
            <a:r>
              <a:rPr sz="1550" dirty="0"/>
              <a:t>meet</a:t>
            </a:r>
            <a:r>
              <a:rPr sz="1550" spc="145" dirty="0"/>
              <a:t> </a:t>
            </a:r>
            <a:r>
              <a:rPr sz="1550" dirty="0"/>
              <a:t>current</a:t>
            </a:r>
            <a:r>
              <a:rPr sz="1550" spc="155" dirty="0"/>
              <a:t> </a:t>
            </a:r>
            <a:r>
              <a:rPr sz="1550" dirty="0"/>
              <a:t>syllabus</a:t>
            </a:r>
            <a:r>
              <a:rPr sz="1550" spc="175" dirty="0"/>
              <a:t> </a:t>
            </a:r>
            <a:r>
              <a:rPr sz="1550" spc="-10" dirty="0"/>
              <a:t>requirements</a:t>
            </a:r>
            <a:r>
              <a:rPr spc="-10" dirty="0"/>
              <a:t>.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44"/>
              </a:spcBef>
              <a:buFont typeface="Arial MT"/>
              <a:buChar char="•"/>
            </a:pPr>
            <a:endParaRPr sz="1550"/>
          </a:p>
          <a:p>
            <a:pPr marL="297815" marR="5715" indent="-285750">
              <a:lnSpc>
                <a:spcPct val="105000"/>
              </a:lnSpc>
              <a:buFont typeface="Arial MT"/>
              <a:buChar char="•"/>
              <a:tabLst>
                <a:tab pos="297815" algn="l"/>
              </a:tabLst>
            </a:pPr>
            <a:r>
              <a:rPr sz="1550" b="1" dirty="0">
                <a:latin typeface="Verdana"/>
                <a:cs typeface="Verdana"/>
              </a:rPr>
              <a:t>Quality</a:t>
            </a:r>
            <a:r>
              <a:rPr sz="1550" b="1" spc="250" dirty="0">
                <a:latin typeface="Verdana"/>
                <a:cs typeface="Verdana"/>
              </a:rPr>
              <a:t> </a:t>
            </a:r>
            <a:r>
              <a:rPr sz="1550" b="1" dirty="0">
                <a:latin typeface="Verdana"/>
                <a:cs typeface="Verdana"/>
              </a:rPr>
              <a:t>Variation</a:t>
            </a:r>
            <a:r>
              <a:rPr sz="1550" b="1" spc="235" dirty="0">
                <a:latin typeface="Verdana"/>
                <a:cs typeface="Verdana"/>
              </a:rPr>
              <a:t> </a:t>
            </a:r>
            <a:r>
              <a:rPr sz="1550" dirty="0"/>
              <a:t>–</a:t>
            </a:r>
            <a:r>
              <a:rPr sz="1550" spc="229" dirty="0"/>
              <a:t> </a:t>
            </a:r>
            <a:r>
              <a:rPr sz="1550" dirty="0"/>
              <a:t>The</a:t>
            </a:r>
            <a:r>
              <a:rPr sz="1550" spc="204" dirty="0"/>
              <a:t> </a:t>
            </a:r>
            <a:r>
              <a:rPr sz="1550" dirty="0"/>
              <a:t>absence</a:t>
            </a:r>
            <a:r>
              <a:rPr sz="1550" spc="190" dirty="0"/>
              <a:t> </a:t>
            </a:r>
            <a:r>
              <a:rPr sz="1550" dirty="0"/>
              <a:t>of</a:t>
            </a:r>
            <a:r>
              <a:rPr sz="1550" spc="229" dirty="0"/>
              <a:t> </a:t>
            </a:r>
            <a:r>
              <a:rPr sz="1550" dirty="0"/>
              <a:t>a</a:t>
            </a:r>
            <a:r>
              <a:rPr sz="1550" spc="240" dirty="0"/>
              <a:t> </a:t>
            </a:r>
            <a:r>
              <a:rPr sz="1550" dirty="0"/>
              <a:t>standardized</a:t>
            </a:r>
            <a:r>
              <a:rPr sz="1550" spc="275" dirty="0"/>
              <a:t> </a:t>
            </a:r>
            <a:r>
              <a:rPr sz="1550" dirty="0"/>
              <a:t>evaluation</a:t>
            </a:r>
            <a:r>
              <a:rPr sz="1550" spc="215" dirty="0"/>
              <a:t> </a:t>
            </a:r>
            <a:r>
              <a:rPr sz="1550" dirty="0"/>
              <a:t>framework</a:t>
            </a:r>
            <a:r>
              <a:rPr sz="1550" spc="204" dirty="0"/>
              <a:t> </a:t>
            </a:r>
            <a:r>
              <a:rPr sz="1550" dirty="0"/>
              <a:t>leads</a:t>
            </a:r>
            <a:r>
              <a:rPr sz="1550" spc="215" dirty="0"/>
              <a:t> </a:t>
            </a:r>
            <a:r>
              <a:rPr sz="1550" dirty="0"/>
              <a:t>to</a:t>
            </a:r>
            <a:r>
              <a:rPr sz="1550" spc="275" dirty="0"/>
              <a:t> </a:t>
            </a:r>
            <a:r>
              <a:rPr sz="1550" spc="-10" dirty="0"/>
              <a:t>inconsistency </a:t>
            </a:r>
            <a:r>
              <a:rPr sz="1550" dirty="0"/>
              <a:t>in</a:t>
            </a:r>
            <a:r>
              <a:rPr sz="1550" spc="140" dirty="0"/>
              <a:t> </a:t>
            </a:r>
            <a:r>
              <a:rPr sz="1550" dirty="0"/>
              <a:t>the</a:t>
            </a:r>
            <a:r>
              <a:rPr sz="1550" spc="135" dirty="0"/>
              <a:t> </a:t>
            </a:r>
            <a:r>
              <a:rPr sz="1550" dirty="0"/>
              <a:t>academic</a:t>
            </a:r>
            <a:r>
              <a:rPr sz="1550" spc="125" dirty="0"/>
              <a:t> </a:t>
            </a:r>
            <a:r>
              <a:rPr sz="1550" dirty="0"/>
              <a:t>and</a:t>
            </a:r>
            <a:r>
              <a:rPr sz="1550" spc="185" dirty="0"/>
              <a:t> </a:t>
            </a:r>
            <a:r>
              <a:rPr sz="1550" dirty="0"/>
              <a:t>pedagogical</a:t>
            </a:r>
            <a:r>
              <a:rPr sz="1550" spc="110" dirty="0"/>
              <a:t> </a:t>
            </a:r>
            <a:r>
              <a:rPr sz="1550" dirty="0"/>
              <a:t>quality</a:t>
            </a:r>
            <a:r>
              <a:rPr sz="1550" spc="135" dirty="0"/>
              <a:t> </a:t>
            </a:r>
            <a:r>
              <a:rPr sz="1550" dirty="0"/>
              <a:t>of</a:t>
            </a:r>
            <a:r>
              <a:rPr sz="1550" spc="150" dirty="0"/>
              <a:t> </a:t>
            </a:r>
            <a:r>
              <a:rPr sz="1550" spc="-10" dirty="0"/>
              <a:t>resources.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 MT"/>
              <a:buChar char="•"/>
            </a:pPr>
            <a:endParaRPr sz="1550"/>
          </a:p>
          <a:p>
            <a:pPr marL="297815" marR="8890" indent="-285750">
              <a:lnSpc>
                <a:spcPct val="100899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1216660" algn="l"/>
                <a:tab pos="2543810" algn="l"/>
                <a:tab pos="3959225" algn="l"/>
                <a:tab pos="4256405" algn="l"/>
                <a:tab pos="4890770" algn="l"/>
                <a:tab pos="5387975" algn="l"/>
                <a:tab pos="5998210" algn="l"/>
                <a:tab pos="6979920" algn="l"/>
                <a:tab pos="8037830" algn="l"/>
                <a:tab pos="8904605" algn="l"/>
                <a:tab pos="9425305" algn="l"/>
              </a:tabLst>
            </a:pPr>
            <a:r>
              <a:rPr sz="1550" b="1" spc="-10" dirty="0">
                <a:latin typeface="Verdana"/>
                <a:cs typeface="Verdana"/>
              </a:rPr>
              <a:t>Digital</a:t>
            </a:r>
            <a:r>
              <a:rPr sz="1550" b="1" dirty="0">
                <a:latin typeface="Verdana"/>
                <a:cs typeface="Verdana"/>
              </a:rPr>
              <a:t>	</a:t>
            </a:r>
            <a:r>
              <a:rPr sz="1550" b="1" spc="-10" dirty="0">
                <a:latin typeface="Verdana"/>
                <a:cs typeface="Verdana"/>
              </a:rPr>
              <a:t>Transition</a:t>
            </a:r>
            <a:r>
              <a:rPr sz="1550" b="1" dirty="0">
                <a:latin typeface="Verdana"/>
                <a:cs typeface="Verdana"/>
              </a:rPr>
              <a:t>	</a:t>
            </a:r>
            <a:r>
              <a:rPr sz="1550" b="1" spc="-10" dirty="0">
                <a:latin typeface="Verdana"/>
                <a:cs typeface="Verdana"/>
              </a:rPr>
              <a:t>Challenges</a:t>
            </a:r>
            <a:r>
              <a:rPr sz="1550" b="1" dirty="0">
                <a:latin typeface="Verdana"/>
                <a:cs typeface="Verdana"/>
              </a:rPr>
              <a:t>	</a:t>
            </a:r>
            <a:r>
              <a:rPr sz="1550" spc="-50" dirty="0"/>
              <a:t>–</a:t>
            </a:r>
            <a:r>
              <a:rPr sz="1550" dirty="0"/>
              <a:t>	</a:t>
            </a:r>
            <a:r>
              <a:rPr sz="1550" spc="-20" dirty="0"/>
              <a:t>With</a:t>
            </a:r>
            <a:r>
              <a:rPr sz="1550" dirty="0"/>
              <a:t>	</a:t>
            </a:r>
            <a:r>
              <a:rPr sz="1550" spc="-25" dirty="0"/>
              <a:t>the</a:t>
            </a:r>
            <a:r>
              <a:rPr sz="1550" dirty="0"/>
              <a:t>	</a:t>
            </a:r>
            <a:r>
              <a:rPr sz="1550" spc="-10" dirty="0"/>
              <a:t>shift</a:t>
            </a:r>
            <a:r>
              <a:rPr sz="1550" dirty="0"/>
              <a:t>	</a:t>
            </a:r>
            <a:r>
              <a:rPr sz="1550" spc="-10" dirty="0"/>
              <a:t>towards</a:t>
            </a:r>
            <a:r>
              <a:rPr sz="1550" dirty="0"/>
              <a:t>	e-</a:t>
            </a:r>
            <a:r>
              <a:rPr sz="1550" spc="-10" dirty="0"/>
              <a:t>books,</a:t>
            </a:r>
            <a:r>
              <a:rPr sz="1550" dirty="0"/>
              <a:t>	</a:t>
            </a:r>
            <a:r>
              <a:rPr sz="1550" spc="-10" dirty="0"/>
              <a:t>factors</a:t>
            </a:r>
            <a:r>
              <a:rPr sz="1550" dirty="0"/>
              <a:t>	</a:t>
            </a:r>
            <a:r>
              <a:rPr sz="1550" spc="-20" dirty="0"/>
              <a:t>like</a:t>
            </a:r>
            <a:r>
              <a:rPr sz="1550" dirty="0"/>
              <a:t>	</a:t>
            </a:r>
            <a:r>
              <a:rPr sz="1550" spc="-10" dirty="0"/>
              <a:t>usability, </a:t>
            </a:r>
            <a:r>
              <a:rPr sz="1550" dirty="0"/>
              <a:t>interactivity,</a:t>
            </a:r>
            <a:r>
              <a:rPr sz="1550" spc="210" dirty="0"/>
              <a:t> </a:t>
            </a:r>
            <a:r>
              <a:rPr sz="1550" dirty="0"/>
              <a:t>and</a:t>
            </a:r>
            <a:r>
              <a:rPr sz="1550" spc="210" dirty="0"/>
              <a:t> </a:t>
            </a:r>
            <a:r>
              <a:rPr sz="1550" dirty="0"/>
              <a:t>accessibility</a:t>
            </a:r>
            <a:r>
              <a:rPr sz="1550" spc="215" dirty="0"/>
              <a:t> </a:t>
            </a:r>
            <a:r>
              <a:rPr sz="1550" dirty="0"/>
              <a:t>need</a:t>
            </a:r>
            <a:r>
              <a:rPr sz="1550" spc="165" dirty="0"/>
              <a:t> </a:t>
            </a:r>
            <a:r>
              <a:rPr sz="1550" dirty="0"/>
              <a:t>more</a:t>
            </a:r>
            <a:r>
              <a:rPr sz="1550" spc="180" dirty="0"/>
              <a:t> </a:t>
            </a:r>
            <a:r>
              <a:rPr sz="1550" dirty="0"/>
              <a:t>structured</a:t>
            </a:r>
            <a:r>
              <a:rPr sz="1550" spc="185" dirty="0"/>
              <a:t> </a:t>
            </a:r>
            <a:r>
              <a:rPr sz="1550" spc="-10" dirty="0"/>
              <a:t>assessment.</a:t>
            </a:r>
            <a:endParaRPr sz="1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Font typeface="Arial MT"/>
              <a:buChar char="•"/>
            </a:pPr>
            <a:endParaRPr sz="1550"/>
          </a:p>
          <a:p>
            <a:pPr marL="297815" marR="11430" indent="-285750">
              <a:lnSpc>
                <a:spcPct val="100899"/>
              </a:lnSpc>
              <a:buFont typeface="Arial MT"/>
              <a:buChar char="•"/>
              <a:tabLst>
                <a:tab pos="297815" algn="l"/>
              </a:tabLst>
            </a:pPr>
            <a:r>
              <a:rPr sz="1550" b="1" dirty="0">
                <a:latin typeface="Verdana"/>
                <a:cs typeface="Verdana"/>
              </a:rPr>
              <a:t>Impact</a:t>
            </a:r>
            <a:r>
              <a:rPr sz="1550" b="1" spc="245" dirty="0">
                <a:latin typeface="Verdana"/>
                <a:cs typeface="Verdana"/>
              </a:rPr>
              <a:t> </a:t>
            </a:r>
            <a:r>
              <a:rPr sz="1550" b="1" dirty="0">
                <a:latin typeface="Verdana"/>
                <a:cs typeface="Verdana"/>
              </a:rPr>
              <a:t>on</a:t>
            </a:r>
            <a:r>
              <a:rPr sz="1550" b="1" spc="229" dirty="0">
                <a:latin typeface="Verdana"/>
                <a:cs typeface="Verdana"/>
              </a:rPr>
              <a:t> </a:t>
            </a:r>
            <a:r>
              <a:rPr sz="1550" b="1" dirty="0">
                <a:latin typeface="Verdana"/>
                <a:cs typeface="Verdana"/>
              </a:rPr>
              <a:t>Learning</a:t>
            </a:r>
            <a:r>
              <a:rPr sz="1550" b="1" spc="235" dirty="0">
                <a:latin typeface="Verdana"/>
                <a:cs typeface="Verdana"/>
              </a:rPr>
              <a:t> </a:t>
            </a:r>
            <a:r>
              <a:rPr sz="1550" b="1" dirty="0">
                <a:latin typeface="Verdana"/>
                <a:cs typeface="Verdana"/>
              </a:rPr>
              <a:t>Outcomes</a:t>
            </a:r>
            <a:r>
              <a:rPr sz="1550" b="1" spc="250" dirty="0">
                <a:latin typeface="Verdana"/>
                <a:cs typeface="Verdana"/>
              </a:rPr>
              <a:t> </a:t>
            </a:r>
            <a:r>
              <a:rPr sz="1550" dirty="0"/>
              <a:t>–</a:t>
            </a:r>
            <a:r>
              <a:rPr sz="1550" spc="235" dirty="0"/>
              <a:t> </a:t>
            </a:r>
            <a:r>
              <a:rPr sz="1550" dirty="0"/>
              <a:t>Poor-quality</a:t>
            </a:r>
            <a:r>
              <a:rPr sz="1550" spc="229" dirty="0"/>
              <a:t> </a:t>
            </a:r>
            <a:r>
              <a:rPr sz="1550" dirty="0"/>
              <a:t>resources</a:t>
            </a:r>
            <a:r>
              <a:rPr sz="1550" spc="215" dirty="0"/>
              <a:t> </a:t>
            </a:r>
            <a:r>
              <a:rPr sz="1550" dirty="0"/>
              <a:t>can</a:t>
            </a:r>
            <a:r>
              <a:rPr sz="1550" spc="245" dirty="0"/>
              <a:t> </a:t>
            </a:r>
            <a:r>
              <a:rPr sz="1550" dirty="0"/>
              <a:t>result</a:t>
            </a:r>
            <a:r>
              <a:rPr sz="1550" spc="270" dirty="0"/>
              <a:t> </a:t>
            </a:r>
            <a:r>
              <a:rPr sz="1550" dirty="0"/>
              <a:t>in</a:t>
            </a:r>
            <a:r>
              <a:rPr sz="1550" spc="225" dirty="0"/>
              <a:t> </a:t>
            </a:r>
            <a:r>
              <a:rPr sz="1550" dirty="0"/>
              <a:t>reduced</a:t>
            </a:r>
            <a:r>
              <a:rPr sz="1550" spc="215" dirty="0"/>
              <a:t> </a:t>
            </a:r>
            <a:r>
              <a:rPr sz="1550" spc="-10" dirty="0"/>
              <a:t>comprehension, </a:t>
            </a:r>
            <a:r>
              <a:rPr sz="1550" dirty="0"/>
              <a:t>lower</a:t>
            </a:r>
            <a:r>
              <a:rPr sz="1550" spc="155" dirty="0"/>
              <a:t> </a:t>
            </a:r>
            <a:r>
              <a:rPr sz="1550" dirty="0"/>
              <a:t>student</a:t>
            </a:r>
            <a:r>
              <a:rPr sz="1550" spc="110" dirty="0"/>
              <a:t> </a:t>
            </a:r>
            <a:r>
              <a:rPr sz="1550" dirty="0"/>
              <a:t>engagement,</a:t>
            </a:r>
            <a:r>
              <a:rPr sz="1550" spc="150" dirty="0"/>
              <a:t> </a:t>
            </a:r>
            <a:r>
              <a:rPr sz="1550" dirty="0"/>
              <a:t>and</a:t>
            </a:r>
            <a:r>
              <a:rPr sz="1550" spc="190" dirty="0"/>
              <a:t> </a:t>
            </a:r>
            <a:r>
              <a:rPr sz="1550" dirty="0"/>
              <a:t>a</a:t>
            </a:r>
            <a:r>
              <a:rPr sz="1550" spc="165" dirty="0"/>
              <a:t> </a:t>
            </a:r>
            <a:r>
              <a:rPr sz="1550" dirty="0"/>
              <a:t>decline</a:t>
            </a:r>
            <a:r>
              <a:rPr sz="1550" spc="200" dirty="0"/>
              <a:t> </a:t>
            </a:r>
            <a:r>
              <a:rPr sz="1550" dirty="0"/>
              <a:t>in</a:t>
            </a:r>
            <a:r>
              <a:rPr sz="1550" spc="135" dirty="0"/>
              <a:t> </a:t>
            </a:r>
            <a:r>
              <a:rPr sz="1550" dirty="0"/>
              <a:t>overall</a:t>
            </a:r>
            <a:r>
              <a:rPr sz="1550" spc="160" dirty="0"/>
              <a:t> </a:t>
            </a:r>
            <a:r>
              <a:rPr sz="1550" dirty="0"/>
              <a:t>academic</a:t>
            </a:r>
            <a:r>
              <a:rPr sz="1550" spc="130" dirty="0"/>
              <a:t> </a:t>
            </a:r>
            <a:r>
              <a:rPr sz="1550" spc="-10" dirty="0"/>
              <a:t>performan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153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25"/>
              </a:spcBef>
            </a:pPr>
            <a:r>
              <a:rPr dirty="0">
                <a:latin typeface="Verdana"/>
                <a:cs typeface="Verdana"/>
              </a:rPr>
              <a:t>Technology</a:t>
            </a:r>
            <a:r>
              <a:rPr spc="18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Stack</a:t>
            </a:r>
            <a:r>
              <a:rPr spc="215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Components: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7977" rIns="0" bIns="0" rtlCol="0">
            <a:spAutoFit/>
          </a:bodyPr>
          <a:lstStyle/>
          <a:p>
            <a:pPr marL="179070" indent="-171450">
              <a:lnSpc>
                <a:spcPts val="2865"/>
              </a:lnSpc>
              <a:spcBef>
                <a:spcPts val="100"/>
              </a:spcBef>
              <a:buSzPct val="95833"/>
              <a:buChar char="•"/>
              <a:tabLst>
                <a:tab pos="179070" algn="l"/>
              </a:tabLst>
            </a:pPr>
            <a:r>
              <a:rPr dirty="0"/>
              <a:t>Backend:</a:t>
            </a:r>
            <a:r>
              <a:rPr spc="-35" dirty="0"/>
              <a:t> </a:t>
            </a:r>
            <a:r>
              <a:rPr dirty="0"/>
              <a:t>FastAPI</a:t>
            </a:r>
            <a:r>
              <a:rPr spc="-25" dirty="0"/>
              <a:t> </a:t>
            </a:r>
            <a:r>
              <a:rPr dirty="0"/>
              <a:t>/</a:t>
            </a:r>
            <a:r>
              <a:rPr spc="-35" dirty="0"/>
              <a:t> </a:t>
            </a:r>
            <a:r>
              <a:rPr dirty="0"/>
              <a:t>Flask</a:t>
            </a:r>
            <a:r>
              <a:rPr spc="-35" dirty="0"/>
              <a:t> </a:t>
            </a:r>
            <a:r>
              <a:rPr spc="-10" dirty="0"/>
              <a:t>(Python).</a:t>
            </a:r>
          </a:p>
          <a:p>
            <a:pPr marL="179070" indent="-171450">
              <a:lnSpc>
                <a:spcPts val="2865"/>
              </a:lnSpc>
              <a:buSzPct val="95833"/>
              <a:buChar char="•"/>
              <a:tabLst>
                <a:tab pos="179070" algn="l"/>
              </a:tabLst>
            </a:pPr>
            <a:r>
              <a:rPr dirty="0"/>
              <a:t>ML</a:t>
            </a:r>
            <a:r>
              <a:rPr spc="-35" dirty="0"/>
              <a:t> </a:t>
            </a:r>
            <a:r>
              <a:rPr dirty="0"/>
              <a:t>Framework:</a:t>
            </a:r>
            <a:r>
              <a:rPr spc="-30" dirty="0"/>
              <a:t> </a:t>
            </a:r>
            <a:r>
              <a:rPr dirty="0"/>
              <a:t>PyTorch</a:t>
            </a:r>
            <a:r>
              <a:rPr spc="-25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spc="-10" dirty="0"/>
              <a:t>TensorFlow.</a:t>
            </a:r>
          </a:p>
          <a:p>
            <a:pPr marL="179070" indent="-171450">
              <a:lnSpc>
                <a:spcPts val="2870"/>
              </a:lnSpc>
              <a:spcBef>
                <a:spcPts val="50"/>
              </a:spcBef>
              <a:buSzPct val="95833"/>
              <a:buChar char="•"/>
              <a:tabLst>
                <a:tab pos="179070" algn="l"/>
              </a:tabLst>
            </a:pPr>
            <a:r>
              <a:rPr dirty="0"/>
              <a:t>Preprocessing:</a:t>
            </a:r>
            <a:r>
              <a:rPr spc="-65" dirty="0"/>
              <a:t> </a:t>
            </a:r>
            <a:r>
              <a:rPr dirty="0"/>
              <a:t>OpenCV,</a:t>
            </a:r>
            <a:r>
              <a:rPr spc="-65" dirty="0"/>
              <a:t> </a:t>
            </a:r>
            <a:r>
              <a:rPr spc="-10" dirty="0"/>
              <a:t>Albumentations.</a:t>
            </a:r>
          </a:p>
          <a:p>
            <a:pPr marL="287020" lvl="1" indent="-171450">
              <a:lnSpc>
                <a:spcPts val="2855"/>
              </a:lnSpc>
              <a:buSzPct val="95833"/>
              <a:buChar char="•"/>
              <a:tabLst>
                <a:tab pos="287020" algn="l"/>
                <a:tab pos="2449195" algn="l"/>
                <a:tab pos="5520055" algn="l"/>
                <a:tab pos="7069455" algn="l"/>
                <a:tab pos="8149590" algn="l"/>
              </a:tabLst>
            </a:pPr>
            <a:r>
              <a:rPr sz="2400" spc="-10" dirty="0">
                <a:latin typeface="Verdana"/>
                <a:cs typeface="Verdana"/>
              </a:rPr>
              <a:t>Modeling: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10" dirty="0">
                <a:latin typeface="Verdana"/>
                <a:cs typeface="Verdana"/>
              </a:rPr>
              <a:t>EfficientNet-</a:t>
            </a:r>
            <a:r>
              <a:rPr sz="2400" spc="-25" dirty="0">
                <a:latin typeface="Verdana"/>
                <a:cs typeface="Verdana"/>
              </a:rPr>
              <a:t>B3,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20" dirty="0">
                <a:latin typeface="Verdana"/>
                <a:cs typeface="Verdana"/>
              </a:rPr>
              <a:t>U-</a:t>
            </a:r>
            <a:r>
              <a:rPr sz="2400" spc="-25" dirty="0">
                <a:latin typeface="Verdana"/>
                <a:cs typeface="Verdana"/>
              </a:rPr>
              <a:t>Net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25" dirty="0">
                <a:latin typeface="Verdana"/>
                <a:cs typeface="Verdana"/>
              </a:rPr>
              <a:t>for</a:t>
            </a:r>
            <a:r>
              <a:rPr sz="2400" dirty="0">
                <a:latin typeface="Verdana"/>
                <a:cs typeface="Verdana"/>
              </a:rPr>
              <a:t>	</a:t>
            </a:r>
            <a:r>
              <a:rPr sz="2400" spc="-10" dirty="0">
                <a:latin typeface="Verdana"/>
                <a:cs typeface="Verdana"/>
              </a:rPr>
              <a:t>segmentation.</a:t>
            </a:r>
            <a:endParaRPr sz="2400">
              <a:latin typeface="Verdana"/>
              <a:cs typeface="Verdana"/>
            </a:endParaRPr>
          </a:p>
          <a:p>
            <a:pPr marL="179070" indent="-171450">
              <a:lnSpc>
                <a:spcPts val="2865"/>
              </a:lnSpc>
              <a:buSzPct val="95833"/>
              <a:buChar char="•"/>
              <a:tabLst>
                <a:tab pos="179070" algn="l"/>
              </a:tabLst>
            </a:pPr>
            <a:r>
              <a:rPr dirty="0"/>
              <a:t>Explainability:</a:t>
            </a:r>
            <a:r>
              <a:rPr spc="-50" dirty="0"/>
              <a:t> </a:t>
            </a:r>
            <a:r>
              <a:rPr dirty="0"/>
              <a:t>Captum</a:t>
            </a:r>
            <a:r>
              <a:rPr spc="-75" dirty="0"/>
              <a:t> </a:t>
            </a:r>
            <a:r>
              <a:rPr dirty="0"/>
              <a:t>/</a:t>
            </a:r>
            <a:r>
              <a:rPr spc="-45" dirty="0"/>
              <a:t> </a:t>
            </a:r>
            <a:r>
              <a:rPr spc="-10" dirty="0"/>
              <a:t>tf-explain.</a:t>
            </a:r>
          </a:p>
          <a:p>
            <a:pPr marL="179070" indent="-171450">
              <a:lnSpc>
                <a:spcPts val="2865"/>
              </a:lnSpc>
              <a:spcBef>
                <a:spcPts val="50"/>
              </a:spcBef>
              <a:buSzPct val="95833"/>
              <a:buChar char="•"/>
              <a:tabLst>
                <a:tab pos="179070" algn="l"/>
              </a:tabLst>
            </a:pPr>
            <a:r>
              <a:rPr dirty="0"/>
              <a:t>Database:</a:t>
            </a:r>
            <a:r>
              <a:rPr spc="-45" dirty="0"/>
              <a:t> </a:t>
            </a:r>
            <a:r>
              <a:rPr dirty="0"/>
              <a:t>MongoDB</a:t>
            </a:r>
            <a:r>
              <a:rPr spc="-25" dirty="0"/>
              <a:t> </a:t>
            </a:r>
            <a:r>
              <a:rPr dirty="0"/>
              <a:t>/</a:t>
            </a:r>
            <a:r>
              <a:rPr spc="-45" dirty="0"/>
              <a:t> </a:t>
            </a:r>
            <a:r>
              <a:rPr spc="-10" dirty="0"/>
              <a:t>PostgreSQL.</a:t>
            </a:r>
          </a:p>
          <a:p>
            <a:pPr marL="179070" indent="-171450">
              <a:lnSpc>
                <a:spcPts val="2855"/>
              </a:lnSpc>
              <a:buSzPct val="95833"/>
              <a:buChar char="•"/>
              <a:tabLst>
                <a:tab pos="179070" algn="l"/>
              </a:tabLst>
            </a:pPr>
            <a:r>
              <a:rPr dirty="0"/>
              <a:t>Deployment:</a:t>
            </a:r>
            <a:r>
              <a:rPr spc="-35" dirty="0"/>
              <a:t> </a:t>
            </a:r>
            <a:r>
              <a:rPr dirty="0"/>
              <a:t>Docker</a:t>
            </a:r>
            <a:r>
              <a:rPr spc="-45" dirty="0"/>
              <a:t> </a:t>
            </a:r>
            <a:r>
              <a:rPr dirty="0"/>
              <a:t>+</a:t>
            </a:r>
            <a:r>
              <a:rPr spc="-35" dirty="0"/>
              <a:t> </a:t>
            </a:r>
            <a:r>
              <a:rPr spc="-10" dirty="0"/>
              <a:t>AWS/GCP.</a:t>
            </a:r>
          </a:p>
          <a:p>
            <a:pPr marL="179070" indent="-171450">
              <a:lnSpc>
                <a:spcPts val="2870"/>
              </a:lnSpc>
              <a:buSzPct val="95833"/>
              <a:buChar char="•"/>
              <a:tabLst>
                <a:tab pos="179070" algn="l"/>
              </a:tabLst>
            </a:pPr>
            <a:r>
              <a:rPr dirty="0"/>
              <a:t>Frontend:</a:t>
            </a:r>
            <a:r>
              <a:rPr spc="-45" dirty="0"/>
              <a:t> </a:t>
            </a:r>
            <a:r>
              <a:rPr dirty="0"/>
              <a:t>React</a:t>
            </a:r>
            <a:r>
              <a:rPr spc="-15" dirty="0"/>
              <a:t> </a:t>
            </a:r>
            <a:r>
              <a:rPr dirty="0"/>
              <a:t>/</a:t>
            </a:r>
            <a:r>
              <a:rPr spc="-40" dirty="0"/>
              <a:t> </a:t>
            </a:r>
            <a:r>
              <a:rPr dirty="0"/>
              <a:t>Flutter</a:t>
            </a:r>
            <a:r>
              <a:rPr spc="-50" dirty="0"/>
              <a:t> </a:t>
            </a:r>
            <a:r>
              <a:rPr spc="-10" dirty="0"/>
              <a:t>(cross-</a:t>
            </a:r>
            <a:r>
              <a:rPr dirty="0"/>
              <a:t>platform</a:t>
            </a:r>
            <a:r>
              <a:rPr spc="-5" dirty="0"/>
              <a:t> </a:t>
            </a:r>
            <a:r>
              <a:rPr spc="-10" dirty="0"/>
              <a:t>mobile)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153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25"/>
              </a:spcBef>
            </a:pPr>
            <a:r>
              <a:rPr dirty="0"/>
              <a:t>Github</a:t>
            </a:r>
            <a:r>
              <a:rPr spc="105" dirty="0"/>
              <a:t> </a:t>
            </a:r>
            <a:r>
              <a:rPr spc="-20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92" y="1167764"/>
            <a:ext cx="8287384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lang="en-IN" sz="2400" dirty="0">
                <a:latin typeface="Cambria"/>
                <a:cs typeface="Cambria"/>
                <a:hlinkClick r:id="rId2"/>
              </a:rPr>
              <a:t>https://github.com/Nelakurthi-Sai-Sandeep-reddy/PSCS_46_Application-for-Assessment-of-Quality-of-Textbook-Reference-Books-E--Book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153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25"/>
              </a:spcBef>
            </a:pPr>
            <a:r>
              <a:rPr dirty="0"/>
              <a:t>Analysis</a:t>
            </a:r>
            <a:r>
              <a:rPr spc="75" dirty="0"/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dirty="0"/>
              <a:t>Problem</a:t>
            </a:r>
            <a:r>
              <a:rPr spc="95" dirty="0"/>
              <a:t> </a:t>
            </a:r>
            <a:r>
              <a:rPr dirty="0"/>
              <a:t>Statement</a:t>
            </a:r>
            <a:r>
              <a:rPr spc="170" dirty="0"/>
              <a:t> </a:t>
            </a:r>
            <a:r>
              <a:rPr sz="2000" spc="-10" dirty="0"/>
              <a:t>(contd...)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892175" y="1304475"/>
            <a:ext cx="10316210" cy="465645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55"/>
              </a:spcBef>
            </a:pPr>
            <a:r>
              <a:rPr sz="2400" b="1" dirty="0">
                <a:latin typeface="Cambria"/>
                <a:cs typeface="Cambria"/>
              </a:rPr>
              <a:t>Software</a:t>
            </a:r>
            <a:r>
              <a:rPr sz="2400" b="1" spc="-5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Requirements:</a:t>
            </a:r>
            <a:endParaRPr sz="2400">
              <a:latin typeface="Cambria"/>
              <a:cs typeface="Cambria"/>
            </a:endParaRPr>
          </a:p>
          <a:p>
            <a:pPr marL="110489" indent="-102870">
              <a:lnSpc>
                <a:spcPct val="100000"/>
              </a:lnSpc>
              <a:spcBef>
                <a:spcPts val="900"/>
              </a:spcBef>
              <a:buSzPct val="95348"/>
              <a:buFont typeface="Arial MT"/>
              <a:buChar char="•"/>
              <a:tabLst>
                <a:tab pos="110489" algn="l"/>
              </a:tabLst>
            </a:pPr>
            <a:r>
              <a:rPr sz="2150" b="1" dirty="0">
                <a:latin typeface="Arial"/>
                <a:cs typeface="Arial"/>
              </a:rPr>
              <a:t>Operating</a:t>
            </a:r>
            <a:r>
              <a:rPr sz="2150" b="1" spc="114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System:</a:t>
            </a:r>
            <a:r>
              <a:rPr sz="2150" b="1" spc="135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Windows</a:t>
            </a:r>
            <a:r>
              <a:rPr sz="2150" spc="1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10</a:t>
            </a:r>
            <a:r>
              <a:rPr sz="2150" spc="8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8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11,</a:t>
            </a:r>
            <a:r>
              <a:rPr sz="2150" spc="8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macOS,</a:t>
            </a:r>
            <a:r>
              <a:rPr sz="2150" spc="16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or</a:t>
            </a:r>
            <a:r>
              <a:rPr sz="2150" spc="12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Linux</a:t>
            </a:r>
            <a:endParaRPr sz="2150">
              <a:latin typeface="Arial MT"/>
              <a:cs typeface="Arial MT"/>
            </a:endParaRPr>
          </a:p>
          <a:p>
            <a:pPr marL="110489" indent="-103505">
              <a:lnSpc>
                <a:spcPct val="100000"/>
              </a:lnSpc>
              <a:spcBef>
                <a:spcPts val="125"/>
              </a:spcBef>
              <a:buSzPct val="95348"/>
              <a:buFont typeface="Arial MT"/>
              <a:buChar char="•"/>
              <a:tabLst>
                <a:tab pos="110489" algn="l"/>
              </a:tabLst>
            </a:pPr>
            <a:r>
              <a:rPr sz="2150" b="1" dirty="0">
                <a:latin typeface="Arial"/>
                <a:cs typeface="Arial"/>
              </a:rPr>
              <a:t>Database</a:t>
            </a:r>
            <a:r>
              <a:rPr sz="2150" b="1" spc="19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Server:</a:t>
            </a:r>
            <a:r>
              <a:rPr sz="2150" b="1" spc="125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MySQL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PostgreSQL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(for</a:t>
            </a:r>
            <a:r>
              <a:rPr sz="2150" spc="1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storing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evaluation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data)</a:t>
            </a:r>
            <a:endParaRPr sz="2150">
              <a:latin typeface="Arial MT"/>
              <a:cs typeface="Arial MT"/>
            </a:endParaRPr>
          </a:p>
          <a:p>
            <a:pPr marL="110489" indent="-102870">
              <a:lnSpc>
                <a:spcPct val="100000"/>
              </a:lnSpc>
              <a:spcBef>
                <a:spcPts val="45"/>
              </a:spcBef>
              <a:buSzPct val="95348"/>
              <a:buFont typeface="Arial MT"/>
              <a:buChar char="•"/>
              <a:tabLst>
                <a:tab pos="110489" algn="l"/>
              </a:tabLst>
            </a:pPr>
            <a:r>
              <a:rPr sz="2150" b="1" dirty="0">
                <a:latin typeface="Arial"/>
                <a:cs typeface="Arial"/>
              </a:rPr>
              <a:t>Web</a:t>
            </a:r>
            <a:r>
              <a:rPr sz="2150" b="1" spc="9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Server:</a:t>
            </a:r>
            <a:r>
              <a:rPr sz="2150" b="1" spc="114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Apache</a:t>
            </a:r>
            <a:r>
              <a:rPr sz="2150" spc="1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5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Nginx</a:t>
            </a:r>
            <a:r>
              <a:rPr sz="2150" spc="1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(if</a:t>
            </a:r>
            <a:r>
              <a:rPr sz="2150" spc="5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deployed</a:t>
            </a:r>
            <a:r>
              <a:rPr sz="2150" spc="6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as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</a:t>
            </a:r>
            <a:r>
              <a:rPr sz="2150" spc="13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web</a:t>
            </a:r>
            <a:r>
              <a:rPr sz="2150" spc="13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application)</a:t>
            </a:r>
            <a:endParaRPr sz="2150">
              <a:latin typeface="Arial MT"/>
              <a:cs typeface="Arial MT"/>
            </a:endParaRPr>
          </a:p>
          <a:p>
            <a:pPr marL="110489" indent="-103505">
              <a:lnSpc>
                <a:spcPct val="100000"/>
              </a:lnSpc>
              <a:spcBef>
                <a:spcPts val="50"/>
              </a:spcBef>
              <a:buSzPct val="95348"/>
              <a:buFont typeface="Arial MT"/>
              <a:buChar char="•"/>
              <a:tabLst>
                <a:tab pos="110489" algn="l"/>
              </a:tabLst>
            </a:pPr>
            <a:r>
              <a:rPr sz="2150" b="1" dirty="0">
                <a:latin typeface="Arial"/>
                <a:cs typeface="Arial"/>
              </a:rPr>
              <a:t>Front-End</a:t>
            </a:r>
            <a:r>
              <a:rPr sz="2150" b="1" spc="85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Framework:</a:t>
            </a:r>
            <a:r>
              <a:rPr sz="2150" b="1" spc="114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HTML5,</a:t>
            </a:r>
            <a:r>
              <a:rPr sz="2150" spc="15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CSS3,</a:t>
            </a:r>
            <a:r>
              <a:rPr sz="2150" spc="14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JavaScript</a:t>
            </a:r>
            <a:r>
              <a:rPr sz="2150" spc="15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(React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15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Angular</a:t>
            </a:r>
            <a:r>
              <a:rPr sz="2150" spc="9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Vue</a:t>
            </a:r>
            <a:r>
              <a:rPr sz="2150" spc="145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for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latin typeface="Arial MT"/>
                <a:cs typeface="Arial MT"/>
              </a:rPr>
              <a:t>dynamic</a:t>
            </a:r>
            <a:r>
              <a:rPr sz="2150" spc="204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UI)</a:t>
            </a:r>
            <a:endParaRPr sz="2150">
              <a:latin typeface="Arial MT"/>
              <a:cs typeface="Arial MT"/>
            </a:endParaRPr>
          </a:p>
          <a:p>
            <a:pPr marL="12700" marR="888365" indent="-5715">
              <a:lnSpc>
                <a:spcPts val="2700"/>
              </a:lnSpc>
              <a:spcBef>
                <a:spcPts val="40"/>
              </a:spcBef>
              <a:buSzPct val="95348"/>
              <a:buFont typeface="Arial MT"/>
              <a:buChar char="•"/>
              <a:tabLst>
                <a:tab pos="110489" algn="l"/>
              </a:tabLst>
            </a:pPr>
            <a:r>
              <a:rPr sz="2150" b="1" dirty="0">
                <a:latin typeface="Arial"/>
                <a:cs typeface="Arial"/>
              </a:rPr>
              <a:t>	Back-End</a:t>
            </a:r>
            <a:r>
              <a:rPr sz="2150" b="1" spc="9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Framework:</a:t>
            </a:r>
            <a:r>
              <a:rPr sz="2150" b="1" spc="114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Java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(Spring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Boot)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15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Python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(Django</a:t>
            </a:r>
            <a:r>
              <a:rPr sz="2150" spc="7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14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Flask)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70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PHP </a:t>
            </a:r>
            <a:r>
              <a:rPr sz="2150" spc="-10" dirty="0">
                <a:latin typeface="Arial MT"/>
                <a:cs typeface="Arial MT"/>
              </a:rPr>
              <a:t>(Laravel)</a:t>
            </a:r>
            <a:endParaRPr sz="2150">
              <a:latin typeface="Arial MT"/>
              <a:cs typeface="Arial MT"/>
            </a:endParaRPr>
          </a:p>
          <a:p>
            <a:pPr marL="110489" indent="-103505">
              <a:lnSpc>
                <a:spcPts val="2525"/>
              </a:lnSpc>
              <a:buSzPct val="95348"/>
              <a:buFont typeface="Arial MT"/>
              <a:buChar char="•"/>
              <a:tabLst>
                <a:tab pos="110489" algn="l"/>
              </a:tabLst>
            </a:pPr>
            <a:r>
              <a:rPr sz="2150" b="1" dirty="0">
                <a:latin typeface="Arial"/>
                <a:cs typeface="Arial"/>
              </a:rPr>
              <a:t>Content</a:t>
            </a:r>
            <a:r>
              <a:rPr sz="2150" b="1" spc="15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Management:</a:t>
            </a:r>
            <a:r>
              <a:rPr sz="2150" b="1" spc="145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CKEditor</a:t>
            </a:r>
            <a:r>
              <a:rPr sz="2150" spc="1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1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TinyMCE</a:t>
            </a:r>
            <a:r>
              <a:rPr sz="2150" spc="8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for</a:t>
            </a:r>
            <a:r>
              <a:rPr sz="2150" spc="14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managing</a:t>
            </a:r>
            <a:r>
              <a:rPr sz="2150" spc="19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text-based</a:t>
            </a:r>
            <a:r>
              <a:rPr sz="2150" spc="1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book</a:t>
            </a:r>
            <a:r>
              <a:rPr sz="2150" spc="16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details</a:t>
            </a:r>
            <a:endParaRPr sz="2150">
              <a:latin typeface="Arial MT"/>
              <a:cs typeface="Arial MT"/>
            </a:endParaRPr>
          </a:p>
          <a:p>
            <a:pPr marL="12700" marR="317500" indent="-5715">
              <a:lnSpc>
                <a:spcPts val="2630"/>
              </a:lnSpc>
              <a:spcBef>
                <a:spcPts val="90"/>
              </a:spcBef>
              <a:buSzPct val="95348"/>
              <a:buFont typeface="Arial MT"/>
              <a:buChar char="•"/>
              <a:tabLst>
                <a:tab pos="110489" algn="l"/>
              </a:tabLst>
            </a:pPr>
            <a:r>
              <a:rPr sz="2150" b="1" dirty="0">
                <a:latin typeface="Arial"/>
                <a:cs typeface="Arial"/>
              </a:rPr>
              <a:t>	Data</a:t>
            </a:r>
            <a:r>
              <a:rPr sz="2150" b="1" spc="145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Analysis</a:t>
            </a:r>
            <a:r>
              <a:rPr sz="2150" b="1" spc="135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Tools:</a:t>
            </a:r>
            <a:r>
              <a:rPr sz="2150" b="1" spc="110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Python</a:t>
            </a:r>
            <a:r>
              <a:rPr sz="2150" spc="1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(Pandas,</a:t>
            </a:r>
            <a:r>
              <a:rPr sz="2150" spc="6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NumPy,</a:t>
            </a:r>
            <a:r>
              <a:rPr sz="2150" spc="15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Matplotlib)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or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R</a:t>
            </a:r>
            <a:r>
              <a:rPr sz="2150" spc="7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for</a:t>
            </a:r>
            <a:r>
              <a:rPr sz="2150" spc="9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scoring</a:t>
            </a:r>
            <a:r>
              <a:rPr sz="2150" spc="60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and </a:t>
            </a:r>
            <a:r>
              <a:rPr sz="2150" dirty="0">
                <a:latin typeface="Arial MT"/>
                <a:cs typeface="Arial MT"/>
              </a:rPr>
              <a:t>evaluation</a:t>
            </a:r>
            <a:r>
              <a:rPr sz="2150" spc="14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metrics</a:t>
            </a:r>
            <a:endParaRPr sz="2150">
              <a:latin typeface="Arial MT"/>
              <a:cs typeface="Arial MT"/>
            </a:endParaRPr>
          </a:p>
          <a:p>
            <a:pPr marL="110489" indent="-103505">
              <a:lnSpc>
                <a:spcPts val="2530"/>
              </a:lnSpc>
              <a:buSzPct val="95348"/>
              <a:buFont typeface="Arial MT"/>
              <a:buChar char="•"/>
              <a:tabLst>
                <a:tab pos="110489" algn="l"/>
              </a:tabLst>
            </a:pPr>
            <a:r>
              <a:rPr sz="2150" b="1" dirty="0">
                <a:latin typeface="Arial"/>
                <a:cs typeface="Arial"/>
              </a:rPr>
              <a:t>Reporting</a:t>
            </a:r>
            <a:r>
              <a:rPr sz="2150" b="1" spc="105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Tools:</a:t>
            </a:r>
            <a:r>
              <a:rPr sz="2150" b="1" spc="75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JasperReports</a:t>
            </a:r>
            <a:r>
              <a:rPr sz="2150" spc="16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8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Crystal</a:t>
            </a:r>
            <a:r>
              <a:rPr sz="2150" spc="14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Reports</a:t>
            </a:r>
            <a:r>
              <a:rPr sz="2150" spc="12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/</a:t>
            </a:r>
            <a:r>
              <a:rPr sz="2150" spc="8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Power</a:t>
            </a:r>
            <a:r>
              <a:rPr sz="2150" spc="114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BI</a:t>
            </a:r>
            <a:r>
              <a:rPr sz="2150" spc="8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for</a:t>
            </a:r>
            <a:r>
              <a:rPr sz="2150" spc="114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generating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dirty="0">
                <a:latin typeface="Arial MT"/>
                <a:cs typeface="Arial MT"/>
              </a:rPr>
              <a:t>assessment</a:t>
            </a:r>
            <a:r>
              <a:rPr sz="2150" spc="21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reports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96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Timeline</a:t>
            </a:r>
            <a:r>
              <a:rPr spc="95" dirty="0"/>
              <a:t> </a:t>
            </a:r>
            <a:r>
              <a:rPr dirty="0"/>
              <a:t>of</a:t>
            </a:r>
            <a:r>
              <a:rPr spc="50" dirty="0"/>
              <a:t> </a:t>
            </a:r>
            <a:r>
              <a:rPr dirty="0"/>
              <a:t>the</a:t>
            </a:r>
            <a:r>
              <a:rPr spc="85" dirty="0"/>
              <a:t> </a:t>
            </a:r>
            <a:r>
              <a:rPr dirty="0"/>
              <a:t>Project</a:t>
            </a:r>
            <a:r>
              <a:rPr spc="95" dirty="0"/>
              <a:t> </a:t>
            </a:r>
            <a:r>
              <a:rPr dirty="0"/>
              <a:t>(Gantt</a:t>
            </a:r>
            <a:r>
              <a:rPr spc="100" dirty="0"/>
              <a:t> </a:t>
            </a:r>
            <a:r>
              <a:rPr spc="-10" dirty="0"/>
              <a:t>Chart)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870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MT</vt:lpstr>
      <vt:lpstr>Cambria</vt:lpstr>
      <vt:lpstr>Verdana</vt:lpstr>
      <vt:lpstr>Office Theme</vt:lpstr>
      <vt:lpstr>CSE7101- Capstone Project Review-1</vt:lpstr>
      <vt:lpstr>Problem Statement Number:</vt:lpstr>
      <vt:lpstr>Content</vt:lpstr>
      <vt:lpstr>Background and Related work for title Selection</vt:lpstr>
      <vt:lpstr>Analysis of Problem Statement</vt:lpstr>
      <vt:lpstr>Technology Stack Components:</vt:lpstr>
      <vt:lpstr>Github Link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Harshith K R</cp:lastModifiedBy>
  <cp:revision>2</cp:revision>
  <dcterms:created xsi:type="dcterms:W3CDTF">2025-08-12T15:51:44Z</dcterms:created>
  <dcterms:modified xsi:type="dcterms:W3CDTF">2025-08-14T12:56:57Z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2025-08-12T00:00:00Z</vt:filetime>
  </property>
  <property fmtid="{D5CDD505-2E9C-101B-9397-08002B2CF9AE}" pid="3" name="LastSaved">
    <vt:filetime>2025-08-12T00:00:00Z</vt:filetime>
  </property>
</Properties>
</file>