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9625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1224"/>
            <a:ext cx="12191999" cy="8667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874" y="1162050"/>
            <a:ext cx="106680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9625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1224"/>
            <a:ext cx="12191999" cy="866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175" y="69786"/>
            <a:ext cx="7870190" cy="7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892" y="1167764"/>
            <a:ext cx="10363835" cy="348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lakurthi-Sai-Sandeep-reddy/PSCS_46_Application-for-Assessment-of-Quality-of-Textbook-Reference-Books-E--Boo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26452" y="2775457"/>
          <a:ext cx="4352925" cy="267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800" b="1" spc="10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800" b="1" spc="21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ts val="2010"/>
                        </a:lnSpc>
                      </a:pPr>
                      <a:r>
                        <a:rPr sz="1800" b="1" spc="13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Student</a:t>
                      </a:r>
                      <a:r>
                        <a:rPr sz="1800" b="1" spc="30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8739" y="1164272"/>
            <a:ext cx="11734165" cy="45294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534660" marR="828675" indent="-4636770">
              <a:lnSpc>
                <a:spcPct val="101699"/>
              </a:lnSpc>
              <a:spcBef>
                <a:spcPts val="50"/>
              </a:spcBef>
            </a:pPr>
            <a:r>
              <a:rPr sz="2400" b="1" dirty="0">
                <a:latin typeface="Cambria"/>
                <a:cs typeface="Cambria"/>
              </a:rPr>
              <a:t>Application</a:t>
            </a:r>
            <a:r>
              <a:rPr sz="2400" b="1" spc="-9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for</a:t>
            </a:r>
            <a:r>
              <a:rPr sz="2400" b="1" spc="-5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Assessment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of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Quality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of</a:t>
            </a:r>
            <a:r>
              <a:rPr sz="2400" b="1" spc="-9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Textbook/Reference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Books/</a:t>
            </a:r>
            <a:r>
              <a:rPr sz="2400" b="1" spc="-75" dirty="0">
                <a:latin typeface="Cambria"/>
                <a:cs typeface="Cambria"/>
              </a:rPr>
              <a:t> </a:t>
            </a:r>
            <a:r>
              <a:rPr sz="2400" b="1" spc="-25" dirty="0">
                <a:latin typeface="Cambria"/>
                <a:cs typeface="Cambria"/>
              </a:rPr>
              <a:t>E- </a:t>
            </a:r>
            <a:r>
              <a:rPr sz="2400" b="1" spc="-20" dirty="0">
                <a:latin typeface="Cambria"/>
                <a:cs typeface="Cambria"/>
              </a:rPr>
              <a:t>Book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mbria"/>
              <a:cs typeface="Cambria"/>
            </a:endParaRPr>
          </a:p>
          <a:p>
            <a:pPr marL="803910">
              <a:lnSpc>
                <a:spcPct val="100000"/>
              </a:lnSpc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Batch</a:t>
            </a:r>
            <a:r>
              <a:rPr sz="1800" b="1" spc="-6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Number:CSE_51</a:t>
            </a:r>
            <a:endParaRPr sz="1800" dirty="0">
              <a:latin typeface="Cambria"/>
              <a:cs typeface="Cambria"/>
            </a:endParaRPr>
          </a:p>
          <a:p>
            <a:pPr marL="7835265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sz="1800" b="1" spc="-6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sz="1800" b="1" spc="-2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17365D"/>
                </a:solidFill>
                <a:latin typeface="Cambria"/>
                <a:cs typeface="Cambria"/>
              </a:rPr>
              <a:t>of,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800" dirty="0">
              <a:latin typeface="Cambria"/>
              <a:cs typeface="Cambria"/>
            </a:endParaRPr>
          </a:p>
          <a:p>
            <a:pPr marL="6497955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Ms.</a:t>
            </a:r>
            <a:r>
              <a:rPr sz="1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Saiqa</a:t>
            </a:r>
            <a:r>
              <a:rPr sz="14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Khan</a:t>
            </a:r>
            <a:r>
              <a:rPr sz="14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  <a:p>
            <a:pPr marL="6497955" marR="5080">
              <a:lnSpc>
                <a:spcPct val="114199"/>
              </a:lnSpc>
              <a:spcBef>
                <a:spcPts val="60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r>
              <a:rPr sz="1700" b="1" spc="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/</a:t>
            </a:r>
            <a:r>
              <a:rPr sz="17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Associate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r>
              <a:rPr sz="1700" b="1" spc="-6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/</a:t>
            </a:r>
            <a:r>
              <a:rPr sz="1700" b="1" spc="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sz="17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sz="1700" b="1" spc="-5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of Computer</a:t>
            </a:r>
            <a:r>
              <a:rPr sz="1700" b="1" spc="-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sz="1700" b="1" spc="-4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 Engineering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Presidency</a:t>
            </a:r>
            <a:r>
              <a:rPr sz="1700" b="1" spc="-5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18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Program:</a:t>
            </a:r>
            <a:r>
              <a:rPr sz="1800" b="1" spc="-5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C000"/>
                </a:solidFill>
                <a:latin typeface="Arial MT"/>
                <a:cs typeface="Arial MT"/>
              </a:rPr>
              <a:t>B.Tech(Computer</a:t>
            </a:r>
            <a:r>
              <a:rPr sz="1800" spc="-1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C000"/>
                </a:solidFill>
                <a:latin typeface="Arial MT"/>
                <a:cs typeface="Arial MT"/>
              </a:rPr>
              <a:t>Science</a:t>
            </a:r>
            <a:r>
              <a:rPr sz="1800" spc="-3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C000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C000"/>
                </a:solidFill>
                <a:latin typeface="Arial MT"/>
                <a:cs typeface="Arial MT"/>
              </a:rPr>
              <a:t>Engineering)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18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HoD:</a:t>
            </a:r>
            <a:r>
              <a:rPr sz="1800" b="1" spc="-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Dr.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Asif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Mohammed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18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Program</a:t>
            </a:r>
            <a:r>
              <a:rPr sz="1800" b="1" spc="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Coordinator:</a:t>
            </a:r>
            <a:r>
              <a:rPr sz="18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Dr.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Jayavadivel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Ravi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18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School</a:t>
            </a:r>
            <a:r>
              <a:rPr sz="1800" b="1" spc="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Coordinators:</a:t>
            </a:r>
            <a:r>
              <a:rPr sz="1800" b="1" spc="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Dr.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Sampath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K ,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Dr.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Geetha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A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9250" y="119697"/>
            <a:ext cx="2853690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6625" marR="5080" indent="-923925">
              <a:lnSpc>
                <a:spcPct val="114799"/>
              </a:lnSpc>
              <a:spcBef>
                <a:spcPts val="100"/>
              </a:spcBef>
            </a:pPr>
            <a:r>
              <a:rPr sz="1800" dirty="0"/>
              <a:t>CSE7101-</a:t>
            </a:r>
            <a:r>
              <a:rPr sz="1800" spc="-45" dirty="0"/>
              <a:t> </a:t>
            </a:r>
            <a:r>
              <a:rPr sz="1800" dirty="0"/>
              <a:t>Capstone</a:t>
            </a:r>
            <a:r>
              <a:rPr sz="1800" spc="-55" dirty="0"/>
              <a:t> </a:t>
            </a:r>
            <a:r>
              <a:rPr sz="1800" spc="-10" dirty="0"/>
              <a:t>Project Review-</a:t>
            </a:r>
            <a:r>
              <a:rPr sz="1800" spc="-50" dirty="0"/>
              <a:t>1</a:t>
            </a:r>
            <a:endParaRPr sz="1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7001" y="3171317"/>
          <a:ext cx="5067300" cy="110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SAI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SANDEEP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REDDY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626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20221CSE0277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SOHAN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039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20221CSE0418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HARSHITH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20221CSE0203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6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Timeline</a:t>
            </a:r>
            <a:r>
              <a:rPr spc="95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the</a:t>
            </a:r>
            <a:r>
              <a:rPr spc="85" dirty="0"/>
              <a:t> </a:t>
            </a:r>
            <a:r>
              <a:rPr dirty="0"/>
              <a:t>Project</a:t>
            </a:r>
            <a:r>
              <a:rPr spc="95" dirty="0"/>
              <a:t> </a:t>
            </a:r>
            <a:r>
              <a:rPr dirty="0"/>
              <a:t>(Gantt</a:t>
            </a:r>
            <a:r>
              <a:rPr spc="100" dirty="0"/>
              <a:t> </a:t>
            </a:r>
            <a:r>
              <a:rPr spc="-10" dirty="0"/>
              <a:t>Chart)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6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References</a:t>
            </a:r>
            <a:r>
              <a:rPr spc="130" dirty="0"/>
              <a:t> </a:t>
            </a:r>
            <a:r>
              <a:rPr dirty="0"/>
              <a:t>(IEEE</a:t>
            </a:r>
            <a:r>
              <a:rPr spc="105" dirty="0"/>
              <a:t> </a:t>
            </a:r>
            <a:r>
              <a:rPr dirty="0"/>
              <a:t>Paper</a:t>
            </a:r>
            <a:r>
              <a:rPr spc="55" dirty="0"/>
              <a:t> </a:t>
            </a:r>
            <a:r>
              <a:rPr spc="-10" dirty="0"/>
              <a:t>format)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410" y="1540192"/>
            <a:ext cx="9505950" cy="3682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8719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Verdana"/>
                <a:cs typeface="Verdana"/>
              </a:rPr>
              <a:t>[1].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Sampath,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Mr.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"Application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Assessment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Quality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of </a:t>
            </a:r>
            <a:r>
              <a:rPr sz="2000" spc="-10" dirty="0">
                <a:latin typeface="Verdana"/>
                <a:cs typeface="Verdana"/>
              </a:rPr>
              <a:t>Textbook/Reference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Book/E-</a:t>
            </a:r>
            <a:r>
              <a:rPr sz="2000" dirty="0">
                <a:latin typeface="Verdana"/>
                <a:cs typeface="Verdana"/>
              </a:rPr>
              <a:t>Books."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(2025).</a:t>
            </a:r>
            <a:endParaRPr sz="2000">
              <a:latin typeface="Verdana"/>
              <a:cs typeface="Verdana"/>
            </a:endParaRPr>
          </a:p>
          <a:p>
            <a:pPr marL="12700" marR="39497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Verdana"/>
                <a:cs typeface="Verdana"/>
              </a:rPr>
              <a:t>[2].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Costa,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BJ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Duarte,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al.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"PNLD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DIGITAL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TEXTBOOK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REFERENCE </a:t>
            </a:r>
            <a:r>
              <a:rPr sz="2000" dirty="0">
                <a:latin typeface="Verdana"/>
                <a:cs typeface="Verdana"/>
              </a:rPr>
              <a:t>MODEL: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FRAMEWORK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NEXT-</a:t>
            </a:r>
            <a:r>
              <a:rPr sz="2000" dirty="0">
                <a:latin typeface="Verdana"/>
                <a:cs typeface="Verdana"/>
              </a:rPr>
              <a:t>GENERATION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INTERACTIVE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</a:t>
            </a:r>
            <a:r>
              <a:rPr sz="2000" dirty="0">
                <a:latin typeface="Verdana"/>
                <a:cs typeface="Verdana"/>
              </a:rPr>
              <a:t>INTELLIGENT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EDUCATIONAL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RESOURCES."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EDULEARN25</a:t>
            </a:r>
            <a:r>
              <a:rPr sz="2000" i="1" spc="-50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Proceedings</a:t>
            </a:r>
            <a:r>
              <a:rPr sz="2000" spc="-10" dirty="0">
                <a:latin typeface="Verdana"/>
                <a:cs typeface="Verdana"/>
              </a:rPr>
              <a:t>. </a:t>
            </a:r>
            <a:r>
              <a:rPr sz="2000" dirty="0">
                <a:latin typeface="Verdana"/>
                <a:cs typeface="Verdana"/>
              </a:rPr>
              <a:t>IATED,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2025.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4800"/>
              </a:lnSpc>
              <a:spcBef>
                <a:spcPts val="2075"/>
              </a:spcBef>
              <a:tabLst>
                <a:tab pos="625475" algn="l"/>
              </a:tabLst>
            </a:pPr>
            <a:r>
              <a:rPr sz="2000" spc="-20" dirty="0">
                <a:latin typeface="Verdana"/>
                <a:cs typeface="Verdana"/>
              </a:rPr>
              <a:t>[3].</a:t>
            </a:r>
            <a:r>
              <a:rPr sz="2000" dirty="0">
                <a:latin typeface="Verdana"/>
                <a:cs typeface="Verdana"/>
              </a:rPr>
              <a:t>	Alibekkyzy,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Saipilova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Aidyn,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Kuanysh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Shormanovna.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"THE </a:t>
            </a:r>
            <a:r>
              <a:rPr sz="2000" dirty="0">
                <a:latin typeface="Verdana"/>
                <a:cs typeface="Verdana"/>
              </a:rPr>
              <a:t>PROCESS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IMPLEMENTING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ELECTRONIC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TEXTBOOKS: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CONTEMPORARY </a:t>
            </a:r>
            <a:r>
              <a:rPr sz="2000" dirty="0">
                <a:latin typeface="Verdana"/>
                <a:cs typeface="Verdana"/>
              </a:rPr>
              <a:t>TRENDS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TRANSFORMATION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EDUCATION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SYSTEM."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In</a:t>
            </a:r>
            <a:r>
              <a:rPr sz="2000" i="1" spc="-75" dirty="0">
                <a:latin typeface="Verdana"/>
                <a:cs typeface="Verdana"/>
              </a:rPr>
              <a:t> </a:t>
            </a:r>
            <a:r>
              <a:rPr sz="2000" i="1" spc="-25" dirty="0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330"/>
              </a:lnSpc>
            </a:pPr>
            <a:r>
              <a:rPr sz="2000" i="1" dirty="0">
                <a:latin typeface="Verdana"/>
                <a:cs typeface="Verdana"/>
              </a:rPr>
              <a:t>World</a:t>
            </a:r>
            <a:r>
              <a:rPr sz="2000" i="1" spc="-4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Of</a:t>
            </a:r>
            <a:r>
              <a:rPr sz="2000" i="1" spc="-1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Science</a:t>
            </a:r>
            <a:r>
              <a:rPr sz="2000" i="1" spc="-5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and</a:t>
            </a:r>
            <a:r>
              <a:rPr sz="2000" i="1" spc="-4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Education</a:t>
            </a:r>
            <a:r>
              <a:rPr sz="2000" i="1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15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апрель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ПН2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(2025):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99-</a:t>
            </a:r>
            <a:r>
              <a:rPr sz="2000" spc="-20" dirty="0">
                <a:latin typeface="Verdana"/>
                <a:cs typeface="Verdana"/>
              </a:rPr>
              <a:t>103.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6225" y="1438275"/>
            <a:ext cx="38862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6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Problem</a:t>
            </a:r>
            <a:r>
              <a:rPr spc="110" dirty="0"/>
              <a:t> </a:t>
            </a:r>
            <a:r>
              <a:rPr dirty="0"/>
              <a:t>Statement</a:t>
            </a:r>
            <a:r>
              <a:rPr spc="135" dirty="0"/>
              <a:t> </a:t>
            </a:r>
            <a:r>
              <a:rPr spc="-10" dirty="0"/>
              <a:t>Number: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375" y="1177289"/>
            <a:ext cx="10385425" cy="470237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latin typeface="Cambria"/>
                <a:cs typeface="Cambria"/>
              </a:rPr>
              <a:t>Organization</a:t>
            </a:r>
            <a:r>
              <a:rPr sz="2150" dirty="0">
                <a:latin typeface="Cambria"/>
                <a:cs typeface="Cambria"/>
              </a:rPr>
              <a:t>:</a:t>
            </a:r>
            <a:r>
              <a:rPr lang="en-IN" sz="2150">
                <a:latin typeface="Cambria"/>
                <a:cs typeface="Cambria"/>
              </a:rPr>
              <a:t> Ministry of AYUSH</a:t>
            </a:r>
            <a:endParaRPr lang="en-US" sz="2150" dirty="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1850"/>
              </a:spcBef>
            </a:pPr>
            <a:r>
              <a:rPr lang="en-US" sz="2150" b="1" dirty="0">
                <a:latin typeface="Cambria"/>
                <a:cs typeface="Cambria"/>
              </a:rPr>
              <a:t>Category</a:t>
            </a:r>
            <a:r>
              <a:rPr lang="en-US" sz="2150" b="1" spc="130" dirty="0">
                <a:latin typeface="Cambria"/>
                <a:cs typeface="Cambria"/>
              </a:rPr>
              <a:t> </a:t>
            </a:r>
            <a:r>
              <a:rPr lang="en-US" sz="2150" b="1" dirty="0">
                <a:latin typeface="Cambria"/>
                <a:cs typeface="Cambria"/>
              </a:rPr>
              <a:t>(Hardware</a:t>
            </a:r>
            <a:r>
              <a:rPr lang="en-US" sz="2150" b="1" spc="60" dirty="0">
                <a:latin typeface="Cambria"/>
                <a:cs typeface="Cambria"/>
              </a:rPr>
              <a:t> </a:t>
            </a:r>
            <a:r>
              <a:rPr lang="en-US" sz="2150" b="1" dirty="0">
                <a:latin typeface="Cambria"/>
                <a:cs typeface="Cambria"/>
              </a:rPr>
              <a:t>/</a:t>
            </a:r>
            <a:r>
              <a:rPr lang="en-US" sz="2150" b="1" spc="105" dirty="0">
                <a:latin typeface="Cambria"/>
                <a:cs typeface="Cambria"/>
              </a:rPr>
              <a:t> </a:t>
            </a:r>
            <a:r>
              <a:rPr lang="en-US" sz="2150" b="1" dirty="0">
                <a:latin typeface="Cambria"/>
                <a:cs typeface="Cambria"/>
              </a:rPr>
              <a:t>Software</a:t>
            </a:r>
            <a:r>
              <a:rPr lang="en-US" sz="2150" b="1" spc="75" dirty="0">
                <a:latin typeface="Cambria"/>
                <a:cs typeface="Cambria"/>
              </a:rPr>
              <a:t> </a:t>
            </a:r>
            <a:r>
              <a:rPr lang="en-US" sz="2150" b="1" dirty="0">
                <a:latin typeface="Cambria"/>
                <a:cs typeface="Cambria"/>
              </a:rPr>
              <a:t>/</a:t>
            </a:r>
            <a:r>
              <a:rPr lang="en-US" sz="2150" b="1" spc="105" dirty="0">
                <a:latin typeface="Cambria"/>
                <a:cs typeface="Cambria"/>
              </a:rPr>
              <a:t> </a:t>
            </a:r>
            <a:r>
              <a:rPr lang="en-US" sz="2150" b="1" dirty="0">
                <a:latin typeface="Cambria"/>
                <a:cs typeface="Cambria"/>
              </a:rPr>
              <a:t>Both)</a:t>
            </a:r>
            <a:r>
              <a:rPr lang="en-US" sz="2150" b="1" spc="110" dirty="0">
                <a:latin typeface="Cambria"/>
                <a:cs typeface="Cambria"/>
              </a:rPr>
              <a:t> </a:t>
            </a:r>
            <a:r>
              <a:rPr lang="en-US" sz="2150" b="1" dirty="0">
                <a:latin typeface="Cambria"/>
                <a:cs typeface="Cambria"/>
              </a:rPr>
              <a:t>:</a:t>
            </a:r>
            <a:r>
              <a:rPr lang="en-US" sz="2150" b="1" spc="95" dirty="0">
                <a:latin typeface="Cambria"/>
                <a:cs typeface="Cambria"/>
              </a:rPr>
              <a:t> </a:t>
            </a:r>
            <a:r>
              <a:rPr lang="en-US" sz="2150" spc="-10" dirty="0">
                <a:latin typeface="Cambria"/>
                <a:cs typeface="Cambria"/>
              </a:rPr>
              <a:t>Software</a:t>
            </a:r>
          </a:p>
          <a:p>
            <a:pPr marL="88900">
              <a:lnSpc>
                <a:spcPct val="100000"/>
              </a:lnSpc>
              <a:spcBef>
                <a:spcPts val="1850"/>
              </a:spcBef>
            </a:pPr>
            <a:r>
              <a:rPr lang="en-IN" sz="2150" b="1" spc="-10" dirty="0">
                <a:latin typeface="Cambria"/>
                <a:cs typeface="Cambria"/>
              </a:rPr>
              <a:t>Problem Description:</a:t>
            </a:r>
            <a:endParaRPr sz="2150" b="1" dirty="0">
              <a:latin typeface="Cambria"/>
              <a:cs typeface="Cambri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 in instructional materials decreases without quality assurance.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structured and standardized assessment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should cover accuracy, relevance, clarity, accessibility, and curriculum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may face confusion due to poor-quality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is to select and approve high-quality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 is to enhance teaching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Aim is to enhance the quality of the textbooks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1850" b="1" dirty="0">
              <a:latin typeface="Cambria"/>
              <a:cs typeface="Cambria"/>
            </a:endParaRPr>
          </a:p>
          <a:p>
            <a:pPr marL="393700" marR="83820" indent="-381635">
              <a:lnSpc>
                <a:spcPct val="103200"/>
              </a:lnSpc>
              <a:spcBef>
                <a:spcPts val="1320"/>
              </a:spcBef>
              <a:buSzPct val="111627"/>
              <a:buFont typeface="Arial MT"/>
              <a:buChar char="•"/>
              <a:tabLst>
                <a:tab pos="393700" algn="l"/>
              </a:tabLst>
            </a:pPr>
            <a:endParaRPr sz="1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6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434" y="1079055"/>
            <a:ext cx="11239500" cy="5039969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latin typeface="Cambria"/>
                <a:cs typeface="Cambria"/>
              </a:rPr>
              <a:t>Objectives:</a:t>
            </a:r>
            <a:endParaRPr sz="2400" dirty="0">
              <a:latin typeface="Cambria"/>
              <a:cs typeface="Cambria"/>
            </a:endParaRPr>
          </a:p>
          <a:p>
            <a:pPr marL="355600" marR="16510" indent="-343535">
              <a:lnSpc>
                <a:spcPct val="205900"/>
              </a:lnSpc>
              <a:spcBef>
                <a:spcPts val="280"/>
              </a:spcBef>
              <a:buSzPct val="154838"/>
              <a:buFont typeface="Arial MT"/>
              <a:buChar char="•"/>
              <a:tabLst>
                <a:tab pos="355600" algn="l"/>
              </a:tabLst>
            </a:pPr>
            <a:r>
              <a:rPr sz="1550" b="1" dirty="0">
                <a:latin typeface="Verdana"/>
                <a:cs typeface="Verdana"/>
              </a:rPr>
              <a:t>Ensure</a:t>
            </a:r>
            <a:r>
              <a:rPr sz="1550" b="1" spc="275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Curriculum</a:t>
            </a:r>
            <a:r>
              <a:rPr sz="1550" b="1" spc="220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Alignment</a:t>
            </a:r>
            <a:r>
              <a:rPr sz="1550" b="1" spc="27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–</a:t>
            </a:r>
            <a:r>
              <a:rPr sz="1550" spc="23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To</a:t>
            </a:r>
            <a:r>
              <a:rPr sz="1550" spc="254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verify</a:t>
            </a:r>
            <a:r>
              <a:rPr sz="1550" spc="24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that</a:t>
            </a:r>
            <a:r>
              <a:rPr sz="1550" spc="20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the</a:t>
            </a:r>
            <a:r>
              <a:rPr sz="1550" spc="22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content</a:t>
            </a:r>
            <a:r>
              <a:rPr sz="1550" spc="25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of</a:t>
            </a:r>
            <a:r>
              <a:rPr sz="1550" spc="23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the</a:t>
            </a:r>
            <a:r>
              <a:rPr sz="1550" spc="22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textbook,</a:t>
            </a:r>
            <a:r>
              <a:rPr sz="1550" spc="254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reference</a:t>
            </a:r>
            <a:r>
              <a:rPr sz="1550" spc="18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book,</a:t>
            </a:r>
            <a:r>
              <a:rPr sz="1550" spc="229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or</a:t>
            </a:r>
            <a:r>
              <a:rPr sz="1550" spc="24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e-</a:t>
            </a:r>
            <a:r>
              <a:rPr sz="1550" spc="-20" dirty="0">
                <a:latin typeface="Verdana"/>
                <a:cs typeface="Verdana"/>
              </a:rPr>
              <a:t>book </a:t>
            </a:r>
            <a:r>
              <a:rPr sz="1550" dirty="0">
                <a:latin typeface="Verdana"/>
                <a:cs typeface="Verdana"/>
              </a:rPr>
              <a:t>is</a:t>
            </a:r>
            <a:r>
              <a:rPr sz="1550" spc="12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consistent</a:t>
            </a:r>
            <a:r>
              <a:rPr sz="1550" spc="15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with</a:t>
            </a:r>
            <a:r>
              <a:rPr sz="1550" spc="12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the</a:t>
            </a:r>
            <a:r>
              <a:rPr sz="1550" spc="1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prescribed</a:t>
            </a:r>
            <a:r>
              <a:rPr sz="1550" spc="10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syllabus</a:t>
            </a:r>
            <a:r>
              <a:rPr sz="1550" spc="1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and</a:t>
            </a:r>
            <a:r>
              <a:rPr sz="1550" spc="1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learning</a:t>
            </a:r>
            <a:r>
              <a:rPr sz="1550" spc="17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outcomes.</a:t>
            </a:r>
            <a:endParaRPr sz="155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820"/>
              </a:spcBef>
              <a:buSzPct val="171428"/>
              <a:buFont typeface="Arial MT"/>
              <a:buChar char="•"/>
              <a:tabLst>
                <a:tab pos="298450" algn="l"/>
              </a:tabLst>
            </a:pPr>
            <a:r>
              <a:rPr sz="1400" b="1" dirty="0">
                <a:latin typeface="Verdana"/>
                <a:cs typeface="Verdana"/>
              </a:rPr>
              <a:t>Maintain</a:t>
            </a:r>
            <a:r>
              <a:rPr sz="1400" b="1" spc="20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Academic</a:t>
            </a:r>
            <a:r>
              <a:rPr sz="1400" b="1" spc="15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Accuracy</a:t>
            </a:r>
            <a:r>
              <a:rPr sz="1400" b="1" spc="1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–</a:t>
            </a:r>
            <a:r>
              <a:rPr sz="1400" spc="1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check</a:t>
            </a:r>
            <a:r>
              <a:rPr sz="1400" spc="1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1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factual</a:t>
            </a:r>
            <a:r>
              <a:rPr sz="1400" spc="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correctness,</a:t>
            </a:r>
            <a:r>
              <a:rPr sz="1400" spc="1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up-to-</a:t>
            </a:r>
            <a:r>
              <a:rPr sz="1400" dirty="0">
                <a:latin typeface="Verdana"/>
                <a:cs typeface="Verdana"/>
              </a:rPr>
              <a:t>date</a:t>
            </a:r>
            <a:r>
              <a:rPr sz="1400" spc="1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information,</a:t>
            </a:r>
            <a:r>
              <a:rPr sz="1400" spc="1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1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inclusion</a:t>
            </a:r>
            <a:r>
              <a:rPr sz="1400" spc="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1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1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latest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Font typeface="Arial MT"/>
              <a:buChar char="•"/>
            </a:pPr>
            <a:endParaRPr sz="1400" dirty="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research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developments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subject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area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298450" marR="11430" indent="-286385">
              <a:lnSpc>
                <a:spcPct val="196700"/>
              </a:lnSpc>
              <a:spcBef>
                <a:spcPts val="330"/>
              </a:spcBef>
              <a:buSzPct val="171428"/>
              <a:buFont typeface="Arial MT"/>
              <a:buChar char="•"/>
              <a:tabLst>
                <a:tab pos="298450" algn="l"/>
              </a:tabLst>
            </a:pPr>
            <a:r>
              <a:rPr sz="1400" b="1" dirty="0">
                <a:latin typeface="Verdana"/>
                <a:cs typeface="Verdana"/>
              </a:rPr>
              <a:t>Enhance</a:t>
            </a:r>
            <a:r>
              <a:rPr sz="1400" b="1" spc="75" dirty="0">
                <a:latin typeface="Verdana"/>
                <a:cs typeface="Verdana"/>
              </a:rPr>
              <a:t> </a:t>
            </a:r>
            <a:r>
              <a:rPr lang="en-IN" sz="1400" b="1" spc="75" dirty="0">
                <a:latin typeface="Verdana"/>
                <a:cs typeface="Verdana"/>
              </a:rPr>
              <a:t>Comprehension And Retention</a:t>
            </a:r>
            <a:r>
              <a:rPr sz="1400" b="1" spc="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–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lang="en-IN" sz="1400" spc="35" dirty="0">
                <a:latin typeface="Verdana"/>
                <a:cs typeface="Verdana"/>
              </a:rPr>
              <a:t>Focus on the clarity and educational suitability of content to improve student understanding and learning outcomes . Use feedback and assessment results guide resource development , adaption , and ongoing enhancements in textbook quality.</a:t>
            </a:r>
          </a:p>
          <a:p>
            <a:pPr marL="298450" marR="11430" indent="-286385">
              <a:lnSpc>
                <a:spcPct val="196700"/>
              </a:lnSpc>
              <a:spcBef>
                <a:spcPts val="330"/>
              </a:spcBef>
              <a:buSzPct val="171428"/>
              <a:buFont typeface="Arial MT"/>
              <a:buChar char="•"/>
              <a:tabLst>
                <a:tab pos="298450" algn="l"/>
              </a:tabLst>
            </a:pPr>
            <a:endParaRPr sz="14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SzPct val="171428"/>
              <a:buFont typeface="Arial MT"/>
              <a:buChar char="•"/>
              <a:tabLst>
                <a:tab pos="298450" algn="l"/>
              </a:tabLst>
            </a:pPr>
            <a:r>
              <a:rPr sz="1400" b="1" dirty="0">
                <a:latin typeface="Verdana"/>
                <a:cs typeface="Verdana"/>
              </a:rPr>
              <a:t>Promote</a:t>
            </a:r>
            <a:r>
              <a:rPr sz="1400" b="1" spc="8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Accessibility</a:t>
            </a:r>
            <a:r>
              <a:rPr sz="1400" b="1" spc="7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and</a:t>
            </a:r>
            <a:r>
              <a:rPr sz="1400" b="1" spc="6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Usability</a:t>
            </a:r>
            <a:r>
              <a:rPr sz="1400" b="1" spc="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–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evaluate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format,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readability,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ease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navigation,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ensuring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that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the</a:t>
            </a:r>
            <a:endParaRPr sz="1400" dirty="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1700"/>
              </a:spcBef>
            </a:pPr>
            <a:r>
              <a:rPr sz="1400" dirty="0">
                <a:latin typeface="Verdana"/>
                <a:cs typeface="Verdana"/>
              </a:rPr>
              <a:t>resource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user-</a:t>
            </a:r>
            <a:r>
              <a:rPr sz="1400" dirty="0">
                <a:latin typeface="Verdana"/>
                <a:cs typeface="Verdana"/>
              </a:rPr>
              <a:t>friendly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both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students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faculty.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Background</a:t>
            </a:r>
            <a:r>
              <a:rPr spc="75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dirty="0"/>
              <a:t>Related</a:t>
            </a:r>
            <a:r>
              <a:rPr spc="75" dirty="0"/>
              <a:t> </a:t>
            </a:r>
            <a:r>
              <a:rPr dirty="0"/>
              <a:t>work</a:t>
            </a:r>
            <a:r>
              <a:rPr spc="100" dirty="0"/>
              <a:t> </a:t>
            </a:r>
            <a:r>
              <a:rPr dirty="0"/>
              <a:t>for</a:t>
            </a:r>
            <a:r>
              <a:rPr spc="160" dirty="0"/>
              <a:t> </a:t>
            </a:r>
            <a:r>
              <a:rPr dirty="0"/>
              <a:t>title</a:t>
            </a:r>
            <a:r>
              <a:rPr spc="11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730" y="1663382"/>
            <a:ext cx="10365105" cy="493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SzPct val="154838"/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Verdana"/>
                <a:cs typeface="Verdana"/>
              </a:rPr>
              <a:t>Institutions</a:t>
            </a:r>
            <a:r>
              <a:rPr sz="1550" spc="30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and</a:t>
            </a:r>
            <a:r>
              <a:rPr sz="1550" spc="35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organizations</a:t>
            </a:r>
            <a:r>
              <a:rPr sz="1550" spc="40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(e.g.,</a:t>
            </a:r>
            <a:r>
              <a:rPr sz="1550" spc="15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NCERT,</a:t>
            </a:r>
            <a:r>
              <a:rPr lang="en-IN" sz="1550" dirty="0">
                <a:latin typeface="Verdana"/>
                <a:cs typeface="Verdana"/>
              </a:rPr>
              <a:t>NAAC,</a:t>
            </a:r>
            <a:r>
              <a:rPr sz="1550" spc="2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UNESCO)</a:t>
            </a:r>
            <a:r>
              <a:rPr sz="1550" spc="-5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have</a:t>
            </a:r>
            <a:r>
              <a:rPr sz="1550" spc="20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developed</a:t>
            </a:r>
            <a:r>
              <a:rPr sz="1550" spc="30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guidelines  focusing  </a:t>
            </a:r>
            <a:r>
              <a:rPr sz="1550" spc="-25" dirty="0">
                <a:latin typeface="Verdana"/>
                <a:cs typeface="Verdana"/>
              </a:rPr>
              <a:t>on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730" y="2066421"/>
            <a:ext cx="6237605" cy="13322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855"/>
              </a:spcBef>
            </a:pPr>
            <a:r>
              <a:rPr sz="1550" dirty="0">
                <a:latin typeface="Verdana"/>
                <a:cs typeface="Verdana"/>
              </a:rPr>
              <a:t>accuracy,</a:t>
            </a:r>
            <a:r>
              <a:rPr sz="1550" spc="14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relevance,</a:t>
            </a:r>
            <a:r>
              <a:rPr sz="1550" spc="23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inclusivity,</a:t>
            </a:r>
            <a:r>
              <a:rPr sz="1550" spc="254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and</a:t>
            </a:r>
            <a:r>
              <a:rPr sz="1550" spc="23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accessibility.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5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buSzPct val="154838"/>
              <a:buFont typeface="Arial MT"/>
              <a:buChar char="•"/>
              <a:tabLst>
                <a:tab pos="297815" algn="l"/>
                <a:tab pos="833755" algn="l"/>
                <a:tab pos="1364615" algn="l"/>
                <a:tab pos="1720850" algn="l"/>
                <a:tab pos="2696845" algn="l"/>
                <a:tab pos="3235325" algn="l"/>
                <a:tab pos="4009390" algn="l"/>
                <a:tab pos="5158105" algn="l"/>
              </a:tabLst>
            </a:pPr>
            <a:r>
              <a:rPr sz="1550" spc="-25" dirty="0">
                <a:latin typeface="Verdana"/>
                <a:cs typeface="Verdana"/>
              </a:rPr>
              <a:t>The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rise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of</a:t>
            </a:r>
            <a:r>
              <a:rPr sz="1550" dirty="0">
                <a:latin typeface="Verdana"/>
                <a:cs typeface="Verdana"/>
              </a:rPr>
              <a:t>	e-</a:t>
            </a:r>
            <a:r>
              <a:rPr sz="1550" spc="-20" dirty="0">
                <a:latin typeface="Verdana"/>
                <a:cs typeface="Verdana"/>
              </a:rPr>
              <a:t>books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and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online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resources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introduces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</a:pPr>
            <a:r>
              <a:rPr sz="1550" dirty="0">
                <a:latin typeface="Verdana"/>
                <a:cs typeface="Verdana"/>
              </a:rPr>
              <a:t>interactivity,</a:t>
            </a:r>
            <a:r>
              <a:rPr sz="1550" spc="24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navigation,</a:t>
            </a:r>
            <a:r>
              <a:rPr sz="1550" spc="21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and</a:t>
            </a:r>
            <a:r>
              <a:rPr sz="1550" spc="26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technological</a:t>
            </a:r>
            <a:r>
              <a:rPr sz="1550" spc="254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usability.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9066" y="2646298"/>
            <a:ext cx="399669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280" algn="l"/>
                <a:tab pos="1807845" algn="l"/>
                <a:tab pos="3120390" algn="l"/>
                <a:tab pos="3751579" algn="l"/>
              </a:tabLst>
            </a:pPr>
            <a:r>
              <a:rPr sz="1550" spc="-25" dirty="0">
                <a:latin typeface="Verdana"/>
                <a:cs typeface="Verdana"/>
              </a:rPr>
              <a:t>new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evaluation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dimensions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such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as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730" y="3618928"/>
            <a:ext cx="10367645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SzPct val="154838"/>
              <a:buFont typeface="Arial MT"/>
              <a:buChar char="•"/>
              <a:tabLst>
                <a:tab pos="297815" algn="l"/>
                <a:tab pos="1022350" algn="l"/>
                <a:tab pos="1325880" algn="l"/>
                <a:tab pos="1819910" algn="l"/>
                <a:tab pos="2083435" algn="l"/>
                <a:tab pos="2630170" algn="l"/>
                <a:tab pos="2966720" algn="l"/>
                <a:tab pos="3230245" algn="l"/>
                <a:tab pos="4059554" algn="l"/>
                <a:tab pos="5300345" algn="l"/>
                <a:tab pos="5851525" algn="l"/>
                <a:tab pos="6888480" algn="l"/>
                <a:tab pos="7489190" algn="l"/>
                <a:tab pos="8108315" algn="l"/>
                <a:tab pos="8627745" algn="l"/>
                <a:tab pos="9391650" algn="l"/>
              </a:tabLst>
            </a:pPr>
            <a:r>
              <a:rPr sz="1550" spc="-10" dirty="0">
                <a:latin typeface="Verdana"/>
                <a:cs typeface="Verdana"/>
              </a:rPr>
              <a:t>There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is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still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50" dirty="0">
                <a:latin typeface="Verdana"/>
                <a:cs typeface="Verdana"/>
              </a:rPr>
              <a:t>a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lack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of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50" dirty="0">
                <a:latin typeface="Verdana"/>
                <a:cs typeface="Verdana"/>
              </a:rPr>
              <a:t>a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unified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framework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that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assesses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both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print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and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digital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academic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</a:pPr>
            <a:r>
              <a:rPr sz="1550" dirty="0">
                <a:latin typeface="Verdana"/>
                <a:cs typeface="Verdana"/>
              </a:rPr>
              <a:t>resources</a:t>
            </a:r>
            <a:r>
              <a:rPr sz="1550" spc="12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using</a:t>
            </a:r>
            <a:r>
              <a:rPr sz="1550" spc="18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</a:t>
            </a:r>
            <a:r>
              <a:rPr sz="1550" spc="17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comprehensive</a:t>
            </a:r>
            <a:r>
              <a:rPr sz="1550" spc="14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set</a:t>
            </a:r>
            <a:r>
              <a:rPr sz="1550" spc="14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of</a:t>
            </a:r>
            <a:r>
              <a:rPr sz="1550" spc="15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quality</a:t>
            </a:r>
            <a:r>
              <a:rPr sz="1550" spc="14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criteria.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5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5"/>
              </a:spcBef>
            </a:pPr>
            <a:r>
              <a:rPr dirty="0"/>
              <a:t>Analysis</a:t>
            </a:r>
            <a:r>
              <a:rPr spc="6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Problem</a:t>
            </a:r>
            <a:r>
              <a:rPr spc="9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mbria"/>
                <a:cs typeface="Cambria"/>
              </a:rPr>
              <a:t>Technical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challenges:</a:t>
            </a:r>
          </a:p>
          <a:p>
            <a:pPr marL="297815" marR="5080" indent="-285750">
              <a:lnSpc>
                <a:spcPct val="100000"/>
              </a:lnSpc>
              <a:spcBef>
                <a:spcPts val="1350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b="1" dirty="0">
                <a:latin typeface="Verdana"/>
                <a:cs typeface="Verdana"/>
              </a:rPr>
              <a:t>Content</a:t>
            </a:r>
            <a:r>
              <a:rPr sz="1550" b="1" spc="330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Relevance</a:t>
            </a:r>
            <a:r>
              <a:rPr sz="1550" b="1" spc="335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Issues</a:t>
            </a:r>
            <a:r>
              <a:rPr sz="1550" b="1" spc="350" dirty="0">
                <a:latin typeface="Verdana"/>
                <a:cs typeface="Verdana"/>
              </a:rPr>
              <a:t> </a:t>
            </a:r>
            <a:r>
              <a:rPr sz="1550" dirty="0"/>
              <a:t>–</a:t>
            </a:r>
            <a:r>
              <a:rPr sz="1550" spc="290" dirty="0"/>
              <a:t> </a:t>
            </a:r>
            <a:r>
              <a:rPr sz="1550" dirty="0"/>
              <a:t>Some</a:t>
            </a:r>
            <a:r>
              <a:rPr sz="1550" spc="250" dirty="0"/>
              <a:t> </a:t>
            </a:r>
            <a:r>
              <a:rPr sz="1550" dirty="0"/>
              <a:t>textbooks,</a:t>
            </a:r>
            <a:r>
              <a:rPr sz="1550" spc="330" dirty="0"/>
              <a:t> </a:t>
            </a:r>
            <a:r>
              <a:rPr sz="1550" dirty="0"/>
              <a:t>reference</a:t>
            </a:r>
            <a:r>
              <a:rPr sz="1550" spc="260" dirty="0"/>
              <a:t> </a:t>
            </a:r>
            <a:r>
              <a:rPr sz="1550" dirty="0"/>
              <a:t>books,</a:t>
            </a:r>
            <a:r>
              <a:rPr sz="1550" spc="320" dirty="0"/>
              <a:t> </a:t>
            </a:r>
            <a:r>
              <a:rPr sz="1550" dirty="0"/>
              <a:t>and</a:t>
            </a:r>
            <a:r>
              <a:rPr sz="1550" spc="340" dirty="0"/>
              <a:t> </a:t>
            </a:r>
            <a:r>
              <a:rPr sz="1550" dirty="0"/>
              <a:t>e-books</a:t>
            </a:r>
            <a:r>
              <a:rPr sz="1550" spc="305" dirty="0"/>
              <a:t> </a:t>
            </a:r>
            <a:r>
              <a:rPr sz="1550" dirty="0"/>
              <a:t>contain</a:t>
            </a:r>
            <a:r>
              <a:rPr sz="1550" spc="265" dirty="0"/>
              <a:t> </a:t>
            </a:r>
            <a:r>
              <a:rPr sz="1550" spc="-10" dirty="0"/>
              <a:t>outdated </a:t>
            </a:r>
            <a:r>
              <a:rPr sz="1550" dirty="0"/>
              <a:t>or</a:t>
            </a:r>
            <a:r>
              <a:rPr sz="1550" spc="140" dirty="0"/>
              <a:t> </a:t>
            </a:r>
            <a:r>
              <a:rPr sz="1550" dirty="0"/>
              <a:t>misaligned</a:t>
            </a:r>
            <a:r>
              <a:rPr sz="1550" spc="150" dirty="0"/>
              <a:t> </a:t>
            </a:r>
            <a:r>
              <a:rPr sz="1550" dirty="0"/>
              <a:t>content</a:t>
            </a:r>
            <a:r>
              <a:rPr sz="1550" spc="160" dirty="0"/>
              <a:t> </a:t>
            </a:r>
            <a:r>
              <a:rPr sz="1550" dirty="0"/>
              <a:t>that</a:t>
            </a:r>
            <a:r>
              <a:rPr sz="1550" spc="105" dirty="0"/>
              <a:t> </a:t>
            </a:r>
            <a:r>
              <a:rPr sz="1550" dirty="0"/>
              <a:t>does</a:t>
            </a:r>
            <a:r>
              <a:rPr sz="1550" spc="150" dirty="0"/>
              <a:t> </a:t>
            </a:r>
            <a:r>
              <a:rPr sz="1550" dirty="0"/>
              <a:t>not</a:t>
            </a:r>
            <a:r>
              <a:rPr sz="1550" spc="85" dirty="0"/>
              <a:t> </a:t>
            </a:r>
            <a:r>
              <a:rPr sz="1550" dirty="0"/>
              <a:t>meet</a:t>
            </a:r>
            <a:r>
              <a:rPr sz="1550" spc="145" dirty="0"/>
              <a:t> </a:t>
            </a:r>
            <a:r>
              <a:rPr sz="1550" dirty="0"/>
              <a:t>current</a:t>
            </a:r>
            <a:r>
              <a:rPr sz="1550" spc="155" dirty="0"/>
              <a:t> </a:t>
            </a:r>
            <a:r>
              <a:rPr sz="1550" dirty="0"/>
              <a:t>syllabus</a:t>
            </a:r>
            <a:r>
              <a:rPr sz="1550" spc="175" dirty="0"/>
              <a:t> </a:t>
            </a:r>
            <a:r>
              <a:rPr sz="1550" spc="-10" dirty="0"/>
              <a:t>requirements</a:t>
            </a:r>
            <a:r>
              <a:rPr spc="-10" dirty="0"/>
              <a:t>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44"/>
              </a:spcBef>
              <a:buFont typeface="Arial MT"/>
              <a:buChar char="•"/>
            </a:pPr>
            <a:endParaRPr sz="1550"/>
          </a:p>
          <a:p>
            <a:pPr marL="297815" marR="5715" indent="-285750">
              <a:lnSpc>
                <a:spcPct val="105000"/>
              </a:lnSpc>
              <a:buFont typeface="Arial MT"/>
              <a:buChar char="•"/>
              <a:tabLst>
                <a:tab pos="297815" algn="l"/>
              </a:tabLst>
            </a:pPr>
            <a:r>
              <a:rPr sz="1550" b="1" dirty="0">
                <a:latin typeface="Verdana"/>
                <a:cs typeface="Verdana"/>
              </a:rPr>
              <a:t>Quality</a:t>
            </a:r>
            <a:r>
              <a:rPr sz="1550" b="1" spc="250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Variation</a:t>
            </a:r>
            <a:r>
              <a:rPr sz="1550" b="1" spc="235" dirty="0">
                <a:latin typeface="Verdana"/>
                <a:cs typeface="Verdana"/>
              </a:rPr>
              <a:t> </a:t>
            </a:r>
            <a:r>
              <a:rPr sz="1550" dirty="0"/>
              <a:t>–</a:t>
            </a:r>
            <a:r>
              <a:rPr sz="1550" spc="229" dirty="0"/>
              <a:t> </a:t>
            </a:r>
            <a:r>
              <a:rPr sz="1550" dirty="0"/>
              <a:t>The</a:t>
            </a:r>
            <a:r>
              <a:rPr sz="1550" spc="204" dirty="0"/>
              <a:t> </a:t>
            </a:r>
            <a:r>
              <a:rPr sz="1550" dirty="0"/>
              <a:t>absence</a:t>
            </a:r>
            <a:r>
              <a:rPr sz="1550" spc="190" dirty="0"/>
              <a:t> </a:t>
            </a:r>
            <a:r>
              <a:rPr sz="1550" dirty="0"/>
              <a:t>of</a:t>
            </a:r>
            <a:r>
              <a:rPr sz="1550" spc="229" dirty="0"/>
              <a:t> </a:t>
            </a:r>
            <a:r>
              <a:rPr sz="1550" dirty="0"/>
              <a:t>a</a:t>
            </a:r>
            <a:r>
              <a:rPr sz="1550" spc="240" dirty="0"/>
              <a:t> </a:t>
            </a:r>
            <a:r>
              <a:rPr sz="1550" dirty="0"/>
              <a:t>standardized</a:t>
            </a:r>
            <a:r>
              <a:rPr sz="1550" spc="275" dirty="0"/>
              <a:t> </a:t>
            </a:r>
            <a:r>
              <a:rPr sz="1550" dirty="0"/>
              <a:t>evaluation</a:t>
            </a:r>
            <a:r>
              <a:rPr sz="1550" spc="215" dirty="0"/>
              <a:t> </a:t>
            </a:r>
            <a:r>
              <a:rPr sz="1550" dirty="0"/>
              <a:t>framework</a:t>
            </a:r>
            <a:r>
              <a:rPr sz="1550" spc="204" dirty="0"/>
              <a:t> </a:t>
            </a:r>
            <a:r>
              <a:rPr sz="1550" dirty="0"/>
              <a:t>leads</a:t>
            </a:r>
            <a:r>
              <a:rPr sz="1550" spc="215" dirty="0"/>
              <a:t> </a:t>
            </a:r>
            <a:r>
              <a:rPr sz="1550" dirty="0"/>
              <a:t>to</a:t>
            </a:r>
            <a:r>
              <a:rPr sz="1550" spc="275" dirty="0"/>
              <a:t> </a:t>
            </a:r>
            <a:r>
              <a:rPr sz="1550" spc="-10" dirty="0"/>
              <a:t>inconsistency </a:t>
            </a:r>
            <a:r>
              <a:rPr sz="1550" dirty="0"/>
              <a:t>in</a:t>
            </a:r>
            <a:r>
              <a:rPr sz="1550" spc="140" dirty="0"/>
              <a:t> </a:t>
            </a:r>
            <a:r>
              <a:rPr sz="1550" dirty="0"/>
              <a:t>the</a:t>
            </a:r>
            <a:r>
              <a:rPr sz="1550" spc="135" dirty="0"/>
              <a:t> </a:t>
            </a:r>
            <a:r>
              <a:rPr sz="1550" dirty="0"/>
              <a:t>academic</a:t>
            </a:r>
            <a:r>
              <a:rPr sz="1550" spc="125" dirty="0"/>
              <a:t> </a:t>
            </a:r>
            <a:r>
              <a:rPr sz="1550" dirty="0"/>
              <a:t>and</a:t>
            </a:r>
            <a:r>
              <a:rPr sz="1550" spc="185" dirty="0"/>
              <a:t> </a:t>
            </a:r>
            <a:r>
              <a:rPr sz="1550" dirty="0"/>
              <a:t>pedagogical</a:t>
            </a:r>
            <a:r>
              <a:rPr sz="1550" spc="110" dirty="0"/>
              <a:t> </a:t>
            </a:r>
            <a:r>
              <a:rPr sz="1550" dirty="0"/>
              <a:t>quality</a:t>
            </a:r>
            <a:r>
              <a:rPr sz="1550" spc="135" dirty="0"/>
              <a:t> </a:t>
            </a:r>
            <a:r>
              <a:rPr sz="1550" dirty="0"/>
              <a:t>of</a:t>
            </a:r>
            <a:r>
              <a:rPr sz="1550" spc="150" dirty="0"/>
              <a:t> </a:t>
            </a:r>
            <a:r>
              <a:rPr sz="1550" spc="-10" dirty="0"/>
              <a:t>resources.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•"/>
            </a:pPr>
            <a:endParaRPr sz="1550"/>
          </a:p>
          <a:p>
            <a:pPr marL="297815" marR="8890" indent="-285750">
              <a:lnSpc>
                <a:spcPct val="100899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1216660" algn="l"/>
                <a:tab pos="2543810" algn="l"/>
                <a:tab pos="3959225" algn="l"/>
                <a:tab pos="4256405" algn="l"/>
                <a:tab pos="4890770" algn="l"/>
                <a:tab pos="5387975" algn="l"/>
                <a:tab pos="5998210" algn="l"/>
                <a:tab pos="6979920" algn="l"/>
                <a:tab pos="8037830" algn="l"/>
                <a:tab pos="8904605" algn="l"/>
                <a:tab pos="9425305" algn="l"/>
              </a:tabLst>
            </a:pPr>
            <a:r>
              <a:rPr sz="1550" b="1" spc="-10" dirty="0">
                <a:latin typeface="Verdana"/>
                <a:cs typeface="Verdana"/>
              </a:rPr>
              <a:t>Digital</a:t>
            </a:r>
            <a:r>
              <a:rPr sz="1550" b="1" dirty="0">
                <a:latin typeface="Verdana"/>
                <a:cs typeface="Verdana"/>
              </a:rPr>
              <a:t>	</a:t>
            </a:r>
            <a:r>
              <a:rPr sz="1550" b="1" spc="-10" dirty="0">
                <a:latin typeface="Verdana"/>
                <a:cs typeface="Verdana"/>
              </a:rPr>
              <a:t>Transition</a:t>
            </a:r>
            <a:r>
              <a:rPr sz="1550" b="1" dirty="0">
                <a:latin typeface="Verdana"/>
                <a:cs typeface="Verdana"/>
              </a:rPr>
              <a:t>	</a:t>
            </a:r>
            <a:r>
              <a:rPr sz="1550" b="1" spc="-10" dirty="0">
                <a:latin typeface="Verdana"/>
                <a:cs typeface="Verdana"/>
              </a:rPr>
              <a:t>Challenges</a:t>
            </a:r>
            <a:r>
              <a:rPr sz="1550" b="1" dirty="0">
                <a:latin typeface="Verdana"/>
                <a:cs typeface="Verdana"/>
              </a:rPr>
              <a:t>	</a:t>
            </a:r>
            <a:r>
              <a:rPr sz="1550" spc="-50" dirty="0"/>
              <a:t>–</a:t>
            </a:r>
            <a:r>
              <a:rPr sz="1550" dirty="0"/>
              <a:t>	</a:t>
            </a:r>
            <a:r>
              <a:rPr sz="1550" spc="-20" dirty="0"/>
              <a:t>With</a:t>
            </a:r>
            <a:r>
              <a:rPr sz="1550" dirty="0"/>
              <a:t>	</a:t>
            </a:r>
            <a:r>
              <a:rPr sz="1550" spc="-25" dirty="0"/>
              <a:t>the</a:t>
            </a:r>
            <a:r>
              <a:rPr sz="1550" dirty="0"/>
              <a:t>	</a:t>
            </a:r>
            <a:r>
              <a:rPr sz="1550" spc="-10" dirty="0"/>
              <a:t>shift</a:t>
            </a:r>
            <a:r>
              <a:rPr sz="1550" dirty="0"/>
              <a:t>	</a:t>
            </a:r>
            <a:r>
              <a:rPr sz="1550" spc="-10" dirty="0"/>
              <a:t>towards</a:t>
            </a:r>
            <a:r>
              <a:rPr sz="1550" dirty="0"/>
              <a:t>	e-</a:t>
            </a:r>
            <a:r>
              <a:rPr sz="1550" spc="-10" dirty="0"/>
              <a:t>books,</a:t>
            </a:r>
            <a:r>
              <a:rPr sz="1550" dirty="0"/>
              <a:t>	</a:t>
            </a:r>
            <a:r>
              <a:rPr sz="1550" spc="-10" dirty="0"/>
              <a:t>factors</a:t>
            </a:r>
            <a:r>
              <a:rPr sz="1550" dirty="0"/>
              <a:t>	</a:t>
            </a:r>
            <a:r>
              <a:rPr sz="1550" spc="-20" dirty="0"/>
              <a:t>like</a:t>
            </a:r>
            <a:r>
              <a:rPr sz="1550" dirty="0"/>
              <a:t>	</a:t>
            </a:r>
            <a:r>
              <a:rPr sz="1550" spc="-10" dirty="0"/>
              <a:t>usability, </a:t>
            </a:r>
            <a:r>
              <a:rPr sz="1550" dirty="0"/>
              <a:t>interactivity,</a:t>
            </a:r>
            <a:r>
              <a:rPr sz="1550" spc="210" dirty="0"/>
              <a:t> </a:t>
            </a:r>
            <a:r>
              <a:rPr sz="1550" dirty="0"/>
              <a:t>and</a:t>
            </a:r>
            <a:r>
              <a:rPr sz="1550" spc="210" dirty="0"/>
              <a:t> </a:t>
            </a:r>
            <a:r>
              <a:rPr sz="1550" dirty="0"/>
              <a:t>accessibility</a:t>
            </a:r>
            <a:r>
              <a:rPr sz="1550" spc="215" dirty="0"/>
              <a:t> </a:t>
            </a:r>
            <a:r>
              <a:rPr sz="1550" dirty="0"/>
              <a:t>need</a:t>
            </a:r>
            <a:r>
              <a:rPr sz="1550" spc="165" dirty="0"/>
              <a:t> </a:t>
            </a:r>
            <a:r>
              <a:rPr sz="1550" dirty="0"/>
              <a:t>more</a:t>
            </a:r>
            <a:r>
              <a:rPr sz="1550" spc="180" dirty="0"/>
              <a:t> </a:t>
            </a:r>
            <a:r>
              <a:rPr sz="1550" dirty="0"/>
              <a:t>structured</a:t>
            </a:r>
            <a:r>
              <a:rPr sz="1550" spc="185" dirty="0"/>
              <a:t> </a:t>
            </a:r>
            <a:r>
              <a:rPr sz="1550" spc="-10" dirty="0"/>
              <a:t>assessment.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Font typeface="Arial MT"/>
              <a:buChar char="•"/>
            </a:pPr>
            <a:endParaRPr sz="1550"/>
          </a:p>
          <a:p>
            <a:pPr marL="297815" marR="11430" indent="-285750">
              <a:lnSpc>
                <a:spcPct val="100899"/>
              </a:lnSpc>
              <a:buFont typeface="Arial MT"/>
              <a:buChar char="•"/>
              <a:tabLst>
                <a:tab pos="297815" algn="l"/>
              </a:tabLst>
            </a:pPr>
            <a:r>
              <a:rPr sz="1550" b="1" dirty="0">
                <a:latin typeface="Verdana"/>
                <a:cs typeface="Verdana"/>
              </a:rPr>
              <a:t>Impact</a:t>
            </a:r>
            <a:r>
              <a:rPr sz="1550" b="1" spc="245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on</a:t>
            </a:r>
            <a:r>
              <a:rPr sz="1550" b="1" spc="229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Learning</a:t>
            </a:r>
            <a:r>
              <a:rPr sz="1550" b="1" spc="235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Outcomes</a:t>
            </a:r>
            <a:r>
              <a:rPr sz="1550" b="1" spc="250" dirty="0">
                <a:latin typeface="Verdana"/>
                <a:cs typeface="Verdana"/>
              </a:rPr>
              <a:t> </a:t>
            </a:r>
            <a:r>
              <a:rPr sz="1550" dirty="0"/>
              <a:t>–</a:t>
            </a:r>
            <a:r>
              <a:rPr sz="1550" spc="235" dirty="0"/>
              <a:t> </a:t>
            </a:r>
            <a:r>
              <a:rPr sz="1550" dirty="0"/>
              <a:t>Poor-quality</a:t>
            </a:r>
            <a:r>
              <a:rPr sz="1550" spc="229" dirty="0"/>
              <a:t> </a:t>
            </a:r>
            <a:r>
              <a:rPr sz="1550" dirty="0"/>
              <a:t>resources</a:t>
            </a:r>
            <a:r>
              <a:rPr sz="1550" spc="215" dirty="0"/>
              <a:t> </a:t>
            </a:r>
            <a:r>
              <a:rPr sz="1550" dirty="0"/>
              <a:t>can</a:t>
            </a:r>
            <a:r>
              <a:rPr sz="1550" spc="245" dirty="0"/>
              <a:t> </a:t>
            </a:r>
            <a:r>
              <a:rPr sz="1550" dirty="0"/>
              <a:t>result</a:t>
            </a:r>
            <a:r>
              <a:rPr sz="1550" spc="270" dirty="0"/>
              <a:t> </a:t>
            </a:r>
            <a:r>
              <a:rPr sz="1550" dirty="0"/>
              <a:t>in</a:t>
            </a:r>
            <a:r>
              <a:rPr sz="1550" spc="225" dirty="0"/>
              <a:t> </a:t>
            </a:r>
            <a:r>
              <a:rPr sz="1550" dirty="0"/>
              <a:t>reduced</a:t>
            </a:r>
            <a:r>
              <a:rPr sz="1550" spc="215" dirty="0"/>
              <a:t> </a:t>
            </a:r>
            <a:r>
              <a:rPr sz="1550" spc="-10" dirty="0"/>
              <a:t>comprehension, </a:t>
            </a:r>
            <a:r>
              <a:rPr sz="1550" dirty="0"/>
              <a:t>lower</a:t>
            </a:r>
            <a:r>
              <a:rPr sz="1550" spc="155" dirty="0"/>
              <a:t> </a:t>
            </a:r>
            <a:r>
              <a:rPr sz="1550" dirty="0"/>
              <a:t>student</a:t>
            </a:r>
            <a:r>
              <a:rPr sz="1550" spc="110" dirty="0"/>
              <a:t> </a:t>
            </a:r>
            <a:r>
              <a:rPr sz="1550" dirty="0"/>
              <a:t>engagement,</a:t>
            </a:r>
            <a:r>
              <a:rPr sz="1550" spc="150" dirty="0"/>
              <a:t> </a:t>
            </a:r>
            <a:r>
              <a:rPr sz="1550" dirty="0"/>
              <a:t>and</a:t>
            </a:r>
            <a:r>
              <a:rPr sz="1550" spc="190" dirty="0"/>
              <a:t> </a:t>
            </a:r>
            <a:r>
              <a:rPr sz="1550" dirty="0"/>
              <a:t>a</a:t>
            </a:r>
            <a:r>
              <a:rPr sz="1550" spc="165" dirty="0"/>
              <a:t> </a:t>
            </a:r>
            <a:r>
              <a:rPr sz="1550" dirty="0"/>
              <a:t>decline</a:t>
            </a:r>
            <a:r>
              <a:rPr sz="1550" spc="200" dirty="0"/>
              <a:t> </a:t>
            </a:r>
            <a:r>
              <a:rPr sz="1550" dirty="0"/>
              <a:t>in</a:t>
            </a:r>
            <a:r>
              <a:rPr sz="1550" spc="135" dirty="0"/>
              <a:t> </a:t>
            </a:r>
            <a:r>
              <a:rPr sz="1550" dirty="0"/>
              <a:t>overall</a:t>
            </a:r>
            <a:r>
              <a:rPr sz="1550" spc="160" dirty="0"/>
              <a:t> </a:t>
            </a:r>
            <a:r>
              <a:rPr sz="1550" dirty="0"/>
              <a:t>academic</a:t>
            </a:r>
            <a:r>
              <a:rPr sz="1550" spc="130" dirty="0"/>
              <a:t> </a:t>
            </a:r>
            <a:r>
              <a:rPr sz="1550" spc="-10" dirty="0"/>
              <a:t>performan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5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5"/>
              </a:spcBef>
            </a:pPr>
            <a:r>
              <a:rPr dirty="0">
                <a:latin typeface="Verdana"/>
                <a:cs typeface="Verdana"/>
              </a:rPr>
              <a:t>Technology</a:t>
            </a:r>
            <a:r>
              <a:rPr spc="18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Stack</a:t>
            </a:r>
            <a:r>
              <a:rPr spc="21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Components: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7977" rIns="0" bIns="0" rtlCol="0">
            <a:spAutoFit/>
          </a:bodyPr>
          <a:lstStyle/>
          <a:p>
            <a:pPr marL="179070" indent="-171450">
              <a:lnSpc>
                <a:spcPts val="2865"/>
              </a:lnSpc>
              <a:spcBef>
                <a:spcPts val="100"/>
              </a:spcBef>
              <a:buSzPct val="95833"/>
              <a:buChar char="•"/>
              <a:tabLst>
                <a:tab pos="179070" algn="l"/>
              </a:tabLst>
            </a:pPr>
            <a:r>
              <a:rPr dirty="0"/>
              <a:t>Backend:</a:t>
            </a:r>
            <a:r>
              <a:rPr spc="-35" dirty="0"/>
              <a:t> </a:t>
            </a:r>
            <a:r>
              <a:rPr dirty="0"/>
              <a:t>FastAPI</a:t>
            </a:r>
            <a:r>
              <a:rPr spc="-25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dirty="0"/>
              <a:t>Flask</a:t>
            </a:r>
            <a:r>
              <a:rPr spc="-35" dirty="0"/>
              <a:t> </a:t>
            </a:r>
            <a:r>
              <a:rPr spc="-10" dirty="0"/>
              <a:t>(Python).</a:t>
            </a:r>
          </a:p>
          <a:p>
            <a:pPr marL="179070" indent="-171450">
              <a:lnSpc>
                <a:spcPts val="2865"/>
              </a:lnSpc>
              <a:buSzPct val="95833"/>
              <a:buChar char="•"/>
              <a:tabLst>
                <a:tab pos="179070" algn="l"/>
              </a:tabLst>
            </a:pPr>
            <a:r>
              <a:rPr dirty="0"/>
              <a:t>ML</a:t>
            </a:r>
            <a:r>
              <a:rPr spc="-35" dirty="0"/>
              <a:t> </a:t>
            </a:r>
            <a:r>
              <a:rPr dirty="0"/>
              <a:t>Framework:</a:t>
            </a:r>
            <a:r>
              <a:rPr spc="-30" dirty="0"/>
              <a:t> </a:t>
            </a:r>
            <a:r>
              <a:rPr dirty="0"/>
              <a:t>PyTorch</a:t>
            </a:r>
            <a:r>
              <a:rPr spc="-2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spc="-10" dirty="0"/>
              <a:t>TensorFlow.</a:t>
            </a:r>
          </a:p>
          <a:p>
            <a:pPr marL="179070" indent="-171450">
              <a:lnSpc>
                <a:spcPts val="2870"/>
              </a:lnSpc>
              <a:spcBef>
                <a:spcPts val="50"/>
              </a:spcBef>
              <a:buSzPct val="95833"/>
              <a:buChar char="•"/>
              <a:tabLst>
                <a:tab pos="179070" algn="l"/>
              </a:tabLst>
            </a:pPr>
            <a:r>
              <a:rPr dirty="0"/>
              <a:t>Preprocessing:</a:t>
            </a:r>
            <a:r>
              <a:rPr spc="-65" dirty="0"/>
              <a:t> </a:t>
            </a:r>
            <a:r>
              <a:rPr dirty="0"/>
              <a:t>OpenCV,</a:t>
            </a:r>
            <a:r>
              <a:rPr spc="-65" dirty="0"/>
              <a:t> </a:t>
            </a:r>
            <a:r>
              <a:rPr spc="-10" dirty="0"/>
              <a:t>Albumentations.</a:t>
            </a:r>
          </a:p>
          <a:p>
            <a:pPr marL="287020" lvl="1" indent="-171450">
              <a:lnSpc>
                <a:spcPts val="2855"/>
              </a:lnSpc>
              <a:buSzPct val="95833"/>
              <a:buChar char="•"/>
              <a:tabLst>
                <a:tab pos="287020" algn="l"/>
                <a:tab pos="2449195" algn="l"/>
                <a:tab pos="5520055" algn="l"/>
                <a:tab pos="7069455" algn="l"/>
                <a:tab pos="8149590" algn="l"/>
              </a:tabLst>
            </a:pPr>
            <a:r>
              <a:rPr sz="2400" spc="-10" dirty="0">
                <a:latin typeface="Verdana"/>
                <a:cs typeface="Verdana"/>
              </a:rPr>
              <a:t>Modeling: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0" dirty="0">
                <a:latin typeface="Verdana"/>
                <a:cs typeface="Verdana"/>
              </a:rPr>
              <a:t>EfficientNet-</a:t>
            </a:r>
            <a:r>
              <a:rPr sz="2400" spc="-25" dirty="0">
                <a:latin typeface="Verdana"/>
                <a:cs typeface="Verdana"/>
              </a:rPr>
              <a:t>B3,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0" dirty="0">
                <a:latin typeface="Verdana"/>
                <a:cs typeface="Verdana"/>
              </a:rPr>
              <a:t>U-</a:t>
            </a:r>
            <a:r>
              <a:rPr sz="2400" spc="-25" dirty="0">
                <a:latin typeface="Verdana"/>
                <a:cs typeface="Verdana"/>
              </a:rPr>
              <a:t>Net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5" dirty="0">
                <a:latin typeface="Verdana"/>
                <a:cs typeface="Verdana"/>
              </a:rPr>
              <a:t>for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0" dirty="0">
                <a:latin typeface="Verdana"/>
                <a:cs typeface="Verdana"/>
              </a:rPr>
              <a:t>segmentation.</a:t>
            </a:r>
            <a:endParaRPr sz="2400">
              <a:latin typeface="Verdana"/>
              <a:cs typeface="Verdana"/>
            </a:endParaRPr>
          </a:p>
          <a:p>
            <a:pPr marL="179070" indent="-171450">
              <a:lnSpc>
                <a:spcPts val="2865"/>
              </a:lnSpc>
              <a:buSzPct val="95833"/>
              <a:buChar char="•"/>
              <a:tabLst>
                <a:tab pos="179070" algn="l"/>
              </a:tabLst>
            </a:pPr>
            <a:r>
              <a:rPr dirty="0"/>
              <a:t>Explainability:</a:t>
            </a:r>
            <a:r>
              <a:rPr spc="-50" dirty="0"/>
              <a:t> </a:t>
            </a:r>
            <a:r>
              <a:rPr dirty="0"/>
              <a:t>Captum</a:t>
            </a:r>
            <a:r>
              <a:rPr spc="-75" dirty="0"/>
              <a:t> </a:t>
            </a:r>
            <a:r>
              <a:rPr dirty="0"/>
              <a:t>/</a:t>
            </a:r>
            <a:r>
              <a:rPr spc="-45" dirty="0"/>
              <a:t> </a:t>
            </a:r>
            <a:r>
              <a:rPr spc="-10" dirty="0"/>
              <a:t>tf-explain.</a:t>
            </a:r>
          </a:p>
          <a:p>
            <a:pPr marL="179070" indent="-171450">
              <a:lnSpc>
                <a:spcPts val="2865"/>
              </a:lnSpc>
              <a:spcBef>
                <a:spcPts val="50"/>
              </a:spcBef>
              <a:buSzPct val="95833"/>
              <a:buChar char="•"/>
              <a:tabLst>
                <a:tab pos="179070" algn="l"/>
              </a:tabLst>
            </a:pPr>
            <a:r>
              <a:rPr dirty="0"/>
              <a:t>Database:</a:t>
            </a:r>
            <a:r>
              <a:rPr spc="-45" dirty="0"/>
              <a:t> </a:t>
            </a:r>
            <a:r>
              <a:rPr dirty="0"/>
              <a:t>MongoDB</a:t>
            </a:r>
            <a:r>
              <a:rPr spc="-25" dirty="0"/>
              <a:t> </a:t>
            </a:r>
            <a:r>
              <a:rPr dirty="0"/>
              <a:t>/</a:t>
            </a:r>
            <a:r>
              <a:rPr spc="-45" dirty="0"/>
              <a:t> </a:t>
            </a:r>
            <a:r>
              <a:rPr spc="-10" dirty="0"/>
              <a:t>PostgreSQL.</a:t>
            </a:r>
          </a:p>
          <a:p>
            <a:pPr marL="179070" indent="-171450">
              <a:lnSpc>
                <a:spcPts val="2855"/>
              </a:lnSpc>
              <a:buSzPct val="95833"/>
              <a:buChar char="•"/>
              <a:tabLst>
                <a:tab pos="179070" algn="l"/>
              </a:tabLst>
            </a:pPr>
            <a:r>
              <a:rPr dirty="0"/>
              <a:t>Deployment:</a:t>
            </a:r>
            <a:r>
              <a:rPr spc="-35" dirty="0"/>
              <a:t> </a:t>
            </a:r>
            <a:r>
              <a:rPr dirty="0"/>
              <a:t>Docker</a:t>
            </a:r>
            <a:r>
              <a:rPr spc="-45" dirty="0"/>
              <a:t> </a:t>
            </a:r>
            <a:r>
              <a:rPr dirty="0"/>
              <a:t>+</a:t>
            </a:r>
            <a:r>
              <a:rPr spc="-35" dirty="0"/>
              <a:t> </a:t>
            </a:r>
            <a:r>
              <a:rPr spc="-10" dirty="0"/>
              <a:t>AWS/GCP.</a:t>
            </a:r>
          </a:p>
          <a:p>
            <a:pPr marL="179070" indent="-171450">
              <a:lnSpc>
                <a:spcPts val="2870"/>
              </a:lnSpc>
              <a:buSzPct val="95833"/>
              <a:buChar char="•"/>
              <a:tabLst>
                <a:tab pos="179070" algn="l"/>
              </a:tabLst>
            </a:pPr>
            <a:r>
              <a:rPr dirty="0"/>
              <a:t>Frontend:</a:t>
            </a:r>
            <a:r>
              <a:rPr spc="-45" dirty="0"/>
              <a:t> </a:t>
            </a:r>
            <a:r>
              <a:rPr dirty="0"/>
              <a:t>React</a:t>
            </a:r>
            <a:r>
              <a:rPr spc="-1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dirty="0"/>
              <a:t>Flutter</a:t>
            </a:r>
            <a:r>
              <a:rPr spc="-50" dirty="0"/>
              <a:t> </a:t>
            </a:r>
            <a:r>
              <a:rPr spc="-10" dirty="0"/>
              <a:t>(cross-</a:t>
            </a:r>
            <a:r>
              <a:rPr dirty="0"/>
              <a:t>platform</a:t>
            </a:r>
            <a:r>
              <a:rPr spc="-5" dirty="0"/>
              <a:t> </a:t>
            </a:r>
            <a:r>
              <a:rPr spc="-10" dirty="0"/>
              <a:t>mobile)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7984-37D2-5DF1-A358-A53FFA7E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75" y="69786"/>
            <a:ext cx="7870190" cy="423193"/>
          </a:xfrm>
        </p:spPr>
        <p:txBody>
          <a:bodyPr/>
          <a:lstStyle/>
          <a:p>
            <a:r>
              <a:rPr lang="en-IN" dirty="0"/>
              <a:t>Technology Stack Components required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E71E-A8ED-BA67-E3B5-7C0185B32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AD338F-6A27-E7B7-F65E-5574B42A5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4614"/>
              </p:ext>
            </p:extLst>
          </p:nvPr>
        </p:nvGraphicFramePr>
        <p:xfrm>
          <a:off x="772882" y="1205864"/>
          <a:ext cx="8686801" cy="4768769"/>
        </p:xfrm>
        <a:graphic>
          <a:graphicData uri="http://schemas.openxmlformats.org/drawingml/2006/table">
            <a:tbl>
              <a:tblPr/>
              <a:tblGrid>
                <a:gridCol w="1829685">
                  <a:extLst>
                    <a:ext uri="{9D8B030D-6E8A-4147-A177-3AD203B41FA5}">
                      <a16:colId xmlns:a16="http://schemas.microsoft.com/office/drawing/2014/main" val="3884662570"/>
                    </a:ext>
                  </a:extLst>
                </a:gridCol>
                <a:gridCol w="1829685">
                  <a:extLst>
                    <a:ext uri="{9D8B030D-6E8A-4147-A177-3AD203B41FA5}">
                      <a16:colId xmlns:a16="http://schemas.microsoft.com/office/drawing/2014/main" val="3704476724"/>
                    </a:ext>
                  </a:extLst>
                </a:gridCol>
                <a:gridCol w="5027431">
                  <a:extLst>
                    <a:ext uri="{9D8B030D-6E8A-4147-A177-3AD203B41FA5}">
                      <a16:colId xmlns:a16="http://schemas.microsoft.com/office/drawing/2014/main" val="616342316"/>
                    </a:ext>
                  </a:extLst>
                </a:gridCol>
              </a:tblGrid>
              <a:tr h="387092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900" b="0" dirty="0">
                          <a:effectLst/>
                        </a:rPr>
                        <a:t>Stack Layer</a:t>
                      </a:r>
                    </a:p>
                  </a:txBody>
                  <a:tcPr marL="32072" marR="32072" marT="32072" marB="32072">
                    <a:lnL w="7620" cap="flat" cmpd="sng" algn="ctr">
                      <a:solidFill>
                        <a:srgbClr val="508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5B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8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D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900" b="0" dirty="0">
                          <a:effectLst/>
                        </a:rPr>
                        <a:t>Recommended Technologies</a:t>
                      </a:r>
                    </a:p>
                  </a:txBody>
                  <a:tcPr marL="32072" marR="32072" marT="32072" marB="32072">
                    <a:lnL w="7620" cap="flat" cmpd="sng" algn="ctr">
                      <a:solidFill>
                        <a:srgbClr val="905B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95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5B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8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900" b="0">
                          <a:effectLst/>
                        </a:rPr>
                        <a:t>Role</a:t>
                      </a:r>
                    </a:p>
                  </a:txBody>
                  <a:tcPr marL="32072" marR="32072" marT="32072" marB="32072">
                    <a:lnL w="7620" cap="flat" cmpd="sng" algn="ctr">
                      <a:solidFill>
                        <a:srgbClr val="5095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95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95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ED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943567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>
                          <a:effectLst/>
                        </a:rPr>
                        <a:t>Frontend/UI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105D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8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D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9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Flutter, Dart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608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ED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8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5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>
                          <a:effectLst/>
                        </a:rPr>
                        <a:t>Cross-platform user interface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80ED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ED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ED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390274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>
                          <a:effectLst/>
                        </a:rPr>
                        <a:t>State Management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909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5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9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0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Provider, </a:t>
                      </a:r>
                      <a:r>
                        <a:rPr lang="en-IN" sz="900" dirty="0" err="1">
                          <a:effectLst/>
                        </a:rPr>
                        <a:t>Riverpod</a:t>
                      </a:r>
                      <a:endParaRPr lang="en-IN" sz="900" dirty="0">
                        <a:effectLst/>
                      </a:endParaRP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2085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5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C7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>
                          <a:effectLst/>
                        </a:rPr>
                        <a:t>Data consistency &amp; performance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208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C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695436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>
                          <a:effectLst/>
                        </a:rPr>
                        <a:t>Backend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800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C7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0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B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Firebase (Auth, DB, Storage)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10C7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C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C7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BE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Authentication, data, media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90C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C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C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B7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65611"/>
                  </a:ext>
                </a:extLst>
              </a:tr>
              <a:tr h="39955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>
                          <a:effectLst/>
                        </a:rPr>
                        <a:t>Cloud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10B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BE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B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B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AWS, Google Cloud (optional)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10BE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B7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BE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B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Scale, analytics, backup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10B7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B7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B7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B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550072"/>
                  </a:ext>
                </a:extLst>
              </a:tr>
              <a:tr h="52785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>
                          <a:effectLst/>
                        </a:rPr>
                        <a:t>Testing/QA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10B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B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B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A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Selenium, Appium, JMeter, Firebase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D0B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B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B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Automated, manual testing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10B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B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B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685683"/>
                  </a:ext>
                </a:extLst>
              </a:tr>
              <a:tr h="1632664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>
                          <a:effectLst/>
                        </a:rPr>
                        <a:t>Security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50A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A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D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OAuth 2.0, encryption, compliance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80C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C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D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Safe data &amp; privacy protection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C0C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D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462566"/>
                  </a:ext>
                </a:extLst>
              </a:tr>
              <a:tr h="52785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>
                          <a:effectLst/>
                        </a:rPr>
                        <a:t>DevOps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C0D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D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D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E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sv-SE" sz="900" dirty="0">
                          <a:effectLst/>
                        </a:rPr>
                        <a:t>Docker, Kubernetes, CI/CD tools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00D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D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D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E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Deployment automation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80D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D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D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D8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922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>
                          <a:effectLst/>
                        </a:rPr>
                        <a:t>Version Control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00E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E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E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E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Git, GitHub/GitLab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00E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D8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E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E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900" dirty="0">
                          <a:effectLst/>
                        </a:rPr>
                        <a:t>Source code management</a:t>
                      </a:r>
                    </a:p>
                  </a:txBody>
                  <a:tcPr marL="32072" marR="32072" marT="24054" marB="24054" anchor="ctr">
                    <a:lnL w="7620" cap="flat" cmpd="sng" algn="ctr">
                      <a:solidFill>
                        <a:srgbClr val="00D8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D8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D8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D8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93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65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5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5"/>
              </a:spcBef>
            </a:pPr>
            <a:r>
              <a:rPr dirty="0"/>
              <a:t>Github</a:t>
            </a:r>
            <a:r>
              <a:rPr spc="105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92" y="1167764"/>
            <a:ext cx="828738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lang="en-IN" sz="2400" dirty="0">
                <a:latin typeface="Cambria"/>
                <a:cs typeface="Cambria"/>
                <a:hlinkClick r:id="rId2"/>
              </a:rPr>
              <a:t>https://github.com/Nelakurthi-Sai-Sandeep-reddy/PSCS_46_Application-for-Assessment-of-Quality-of-Textbook-Reference-Books-E--Book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5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5"/>
              </a:spcBef>
            </a:pPr>
            <a:r>
              <a:rPr dirty="0"/>
              <a:t>Analysis</a:t>
            </a:r>
            <a:r>
              <a:rPr spc="75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Problem</a:t>
            </a:r>
            <a:r>
              <a:rPr spc="95" dirty="0"/>
              <a:t> </a:t>
            </a:r>
            <a:r>
              <a:rPr dirty="0"/>
              <a:t>Statement</a:t>
            </a:r>
            <a:r>
              <a:rPr spc="170" dirty="0"/>
              <a:t> </a:t>
            </a:r>
            <a:r>
              <a:rPr sz="2000" spc="-10" dirty="0"/>
              <a:t>(contd...)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892175" y="1304475"/>
            <a:ext cx="10316210" cy="465645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55"/>
              </a:spcBef>
            </a:pPr>
            <a:r>
              <a:rPr sz="2400" b="1" dirty="0">
                <a:latin typeface="Cambria"/>
                <a:cs typeface="Cambria"/>
              </a:rPr>
              <a:t>Software</a:t>
            </a:r>
            <a:r>
              <a:rPr sz="2400" b="1" spc="-5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Requirements:</a:t>
            </a:r>
            <a:endParaRPr sz="2400">
              <a:latin typeface="Cambria"/>
              <a:cs typeface="Cambria"/>
            </a:endParaRPr>
          </a:p>
          <a:p>
            <a:pPr marL="110489" indent="-102870">
              <a:lnSpc>
                <a:spcPct val="100000"/>
              </a:lnSpc>
              <a:spcBef>
                <a:spcPts val="900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Operating</a:t>
            </a:r>
            <a:r>
              <a:rPr sz="2150" b="1" spc="114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System:</a:t>
            </a:r>
            <a:r>
              <a:rPr sz="2150" b="1" spc="135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Windows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10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11,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macOS,</a:t>
            </a:r>
            <a:r>
              <a:rPr sz="2150" spc="1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or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Linux</a:t>
            </a:r>
            <a:endParaRPr sz="2150">
              <a:latin typeface="Arial MT"/>
              <a:cs typeface="Arial MT"/>
            </a:endParaRPr>
          </a:p>
          <a:p>
            <a:pPr marL="110489" indent="-103505">
              <a:lnSpc>
                <a:spcPct val="100000"/>
              </a:lnSpc>
              <a:spcBef>
                <a:spcPts val="125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Database</a:t>
            </a:r>
            <a:r>
              <a:rPr sz="2150" b="1" spc="19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Server:</a:t>
            </a:r>
            <a:r>
              <a:rPr sz="2150" b="1" spc="125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MySQL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PostgreSQL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(for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storing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evaluation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data)</a:t>
            </a:r>
            <a:endParaRPr sz="2150">
              <a:latin typeface="Arial MT"/>
              <a:cs typeface="Arial MT"/>
            </a:endParaRPr>
          </a:p>
          <a:p>
            <a:pPr marL="110489" indent="-102870">
              <a:lnSpc>
                <a:spcPct val="100000"/>
              </a:lnSpc>
              <a:spcBef>
                <a:spcPts val="45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Web</a:t>
            </a:r>
            <a:r>
              <a:rPr sz="2150" b="1" spc="9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Server:</a:t>
            </a:r>
            <a:r>
              <a:rPr sz="2150" b="1" spc="114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Apache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Nginx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(if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deployed</a:t>
            </a:r>
            <a:r>
              <a:rPr sz="2150" spc="6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as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web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application)</a:t>
            </a:r>
            <a:endParaRPr sz="2150">
              <a:latin typeface="Arial MT"/>
              <a:cs typeface="Arial MT"/>
            </a:endParaRPr>
          </a:p>
          <a:p>
            <a:pPr marL="110489" indent="-103505">
              <a:lnSpc>
                <a:spcPct val="100000"/>
              </a:lnSpc>
              <a:spcBef>
                <a:spcPts val="50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Front-End</a:t>
            </a:r>
            <a:r>
              <a:rPr sz="2150" b="1" spc="8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Framework:</a:t>
            </a:r>
            <a:r>
              <a:rPr sz="2150" b="1" spc="114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HTML5,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CSS3,</a:t>
            </a:r>
            <a:r>
              <a:rPr sz="2150" spc="1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JavaScript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(React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Angular</a:t>
            </a:r>
            <a:r>
              <a:rPr sz="2150" spc="9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Vue</a:t>
            </a:r>
            <a:r>
              <a:rPr sz="2150" spc="14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for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latin typeface="Arial MT"/>
                <a:cs typeface="Arial MT"/>
              </a:rPr>
              <a:t>dynamic</a:t>
            </a:r>
            <a:r>
              <a:rPr sz="2150" spc="204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UI)</a:t>
            </a:r>
            <a:endParaRPr sz="2150">
              <a:latin typeface="Arial MT"/>
              <a:cs typeface="Arial MT"/>
            </a:endParaRPr>
          </a:p>
          <a:p>
            <a:pPr marL="12700" marR="888365" indent="-5715">
              <a:lnSpc>
                <a:spcPts val="2700"/>
              </a:lnSpc>
              <a:spcBef>
                <a:spcPts val="40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	Back-End</a:t>
            </a:r>
            <a:r>
              <a:rPr sz="2150" b="1" spc="9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Framework:</a:t>
            </a:r>
            <a:r>
              <a:rPr sz="2150" b="1" spc="114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Java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(Spring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Boot)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Python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(Django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1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Flask)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PHP </a:t>
            </a:r>
            <a:r>
              <a:rPr sz="2150" spc="-10" dirty="0">
                <a:latin typeface="Arial MT"/>
                <a:cs typeface="Arial MT"/>
              </a:rPr>
              <a:t>(Laravel)</a:t>
            </a:r>
            <a:endParaRPr sz="2150">
              <a:latin typeface="Arial MT"/>
              <a:cs typeface="Arial MT"/>
            </a:endParaRPr>
          </a:p>
          <a:p>
            <a:pPr marL="110489" indent="-103505">
              <a:lnSpc>
                <a:spcPts val="2525"/>
              </a:lnSpc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Content</a:t>
            </a:r>
            <a:r>
              <a:rPr sz="2150" b="1" spc="15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Management:</a:t>
            </a:r>
            <a:r>
              <a:rPr sz="2150" b="1" spc="145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CKEditor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TinyMCE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1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managing</a:t>
            </a:r>
            <a:r>
              <a:rPr sz="2150" spc="19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text-based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book</a:t>
            </a:r>
            <a:r>
              <a:rPr sz="2150" spc="16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details</a:t>
            </a:r>
            <a:endParaRPr sz="2150">
              <a:latin typeface="Arial MT"/>
              <a:cs typeface="Arial MT"/>
            </a:endParaRPr>
          </a:p>
          <a:p>
            <a:pPr marL="12700" marR="317500" indent="-5715">
              <a:lnSpc>
                <a:spcPts val="2630"/>
              </a:lnSpc>
              <a:spcBef>
                <a:spcPts val="90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	Data</a:t>
            </a:r>
            <a:r>
              <a:rPr sz="2150" b="1" spc="14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Analysis</a:t>
            </a:r>
            <a:r>
              <a:rPr sz="2150" b="1" spc="13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Tools:</a:t>
            </a:r>
            <a:r>
              <a:rPr sz="2150" b="1" spc="110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Python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(Pandas,</a:t>
            </a:r>
            <a:r>
              <a:rPr sz="2150" spc="6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NumPy,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Matplotlib)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or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R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9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scoring</a:t>
            </a:r>
            <a:r>
              <a:rPr sz="2150" spc="6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and </a:t>
            </a:r>
            <a:r>
              <a:rPr sz="2150" dirty="0">
                <a:latin typeface="Arial MT"/>
                <a:cs typeface="Arial MT"/>
              </a:rPr>
              <a:t>evaluation</a:t>
            </a:r>
            <a:r>
              <a:rPr sz="2150" spc="14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metrics</a:t>
            </a:r>
            <a:endParaRPr sz="2150">
              <a:latin typeface="Arial MT"/>
              <a:cs typeface="Arial MT"/>
            </a:endParaRPr>
          </a:p>
          <a:p>
            <a:pPr marL="110489" indent="-103505">
              <a:lnSpc>
                <a:spcPts val="2530"/>
              </a:lnSpc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Reporting</a:t>
            </a:r>
            <a:r>
              <a:rPr sz="2150" b="1" spc="10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Tools:</a:t>
            </a:r>
            <a:r>
              <a:rPr sz="2150" b="1" spc="75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JasperReports</a:t>
            </a:r>
            <a:r>
              <a:rPr sz="2150" spc="16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Crystal</a:t>
            </a:r>
            <a:r>
              <a:rPr sz="2150" spc="1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Reports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Power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BI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generating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latin typeface="Arial MT"/>
                <a:cs typeface="Arial MT"/>
              </a:rPr>
              <a:t>assessment</a:t>
            </a:r>
            <a:r>
              <a:rPr sz="2150" spc="21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reports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985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Cambria</vt:lpstr>
      <vt:lpstr>Verdana</vt:lpstr>
      <vt:lpstr>Office Theme</vt:lpstr>
      <vt:lpstr>CSE7101- Capstone Project Review-1</vt:lpstr>
      <vt:lpstr>Problem Statement Number:</vt:lpstr>
      <vt:lpstr>Content</vt:lpstr>
      <vt:lpstr>Background and Related work for title Selection</vt:lpstr>
      <vt:lpstr>Analysis of Problem Statement</vt:lpstr>
      <vt:lpstr>Technology Stack Components:</vt:lpstr>
      <vt:lpstr>Technology Stack Components required :</vt:lpstr>
      <vt:lpstr>Github Link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Harshith K R</cp:lastModifiedBy>
  <cp:revision>4</cp:revision>
  <dcterms:created xsi:type="dcterms:W3CDTF">2025-08-12T15:51:44Z</dcterms:created>
  <dcterms:modified xsi:type="dcterms:W3CDTF">2025-08-17T07:13:47Z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2025-08-12T00:00:00Z</vt:filetime>
  </property>
  <property fmtid="{D5CDD505-2E9C-101B-9397-08002B2CF9AE}" pid="3" name="LastSaved">
    <vt:filetime>2025-08-12T00:00:00Z</vt:filetime>
  </property>
</Properties>
</file>