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Antonio Bold" charset="1" panose="02000803000000000000"/>
      <p:regular r:id="rId24"/>
    </p:embeddedFont>
    <p:embeddedFont>
      <p:font typeface="Open Sauce Bold" charset="1" panose="00000800000000000000"/>
      <p:regular r:id="rId25"/>
    </p:embeddedFont>
    <p:embeddedFont>
      <p:font typeface="Open Sauce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07104" y="2944648"/>
            <a:ext cx="5246391" cy="524637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56796" y="559832"/>
            <a:ext cx="3026140" cy="1263663"/>
          </a:xfrm>
          <a:custGeom>
            <a:avLst/>
            <a:gdLst/>
            <a:ahLst/>
            <a:cxnLst/>
            <a:rect r="r" b="b" t="t" l="l"/>
            <a:pathLst>
              <a:path h="1263663" w="3026140">
                <a:moveTo>
                  <a:pt x="0" y="0"/>
                </a:moveTo>
                <a:lnTo>
                  <a:pt x="3026141" y="0"/>
                </a:lnTo>
                <a:lnTo>
                  <a:pt x="3026141" y="1263663"/>
                </a:lnTo>
                <a:lnTo>
                  <a:pt x="0" y="12636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6796" y="4236553"/>
            <a:ext cx="9818055" cy="116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19"/>
              </a:lnSpc>
            </a:pPr>
            <a:r>
              <a:rPr lang="en-US" b="true" sz="8199" spc="-368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MACHINE LEARNING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6796" y="5403687"/>
            <a:ext cx="9818055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3482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Un outils de détection de la dépression chez les soignants pendant une crise sanitaire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660605" y="5820175"/>
            <a:ext cx="10348325" cy="1656512"/>
          </a:xfrm>
          <a:custGeom>
            <a:avLst/>
            <a:gdLst/>
            <a:ahLst/>
            <a:cxnLst/>
            <a:rect r="r" b="b" t="t" l="l"/>
            <a:pathLst>
              <a:path h="1656512" w="10348325">
                <a:moveTo>
                  <a:pt x="0" y="0"/>
                </a:moveTo>
                <a:lnTo>
                  <a:pt x="10348325" y="0"/>
                </a:lnTo>
                <a:lnTo>
                  <a:pt x="10348325" y="1656511"/>
                </a:lnTo>
                <a:lnTo>
                  <a:pt x="0" y="1656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475710"/>
            <a:ext cx="16742776" cy="1276637"/>
          </a:xfrm>
          <a:custGeom>
            <a:avLst/>
            <a:gdLst/>
            <a:ahLst/>
            <a:cxnLst/>
            <a:rect r="r" b="b" t="t" l="l"/>
            <a:pathLst>
              <a:path h="1276637" w="16742776">
                <a:moveTo>
                  <a:pt x="0" y="0"/>
                </a:moveTo>
                <a:lnTo>
                  <a:pt x="16742776" y="0"/>
                </a:lnTo>
                <a:lnTo>
                  <a:pt x="16742776" y="1276637"/>
                </a:lnTo>
                <a:lnTo>
                  <a:pt x="0" y="1276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7662" y="886320"/>
            <a:ext cx="1565978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 spc="-9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III- Choisir les bons outils : quel algorithme pour résoudre ce problème 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868871" y="1772640"/>
            <a:ext cx="12928048" cy="8193150"/>
          </a:xfrm>
          <a:custGeom>
            <a:avLst/>
            <a:gdLst/>
            <a:ahLst/>
            <a:cxnLst/>
            <a:rect r="r" b="b" t="t" l="l"/>
            <a:pathLst>
              <a:path h="8193150" w="12928048">
                <a:moveTo>
                  <a:pt x="0" y="0"/>
                </a:moveTo>
                <a:lnTo>
                  <a:pt x="12928048" y="0"/>
                </a:lnTo>
                <a:lnTo>
                  <a:pt x="12928048" y="8193151"/>
                </a:lnTo>
                <a:lnTo>
                  <a:pt x="0" y="8193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7662" y="886320"/>
            <a:ext cx="1565978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 spc="-9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III- Choisir les bons outils : quel algorithme pour résoudre ce problème 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027591" y="1772640"/>
            <a:ext cx="13329709" cy="8447703"/>
          </a:xfrm>
          <a:custGeom>
            <a:avLst/>
            <a:gdLst/>
            <a:ahLst/>
            <a:cxnLst/>
            <a:rect r="r" b="b" t="t" l="l"/>
            <a:pathLst>
              <a:path h="8447703" w="13329709">
                <a:moveTo>
                  <a:pt x="0" y="0"/>
                </a:moveTo>
                <a:lnTo>
                  <a:pt x="13329708" y="0"/>
                </a:lnTo>
                <a:lnTo>
                  <a:pt x="13329708" y="8447703"/>
                </a:lnTo>
                <a:lnTo>
                  <a:pt x="0" y="844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7662" y="886320"/>
            <a:ext cx="1565978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 spc="-9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III- Choisir les bons outils : quel algorithme pour résoudre ce problème ?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068822" y="1772640"/>
            <a:ext cx="13434887" cy="8514360"/>
          </a:xfrm>
          <a:custGeom>
            <a:avLst/>
            <a:gdLst/>
            <a:ahLst/>
            <a:cxnLst/>
            <a:rect r="r" b="b" t="t" l="l"/>
            <a:pathLst>
              <a:path h="8514360" w="13434887">
                <a:moveTo>
                  <a:pt x="0" y="0"/>
                </a:moveTo>
                <a:lnTo>
                  <a:pt x="13434887" y="0"/>
                </a:lnTo>
                <a:lnTo>
                  <a:pt x="13434887" y="8514360"/>
                </a:lnTo>
                <a:lnTo>
                  <a:pt x="0" y="8514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7662" y="886320"/>
            <a:ext cx="1565978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 spc="-9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III- Choisir les bons outils : quel algorithme pour résoudre ce problème 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97662" y="886320"/>
            <a:ext cx="1565978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 spc="-9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III- Choisir les bons outils : quel algorithme pour résoudre ce problème 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46885" y="3339417"/>
            <a:ext cx="18490577" cy="6795287"/>
          </a:xfrm>
          <a:custGeom>
            <a:avLst/>
            <a:gdLst/>
            <a:ahLst/>
            <a:cxnLst/>
            <a:rect r="r" b="b" t="t" l="l"/>
            <a:pathLst>
              <a:path h="6795287" w="18490577">
                <a:moveTo>
                  <a:pt x="0" y="0"/>
                </a:moveTo>
                <a:lnTo>
                  <a:pt x="18490577" y="0"/>
                </a:lnTo>
                <a:lnTo>
                  <a:pt x="18490577" y="6795287"/>
                </a:lnTo>
                <a:lnTo>
                  <a:pt x="0" y="679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670738" y="2879779"/>
            <a:ext cx="9113632" cy="5764372"/>
          </a:xfrm>
          <a:custGeom>
            <a:avLst/>
            <a:gdLst/>
            <a:ahLst/>
            <a:cxnLst/>
            <a:rect r="r" b="b" t="t" l="l"/>
            <a:pathLst>
              <a:path h="5764372" w="9113632">
                <a:moveTo>
                  <a:pt x="0" y="0"/>
                </a:moveTo>
                <a:lnTo>
                  <a:pt x="9113632" y="0"/>
                </a:lnTo>
                <a:lnTo>
                  <a:pt x="9113632" y="5764372"/>
                </a:lnTo>
                <a:lnTo>
                  <a:pt x="0" y="5764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7662" y="886320"/>
            <a:ext cx="1565978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 spc="-9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III- Choisir les bons outils : quel algorithme pour résoudre ce problème 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206636" y="3071085"/>
            <a:ext cx="13874728" cy="5341770"/>
          </a:xfrm>
          <a:custGeom>
            <a:avLst/>
            <a:gdLst/>
            <a:ahLst/>
            <a:cxnLst/>
            <a:rect r="r" b="b" t="t" l="l"/>
            <a:pathLst>
              <a:path h="5341770" w="13874728">
                <a:moveTo>
                  <a:pt x="0" y="0"/>
                </a:moveTo>
                <a:lnTo>
                  <a:pt x="13874728" y="0"/>
                </a:lnTo>
                <a:lnTo>
                  <a:pt x="13874728" y="5341770"/>
                </a:lnTo>
                <a:lnTo>
                  <a:pt x="0" y="5341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7662" y="886320"/>
            <a:ext cx="1565978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 spc="-9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III- Choisir les bons outils : quel algorithme pour résoudre ce problème ?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677127" y="1772640"/>
            <a:ext cx="13689543" cy="8675748"/>
          </a:xfrm>
          <a:custGeom>
            <a:avLst/>
            <a:gdLst/>
            <a:ahLst/>
            <a:cxnLst/>
            <a:rect r="r" b="b" t="t" l="l"/>
            <a:pathLst>
              <a:path h="8675748" w="13689543">
                <a:moveTo>
                  <a:pt x="0" y="0"/>
                </a:moveTo>
                <a:lnTo>
                  <a:pt x="13689543" y="0"/>
                </a:lnTo>
                <a:lnTo>
                  <a:pt x="13689543" y="8675748"/>
                </a:lnTo>
                <a:lnTo>
                  <a:pt x="0" y="8675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7662" y="886320"/>
            <a:ext cx="1565978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 spc="-9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III- Choisir les bons outils : quel algorithme pour résoudre ce problème 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937945" y="1772640"/>
            <a:ext cx="13461438" cy="8514360"/>
          </a:xfrm>
          <a:custGeom>
            <a:avLst/>
            <a:gdLst/>
            <a:ahLst/>
            <a:cxnLst/>
            <a:rect r="r" b="b" t="t" l="l"/>
            <a:pathLst>
              <a:path h="8514360" w="13461438">
                <a:moveTo>
                  <a:pt x="0" y="0"/>
                </a:moveTo>
                <a:lnTo>
                  <a:pt x="13461438" y="0"/>
                </a:lnTo>
                <a:lnTo>
                  <a:pt x="13461438" y="8514360"/>
                </a:lnTo>
                <a:lnTo>
                  <a:pt x="0" y="8514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7662" y="886320"/>
            <a:ext cx="1565978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 spc="-9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III- Choisir les bons outils : quel algorithme pour résoudre ce problème 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2468175" cy="10287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882850" y="509587"/>
            <a:ext cx="81838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Table des matières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82850" y="2421096"/>
            <a:ext cx="14583197" cy="6837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6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Introduction</a:t>
            </a:r>
          </a:p>
          <a:p>
            <a:pPr algn="l">
              <a:lnSpc>
                <a:spcPts val="6166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I- Comprendre le problème : l’histoire derrière nos données</a:t>
            </a:r>
          </a:p>
          <a:p>
            <a:pPr algn="l">
              <a:lnSpc>
                <a:spcPts val="6166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II- L’exploration des données : que nous disent-elles ?</a:t>
            </a:r>
          </a:p>
          <a:p>
            <a:pPr algn="l">
              <a:lnSpc>
                <a:spcPts val="6166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III- Choisir les bons outils : quel algorithme pour résoudre ce problème ?</a:t>
            </a:r>
          </a:p>
          <a:p>
            <a:pPr algn="l">
              <a:lnSpc>
                <a:spcPts val="6166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IV- Tester et améliorer : le modèle est-il performant ?</a:t>
            </a:r>
          </a:p>
          <a:p>
            <a:pPr algn="l">
              <a:lnSpc>
                <a:spcPts val="6166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V- Portée et perspectives du modèle final</a:t>
            </a:r>
          </a:p>
          <a:p>
            <a:pPr algn="l">
              <a:lnSpc>
                <a:spcPts val="6166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Conclusion</a:t>
            </a:r>
          </a:p>
          <a:p>
            <a:pPr algn="l">
              <a:lnSpc>
                <a:spcPts val="6166"/>
              </a:lnSpc>
            </a:pPr>
          </a:p>
          <a:p>
            <a:pPr algn="l">
              <a:lnSpc>
                <a:spcPts val="4241"/>
              </a:lnSpc>
            </a:pPr>
            <a:r>
              <a:rPr lang="en-US" sz="32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7942926" y="-7942926"/>
            <a:ext cx="2402148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1985171" y="3346013"/>
            <a:ext cx="5274129" cy="5509791"/>
          </a:xfrm>
          <a:custGeom>
            <a:avLst/>
            <a:gdLst/>
            <a:ahLst/>
            <a:cxnLst/>
            <a:rect r="r" b="b" t="t" l="l"/>
            <a:pathLst>
              <a:path h="5509791" w="5274129">
                <a:moveTo>
                  <a:pt x="0" y="0"/>
                </a:moveTo>
                <a:lnTo>
                  <a:pt x="5274129" y="0"/>
                </a:lnTo>
                <a:lnTo>
                  <a:pt x="5274129" y="5509791"/>
                </a:lnTo>
                <a:lnTo>
                  <a:pt x="0" y="550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491" t="0" r="-4557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53219" y="844925"/>
            <a:ext cx="81838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64163" y="3346013"/>
            <a:ext cx="8115300" cy="40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5"/>
              </a:lnSpc>
            </a:pPr>
            <a:r>
              <a:rPr lang="en-US" sz="2679" spc="-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Pendant la pandémie de Covid-19 : </a:t>
            </a:r>
          </a:p>
          <a:p>
            <a:pPr algn="ctr">
              <a:lnSpc>
                <a:spcPts val="3215"/>
              </a:lnSpc>
              <a:spcBef>
                <a:spcPct val="0"/>
              </a:spcBef>
            </a:pPr>
            <a:r>
              <a:rPr lang="en-US" b="true" sz="2679" spc="-5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augmentation</a:t>
            </a:r>
            <a:r>
              <a:rPr lang="en-US" sz="2679" spc="-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plus importante des </a:t>
            </a:r>
            <a:r>
              <a:rPr lang="en-US" b="true" sz="2679" spc="-5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troubles mentaux</a:t>
            </a:r>
            <a:r>
              <a:rPr lang="en-US" sz="2679" spc="-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chez les </a:t>
            </a:r>
            <a:r>
              <a:rPr lang="en-US" b="true" sz="2679" spc="-5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soignants</a:t>
            </a:r>
            <a:r>
              <a:rPr lang="en-US" sz="2679" spc="-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(40 %-50 %) que dans la population générale. </a:t>
            </a:r>
          </a:p>
          <a:p>
            <a:pPr algn="ctr">
              <a:lnSpc>
                <a:spcPts val="3215"/>
              </a:lnSpc>
              <a:spcBef>
                <a:spcPct val="0"/>
              </a:spcBef>
            </a:pPr>
          </a:p>
          <a:p>
            <a:pPr algn="ctr">
              <a:lnSpc>
                <a:spcPts val="3215"/>
              </a:lnSpc>
              <a:spcBef>
                <a:spcPct val="0"/>
              </a:spcBef>
            </a:pPr>
            <a:r>
              <a:rPr lang="en-US" sz="2679" spc="-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 2020, 56% des soignants français montraient des signes de </a:t>
            </a:r>
            <a:r>
              <a:rPr lang="en-US" b="true" sz="2679" spc="-5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détresse psychologique</a:t>
            </a:r>
            <a:r>
              <a:rPr lang="en-US" sz="2679" spc="-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, 21% des troubles de </a:t>
            </a:r>
            <a:r>
              <a:rPr lang="en-US" b="true" sz="2679" spc="-5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stress post-traumatique</a:t>
            </a:r>
          </a:p>
          <a:p>
            <a:pPr algn="ctr">
              <a:lnSpc>
                <a:spcPts val="3215"/>
              </a:lnSpc>
              <a:spcBef>
                <a:spcPct val="0"/>
              </a:spcBef>
            </a:pPr>
          </a:p>
          <a:p>
            <a:pPr algn="ctr">
              <a:lnSpc>
                <a:spcPts val="3215"/>
              </a:lnSpc>
              <a:spcBef>
                <a:spcPct val="0"/>
              </a:spcBef>
            </a:pPr>
            <a:r>
              <a:rPr lang="en-US" sz="2679" spc="-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(Données Santé Publique France)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0231" y="7939597"/>
            <a:ext cx="8843164" cy="1756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7"/>
              </a:lnSpc>
            </a:pPr>
            <a:r>
              <a:rPr lang="en-US" b="true" sz="3279" spc="-6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D’où l’mportance de prédire et prévenir ces troubles mentaux lors de futures crises sanitaires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58773" y="791499"/>
            <a:ext cx="15659785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  <a:spcBef>
                <a:spcPct val="0"/>
              </a:spcBef>
            </a:pPr>
            <a:r>
              <a:rPr lang="en-US" b="true" sz="5400" spc="-108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I- Comprendre le problème : l’histoire derrière nos données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8773" y="2174882"/>
            <a:ext cx="16949030" cy="2968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4373" indent="-307187" lvl="1">
              <a:lnSpc>
                <a:spcPts val="3983"/>
              </a:lnSpc>
              <a:buFont typeface="Arial"/>
              <a:buChar char="•"/>
            </a:pPr>
            <a:r>
              <a:rPr lang="en-US" sz="2845" spc="-5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Étude réalisée sur des </a:t>
            </a:r>
            <a:r>
              <a:rPr lang="en-US" b="true" sz="2845" spc="-5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professionnel.le.s de la santé</a:t>
            </a:r>
            <a:r>
              <a:rPr lang="en-US" sz="2845" spc="-5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d’Asie Centrale entre juillet et novembre </a:t>
            </a:r>
            <a:r>
              <a:rPr lang="en-US" b="true" sz="2845" spc="-5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2022</a:t>
            </a:r>
          </a:p>
          <a:p>
            <a:pPr algn="l">
              <a:lnSpc>
                <a:spcPts val="3983"/>
              </a:lnSpc>
            </a:pPr>
          </a:p>
          <a:p>
            <a:pPr algn="l" marL="614373" indent="-307187" lvl="1">
              <a:lnSpc>
                <a:spcPts val="3983"/>
              </a:lnSpc>
              <a:buFont typeface="Arial"/>
              <a:buChar char="•"/>
            </a:pPr>
            <a:r>
              <a:rPr lang="en-US" b="true" sz="2845" spc="-5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2685</a:t>
            </a:r>
            <a:r>
              <a:rPr lang="en-US" sz="2845" spc="-5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réponses à l’enquête </a:t>
            </a:r>
          </a:p>
          <a:p>
            <a:pPr algn="l">
              <a:lnSpc>
                <a:spcPts val="3983"/>
              </a:lnSpc>
            </a:pPr>
          </a:p>
          <a:p>
            <a:pPr algn="l" marL="614373" indent="-307187" lvl="1">
              <a:lnSpc>
                <a:spcPts val="3983"/>
              </a:lnSpc>
              <a:buFont typeface="Arial"/>
              <a:buChar char="•"/>
            </a:pPr>
            <a:r>
              <a:rPr lang="en-US" sz="2845" spc="-5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Types de données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89245" y="5513859"/>
            <a:ext cx="16118558" cy="472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2850" spc="-57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Données socio-démographiques</a:t>
            </a:r>
            <a:r>
              <a:rPr lang="en-US" sz="2850" spc="-5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et professionnelles : sexe, âge, emploi (médecins ou infirmières), situation familiale, antécédents de travail en première ligne pendant la pandémie de COVID-19.</a:t>
            </a:r>
          </a:p>
          <a:p>
            <a:pPr algn="l">
              <a:lnSpc>
                <a:spcPts val="3419"/>
              </a:lnSpc>
            </a:pPr>
          </a:p>
          <a:p>
            <a:pPr algn="l">
              <a:lnSpc>
                <a:spcPts val="3419"/>
              </a:lnSpc>
            </a:pPr>
            <a:r>
              <a:rPr lang="en-US" sz="2850" spc="-57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Données de santé mentale</a:t>
            </a:r>
            <a:r>
              <a:rPr lang="en-US" sz="2850" spc="-5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: prévalence, niveau et gravité de la dépression, de l'anxiété et du stress, calculés à partir du questionnaire DASS </a:t>
            </a:r>
          </a:p>
          <a:p>
            <a:pPr algn="l">
              <a:lnSpc>
                <a:spcPts val="3419"/>
              </a:lnSpc>
            </a:pPr>
          </a:p>
          <a:p>
            <a:pPr algn="l">
              <a:lnSpc>
                <a:spcPts val="3419"/>
              </a:lnSpc>
            </a:pPr>
            <a:r>
              <a:rPr lang="en-US" sz="2850" spc="-57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Qualité de vie</a:t>
            </a:r>
            <a:r>
              <a:rPr lang="en-US" sz="2850" spc="-5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, calculé à l'aide de l'indice de bien-être OMS-5.13</a:t>
            </a:r>
          </a:p>
          <a:p>
            <a:pPr algn="l">
              <a:lnSpc>
                <a:spcPts val="3419"/>
              </a:lnSpc>
            </a:pPr>
          </a:p>
          <a:p>
            <a:pPr algn="l">
              <a:lnSpc>
                <a:spcPts val="3419"/>
              </a:lnSpc>
            </a:pPr>
            <a:r>
              <a:rPr lang="en-US" sz="2850" spc="-57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Impact du COVID-19</a:t>
            </a:r>
            <a:r>
              <a:rPr lang="en-US" sz="2850" spc="-5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sur la vie personnelle et professionnelle </a:t>
            </a:r>
          </a:p>
          <a:p>
            <a:pPr algn="ctr">
              <a:lnSpc>
                <a:spcPts val="34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16180" y="704827"/>
            <a:ext cx="1565978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b="true" sz="6000" spc="-12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II- L’exploration des données : que nous disent-elles 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192352" y="2176711"/>
            <a:ext cx="11903295" cy="7543713"/>
          </a:xfrm>
          <a:custGeom>
            <a:avLst/>
            <a:gdLst/>
            <a:ahLst/>
            <a:cxnLst/>
            <a:rect r="r" b="b" t="t" l="l"/>
            <a:pathLst>
              <a:path h="7543713" w="11903295">
                <a:moveTo>
                  <a:pt x="0" y="0"/>
                </a:moveTo>
                <a:lnTo>
                  <a:pt x="11903296" y="0"/>
                </a:lnTo>
                <a:lnTo>
                  <a:pt x="11903296" y="7543713"/>
                </a:lnTo>
                <a:lnTo>
                  <a:pt x="0" y="75437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16180" y="704827"/>
            <a:ext cx="1565978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b="true" sz="6000" spc="-12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II- L’exploration des données : que nous disent-elles 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941449" y="1896333"/>
            <a:ext cx="13034516" cy="8260625"/>
          </a:xfrm>
          <a:custGeom>
            <a:avLst/>
            <a:gdLst/>
            <a:ahLst/>
            <a:cxnLst/>
            <a:rect r="r" b="b" t="t" l="l"/>
            <a:pathLst>
              <a:path h="8260625" w="13034516">
                <a:moveTo>
                  <a:pt x="0" y="0"/>
                </a:moveTo>
                <a:lnTo>
                  <a:pt x="13034516" y="0"/>
                </a:lnTo>
                <a:lnTo>
                  <a:pt x="13034516" y="8260625"/>
                </a:lnTo>
                <a:lnTo>
                  <a:pt x="0" y="8260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883092" y="1924376"/>
            <a:ext cx="12513217" cy="7935211"/>
          </a:xfrm>
          <a:custGeom>
            <a:avLst/>
            <a:gdLst/>
            <a:ahLst/>
            <a:cxnLst/>
            <a:rect r="r" b="b" t="t" l="l"/>
            <a:pathLst>
              <a:path h="7935211" w="12513217">
                <a:moveTo>
                  <a:pt x="0" y="0"/>
                </a:moveTo>
                <a:lnTo>
                  <a:pt x="12513217" y="0"/>
                </a:lnTo>
                <a:lnTo>
                  <a:pt x="12513217" y="7935211"/>
                </a:lnTo>
                <a:lnTo>
                  <a:pt x="0" y="79352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6180" y="704827"/>
            <a:ext cx="1565978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b="true" sz="6000" spc="-12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II- L’exploration des données : que nous disent-elles 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924513" y="1772640"/>
            <a:ext cx="13132933" cy="8322997"/>
          </a:xfrm>
          <a:custGeom>
            <a:avLst/>
            <a:gdLst/>
            <a:ahLst/>
            <a:cxnLst/>
            <a:rect r="r" b="b" t="t" l="l"/>
            <a:pathLst>
              <a:path h="8322997" w="13132933">
                <a:moveTo>
                  <a:pt x="0" y="0"/>
                </a:moveTo>
                <a:lnTo>
                  <a:pt x="13132934" y="0"/>
                </a:lnTo>
                <a:lnTo>
                  <a:pt x="13132934" y="8322997"/>
                </a:lnTo>
                <a:lnTo>
                  <a:pt x="0" y="8322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7662" y="886320"/>
            <a:ext cx="1565978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 spc="-9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III- Choisir les bons outils : quel algorithme pour résoudre ce problème 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257680" y="-8257680"/>
            <a:ext cx="1772640" cy="18288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622560" y="1772640"/>
            <a:ext cx="13434887" cy="8514360"/>
          </a:xfrm>
          <a:custGeom>
            <a:avLst/>
            <a:gdLst/>
            <a:ahLst/>
            <a:cxnLst/>
            <a:rect r="r" b="b" t="t" l="l"/>
            <a:pathLst>
              <a:path h="8514360" w="13434887">
                <a:moveTo>
                  <a:pt x="0" y="0"/>
                </a:moveTo>
                <a:lnTo>
                  <a:pt x="13434887" y="0"/>
                </a:lnTo>
                <a:lnTo>
                  <a:pt x="13434887" y="8514360"/>
                </a:lnTo>
                <a:lnTo>
                  <a:pt x="0" y="8514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7662" y="886320"/>
            <a:ext cx="1565978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 spc="-9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III- Choisir les bons outils : quel algorithme pour résoudre ce problème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DAGTfBYBr0g</dc:identifier>
  <dcterms:modified xsi:type="dcterms:W3CDTF">2011-08-01T06:04:30Z</dcterms:modified>
  <cp:revision>1</cp:revision>
  <dc:title>Machine LEARNING :</dc:title>
</cp:coreProperties>
</file>