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ntonio Bold" charset="1" panose="02000803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  <p:embeddedFont>
      <p:font typeface="Antonio Light Italics" charset="1" panose="02000303000000000000"/>
      <p:regular r:id="rId22"/>
    </p:embeddedFont>
    <p:embeddedFont>
      <p:font typeface="Antonio Bold Italics" charset="1" panose="02000803000000000000"/>
      <p:regular r:id="rId23"/>
    </p:embeddedFont>
    <p:embeddedFont>
      <p:font typeface="Antonio" charset="1" panose="02000503000000000000"/>
      <p:regular r:id="rId24"/>
    </p:embeddedFont>
    <p:embeddedFont>
      <p:font typeface="Open Sans" charset="1" panose="020B0606030504020204"/>
      <p:regular r:id="rId25"/>
    </p:embeddedFont>
    <p:embeddedFont>
      <p:font typeface="Open Sans Bold" charset="1" panose="020B0806030504020204"/>
      <p:regular r:id="rId26"/>
    </p:embeddedFont>
    <p:embeddedFont>
      <p:font typeface="Antonio Italics" charset="1" panose="02000503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56796" y="559832"/>
            <a:ext cx="3026140" cy="1263663"/>
          </a:xfrm>
          <a:custGeom>
            <a:avLst/>
            <a:gdLst/>
            <a:ahLst/>
            <a:cxnLst/>
            <a:rect r="r" b="b" t="t" l="l"/>
            <a:pathLst>
              <a:path h="1263663" w="3026140">
                <a:moveTo>
                  <a:pt x="0" y="0"/>
                </a:moveTo>
                <a:lnTo>
                  <a:pt x="3026141" y="0"/>
                </a:lnTo>
                <a:lnTo>
                  <a:pt x="3026141" y="1263663"/>
                </a:lnTo>
                <a:lnTo>
                  <a:pt x="0" y="1263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6796" y="4236553"/>
            <a:ext cx="9818055" cy="116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9"/>
              </a:lnSpc>
            </a:pPr>
            <a:r>
              <a:rPr lang="en-US" b="true" sz="8199" spc="-368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MACHINE LEARNING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796" y="5403687"/>
            <a:ext cx="981805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348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 outils de détection de la dépression chez les soignants pendant une crise sanitaire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606170" y="6953099"/>
            <a:ext cx="2434638" cy="2434638"/>
          </a:xfrm>
          <a:custGeom>
            <a:avLst/>
            <a:gdLst/>
            <a:ahLst/>
            <a:cxnLst/>
            <a:rect r="r" b="b" t="t" l="l"/>
            <a:pathLst>
              <a:path h="2434638" w="2434638">
                <a:moveTo>
                  <a:pt x="0" y="0"/>
                </a:moveTo>
                <a:lnTo>
                  <a:pt x="2434638" y="0"/>
                </a:lnTo>
                <a:lnTo>
                  <a:pt x="2434638" y="2434638"/>
                </a:lnTo>
                <a:lnTo>
                  <a:pt x="0" y="2434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21931" y="6953099"/>
            <a:ext cx="2355512" cy="2434638"/>
          </a:xfrm>
          <a:custGeom>
            <a:avLst/>
            <a:gdLst/>
            <a:ahLst/>
            <a:cxnLst/>
            <a:rect r="r" b="b" t="t" l="l"/>
            <a:pathLst>
              <a:path h="2434638" w="2355512">
                <a:moveTo>
                  <a:pt x="0" y="0"/>
                </a:moveTo>
                <a:lnTo>
                  <a:pt x="2355512" y="0"/>
                </a:lnTo>
                <a:lnTo>
                  <a:pt x="2355512" y="2434638"/>
                </a:lnTo>
                <a:lnTo>
                  <a:pt x="0" y="243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105" y="791528"/>
            <a:ext cx="1794647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Tester et améliorer : peut-on réduire le nombre de variables du modèle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3857" y="7808468"/>
            <a:ext cx="344590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De 21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34743" y="7808468"/>
            <a:ext cx="295918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À ? 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9105" y="2876951"/>
            <a:ext cx="9548334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spc="-7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Dans la réalité du terrain : Il faudrait avoir accès au </a:t>
            </a:r>
            <a:r>
              <a:rPr lang="en-US" b="true" sz="3600" spc="-7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minimum de données</a:t>
            </a:r>
            <a:r>
              <a:rPr lang="en-US" sz="3600" spc="-7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possible sur le soignant (par exemple à travers un </a:t>
            </a:r>
            <a:r>
              <a:rPr lang="en-US" b="true" sz="3600" spc="-7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questionnaire rapide</a:t>
            </a:r>
            <a:r>
              <a:rPr lang="en-US" sz="3600" spc="-7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pour </a:t>
            </a:r>
            <a:r>
              <a:rPr lang="en-US" b="true" sz="3600" spc="-7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détecter une dépression éventuelle</a:t>
            </a:r>
            <a:r>
              <a:rPr lang="en-US" sz="3600" spc="-7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834905" y="2594473"/>
            <a:ext cx="5547913" cy="3536794"/>
          </a:xfrm>
          <a:custGeom>
            <a:avLst/>
            <a:gdLst/>
            <a:ahLst/>
            <a:cxnLst/>
            <a:rect r="r" b="b" t="t" l="l"/>
            <a:pathLst>
              <a:path h="3536794" w="5547913">
                <a:moveTo>
                  <a:pt x="0" y="0"/>
                </a:moveTo>
                <a:lnTo>
                  <a:pt x="5547913" y="0"/>
                </a:lnTo>
                <a:lnTo>
                  <a:pt x="5547913" y="3536794"/>
                </a:lnTo>
                <a:lnTo>
                  <a:pt x="0" y="3536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677127" y="1772640"/>
            <a:ext cx="13689543" cy="8675748"/>
          </a:xfrm>
          <a:custGeom>
            <a:avLst/>
            <a:gdLst/>
            <a:ahLst/>
            <a:cxnLst/>
            <a:rect r="r" b="b" t="t" l="l"/>
            <a:pathLst>
              <a:path h="8675748" w="13689543">
                <a:moveTo>
                  <a:pt x="0" y="0"/>
                </a:moveTo>
                <a:lnTo>
                  <a:pt x="13689543" y="0"/>
                </a:lnTo>
                <a:lnTo>
                  <a:pt x="13689543" y="8675748"/>
                </a:lnTo>
                <a:lnTo>
                  <a:pt x="0" y="867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105" y="791528"/>
            <a:ext cx="1794647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Tester et améliorer : peut-on réduire le nombre de variables du modèle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4560" y="5296937"/>
            <a:ext cx="11920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 i="true" spc="-62">
                <a:solidFill>
                  <a:srgbClr val="48B281"/>
                </a:solidFill>
                <a:latin typeface="Antonio Italics"/>
                <a:ea typeface="Antonio Italics"/>
                <a:cs typeface="Antonio Italics"/>
                <a:sym typeface="Antonio Italics"/>
              </a:rPr>
              <a:t>4.416424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45887" y="5296937"/>
            <a:ext cx="124563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 i="true" spc="-62">
                <a:solidFill>
                  <a:srgbClr val="48B281"/>
                </a:solidFill>
                <a:latin typeface="Antonio Italics"/>
                <a:ea typeface="Antonio Italics"/>
                <a:cs typeface="Antonio Italics"/>
                <a:sym typeface="Antonio Italics"/>
              </a:rPr>
              <a:t>4.432385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98882" y="3908268"/>
            <a:ext cx="93964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b="true" sz="3100" i="true" spc="-62">
                <a:solidFill>
                  <a:srgbClr val="48B281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RMSEP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130478" y="2308507"/>
            <a:ext cx="12793701" cy="8113079"/>
          </a:xfrm>
          <a:custGeom>
            <a:avLst/>
            <a:gdLst/>
            <a:ahLst/>
            <a:cxnLst/>
            <a:rect r="r" b="b" t="t" l="l"/>
            <a:pathLst>
              <a:path h="8113079" w="12793701">
                <a:moveTo>
                  <a:pt x="0" y="0"/>
                </a:moveTo>
                <a:lnTo>
                  <a:pt x="12793701" y="0"/>
                </a:lnTo>
                <a:lnTo>
                  <a:pt x="12793701" y="8113079"/>
                </a:lnTo>
                <a:lnTo>
                  <a:pt x="0" y="811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105" y="791528"/>
            <a:ext cx="1934580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Tester et améliorer : peut-on réduire le nombre de variables du modèle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9309" y="1965607"/>
            <a:ext cx="446877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Matrice de confusion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59105" y="791528"/>
            <a:ext cx="933211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IV- Portée et perspectives du modèle final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5731" y="5143500"/>
            <a:ext cx="949653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  <a:spcBef>
                <a:spcPct val="0"/>
              </a:spcBef>
            </a:pPr>
            <a:r>
              <a:rPr lang="en-US" sz="4379" spc="-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Mêmes conclusions que les russes.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2468175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787600" y="509587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Table des matières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7600" y="2421096"/>
            <a:ext cx="15405150" cy="605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Introduction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I- Comprendre le problème : l’histoire derrière nos données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II- Choisir les bons outils : quel algorithme pour résoudre ce problème ?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III- Tester et améliorer : peut-on réduire le nombre de variables du modèle ?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IV- Portée et perspectives du modèle final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Conclusion</a:t>
            </a:r>
          </a:p>
          <a:p>
            <a:pPr algn="l">
              <a:lnSpc>
                <a:spcPts val="6166"/>
              </a:lnSpc>
            </a:pPr>
          </a:p>
          <a:p>
            <a:pPr algn="l">
              <a:lnSpc>
                <a:spcPts val="4241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99" y="-8257699"/>
            <a:ext cx="1772603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985171" y="3346013"/>
            <a:ext cx="5274129" cy="5509791"/>
          </a:xfrm>
          <a:custGeom>
            <a:avLst/>
            <a:gdLst/>
            <a:ahLst/>
            <a:cxnLst/>
            <a:rect r="r" b="b" t="t" l="l"/>
            <a:pathLst>
              <a:path h="5509791" w="5274129">
                <a:moveTo>
                  <a:pt x="0" y="0"/>
                </a:moveTo>
                <a:lnTo>
                  <a:pt x="5274129" y="0"/>
                </a:lnTo>
                <a:lnTo>
                  <a:pt x="5274129" y="5509791"/>
                </a:lnTo>
                <a:lnTo>
                  <a:pt x="0" y="550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91" t="0" r="-4557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105" y="705802"/>
            <a:ext cx="1566005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79"/>
              </a:lnSpc>
            </a:pPr>
            <a:r>
              <a:rPr lang="en-US" b="true" sz="5899" spc="-117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4163" y="3346013"/>
            <a:ext cx="8115300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5"/>
              </a:lnSpc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Pendant la pandémie de Covid-19 : 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augmentation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plus importante des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troubles mentaux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chez les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soignants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(40 %-50 %) que dans la population générale. 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 2020, 56% des soignants français montraient des signes de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détresse psychologique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21% des troubles de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stress post-traumatique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(Données Santé Publique France)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0231" y="7939597"/>
            <a:ext cx="8843164" cy="175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b="true" sz="3279" spc="-6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D’où l’importance de prédire et prévenir ces troubles mentaux lors de futures crises sanitaires, à l’aide du machine learning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58773" y="791499"/>
            <a:ext cx="1565978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b="true" sz="4799" spc="-95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I- Comprendre le problème : l’histoire derrière nos données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773" y="2174882"/>
            <a:ext cx="16949030" cy="296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Étude réalisée sur des </a:t>
            </a: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professionnel.le.s de la santé</a:t>
            </a: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d’Asie Centrale entre juillet et novembre </a:t>
            </a: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2022</a:t>
            </a:r>
          </a:p>
          <a:p>
            <a:pPr algn="l">
              <a:lnSpc>
                <a:spcPts val="3983"/>
              </a:lnSpc>
            </a:pPr>
          </a:p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2685</a:t>
            </a: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réponses à l’enquête </a:t>
            </a:r>
          </a:p>
          <a:p>
            <a:pPr algn="l">
              <a:lnSpc>
                <a:spcPts val="3983"/>
              </a:lnSpc>
            </a:pPr>
          </a:p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Types de données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9245" y="5513859"/>
            <a:ext cx="16118558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Données socio-démographiques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et professionnelles : sexe, âge, emploi (médecins ou infirmières), situation familiale, antécédents de travail en première ligne pendant la pandémie de COVID-19.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Données de santé mentale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: prévalence, niveau et gravité de la dépression, de l'anxiété et du stress, calculés à partir du questionnaire DASS 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Qualité de vie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calculée à l'aide de l'indice de bien-être OMS-5.13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 du COVID-19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sur la vie personnelle et professionnelle </a:t>
            </a:r>
          </a:p>
          <a:p>
            <a:pPr algn="ctr">
              <a:lnSpc>
                <a:spcPts val="34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58773" y="791499"/>
            <a:ext cx="1565978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I- Comprendre le problème : l’histoire derrière nos données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92352" y="2183167"/>
            <a:ext cx="11903295" cy="7543713"/>
          </a:xfrm>
          <a:custGeom>
            <a:avLst/>
            <a:gdLst/>
            <a:ahLst/>
            <a:cxnLst/>
            <a:rect r="r" b="b" t="t" l="l"/>
            <a:pathLst>
              <a:path h="7543713" w="11903295">
                <a:moveTo>
                  <a:pt x="0" y="0"/>
                </a:moveTo>
                <a:lnTo>
                  <a:pt x="11903296" y="0"/>
                </a:lnTo>
                <a:lnTo>
                  <a:pt x="11903296" y="7543714"/>
                </a:lnTo>
                <a:lnTo>
                  <a:pt x="0" y="7543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2563498" y="9580424"/>
            <a:ext cx="3086100" cy="191363"/>
            <a:chOff x="0" y="0"/>
            <a:chExt cx="812800" cy="5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0400"/>
            </a:xfrm>
            <a:custGeom>
              <a:avLst/>
              <a:gdLst/>
              <a:ahLst/>
              <a:cxnLst/>
              <a:rect r="r" b="b" t="t" l="l"/>
              <a:pathLst>
                <a:path h="504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0400"/>
                  </a:lnTo>
                  <a:lnTo>
                    <a:pt x="0" y="50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9105" y="791528"/>
            <a:ext cx="1762861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Choisir les bons outils : quel algorithme pour résoudre ce problème 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38034" y="1772640"/>
            <a:ext cx="13132933" cy="8322997"/>
            <a:chOff x="0" y="0"/>
            <a:chExt cx="17510578" cy="110973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510578" cy="11097329"/>
            </a:xfrm>
            <a:custGeom>
              <a:avLst/>
              <a:gdLst/>
              <a:ahLst/>
              <a:cxnLst/>
              <a:rect r="r" b="b" t="t" l="l"/>
              <a:pathLst>
                <a:path h="11097329" w="17510578">
                  <a:moveTo>
                    <a:pt x="0" y="0"/>
                  </a:moveTo>
                  <a:lnTo>
                    <a:pt x="17510578" y="0"/>
                  </a:lnTo>
                  <a:lnTo>
                    <a:pt x="17510578" y="11097329"/>
                  </a:lnTo>
                  <a:lnTo>
                    <a:pt x="0" y="11097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9998453" y="3688030"/>
              <a:ext cx="1029335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sz="3099" i="true" spc="-61">
                  <a:solidFill>
                    <a:srgbClr val="48B281"/>
                  </a:solidFill>
                  <a:latin typeface="Antonio Light Italics"/>
                  <a:ea typeface="Antonio Light Italics"/>
                  <a:cs typeface="Antonio Light Italics"/>
                  <a:sym typeface="Antonio Light Italics"/>
                </a:rPr>
                <a:t>4.6289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708539" y="3688030"/>
              <a:ext cx="983932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sz="3099" i="true" spc="-61">
                  <a:solidFill>
                    <a:srgbClr val="48B281"/>
                  </a:solidFill>
                  <a:latin typeface="Antonio Light Italics"/>
                  <a:ea typeface="Antonio Light Italics"/>
                  <a:cs typeface="Antonio Light Italics"/>
                  <a:sym typeface="Antonio Light Italics"/>
                </a:rPr>
                <a:t>4.4164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254089" y="3688030"/>
              <a:ext cx="1182746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sz="3099" i="true" spc="-61">
                  <a:solidFill>
                    <a:srgbClr val="48B281"/>
                  </a:solidFill>
                  <a:latin typeface="Antonio Light Italics"/>
                  <a:ea typeface="Antonio Light Italics"/>
                  <a:cs typeface="Antonio Light Italics"/>
                  <a:sym typeface="Antonio Light Italics"/>
                </a:rPr>
                <a:t>4.4165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589406" y="3688030"/>
              <a:ext cx="848678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sz="3099" i="true" spc="-61">
                  <a:solidFill>
                    <a:srgbClr val="48B281"/>
                  </a:solidFill>
                  <a:latin typeface="Antonio Light Italics"/>
                  <a:ea typeface="Antonio Light Italics"/>
                  <a:cs typeface="Antonio Light Italics"/>
                  <a:sym typeface="Antonio Light Italics"/>
                </a:rPr>
                <a:t>4.343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4999701" y="3688030"/>
              <a:ext cx="983932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sz="3099" i="true" spc="-61">
                  <a:solidFill>
                    <a:srgbClr val="48B281"/>
                  </a:solidFill>
                  <a:latin typeface="Antonio Light Italics"/>
                  <a:ea typeface="Antonio Light Italics"/>
                  <a:cs typeface="Antonio Light Italics"/>
                  <a:sym typeface="Antonio Light Italics"/>
                </a:rPr>
                <a:t>4.5913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973659" y="2731107"/>
              <a:ext cx="1252855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 i="true" spc="-61">
                  <a:solidFill>
                    <a:srgbClr val="48B281"/>
                  </a:solidFill>
                  <a:latin typeface="Antonio Bold Italics"/>
                  <a:ea typeface="Antonio Bold Italics"/>
                  <a:cs typeface="Antonio Bold Italics"/>
                  <a:sym typeface="Antonio Bold Italics"/>
                </a:rPr>
                <a:t>RMSEP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622560" y="1772640"/>
            <a:ext cx="13434887" cy="8514360"/>
          </a:xfrm>
          <a:custGeom>
            <a:avLst/>
            <a:gdLst/>
            <a:ahLst/>
            <a:cxnLst/>
            <a:rect r="r" b="b" t="t" l="l"/>
            <a:pathLst>
              <a:path h="8514360" w="13434887">
                <a:moveTo>
                  <a:pt x="0" y="0"/>
                </a:moveTo>
                <a:lnTo>
                  <a:pt x="13434887" y="0"/>
                </a:lnTo>
                <a:lnTo>
                  <a:pt x="13434887" y="8514360"/>
                </a:lnTo>
                <a:lnTo>
                  <a:pt x="0" y="8514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105" y="791528"/>
            <a:ext cx="1761293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182719" y="3120187"/>
            <a:ext cx="13874728" cy="5341770"/>
          </a:xfrm>
          <a:custGeom>
            <a:avLst/>
            <a:gdLst/>
            <a:ahLst/>
            <a:cxnLst/>
            <a:rect r="r" b="b" t="t" l="l"/>
            <a:pathLst>
              <a:path h="5341770" w="13874728">
                <a:moveTo>
                  <a:pt x="0" y="0"/>
                </a:moveTo>
                <a:lnTo>
                  <a:pt x="13874728" y="0"/>
                </a:lnTo>
                <a:lnTo>
                  <a:pt x="13874728" y="5341770"/>
                </a:lnTo>
                <a:lnTo>
                  <a:pt x="0" y="534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105" y="791528"/>
            <a:ext cx="175547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845808" y="3560090"/>
            <a:ext cx="6349880" cy="4060747"/>
          </a:xfrm>
          <a:custGeom>
            <a:avLst/>
            <a:gdLst/>
            <a:ahLst/>
            <a:cxnLst/>
            <a:rect r="r" b="b" t="t" l="l"/>
            <a:pathLst>
              <a:path h="4060747" w="6349880">
                <a:moveTo>
                  <a:pt x="0" y="0"/>
                </a:moveTo>
                <a:lnTo>
                  <a:pt x="6349880" y="0"/>
                </a:lnTo>
                <a:lnTo>
                  <a:pt x="6349880" y="4060746"/>
                </a:lnTo>
                <a:lnTo>
                  <a:pt x="0" y="4060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301" t="0" r="-95315" b="-18941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48302" y="4655570"/>
            <a:ext cx="3086100" cy="1869786"/>
            <a:chOff x="0" y="0"/>
            <a:chExt cx="812800" cy="4924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92454"/>
            </a:xfrm>
            <a:custGeom>
              <a:avLst/>
              <a:gdLst/>
              <a:ahLst/>
              <a:cxnLst/>
              <a:rect r="r" b="b" t="t" l="l"/>
              <a:pathLst>
                <a:path h="492454" w="812800">
                  <a:moveTo>
                    <a:pt x="812800" y="24622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89254"/>
                  </a:lnTo>
                  <a:lnTo>
                    <a:pt x="406400" y="289254"/>
                  </a:lnTo>
                  <a:lnTo>
                    <a:pt x="406400" y="492454"/>
                  </a:lnTo>
                  <a:lnTo>
                    <a:pt x="812800" y="2462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124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59105" y="791528"/>
            <a:ext cx="175547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Choisir les bons outils : quel algorithme pour résoudre ce problème 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69157" y="4833225"/>
            <a:ext cx="399978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9999" spc="-199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Seuil = 4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4207" y="6896936"/>
            <a:ext cx="748968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b="true" sz="4800" spc="-9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(compromis entre les différentes métriques utilisés)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DAGTfBYBr0g</dc:identifier>
  <dcterms:modified xsi:type="dcterms:W3CDTF">2011-08-01T06:04:30Z</dcterms:modified>
  <cp:revision>1</cp:revision>
  <dc:title>Machine LEARNING :</dc:title>
</cp:coreProperties>
</file>