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y Grotesk Key Demi Bold" charset="1" panose="00000900000000000000"/>
      <p:regular r:id="rId20"/>
    </p:embeddedFont>
    <p:embeddedFont>
      <p:font typeface="Akzidenz-Grotesk" charset="1" panose="02000503030000020003"/>
      <p:regular r:id="rId21"/>
    </p:embeddedFont>
    <p:embeddedFont>
      <p:font typeface="Cy Grotesk Key Demi" charset="1" panose="000007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37.png" Type="http://schemas.openxmlformats.org/officeDocument/2006/relationships/image"/><Relationship Id="rId9" Target="../media/image3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716250" y="2571750"/>
            <a:ext cx="5143500" cy="8036276"/>
            <a:chOff x="0" y="0"/>
            <a:chExt cx="660400" cy="10318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1031818"/>
            </a:xfrm>
            <a:custGeom>
              <a:avLst/>
              <a:gdLst/>
              <a:ahLst/>
              <a:cxnLst/>
              <a:rect r="r" b="b" t="t" l="l"/>
              <a:pathLst>
                <a:path h="1031818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3367"/>
                  </a:cubicBezTo>
                  <a:lnTo>
                    <a:pt x="660400" y="1031818"/>
                  </a:lnTo>
                  <a:lnTo>
                    <a:pt x="0" y="1031818"/>
                  </a:lnTo>
                  <a:lnTo>
                    <a:pt x="0" y="333885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3DA65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07950"/>
              <a:ext cx="660400" cy="9238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716250" y="7715250"/>
            <a:ext cx="2571750" cy="2571750"/>
          </a:xfrm>
          <a:custGeom>
            <a:avLst/>
            <a:gdLst/>
            <a:ahLst/>
            <a:cxnLst/>
            <a:rect r="r" b="b" t="t" l="l"/>
            <a:pathLst>
              <a:path h="2571750" w="2571750">
                <a:moveTo>
                  <a:pt x="0" y="0"/>
                </a:moveTo>
                <a:lnTo>
                  <a:pt x="2571750" y="0"/>
                </a:lnTo>
                <a:lnTo>
                  <a:pt x="2571750" y="2571750"/>
                </a:lnTo>
                <a:lnTo>
                  <a:pt x="0" y="2571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3144500" y="0"/>
            <a:ext cx="2571750" cy="2571750"/>
          </a:xfrm>
          <a:custGeom>
            <a:avLst/>
            <a:gdLst/>
            <a:ahLst/>
            <a:cxnLst/>
            <a:rect r="r" b="b" t="t" l="l"/>
            <a:pathLst>
              <a:path h="2571750" w="2571750">
                <a:moveTo>
                  <a:pt x="2571750" y="2571750"/>
                </a:moveTo>
                <a:lnTo>
                  <a:pt x="0" y="2571750"/>
                </a:lnTo>
                <a:lnTo>
                  <a:pt x="0" y="0"/>
                </a:lnTo>
                <a:lnTo>
                  <a:pt x="2571750" y="0"/>
                </a:lnTo>
                <a:lnTo>
                  <a:pt x="2571750" y="257175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144500" y="2571750"/>
            <a:ext cx="2571750" cy="2571750"/>
            <a:chOff x="0" y="0"/>
            <a:chExt cx="3429000" cy="3429000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3429000" cy="3429000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94"/>
                  </a:lnSpc>
                </a:pPr>
              </a:p>
            </p:txBody>
          </p:sp>
        </p:grpSp>
      </p:grpSp>
      <p:sp>
        <p:nvSpPr>
          <p:cNvPr name="Freeform 11" id="11"/>
          <p:cNvSpPr/>
          <p:nvPr/>
        </p:nvSpPr>
        <p:spPr>
          <a:xfrm flipH="false" flipV="true" rot="0">
            <a:off x="14454099" y="3852377"/>
            <a:ext cx="3833901" cy="3862873"/>
          </a:xfrm>
          <a:custGeom>
            <a:avLst/>
            <a:gdLst/>
            <a:ahLst/>
            <a:cxnLst/>
            <a:rect r="r" b="b" t="t" l="l"/>
            <a:pathLst>
              <a:path h="3862873" w="3833901">
                <a:moveTo>
                  <a:pt x="0" y="3862873"/>
                </a:moveTo>
                <a:lnTo>
                  <a:pt x="3833901" y="3862873"/>
                </a:lnTo>
                <a:lnTo>
                  <a:pt x="3833901" y="0"/>
                </a:lnTo>
                <a:lnTo>
                  <a:pt x="0" y="0"/>
                </a:lnTo>
                <a:lnTo>
                  <a:pt x="0" y="3862873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28700" y="439989"/>
            <a:ext cx="11126834" cy="8953875"/>
            <a:chOff x="0" y="0"/>
            <a:chExt cx="14835778" cy="11938501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76200"/>
              <a:ext cx="14835778" cy="49355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622"/>
                </a:lnSpc>
                <a:spcBef>
                  <a:spcPct val="0"/>
                </a:spcBef>
              </a:pPr>
              <a:r>
                <a:rPr lang="en-US" b="true" sz="8747" strike="noStrike" u="none">
                  <a:solidFill>
                    <a:srgbClr val="26194B"/>
                  </a:solidFill>
                  <a:latin typeface="Cy Grotesk Key Demi Bold"/>
                  <a:ea typeface="Cy Grotesk Key Demi Bold"/>
                  <a:cs typeface="Cy Grotesk Key Demi Bold"/>
                  <a:sym typeface="Cy Grotesk Key Demi Bold"/>
                </a:rPr>
                <a:t> Parent-Teacher Communication App (PTC)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5277104"/>
              <a:ext cx="14835778" cy="66613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99"/>
                </a:lnSpc>
              </a:pPr>
              <a:r>
                <a:rPr lang="en-US" sz="2922">
                  <a:solidFill>
                    <a:srgbClr val="26194B"/>
                  </a:solidFill>
                  <a:latin typeface="Akzidenz-Grotesk"/>
                  <a:ea typeface="Akzidenz-Grotesk"/>
                  <a:cs typeface="Akzidenz-Grotesk"/>
                  <a:sym typeface="Akzidenz-Grotesk"/>
                </a:rPr>
                <a:t>"Bridging the gap between parents and teachers for student success"</a:t>
              </a:r>
            </a:p>
            <a:p>
              <a:pPr algn="l">
                <a:lnSpc>
                  <a:spcPts val="4449"/>
                </a:lnSpc>
              </a:pPr>
            </a:p>
            <a:p>
              <a:pPr algn="l">
                <a:lnSpc>
                  <a:spcPts val="4449"/>
                </a:lnSpc>
              </a:pPr>
            </a:p>
            <a:p>
              <a:pPr algn="l">
                <a:lnSpc>
                  <a:spcPts val="4449"/>
                </a:lnSpc>
              </a:pPr>
            </a:p>
            <a:p>
              <a:pPr algn="l">
                <a:lnSpc>
                  <a:spcPts val="4449"/>
                </a:lnSpc>
              </a:pPr>
            </a:p>
            <a:p>
              <a:pPr algn="l">
                <a:lnSpc>
                  <a:spcPts val="4449"/>
                </a:lnSpc>
              </a:pPr>
            </a:p>
            <a:p>
              <a:pPr algn="l">
                <a:lnSpc>
                  <a:spcPts val="4449"/>
                </a:lnSpc>
              </a:pPr>
              <a:r>
                <a:rPr lang="en-US" sz="3422">
                  <a:solidFill>
                    <a:srgbClr val="26194B"/>
                  </a:solidFill>
                  <a:latin typeface="Akzidenz-Grotesk"/>
                  <a:ea typeface="Akzidenz-Grotesk"/>
                  <a:cs typeface="Akzidenz-Grotesk"/>
                  <a:sym typeface="Akzidenz-Grotesk"/>
                </a:rPr>
                <a:t>BY: Nelisiwe Gama</a:t>
              </a:r>
            </a:p>
            <a:p>
              <a:pPr algn="l">
                <a:lnSpc>
                  <a:spcPts val="4449"/>
                </a:lnSpc>
              </a:pPr>
              <a:r>
                <a:rPr lang="en-US" sz="3422">
                  <a:solidFill>
                    <a:srgbClr val="26194B"/>
                  </a:solidFill>
                  <a:latin typeface="Akzidenz-Grotesk"/>
                  <a:ea typeface="Akzidenz-Grotesk"/>
                  <a:cs typeface="Akzidenz-Grotesk"/>
                  <a:sym typeface="Akzidenz-Grotesk"/>
                </a:rPr>
                <a:t>Contacts: 071 962 4110</a:t>
              </a:r>
            </a:p>
            <a:p>
              <a:pPr algn="l" marL="0" indent="0" lvl="0">
                <a:lnSpc>
                  <a:spcPts val="4449"/>
                </a:lnSpc>
                <a:spcBef>
                  <a:spcPct val="0"/>
                </a:spcBef>
              </a:pPr>
              <a:r>
                <a:rPr lang="en-US" sz="3422">
                  <a:solidFill>
                    <a:srgbClr val="26194B"/>
                  </a:solidFill>
                  <a:latin typeface="Akzidenz-Grotesk"/>
                  <a:ea typeface="Akzidenz-Grotesk"/>
                  <a:cs typeface="Akzidenz-Grotesk"/>
                  <a:sym typeface="Akzidenz-Grotesk"/>
                </a:rPr>
                <a:t>nelisiwegama2@gmail.com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858625" y="6052791"/>
            <a:ext cx="4776373" cy="5878613"/>
            <a:chOff x="0" y="0"/>
            <a:chExt cx="6604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C6B5F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107950"/>
              <a:ext cx="660400" cy="704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716250" y="0"/>
            <a:ext cx="2571750" cy="2571750"/>
            <a:chOff x="0" y="0"/>
            <a:chExt cx="3429000" cy="3429000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3429000" cy="3429000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A8D3D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94"/>
                  </a:lnSpc>
                </a:pPr>
              </a:p>
            </p:txBody>
          </p:sp>
        </p:grpSp>
        <p:sp>
          <p:nvSpPr>
            <p:cNvPr name="Freeform 22" id="22"/>
            <p:cNvSpPr/>
            <p:nvPr/>
          </p:nvSpPr>
          <p:spPr>
            <a:xfrm flipH="false" flipV="false" rot="0">
              <a:off x="421704" y="133075"/>
              <a:ext cx="2585591" cy="3071436"/>
            </a:xfrm>
            <a:custGeom>
              <a:avLst/>
              <a:gdLst/>
              <a:ahLst/>
              <a:cxnLst/>
              <a:rect r="r" b="b" t="t" l="l"/>
              <a:pathLst>
                <a:path h="3071436" w="2585591">
                  <a:moveTo>
                    <a:pt x="0" y="0"/>
                  </a:moveTo>
                  <a:lnTo>
                    <a:pt x="2585592" y="0"/>
                  </a:lnTo>
                  <a:lnTo>
                    <a:pt x="2585592" y="3071436"/>
                  </a:lnTo>
                  <a:lnTo>
                    <a:pt x="0" y="30714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B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349060" y="6887308"/>
            <a:ext cx="3048000" cy="3751385"/>
            <a:chOff x="0" y="0"/>
            <a:chExt cx="6604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3DA65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660400" cy="704850"/>
            </a:xfrm>
            <a:prstGeom prst="rect">
              <a:avLst/>
            </a:prstGeom>
          </p:spPr>
          <p:txBody>
            <a:bodyPr anchor="ctr" rtlCol="false" tIns="50173" lIns="50173" bIns="50173" rIns="50173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050632" y="7239000"/>
            <a:ext cx="3041419" cy="3041419"/>
            <a:chOff x="0" y="0"/>
            <a:chExt cx="4055225" cy="4055225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4055225" cy="4055225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A8D3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94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175317" y="333604"/>
              <a:ext cx="3704591" cy="3388017"/>
            </a:xfrm>
            <a:custGeom>
              <a:avLst/>
              <a:gdLst/>
              <a:ahLst/>
              <a:cxnLst/>
              <a:rect r="r" b="b" t="t" l="l"/>
              <a:pathLst>
                <a:path h="3388017" w="3704591">
                  <a:moveTo>
                    <a:pt x="0" y="0"/>
                  </a:moveTo>
                  <a:lnTo>
                    <a:pt x="3704591" y="0"/>
                  </a:lnTo>
                  <a:lnTo>
                    <a:pt x="3704591" y="3388017"/>
                  </a:lnTo>
                  <a:lnTo>
                    <a:pt x="0" y="33880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087947" y="7239000"/>
            <a:ext cx="3048000" cy="30480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DA65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173" lIns="50173" bIns="50173" rIns="50173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true" rot="0">
            <a:off x="9138735" y="7232419"/>
            <a:ext cx="3048000" cy="3048000"/>
          </a:xfrm>
          <a:custGeom>
            <a:avLst/>
            <a:gdLst/>
            <a:ahLst/>
            <a:cxnLst/>
            <a:rect r="r" b="b" t="t" l="l"/>
            <a:pathLst>
              <a:path h="3048000" w="3048000">
                <a:moveTo>
                  <a:pt x="0" y="3048000"/>
                </a:moveTo>
                <a:lnTo>
                  <a:pt x="3048000" y="3048000"/>
                </a:lnTo>
                <a:lnTo>
                  <a:pt x="3048000" y="0"/>
                </a:lnTo>
                <a:lnTo>
                  <a:pt x="0" y="0"/>
                </a:lnTo>
                <a:lnTo>
                  <a:pt x="0" y="30480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2192000" y="7239000"/>
            <a:ext cx="3048000" cy="30480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DA65A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3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237368" y="0"/>
            <a:ext cx="6101265" cy="10280419"/>
            <a:chOff x="0" y="0"/>
            <a:chExt cx="660400" cy="111275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60400" cy="1112751"/>
            </a:xfrm>
            <a:custGeom>
              <a:avLst/>
              <a:gdLst/>
              <a:ahLst/>
              <a:cxnLst/>
              <a:rect r="r" b="b" t="t" l="l"/>
              <a:pathLst>
                <a:path h="1112751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5165"/>
                  </a:cubicBezTo>
                  <a:lnTo>
                    <a:pt x="660400" y="1112751"/>
                  </a:lnTo>
                  <a:lnTo>
                    <a:pt x="0" y="1112751"/>
                  </a:lnTo>
                  <a:lnTo>
                    <a:pt x="0" y="335742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8F4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107950"/>
              <a:ext cx="660400" cy="1004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true" flipV="true" rot="0">
            <a:off x="15240000" y="7232419"/>
            <a:ext cx="3048000" cy="3048000"/>
          </a:xfrm>
          <a:custGeom>
            <a:avLst/>
            <a:gdLst/>
            <a:ahLst/>
            <a:cxnLst/>
            <a:rect r="r" b="b" t="t" l="l"/>
            <a:pathLst>
              <a:path h="3048000" w="3048000">
                <a:moveTo>
                  <a:pt x="3048000" y="3048000"/>
                </a:moveTo>
                <a:lnTo>
                  <a:pt x="0" y="3048000"/>
                </a:lnTo>
                <a:lnTo>
                  <a:pt x="0" y="0"/>
                </a:lnTo>
                <a:lnTo>
                  <a:pt x="3048000" y="0"/>
                </a:lnTo>
                <a:lnTo>
                  <a:pt x="3048000" y="30480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1513502">
            <a:off x="13085022" y="7223105"/>
            <a:ext cx="4304692" cy="2254093"/>
          </a:xfrm>
          <a:custGeom>
            <a:avLst/>
            <a:gdLst/>
            <a:ahLst/>
            <a:cxnLst/>
            <a:rect r="r" b="b" t="t" l="l"/>
            <a:pathLst>
              <a:path h="2254093" w="4304692">
                <a:moveTo>
                  <a:pt x="0" y="0"/>
                </a:moveTo>
                <a:lnTo>
                  <a:pt x="4304692" y="0"/>
                </a:lnTo>
                <a:lnTo>
                  <a:pt x="4304692" y="2254094"/>
                </a:lnTo>
                <a:lnTo>
                  <a:pt x="0" y="22540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325853" y="517539"/>
            <a:ext cx="15222903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13"/>
              </a:lnSpc>
              <a:spcBef>
                <a:spcPct val="0"/>
              </a:spcBef>
            </a:pPr>
            <a:r>
              <a:rPr lang="en-US" sz="5511">
                <a:solidFill>
                  <a:srgbClr val="26194B"/>
                </a:solidFill>
                <a:latin typeface="Cy Grotesk Key Demi"/>
                <a:ea typeface="Cy Grotesk Key Demi"/>
                <a:cs typeface="Cy Grotesk Key Demi"/>
                <a:sym typeface="Cy Grotesk Key Demi"/>
              </a:rPr>
              <a:t>Traction &amp; Milestones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18959" y="2331929"/>
            <a:ext cx="11797041" cy="448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2113" indent="-461056" lvl="1">
              <a:lnSpc>
                <a:spcPts val="5125"/>
              </a:lnSpc>
              <a:buFont typeface="Arial"/>
              <a:buChar char="•"/>
            </a:pPr>
            <a:r>
              <a:rPr lang="en-US" sz="4271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Beta Launch: (e.g., number of users, schools signed up)</a:t>
            </a:r>
          </a:p>
          <a:p>
            <a:pPr algn="l" marL="922113" indent="-461056" lvl="1">
              <a:lnSpc>
                <a:spcPts val="5125"/>
              </a:lnSpc>
              <a:buFont typeface="Arial"/>
              <a:buChar char="•"/>
            </a:pPr>
            <a:r>
              <a:rPr lang="en-US" sz="4271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User Feedback: Positive testimonials from parents and teachers</a:t>
            </a:r>
          </a:p>
          <a:p>
            <a:pPr algn="l" marL="922113" indent="-461056" lvl="1">
              <a:lnSpc>
                <a:spcPts val="5125"/>
              </a:lnSpc>
              <a:buFont typeface="Arial"/>
              <a:buChar char="•"/>
            </a:pPr>
            <a:r>
              <a:rPr lang="en-US" sz="4271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Next Steps: Planned feature enhancements and partnerships</a:t>
            </a:r>
          </a:p>
          <a:p>
            <a:pPr algn="l" marL="0" indent="0" lvl="0">
              <a:lnSpc>
                <a:spcPts val="4102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B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349060" y="6887308"/>
            <a:ext cx="3048000" cy="3751385"/>
            <a:chOff x="0" y="0"/>
            <a:chExt cx="6604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3DA65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660400" cy="704850"/>
            </a:xfrm>
            <a:prstGeom prst="rect">
              <a:avLst/>
            </a:prstGeom>
          </p:spPr>
          <p:txBody>
            <a:bodyPr anchor="ctr" rtlCol="false" tIns="50173" lIns="50173" bIns="50173" rIns="50173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050632" y="7239000"/>
            <a:ext cx="3041419" cy="3041419"/>
            <a:chOff x="0" y="0"/>
            <a:chExt cx="4055225" cy="4055225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4055225" cy="4055225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A8D3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94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175317" y="333604"/>
              <a:ext cx="3704591" cy="3388017"/>
            </a:xfrm>
            <a:custGeom>
              <a:avLst/>
              <a:gdLst/>
              <a:ahLst/>
              <a:cxnLst/>
              <a:rect r="r" b="b" t="t" l="l"/>
              <a:pathLst>
                <a:path h="3388017" w="3704591">
                  <a:moveTo>
                    <a:pt x="0" y="0"/>
                  </a:moveTo>
                  <a:lnTo>
                    <a:pt x="3704591" y="0"/>
                  </a:lnTo>
                  <a:lnTo>
                    <a:pt x="3704591" y="3388017"/>
                  </a:lnTo>
                  <a:lnTo>
                    <a:pt x="0" y="33880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087947" y="7239000"/>
            <a:ext cx="3048000" cy="30480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DA65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173" lIns="50173" bIns="50173" rIns="50173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true" rot="0">
            <a:off x="9138735" y="7232419"/>
            <a:ext cx="3048000" cy="3048000"/>
          </a:xfrm>
          <a:custGeom>
            <a:avLst/>
            <a:gdLst/>
            <a:ahLst/>
            <a:cxnLst/>
            <a:rect r="r" b="b" t="t" l="l"/>
            <a:pathLst>
              <a:path h="3048000" w="3048000">
                <a:moveTo>
                  <a:pt x="0" y="3048000"/>
                </a:moveTo>
                <a:lnTo>
                  <a:pt x="3048000" y="3048000"/>
                </a:lnTo>
                <a:lnTo>
                  <a:pt x="3048000" y="0"/>
                </a:lnTo>
                <a:lnTo>
                  <a:pt x="0" y="0"/>
                </a:lnTo>
                <a:lnTo>
                  <a:pt x="0" y="30480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2192000" y="7239000"/>
            <a:ext cx="3048000" cy="30480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DA65A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3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237368" y="0"/>
            <a:ext cx="6101265" cy="10280419"/>
            <a:chOff x="0" y="0"/>
            <a:chExt cx="660400" cy="111275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60400" cy="1112751"/>
            </a:xfrm>
            <a:custGeom>
              <a:avLst/>
              <a:gdLst/>
              <a:ahLst/>
              <a:cxnLst/>
              <a:rect r="r" b="b" t="t" l="l"/>
              <a:pathLst>
                <a:path h="1112751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5165"/>
                  </a:cubicBezTo>
                  <a:lnTo>
                    <a:pt x="660400" y="1112751"/>
                  </a:lnTo>
                  <a:lnTo>
                    <a:pt x="0" y="1112751"/>
                  </a:lnTo>
                  <a:lnTo>
                    <a:pt x="0" y="335742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8F4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107950"/>
              <a:ext cx="660400" cy="1004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true" flipV="true" rot="0">
            <a:off x="15240000" y="7232419"/>
            <a:ext cx="3048000" cy="3048000"/>
          </a:xfrm>
          <a:custGeom>
            <a:avLst/>
            <a:gdLst/>
            <a:ahLst/>
            <a:cxnLst/>
            <a:rect r="r" b="b" t="t" l="l"/>
            <a:pathLst>
              <a:path h="3048000" w="3048000">
                <a:moveTo>
                  <a:pt x="3048000" y="3048000"/>
                </a:moveTo>
                <a:lnTo>
                  <a:pt x="0" y="3048000"/>
                </a:lnTo>
                <a:lnTo>
                  <a:pt x="0" y="0"/>
                </a:lnTo>
                <a:lnTo>
                  <a:pt x="3048000" y="0"/>
                </a:lnTo>
                <a:lnTo>
                  <a:pt x="3048000" y="30480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1513502">
            <a:off x="13085022" y="7223105"/>
            <a:ext cx="4304692" cy="2254093"/>
          </a:xfrm>
          <a:custGeom>
            <a:avLst/>
            <a:gdLst/>
            <a:ahLst/>
            <a:cxnLst/>
            <a:rect r="r" b="b" t="t" l="l"/>
            <a:pathLst>
              <a:path h="2254093" w="4304692">
                <a:moveTo>
                  <a:pt x="0" y="0"/>
                </a:moveTo>
                <a:lnTo>
                  <a:pt x="4304692" y="0"/>
                </a:lnTo>
                <a:lnTo>
                  <a:pt x="4304692" y="2254094"/>
                </a:lnTo>
                <a:lnTo>
                  <a:pt x="0" y="22540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6104549" y="3935931"/>
            <a:ext cx="15222903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13"/>
              </a:lnSpc>
              <a:spcBef>
                <a:spcPct val="0"/>
              </a:spcBef>
            </a:pPr>
            <a:r>
              <a:rPr lang="en-US" sz="5511">
                <a:solidFill>
                  <a:srgbClr val="26194B"/>
                </a:solidFill>
                <a:latin typeface="Cy Grotesk Key Demi"/>
                <a:ea typeface="Cy Grotesk Key Demi"/>
                <a:cs typeface="Cy Grotesk Key Demi"/>
                <a:sym typeface="Cy Grotesk Key Demi"/>
              </a:rPr>
              <a:t>THANK YOU</a:t>
            </a:r>
          </a:p>
        </p:txBody>
      </p:sp>
    </p:spTree>
  </p:cSld>
  <p:clrMapOvr>
    <a:masterClrMapping/>
  </p:clrMapOvr>
  <p:transition spd="fast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11" y="2941874"/>
            <a:ext cx="2941874" cy="2941874"/>
          </a:xfrm>
          <a:custGeom>
            <a:avLst/>
            <a:gdLst/>
            <a:ahLst/>
            <a:cxnLst/>
            <a:rect r="r" b="b" t="t" l="l"/>
            <a:pathLst>
              <a:path h="2941874" w="2941874">
                <a:moveTo>
                  <a:pt x="0" y="0"/>
                </a:moveTo>
                <a:lnTo>
                  <a:pt x="2941874" y="0"/>
                </a:lnTo>
                <a:lnTo>
                  <a:pt x="2941874" y="2941873"/>
                </a:lnTo>
                <a:lnTo>
                  <a:pt x="0" y="29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5883747"/>
            <a:ext cx="2941874" cy="4403253"/>
            <a:chOff x="0" y="0"/>
            <a:chExt cx="812800" cy="1216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216559"/>
            </a:xfrm>
            <a:custGeom>
              <a:avLst/>
              <a:gdLst/>
              <a:ahLst/>
              <a:cxnLst/>
              <a:rect r="r" b="b" t="t" l="l"/>
              <a:pathLst>
                <a:path h="121655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216559"/>
                  </a:lnTo>
                  <a:lnTo>
                    <a:pt x="0" y="1216559"/>
                  </a:lnTo>
                  <a:close/>
                </a:path>
              </a:pathLst>
            </a:custGeom>
            <a:solidFill>
              <a:srgbClr val="3DA65A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1235609"/>
            </a:xfrm>
            <a:prstGeom prst="rect">
              <a:avLst/>
            </a:prstGeom>
          </p:spPr>
          <p:txBody>
            <a:bodyPr anchor="ctr" rtlCol="false" tIns="35719" lIns="35719" bIns="35719" rIns="35719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5883747"/>
            <a:ext cx="5143500" cy="7854181"/>
            <a:chOff x="0" y="0"/>
            <a:chExt cx="660400" cy="100843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60400" cy="1008438"/>
            </a:xfrm>
            <a:custGeom>
              <a:avLst/>
              <a:gdLst/>
              <a:ahLst/>
              <a:cxnLst/>
              <a:rect r="r" b="b" t="t" l="l"/>
              <a:pathLst>
                <a:path h="1008438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848"/>
                  </a:cubicBezTo>
                  <a:lnTo>
                    <a:pt x="660400" y="1008438"/>
                  </a:lnTo>
                  <a:lnTo>
                    <a:pt x="0" y="1008438"/>
                  </a:lnTo>
                  <a:lnTo>
                    <a:pt x="0" y="333349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A8D3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07950"/>
              <a:ext cx="660400" cy="900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0" y="0"/>
            <a:ext cx="2941874" cy="2941874"/>
          </a:xfrm>
          <a:custGeom>
            <a:avLst/>
            <a:gdLst/>
            <a:ahLst/>
            <a:cxnLst/>
            <a:rect r="r" b="b" t="t" l="l"/>
            <a:pathLst>
              <a:path h="2941874" w="2941874">
                <a:moveTo>
                  <a:pt x="0" y="0"/>
                </a:moveTo>
                <a:lnTo>
                  <a:pt x="2941874" y="0"/>
                </a:lnTo>
                <a:lnTo>
                  <a:pt x="2941874" y="2941874"/>
                </a:lnTo>
                <a:lnTo>
                  <a:pt x="0" y="29418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25516" y="1076325"/>
            <a:ext cx="14557346" cy="168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45"/>
              </a:lnSpc>
            </a:pPr>
            <a:r>
              <a:rPr lang="en-US" b="true" sz="5950">
                <a:solidFill>
                  <a:srgbClr val="26194B"/>
                </a:solidFill>
                <a:latin typeface="Cy Grotesk Key Demi Bold"/>
                <a:ea typeface="Cy Grotesk Key Demi Bold"/>
                <a:cs typeface="Cy Grotesk Key Demi Bold"/>
                <a:sym typeface="Cy Grotesk Key Demi Bold"/>
              </a:rPr>
              <a:t>Lack of Effective Communication Between Parents and Teachers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34058" y="3741374"/>
            <a:ext cx="11458430" cy="4160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9398" indent="-449699" lvl="1">
              <a:lnSpc>
                <a:spcPts val="5415"/>
              </a:lnSpc>
              <a:spcBef>
                <a:spcPct val="0"/>
              </a:spcBef>
              <a:buFont typeface="Arial"/>
              <a:buChar char="•"/>
            </a:pPr>
            <a:r>
              <a:rPr lang="en-US" sz="4165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Mi</a:t>
            </a:r>
            <a:r>
              <a:rPr lang="en-US" sz="4165" strike="noStrike" u="none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scommunication or delayed communication</a:t>
            </a:r>
          </a:p>
          <a:p>
            <a:pPr algn="l" marL="899398" indent="-449699" lvl="1">
              <a:lnSpc>
                <a:spcPts val="5415"/>
              </a:lnSpc>
              <a:spcBef>
                <a:spcPct val="0"/>
              </a:spcBef>
              <a:buFont typeface="Arial"/>
              <a:buChar char="•"/>
            </a:pPr>
            <a:r>
              <a:rPr lang="en-US" sz="4165" strike="noStrike" u="none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Difficulties in scheduling meetings and sharing updates</a:t>
            </a:r>
          </a:p>
          <a:p>
            <a:pPr algn="l" marL="899398" indent="-449699" lvl="1">
              <a:lnSpc>
                <a:spcPts val="5415"/>
              </a:lnSpc>
              <a:spcBef>
                <a:spcPct val="0"/>
              </a:spcBef>
              <a:buFont typeface="Arial"/>
              <a:buChar char="•"/>
            </a:pPr>
            <a:r>
              <a:rPr lang="en-US" sz="4165" strike="noStrike" u="none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Lack of a central platform for progress tracking and collaboration</a:t>
            </a:r>
          </a:p>
          <a:p>
            <a:pPr algn="l" marL="0" indent="0" lvl="0">
              <a:lnSpc>
                <a:spcPts val="5415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B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349060" y="6887308"/>
            <a:ext cx="3048000" cy="3751385"/>
            <a:chOff x="0" y="0"/>
            <a:chExt cx="6604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3DA65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660400" cy="704850"/>
            </a:xfrm>
            <a:prstGeom prst="rect">
              <a:avLst/>
            </a:prstGeom>
          </p:spPr>
          <p:txBody>
            <a:bodyPr anchor="ctr" rtlCol="false" tIns="50173" lIns="50173" bIns="50173" rIns="50173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050632" y="7239000"/>
            <a:ext cx="3041419" cy="3041419"/>
            <a:chOff x="0" y="0"/>
            <a:chExt cx="4055225" cy="4055225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4055225" cy="4055225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A8D3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94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175317" y="333604"/>
              <a:ext cx="3704591" cy="3388017"/>
            </a:xfrm>
            <a:custGeom>
              <a:avLst/>
              <a:gdLst/>
              <a:ahLst/>
              <a:cxnLst/>
              <a:rect r="r" b="b" t="t" l="l"/>
              <a:pathLst>
                <a:path h="3388017" w="3704591">
                  <a:moveTo>
                    <a:pt x="0" y="0"/>
                  </a:moveTo>
                  <a:lnTo>
                    <a:pt x="3704591" y="0"/>
                  </a:lnTo>
                  <a:lnTo>
                    <a:pt x="3704591" y="3388017"/>
                  </a:lnTo>
                  <a:lnTo>
                    <a:pt x="0" y="33880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087947" y="7239000"/>
            <a:ext cx="3048000" cy="30480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DA65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173" lIns="50173" bIns="50173" rIns="50173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true" rot="0">
            <a:off x="9138735" y="7232419"/>
            <a:ext cx="3048000" cy="3048000"/>
          </a:xfrm>
          <a:custGeom>
            <a:avLst/>
            <a:gdLst/>
            <a:ahLst/>
            <a:cxnLst/>
            <a:rect r="r" b="b" t="t" l="l"/>
            <a:pathLst>
              <a:path h="3048000" w="3048000">
                <a:moveTo>
                  <a:pt x="0" y="3048000"/>
                </a:moveTo>
                <a:lnTo>
                  <a:pt x="3048000" y="3048000"/>
                </a:lnTo>
                <a:lnTo>
                  <a:pt x="3048000" y="0"/>
                </a:lnTo>
                <a:lnTo>
                  <a:pt x="0" y="0"/>
                </a:lnTo>
                <a:lnTo>
                  <a:pt x="0" y="30480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2192000" y="7239000"/>
            <a:ext cx="3048000" cy="30480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DA65A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3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237368" y="0"/>
            <a:ext cx="6101265" cy="10280419"/>
            <a:chOff x="0" y="0"/>
            <a:chExt cx="660400" cy="111275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60400" cy="1112751"/>
            </a:xfrm>
            <a:custGeom>
              <a:avLst/>
              <a:gdLst/>
              <a:ahLst/>
              <a:cxnLst/>
              <a:rect r="r" b="b" t="t" l="l"/>
              <a:pathLst>
                <a:path h="1112751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5165"/>
                  </a:cubicBezTo>
                  <a:lnTo>
                    <a:pt x="660400" y="1112751"/>
                  </a:lnTo>
                  <a:lnTo>
                    <a:pt x="0" y="1112751"/>
                  </a:lnTo>
                  <a:lnTo>
                    <a:pt x="0" y="335742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8F4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107950"/>
              <a:ext cx="660400" cy="1004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true" flipV="true" rot="0">
            <a:off x="15240000" y="7232419"/>
            <a:ext cx="3048000" cy="3048000"/>
          </a:xfrm>
          <a:custGeom>
            <a:avLst/>
            <a:gdLst/>
            <a:ahLst/>
            <a:cxnLst/>
            <a:rect r="r" b="b" t="t" l="l"/>
            <a:pathLst>
              <a:path h="3048000" w="3048000">
                <a:moveTo>
                  <a:pt x="3048000" y="3048000"/>
                </a:moveTo>
                <a:lnTo>
                  <a:pt x="0" y="3048000"/>
                </a:lnTo>
                <a:lnTo>
                  <a:pt x="0" y="0"/>
                </a:lnTo>
                <a:lnTo>
                  <a:pt x="3048000" y="0"/>
                </a:lnTo>
                <a:lnTo>
                  <a:pt x="3048000" y="30480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1513502">
            <a:off x="13085022" y="7223105"/>
            <a:ext cx="4304692" cy="2254093"/>
          </a:xfrm>
          <a:custGeom>
            <a:avLst/>
            <a:gdLst/>
            <a:ahLst/>
            <a:cxnLst/>
            <a:rect r="r" b="b" t="t" l="l"/>
            <a:pathLst>
              <a:path h="2254093" w="4304692">
                <a:moveTo>
                  <a:pt x="0" y="0"/>
                </a:moveTo>
                <a:lnTo>
                  <a:pt x="4304692" y="0"/>
                </a:lnTo>
                <a:lnTo>
                  <a:pt x="4304692" y="2254094"/>
                </a:lnTo>
                <a:lnTo>
                  <a:pt x="0" y="22540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325853" y="517539"/>
            <a:ext cx="15222903" cy="251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13"/>
              </a:lnSpc>
              <a:spcBef>
                <a:spcPct val="0"/>
              </a:spcBef>
            </a:pPr>
            <a:r>
              <a:rPr lang="en-US" sz="5511">
                <a:solidFill>
                  <a:srgbClr val="26194B"/>
                </a:solidFill>
                <a:latin typeface="Cy Grotesk Key Demi"/>
                <a:ea typeface="Cy Grotesk Key Demi"/>
                <a:cs typeface="Cy Grotesk Key Demi"/>
                <a:sym typeface="Cy Grotesk Key Demi"/>
              </a:rPr>
              <a:t>How can we improve communication between parents and teachers for better student outcomes?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038784" y="3607032"/>
            <a:ext cx="11797041" cy="383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2113" indent="-461056" lvl="1">
              <a:lnSpc>
                <a:spcPts val="5125"/>
              </a:lnSpc>
              <a:spcBef>
                <a:spcPct val="0"/>
              </a:spcBef>
              <a:buFont typeface="Arial"/>
              <a:buChar char="•"/>
            </a:pPr>
            <a:r>
              <a:rPr lang="en-US" sz="4271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Instant</a:t>
            </a:r>
            <a:r>
              <a:rPr lang="en-US" sz="4271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 messaging for real-time updates</a:t>
            </a:r>
          </a:p>
          <a:p>
            <a:pPr algn="l" marL="922113" indent="-461056" lvl="1">
              <a:lnSpc>
                <a:spcPts val="5125"/>
              </a:lnSpc>
              <a:spcBef>
                <a:spcPct val="0"/>
              </a:spcBef>
              <a:buFont typeface="Arial"/>
              <a:buChar char="•"/>
            </a:pPr>
            <a:r>
              <a:rPr lang="en-US" sz="4271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Progress tracking and report sharing</a:t>
            </a:r>
          </a:p>
          <a:p>
            <a:pPr algn="l" marL="922113" indent="-461056" lvl="1">
              <a:lnSpc>
                <a:spcPts val="5125"/>
              </a:lnSpc>
              <a:spcBef>
                <a:spcPct val="0"/>
              </a:spcBef>
              <a:buFont typeface="Arial"/>
              <a:buChar char="•"/>
            </a:pPr>
            <a:r>
              <a:rPr lang="en-US" sz="4271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Easy meeting scheduling with reminders</a:t>
            </a:r>
          </a:p>
          <a:p>
            <a:pPr algn="l" marL="922113" indent="-461056" lvl="1">
              <a:lnSpc>
                <a:spcPts val="5125"/>
              </a:lnSpc>
              <a:spcBef>
                <a:spcPct val="0"/>
              </a:spcBef>
              <a:buFont typeface="Arial"/>
              <a:buChar char="•"/>
            </a:pPr>
            <a:r>
              <a:rPr lang="en-US" sz="4271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Centralized platform for collaboration on student learning and development</a:t>
            </a:r>
          </a:p>
          <a:p>
            <a:pPr algn="l" marL="0" indent="0" lvl="0">
              <a:lnSpc>
                <a:spcPts val="4102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B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716250" y="5143500"/>
            <a:ext cx="2571750" cy="5143500"/>
            <a:chOff x="0" y="0"/>
            <a:chExt cx="707198" cy="14143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7198" cy="1414396"/>
            </a:xfrm>
            <a:custGeom>
              <a:avLst/>
              <a:gdLst/>
              <a:ahLst/>
              <a:cxnLst/>
              <a:rect r="r" b="b" t="t" l="l"/>
              <a:pathLst>
                <a:path h="1414396" w="707198">
                  <a:moveTo>
                    <a:pt x="0" y="0"/>
                  </a:moveTo>
                  <a:lnTo>
                    <a:pt x="707198" y="0"/>
                  </a:lnTo>
                  <a:lnTo>
                    <a:pt x="707198" y="1414396"/>
                  </a:lnTo>
                  <a:lnTo>
                    <a:pt x="0" y="1414396"/>
                  </a:lnTo>
                  <a:close/>
                </a:path>
              </a:pathLst>
            </a:custGeom>
            <a:solidFill>
              <a:srgbClr val="3DA65A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707198" cy="1433446"/>
            </a:xfrm>
            <a:prstGeom prst="rect">
              <a:avLst/>
            </a:prstGeom>
          </p:spPr>
          <p:txBody>
            <a:bodyPr anchor="ctr" rtlCol="false" tIns="35719" lIns="35719" bIns="35719" rIns="35719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716250" y="0"/>
            <a:ext cx="2571750" cy="2571750"/>
            <a:chOff x="0" y="0"/>
            <a:chExt cx="3429000" cy="342900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429000" cy="3429000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3DA65A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50173" lIns="50173" bIns="50173" rIns="50173"/>
              <a:lstStyle/>
              <a:p>
                <a:pPr algn="ctr">
                  <a:lnSpc>
                    <a:spcPts val="2694"/>
                  </a:lnSpc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575789" y="206101"/>
              <a:ext cx="2853211" cy="3016798"/>
            </a:xfrm>
            <a:custGeom>
              <a:avLst/>
              <a:gdLst/>
              <a:ahLst/>
              <a:cxnLst/>
              <a:rect r="r" b="b" t="t" l="l"/>
              <a:pathLst>
                <a:path h="3016798" w="2853211">
                  <a:moveTo>
                    <a:pt x="0" y="0"/>
                  </a:moveTo>
                  <a:lnTo>
                    <a:pt x="2853211" y="0"/>
                  </a:lnTo>
                  <a:lnTo>
                    <a:pt x="2853211" y="3016798"/>
                  </a:lnTo>
                  <a:lnTo>
                    <a:pt x="0" y="3016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101921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836652" y="1924050"/>
            <a:ext cx="1924050" cy="1924050"/>
            <a:chOff x="0" y="0"/>
            <a:chExt cx="2565400" cy="2565400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2565400" cy="2565400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3DA65A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32745" lIns="32745" bIns="32745" rIns="32745"/>
              <a:lstStyle/>
              <a:p>
                <a:pPr algn="ctr">
                  <a:lnSpc>
                    <a:spcPts val="2694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565400" cy="2565400"/>
            </a:xfrm>
            <a:custGeom>
              <a:avLst/>
              <a:gdLst/>
              <a:ahLst/>
              <a:cxnLst/>
              <a:rect r="r" b="b" t="t" l="l"/>
              <a:pathLst>
                <a:path h="2565400" w="2565400">
                  <a:moveTo>
                    <a:pt x="0" y="0"/>
                  </a:moveTo>
                  <a:lnTo>
                    <a:pt x="2565400" y="0"/>
                  </a:lnTo>
                  <a:lnTo>
                    <a:pt x="2565400" y="2565400"/>
                  </a:lnTo>
                  <a:lnTo>
                    <a:pt x="0" y="2565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3144500" y="5143500"/>
            <a:ext cx="5143500" cy="5345187"/>
            <a:chOff x="0" y="0"/>
            <a:chExt cx="660400" cy="6862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60400" cy="686296"/>
            </a:xfrm>
            <a:custGeom>
              <a:avLst/>
              <a:gdLst/>
              <a:ahLst/>
              <a:cxnLst/>
              <a:rect r="r" b="b" t="t" l="l"/>
              <a:pathLst>
                <a:path h="686296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5692"/>
                  </a:cubicBezTo>
                  <a:lnTo>
                    <a:pt x="660400" y="686296"/>
                  </a:lnTo>
                  <a:lnTo>
                    <a:pt x="0" y="686296"/>
                  </a:lnTo>
                  <a:lnTo>
                    <a:pt x="0" y="32596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26194B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107950"/>
              <a:ext cx="660400" cy="5783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3836652" y="0"/>
            <a:ext cx="1924050" cy="1924050"/>
          </a:xfrm>
          <a:custGeom>
            <a:avLst/>
            <a:gdLst/>
            <a:ahLst/>
            <a:cxnLst/>
            <a:rect r="r" b="b" t="t" l="l"/>
            <a:pathLst>
              <a:path h="1924050" w="1924050">
                <a:moveTo>
                  <a:pt x="0" y="0"/>
                </a:moveTo>
                <a:lnTo>
                  <a:pt x="1924050" y="0"/>
                </a:lnTo>
                <a:lnTo>
                  <a:pt x="1924050" y="1924050"/>
                </a:lnTo>
                <a:lnTo>
                  <a:pt x="0" y="19240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716250" y="2571750"/>
            <a:ext cx="2571750" cy="2571750"/>
          </a:xfrm>
          <a:custGeom>
            <a:avLst/>
            <a:gdLst/>
            <a:ahLst/>
            <a:cxnLst/>
            <a:rect r="r" b="b" t="t" l="l"/>
            <a:pathLst>
              <a:path h="2571750" w="2571750">
                <a:moveTo>
                  <a:pt x="0" y="0"/>
                </a:moveTo>
                <a:lnTo>
                  <a:pt x="2571750" y="0"/>
                </a:lnTo>
                <a:lnTo>
                  <a:pt x="2571750" y="2571750"/>
                </a:lnTo>
                <a:lnTo>
                  <a:pt x="0" y="25717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028700" y="1028700"/>
            <a:ext cx="9388966" cy="7379569"/>
            <a:chOff x="0" y="0"/>
            <a:chExt cx="12518622" cy="9839425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2299877"/>
              <a:ext cx="12518622" cy="75395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42389" indent="-371194" lvl="1">
                <a:lnSpc>
                  <a:spcPts val="447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438">
                  <a:solidFill>
                    <a:srgbClr val="26194B"/>
                  </a:solidFill>
                  <a:latin typeface="Akzidenz-Grotesk"/>
                  <a:ea typeface="Akzidenz-Grotesk"/>
                  <a:cs typeface="Akzidenz-Grotesk"/>
                  <a:sym typeface="Akzidenz-Grotesk"/>
                </a:rPr>
                <a:t>Messaging: Direct,</a:t>
              </a:r>
              <a:r>
                <a:rPr lang="en-US" sz="3438">
                  <a:solidFill>
                    <a:srgbClr val="26194B"/>
                  </a:solidFill>
                  <a:latin typeface="Akzidenz-Grotesk"/>
                  <a:ea typeface="Akzidenz-Grotesk"/>
                  <a:cs typeface="Akzidenz-Grotesk"/>
                  <a:sym typeface="Akzidenz-Grotesk"/>
                </a:rPr>
                <a:t> secure messaging between parents and teachers</a:t>
              </a:r>
            </a:p>
            <a:p>
              <a:pPr algn="l" marL="742389" indent="-371194" lvl="1">
                <a:lnSpc>
                  <a:spcPts val="447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438">
                  <a:solidFill>
                    <a:srgbClr val="26194B"/>
                  </a:solidFill>
                  <a:latin typeface="Akzidenz-Grotesk"/>
                  <a:ea typeface="Akzidenz-Grotesk"/>
                  <a:cs typeface="Akzidenz-Grotesk"/>
                  <a:sym typeface="Akzidenz-Grotesk"/>
                </a:rPr>
                <a:t>Progress Updates: Track and share student progress, assignments, and behavior reports</a:t>
              </a:r>
            </a:p>
            <a:p>
              <a:pPr algn="l" marL="742389" indent="-371194" lvl="1">
                <a:lnSpc>
                  <a:spcPts val="447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438">
                  <a:solidFill>
                    <a:srgbClr val="26194B"/>
                  </a:solidFill>
                  <a:latin typeface="Akzidenz-Grotesk"/>
                  <a:ea typeface="Akzidenz-Grotesk"/>
                  <a:cs typeface="Akzidenz-Grotesk"/>
                  <a:sym typeface="Akzidenz-Grotesk"/>
                </a:rPr>
                <a:t>Scheduling: Simplified meeting scheduling with built-in calendar and reminders</a:t>
              </a:r>
            </a:p>
            <a:p>
              <a:pPr algn="l" marL="742389" indent="-371194" lvl="1">
                <a:lnSpc>
                  <a:spcPts val="447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438">
                  <a:solidFill>
                    <a:srgbClr val="26194B"/>
                  </a:solidFill>
                  <a:latin typeface="Akzidenz-Grotesk"/>
                  <a:ea typeface="Akzidenz-Grotesk"/>
                  <a:cs typeface="Akzidenz-Grotesk"/>
                  <a:sym typeface="Akzidenz-Grotesk"/>
                </a:rPr>
                <a:t>Collaboration: Tools to support joint efforts in student development, from goal-setting to feedback sharing</a:t>
              </a:r>
            </a:p>
            <a:p>
              <a:pPr algn="l" marL="0" indent="0" lvl="0">
                <a:lnSpc>
                  <a:spcPts val="4470"/>
                </a:lnSpc>
                <a:spcBef>
                  <a:spcPct val="0"/>
                </a:spcBef>
              </a:pP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76200"/>
              <a:ext cx="12518622" cy="1656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405"/>
                </a:lnSpc>
              </a:pPr>
              <a:r>
                <a:rPr lang="en-US" b="true" sz="8550">
                  <a:solidFill>
                    <a:srgbClr val="26194B"/>
                  </a:solidFill>
                  <a:latin typeface="Cy Grotesk Key Demi Bold"/>
                  <a:ea typeface="Cy Grotesk Key Demi Bold"/>
                  <a:cs typeface="Cy Grotesk Key Demi Bold"/>
                  <a:sym typeface="Cy Grotesk Key Demi Bold"/>
                </a:rPr>
                <a:t>Key Features</a:t>
              </a:r>
            </a:p>
          </p:txBody>
        </p:sp>
      </p:grp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0287000" cy="10287000"/>
            <a:chOff x="0" y="0"/>
            <a:chExt cx="270933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C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709333" cy="2728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3429000" cy="3429000"/>
            <a:chOff x="0" y="0"/>
            <a:chExt cx="4572000" cy="457200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4572000" cy="4572000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A8D3D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94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3429000" y="0"/>
            <a:ext cx="3429000" cy="3429000"/>
            <a:chOff x="0" y="0"/>
            <a:chExt cx="4572000" cy="457200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4572000" cy="4572000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3DA65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592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848354" y="94950"/>
              <a:ext cx="2621293" cy="4382100"/>
            </a:xfrm>
            <a:custGeom>
              <a:avLst/>
              <a:gdLst/>
              <a:ahLst/>
              <a:cxnLst/>
              <a:rect r="r" b="b" t="t" l="l"/>
              <a:pathLst>
                <a:path h="4382100" w="2621293">
                  <a:moveTo>
                    <a:pt x="0" y="0"/>
                  </a:moveTo>
                  <a:lnTo>
                    <a:pt x="2621292" y="0"/>
                  </a:lnTo>
                  <a:lnTo>
                    <a:pt x="2621292" y="4382100"/>
                  </a:lnTo>
                  <a:lnTo>
                    <a:pt x="0" y="4382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6858000" y="0"/>
            <a:ext cx="3429000" cy="3429000"/>
          </a:xfrm>
          <a:custGeom>
            <a:avLst/>
            <a:gdLst/>
            <a:ahLst/>
            <a:cxnLst/>
            <a:rect r="r" b="b" t="t" l="l"/>
            <a:pathLst>
              <a:path h="3429000" w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784643" y="5792014"/>
            <a:ext cx="8717714" cy="2245928"/>
            <a:chOff x="0" y="0"/>
            <a:chExt cx="11623618" cy="2994570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2130123"/>
              <a:ext cx="11623618" cy="8644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809"/>
                </a:lnSpc>
                <a:spcBef>
                  <a:spcPct val="0"/>
                </a:spcBef>
              </a:pPr>
              <a:r>
                <a:rPr lang="en-US" sz="3699">
                  <a:solidFill>
                    <a:srgbClr val="26194B"/>
                  </a:solidFill>
                  <a:latin typeface="Akzidenz-Grotesk"/>
                  <a:ea typeface="Akzidenz-Grotesk"/>
                  <a:cs typeface="Akzidenz-Grotesk"/>
                  <a:sym typeface="Akzidenz-Grotesk"/>
                </a:rPr>
                <a:t>Enhancing Engagement Together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76200"/>
              <a:ext cx="11623618" cy="17813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119"/>
                </a:lnSpc>
              </a:pPr>
              <a:r>
                <a:rPr lang="en-US" b="true" sz="9199">
                  <a:solidFill>
                    <a:srgbClr val="26194B"/>
                  </a:solidFill>
                  <a:latin typeface="Cy Grotesk Key Demi Bold"/>
                  <a:ea typeface="Cy Grotesk Key Demi Bold"/>
                  <a:cs typeface="Cy Grotesk Key Demi Bold"/>
                  <a:sym typeface="Cy Grotesk Key Demi Bold"/>
                </a:rPr>
                <a:t>How It Works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1206027" y="914400"/>
            <a:ext cx="6053273" cy="7382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480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Step 1: Sign up</a:t>
            </a:r>
            <a:r>
              <a:rPr lang="en-US" sz="3699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 and create a profile (parent, teacher)</a:t>
            </a:r>
          </a:p>
          <a:p>
            <a:pPr algn="l" marL="798829" indent="-399415" lvl="1">
              <a:lnSpc>
                <a:spcPts val="480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Step 2: Add students and connect with respective teachers/parents</a:t>
            </a:r>
          </a:p>
          <a:p>
            <a:pPr algn="l" marL="798829" indent="-399415" lvl="1">
              <a:lnSpc>
                <a:spcPts val="480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Step 3: Send/receive messages, share updates, and schedule meetings</a:t>
            </a:r>
          </a:p>
          <a:p>
            <a:pPr algn="l" marL="798829" indent="-399415" lvl="1">
              <a:lnSpc>
                <a:spcPts val="480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Step 4: Monitor student progress collaboratively</a:t>
            </a:r>
          </a:p>
          <a:p>
            <a:pPr algn="l" marL="0" indent="0" lvl="0">
              <a:lnSpc>
                <a:spcPts val="480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080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993324" cy="10287000"/>
            <a:chOff x="0" y="0"/>
            <a:chExt cx="105174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174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051740">
                  <a:moveTo>
                    <a:pt x="0" y="0"/>
                  </a:moveTo>
                  <a:lnTo>
                    <a:pt x="1051740" y="0"/>
                  </a:lnTo>
                  <a:lnTo>
                    <a:pt x="105174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C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051740" cy="2728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3429000" cy="3429000"/>
            <a:chOff x="0" y="0"/>
            <a:chExt cx="4572000" cy="457200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4572000" cy="4572000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A8D3D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94"/>
                  </a:lnSpc>
                </a:pPr>
              </a:p>
            </p:txBody>
          </p:sp>
        </p:grpSp>
      </p:grpSp>
      <p:sp>
        <p:nvSpPr>
          <p:cNvPr name="Freeform 9" id="9"/>
          <p:cNvSpPr/>
          <p:nvPr/>
        </p:nvSpPr>
        <p:spPr>
          <a:xfrm flipH="false" flipV="false" rot="0">
            <a:off x="3993324" y="136384"/>
            <a:ext cx="6888696" cy="7294553"/>
          </a:xfrm>
          <a:custGeom>
            <a:avLst/>
            <a:gdLst/>
            <a:ahLst/>
            <a:cxnLst/>
            <a:rect r="r" b="b" t="t" l="l"/>
            <a:pathLst>
              <a:path h="7294553" w="6888696">
                <a:moveTo>
                  <a:pt x="0" y="0"/>
                </a:moveTo>
                <a:lnTo>
                  <a:pt x="6888696" y="0"/>
                </a:lnTo>
                <a:lnTo>
                  <a:pt x="6888696" y="7294553"/>
                </a:lnTo>
                <a:lnTo>
                  <a:pt x="0" y="72945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956" t="-694" r="-30136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882020" y="2023004"/>
            <a:ext cx="7124135" cy="8263996"/>
          </a:xfrm>
          <a:custGeom>
            <a:avLst/>
            <a:gdLst/>
            <a:ahLst/>
            <a:cxnLst/>
            <a:rect r="r" b="b" t="t" l="l"/>
            <a:pathLst>
              <a:path h="8263996" w="7124135">
                <a:moveTo>
                  <a:pt x="0" y="0"/>
                </a:moveTo>
                <a:lnTo>
                  <a:pt x="7124135" y="0"/>
                </a:lnTo>
                <a:lnTo>
                  <a:pt x="7124135" y="8263996"/>
                </a:lnTo>
                <a:lnTo>
                  <a:pt x="0" y="82639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0" y="4287115"/>
            <a:ext cx="4788160" cy="3143822"/>
            <a:chOff x="0" y="0"/>
            <a:chExt cx="6384213" cy="4191762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3327316"/>
              <a:ext cx="6384213" cy="8644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809"/>
                </a:lnSpc>
                <a:spcBef>
                  <a:spcPct val="0"/>
                </a:spcBef>
              </a:pPr>
              <a:r>
                <a:rPr lang="en-US" sz="3699">
                  <a:solidFill>
                    <a:srgbClr val="26194B"/>
                  </a:solidFill>
                  <a:latin typeface="Akzidenz-Grotesk"/>
                  <a:ea typeface="Akzidenz-Grotesk"/>
                  <a:cs typeface="Akzidenz-Grotesk"/>
                  <a:sym typeface="Akzidenz-Grotesk"/>
                </a:rPr>
                <a:t>CODE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76200"/>
              <a:ext cx="6384213" cy="29785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690"/>
                </a:lnSpc>
              </a:pPr>
              <a:r>
                <a:rPr lang="en-US" b="true" sz="7900">
                  <a:solidFill>
                    <a:srgbClr val="26194B"/>
                  </a:solidFill>
                  <a:latin typeface="Cy Grotesk Key Demi Bold"/>
                  <a:ea typeface="Cy Grotesk Key Demi Bold"/>
                  <a:cs typeface="Cy Grotesk Key Demi Bold"/>
                  <a:sym typeface="Cy Grotesk Key Demi Bold"/>
                </a:rPr>
                <a:t>How It Works</a:t>
              </a:r>
            </a:p>
          </p:txBody>
        </p:sp>
      </p:grp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59647" y="5203383"/>
            <a:ext cx="727141" cy="564443"/>
          </a:xfrm>
          <a:custGeom>
            <a:avLst/>
            <a:gdLst/>
            <a:ahLst/>
            <a:cxnLst/>
            <a:rect r="r" b="b" t="t" l="l"/>
            <a:pathLst>
              <a:path h="564443" w="727141">
                <a:moveTo>
                  <a:pt x="0" y="0"/>
                </a:moveTo>
                <a:lnTo>
                  <a:pt x="727141" y="0"/>
                </a:lnTo>
                <a:lnTo>
                  <a:pt x="727141" y="564443"/>
                </a:lnTo>
                <a:lnTo>
                  <a:pt x="0" y="5644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59647" y="6757510"/>
            <a:ext cx="727141" cy="564443"/>
          </a:xfrm>
          <a:custGeom>
            <a:avLst/>
            <a:gdLst/>
            <a:ahLst/>
            <a:cxnLst/>
            <a:rect r="r" b="b" t="t" l="l"/>
            <a:pathLst>
              <a:path h="564443" w="727141">
                <a:moveTo>
                  <a:pt x="0" y="0"/>
                </a:moveTo>
                <a:lnTo>
                  <a:pt x="727141" y="0"/>
                </a:lnTo>
                <a:lnTo>
                  <a:pt x="727141" y="564443"/>
                </a:lnTo>
                <a:lnTo>
                  <a:pt x="0" y="5644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59647" y="8153463"/>
            <a:ext cx="727141" cy="564443"/>
          </a:xfrm>
          <a:custGeom>
            <a:avLst/>
            <a:gdLst/>
            <a:ahLst/>
            <a:cxnLst/>
            <a:rect r="r" b="b" t="t" l="l"/>
            <a:pathLst>
              <a:path h="564443" w="727141">
                <a:moveTo>
                  <a:pt x="0" y="0"/>
                </a:moveTo>
                <a:lnTo>
                  <a:pt x="727141" y="0"/>
                </a:lnTo>
                <a:lnTo>
                  <a:pt x="727141" y="564443"/>
                </a:lnTo>
                <a:lnTo>
                  <a:pt x="0" y="5644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5400000">
            <a:off x="1285875" y="-1285875"/>
            <a:ext cx="2571750" cy="5143500"/>
            <a:chOff x="0" y="0"/>
            <a:chExt cx="660400" cy="1320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1320800"/>
            </a:xfrm>
            <a:custGeom>
              <a:avLst/>
              <a:gdLst/>
              <a:ahLst/>
              <a:cxnLst/>
              <a:rect r="r" b="b" t="t" l="l"/>
              <a:pathLst>
                <a:path h="1320800" w="660400">
                  <a:moveTo>
                    <a:pt x="220252" y="1301731"/>
                  </a:moveTo>
                  <a:cubicBezTo>
                    <a:pt x="254109" y="1313245"/>
                    <a:pt x="292600" y="1320800"/>
                    <a:pt x="330378" y="1320800"/>
                  </a:cubicBezTo>
                  <a:cubicBezTo>
                    <a:pt x="368157" y="1320800"/>
                    <a:pt x="404509" y="1314323"/>
                    <a:pt x="438009" y="1302809"/>
                  </a:cubicBezTo>
                  <a:cubicBezTo>
                    <a:pt x="438723" y="1302450"/>
                    <a:pt x="439435" y="1302450"/>
                    <a:pt x="440148" y="1302090"/>
                  </a:cubicBezTo>
                  <a:cubicBezTo>
                    <a:pt x="565955" y="1256035"/>
                    <a:pt x="658618" y="1134421"/>
                    <a:pt x="660400" y="98101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80286"/>
                  </a:lnTo>
                  <a:cubicBezTo>
                    <a:pt x="1782" y="1135140"/>
                    <a:pt x="93019" y="1256755"/>
                    <a:pt x="220252" y="1301731"/>
                  </a:cubicBezTo>
                  <a:close/>
                </a:path>
              </a:pathLst>
            </a:custGeom>
            <a:solidFill>
              <a:srgbClr val="FA8D3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660400" cy="1212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5400000">
            <a:off x="0" y="7715250"/>
            <a:ext cx="2571750" cy="2571750"/>
          </a:xfrm>
          <a:custGeom>
            <a:avLst/>
            <a:gdLst/>
            <a:ahLst/>
            <a:cxnLst/>
            <a:rect r="r" b="b" t="t" l="l"/>
            <a:pathLst>
              <a:path h="2571750" w="2571750">
                <a:moveTo>
                  <a:pt x="0" y="0"/>
                </a:moveTo>
                <a:lnTo>
                  <a:pt x="2571750" y="0"/>
                </a:lnTo>
                <a:lnTo>
                  <a:pt x="2571750" y="2571750"/>
                </a:lnTo>
                <a:lnTo>
                  <a:pt x="0" y="2571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0" y="5143500"/>
            <a:ext cx="2571750" cy="2571750"/>
            <a:chOff x="0" y="0"/>
            <a:chExt cx="3429000" cy="342900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3429000" cy="3429000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CC0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94"/>
                  </a:lnSpc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421704" y="133075"/>
              <a:ext cx="2585591" cy="3071436"/>
            </a:xfrm>
            <a:custGeom>
              <a:avLst/>
              <a:gdLst/>
              <a:ahLst/>
              <a:cxnLst/>
              <a:rect r="r" b="b" t="t" l="l"/>
              <a:pathLst>
                <a:path h="3071436" w="2585591">
                  <a:moveTo>
                    <a:pt x="0" y="0"/>
                  </a:moveTo>
                  <a:lnTo>
                    <a:pt x="2585592" y="0"/>
                  </a:lnTo>
                  <a:lnTo>
                    <a:pt x="2585592" y="3071436"/>
                  </a:lnTo>
                  <a:lnTo>
                    <a:pt x="0" y="30714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true" flipV="true" rot="0">
            <a:off x="0" y="2571750"/>
            <a:ext cx="2571750" cy="2571750"/>
          </a:xfrm>
          <a:custGeom>
            <a:avLst/>
            <a:gdLst/>
            <a:ahLst/>
            <a:cxnLst/>
            <a:rect r="r" b="b" t="t" l="l"/>
            <a:pathLst>
              <a:path h="2571750" w="2571750">
                <a:moveTo>
                  <a:pt x="2571750" y="2571750"/>
                </a:moveTo>
                <a:lnTo>
                  <a:pt x="0" y="2571750"/>
                </a:lnTo>
                <a:lnTo>
                  <a:pt x="0" y="0"/>
                </a:lnTo>
                <a:lnTo>
                  <a:pt x="2571750" y="0"/>
                </a:lnTo>
                <a:lnTo>
                  <a:pt x="2571750" y="257175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001189" y="1966372"/>
            <a:ext cx="10165708" cy="1296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93"/>
              </a:lnSpc>
            </a:pPr>
            <a:r>
              <a:rPr lang="en-US" b="true" sz="9085">
                <a:solidFill>
                  <a:srgbClr val="26194B"/>
                </a:solidFill>
                <a:latin typeface="Cy Grotesk Key Demi Bold"/>
                <a:ea typeface="Cy Grotesk Key Demi Bold"/>
                <a:cs typeface="Cy Grotesk Key Demi Bold"/>
                <a:sym typeface="Cy Grotesk Key Demi Bold"/>
              </a:rPr>
              <a:t>Target Market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330491" y="4803956"/>
            <a:ext cx="7507105" cy="1258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49"/>
              </a:lnSpc>
            </a:pPr>
            <a:r>
              <a:rPr lang="en-US" sz="3653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Parents: Seeking active involvement in their child’s education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330491" y="6352697"/>
            <a:ext cx="7507105" cy="1258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49"/>
              </a:lnSpc>
              <a:spcBef>
                <a:spcPct val="0"/>
              </a:spcBef>
            </a:pPr>
            <a:r>
              <a:rPr lang="en-US" sz="3653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Teachers: Needing streamlined communication with parents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330491" y="7754035"/>
            <a:ext cx="7507105" cy="1258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49"/>
              </a:lnSpc>
              <a:spcBef>
                <a:spcPct val="0"/>
              </a:spcBef>
            </a:pPr>
            <a:r>
              <a:rPr lang="en-US" sz="3653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Schools: Looking for efficient tools to improve engagement with parents</a:t>
            </a:r>
          </a:p>
        </p:txBody>
      </p:sp>
    </p:spTree>
  </p:cSld>
  <p:clrMapOvr>
    <a:masterClrMapping/>
  </p:clrMapOvr>
  <p:transition spd="fast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59000" y="3429000"/>
            <a:ext cx="3429000" cy="34290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A8D3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67733" lIns="67733" bIns="67733" rIns="67733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859000" y="0"/>
            <a:ext cx="3429000" cy="3429000"/>
            <a:chOff x="0" y="0"/>
            <a:chExt cx="4572000" cy="457200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4572000" cy="4572000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B5F6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67733" lIns="67733" bIns="67733" rIns="67733"/>
              <a:lstStyle/>
              <a:p>
                <a:pPr algn="ctr">
                  <a:lnSpc>
                    <a:spcPts val="2694"/>
                  </a:lnSpc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535418" y="462477"/>
              <a:ext cx="3501165" cy="3647046"/>
            </a:xfrm>
            <a:custGeom>
              <a:avLst/>
              <a:gdLst/>
              <a:ahLst/>
              <a:cxnLst/>
              <a:rect r="r" b="b" t="t" l="l"/>
              <a:pathLst>
                <a:path h="3647046" w="3501165">
                  <a:moveTo>
                    <a:pt x="0" y="0"/>
                  </a:moveTo>
                  <a:lnTo>
                    <a:pt x="3501164" y="0"/>
                  </a:lnTo>
                  <a:lnTo>
                    <a:pt x="3501164" y="3647046"/>
                  </a:lnTo>
                  <a:lnTo>
                    <a:pt x="0" y="36470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49486" y="1372885"/>
            <a:ext cx="14818525" cy="1191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30"/>
              </a:lnSpc>
            </a:pPr>
            <a:r>
              <a:rPr lang="en-US" b="true" sz="8300">
                <a:solidFill>
                  <a:srgbClr val="26194B"/>
                </a:solidFill>
                <a:latin typeface="Cy Grotesk Key Demi Bold"/>
                <a:ea typeface="Cy Grotesk Key Demi Bold"/>
                <a:cs typeface="Cy Grotesk Key Demi Bold"/>
                <a:sym typeface="Cy Grotesk Key Demi Bold"/>
              </a:rPr>
              <a:t>Competitive Advantage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9486" y="3638319"/>
            <a:ext cx="13486356" cy="493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11844" indent="-455922" lvl="1">
              <a:lnSpc>
                <a:spcPts val="5490"/>
              </a:lnSpc>
              <a:buFont typeface="Arial"/>
              <a:buChar char="•"/>
            </a:pPr>
            <a:r>
              <a:rPr lang="en-US" sz="4223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All-in-one</a:t>
            </a:r>
            <a:r>
              <a:rPr lang="en-US" sz="4223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 Solution: Combines messaging, progress tracking, and meeting scheduling</a:t>
            </a:r>
          </a:p>
          <a:p>
            <a:pPr algn="l" marL="911844" indent="-455922" lvl="1">
              <a:lnSpc>
                <a:spcPts val="5490"/>
              </a:lnSpc>
              <a:buFont typeface="Arial"/>
              <a:buChar char="•"/>
            </a:pPr>
            <a:r>
              <a:rPr lang="en-US" sz="4223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User-friendly Interface: Easy for both tech-savvy and less tech-savvy users</a:t>
            </a:r>
          </a:p>
          <a:p>
            <a:pPr algn="l" marL="911844" indent="-455922" lvl="1">
              <a:lnSpc>
                <a:spcPts val="5490"/>
              </a:lnSpc>
              <a:buFont typeface="Arial"/>
              <a:buChar char="•"/>
            </a:pPr>
            <a:r>
              <a:rPr lang="en-US" sz="4223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Security: End-to-end encryption ensures privacy of student data and communications</a:t>
            </a:r>
          </a:p>
          <a:p>
            <a:pPr algn="l" marL="0" indent="0" lvl="0">
              <a:lnSpc>
                <a:spcPts val="5490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4859000" y="6858000"/>
            <a:ext cx="3429000" cy="3429000"/>
          </a:xfrm>
          <a:custGeom>
            <a:avLst/>
            <a:gdLst/>
            <a:ahLst/>
            <a:cxnLst/>
            <a:rect r="r" b="b" t="t" l="l"/>
            <a:pathLst>
              <a:path h="3429000" w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59000" y="3429000"/>
            <a:ext cx="3429000" cy="34290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A8D3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67733" lIns="67733" bIns="67733" rIns="67733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859000" y="0"/>
            <a:ext cx="3429000" cy="3429000"/>
            <a:chOff x="0" y="0"/>
            <a:chExt cx="4572000" cy="457200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4572000" cy="4572000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B5F6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67733" lIns="67733" bIns="67733" rIns="67733"/>
              <a:lstStyle/>
              <a:p>
                <a:pPr algn="ctr">
                  <a:lnSpc>
                    <a:spcPts val="2694"/>
                  </a:lnSpc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535418" y="462477"/>
              <a:ext cx="3501165" cy="3647046"/>
            </a:xfrm>
            <a:custGeom>
              <a:avLst/>
              <a:gdLst/>
              <a:ahLst/>
              <a:cxnLst/>
              <a:rect r="r" b="b" t="t" l="l"/>
              <a:pathLst>
                <a:path h="3647046" w="3501165">
                  <a:moveTo>
                    <a:pt x="0" y="0"/>
                  </a:moveTo>
                  <a:lnTo>
                    <a:pt x="3501164" y="0"/>
                  </a:lnTo>
                  <a:lnTo>
                    <a:pt x="3501164" y="3647046"/>
                  </a:lnTo>
                  <a:lnTo>
                    <a:pt x="0" y="36470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49486" y="1372885"/>
            <a:ext cx="14818525" cy="1191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30"/>
              </a:lnSpc>
            </a:pPr>
            <a:r>
              <a:rPr lang="en-US" b="true" sz="8300">
                <a:solidFill>
                  <a:srgbClr val="26194B"/>
                </a:solidFill>
                <a:latin typeface="Cy Grotesk Key Demi Bold"/>
                <a:ea typeface="Cy Grotesk Key Demi Bold"/>
                <a:cs typeface="Cy Grotesk Key Demi Bold"/>
                <a:sym typeface="Cy Grotesk Key Demi Bold"/>
              </a:rPr>
              <a:t>Revenue Model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12071" y="3137023"/>
            <a:ext cx="12432421" cy="6121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0585" indent="-420293" lvl="1">
              <a:lnSpc>
                <a:spcPts val="5061"/>
              </a:lnSpc>
              <a:buFont typeface="Arial"/>
              <a:buChar char="•"/>
            </a:pPr>
            <a:r>
              <a:rPr lang="en-US" sz="3893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Freemium Model:</a:t>
            </a:r>
          </a:p>
          <a:p>
            <a:pPr algn="l" marL="840585" indent="-420293" lvl="1">
              <a:lnSpc>
                <a:spcPts val="5061"/>
              </a:lnSpc>
              <a:buFont typeface="Arial"/>
              <a:buChar char="•"/>
            </a:pPr>
            <a:r>
              <a:rPr lang="en-US" sz="3893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Basic features available for free</a:t>
            </a:r>
          </a:p>
          <a:p>
            <a:pPr algn="l" marL="840585" indent="-420293" lvl="1">
              <a:lnSpc>
                <a:spcPts val="5061"/>
              </a:lnSpc>
              <a:buFont typeface="Arial"/>
              <a:buChar char="•"/>
            </a:pPr>
            <a:r>
              <a:rPr lang="en-US" sz="3893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Premium subscription for advanced features (e.g., analytics, custom reporting, more storage, etc.)</a:t>
            </a:r>
          </a:p>
          <a:p>
            <a:pPr algn="l" marL="840585" indent="-420293" lvl="1">
              <a:lnSpc>
                <a:spcPts val="5061"/>
              </a:lnSpc>
              <a:buFont typeface="Arial"/>
              <a:buChar char="•"/>
            </a:pPr>
            <a:r>
              <a:rPr lang="en-US" sz="3893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School Partnerships: Bulk subscriptions for schools and districts</a:t>
            </a:r>
          </a:p>
          <a:p>
            <a:pPr algn="l" marL="840585" indent="-420293" lvl="1">
              <a:lnSpc>
                <a:spcPts val="5061"/>
              </a:lnSpc>
              <a:buFont typeface="Arial"/>
              <a:buChar char="•"/>
            </a:pPr>
            <a:r>
              <a:rPr lang="en-US" sz="3893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Advertising: Optional, relevant advertising for educational products and services</a:t>
            </a:r>
          </a:p>
          <a:p>
            <a:pPr algn="l" marL="0" indent="0" lvl="0">
              <a:lnSpc>
                <a:spcPts val="7515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4859000" y="6858000"/>
            <a:ext cx="3429000" cy="3429000"/>
          </a:xfrm>
          <a:custGeom>
            <a:avLst/>
            <a:gdLst/>
            <a:ahLst/>
            <a:cxnLst/>
            <a:rect r="r" b="b" t="t" l="l"/>
            <a:pathLst>
              <a:path h="3429000" w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DAGR4VgXpRQ</dc:identifier>
  <dcterms:modified xsi:type="dcterms:W3CDTF">2011-08-01T06:04:30Z</dcterms:modified>
  <cp:revision>1</cp:revision>
  <dc:title>Parent-Teacher Communication App</dc:title>
</cp:coreProperties>
</file>