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83" autoAdjust="0"/>
  </p:normalViewPr>
  <p:slideViewPr>
    <p:cSldViewPr snapToGrid="0">
      <p:cViewPr varScale="1">
        <p:scale>
          <a:sx n="60" d="100"/>
          <a:sy n="60" d="100"/>
        </p:scale>
        <p:origin x="1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m\Downloads\Sales+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m\Downloads\Sales+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m\Downloads\Sales+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m\Downloads\Sales+Datas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[Sales+Dataset.xlsx]Technology Primary!PivotTable3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Opportunity</a:t>
            </a:r>
            <a:r>
              <a:rPr lang="en-US" baseline="0" dirty="0"/>
              <a:t> counts from different products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72000" tIns="36000" rIns="720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ln w="952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72000" tIns="36000" rIns="720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ln w="952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72000" tIns="36000" rIns="720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ln w="952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>
        <c:manualLayout>
          <c:layoutTarget val="inner"/>
          <c:xMode val="edge"/>
          <c:yMode val="edge"/>
          <c:x val="5.1577646544181961E-2"/>
          <c:y val="0.15047535724701078"/>
          <c:w val="0.4496227034120735"/>
          <c:h val="0.74937117235345585"/>
        </c:manualLayout>
      </c:layout>
      <c:pieChart>
        <c:varyColors val="1"/>
        <c:ser>
          <c:idx val="0"/>
          <c:order val="0"/>
          <c:tx>
            <c:strRef>
              <c:f>'Technology Primary'!$B$1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0D60-46F8-B83E-96547CF3D67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0D60-46F8-B83E-96547CF3D67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0D60-46F8-B83E-96547CF3D67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0D60-46F8-B83E-96547CF3D676}"/>
              </c:ext>
            </c:extLst>
          </c:dPt>
          <c:dLbls>
            <c:spPr>
              <a:solidFill>
                <a:schemeClr val="lt1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'Technology Primary'!$A$2:$A$6</c:f>
              <c:strCache>
                <c:ptCount val="4"/>
                <c:pt idx="0">
                  <c:v>Analytics</c:v>
                </c:pt>
                <c:pt idx="1">
                  <c:v>ERP Implementation</c:v>
                </c:pt>
                <c:pt idx="2">
                  <c:v>Legacy Modernization</c:v>
                </c:pt>
                <c:pt idx="3">
                  <c:v>Technical Business Solutions</c:v>
                </c:pt>
              </c:strCache>
            </c:strRef>
          </c:cat>
          <c:val>
            <c:numRef>
              <c:f>'Technology Primary'!$B$2:$B$6</c:f>
              <c:numCache>
                <c:formatCode>General</c:formatCode>
                <c:ptCount val="4"/>
                <c:pt idx="0">
                  <c:v>74</c:v>
                </c:pt>
                <c:pt idx="1">
                  <c:v>11629</c:v>
                </c:pt>
                <c:pt idx="2">
                  <c:v>74</c:v>
                </c:pt>
                <c:pt idx="3">
                  <c:v>5850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D60-46F8-B83E-96547CF3D6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4061351825258308"/>
          <c:y val="0.25530485580008294"/>
          <c:w val="0.44388249852590078"/>
          <c:h val="0.606626827504685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[Sales+Dataset.xlsx]Marketing Medium!PivotTable2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Success</a:t>
            </a:r>
            <a:r>
              <a:rPr lang="en-US" baseline="0" dirty="0"/>
              <a:t> rate across Marketing Medium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'Marketing Medium'!$B$3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300-4B94-8FEE-3A74318761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300-4B94-8FEE-3A74318761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300-4B94-8FEE-3A743187616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300-4B94-8FEE-3A743187616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300-4B94-8FEE-3A743187616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'Marketing Medium'!$A$4:$A$9</c:f>
              <c:strCache>
                <c:ptCount val="5"/>
                <c:pt idx="0">
                  <c:v>Enterprise Sellers</c:v>
                </c:pt>
                <c:pt idx="1">
                  <c:v>Marketing</c:v>
                </c:pt>
                <c:pt idx="2">
                  <c:v>Online Leads</c:v>
                </c:pt>
                <c:pt idx="3">
                  <c:v>Partners</c:v>
                </c:pt>
                <c:pt idx="4">
                  <c:v>Tele Sales</c:v>
                </c:pt>
              </c:strCache>
            </c:strRef>
          </c:cat>
          <c:val>
            <c:numRef>
              <c:f>'Marketing Medium'!$B$4:$B$9</c:f>
              <c:numCache>
                <c:formatCode>General</c:formatCode>
                <c:ptCount val="5"/>
                <c:pt idx="0">
                  <c:v>0.27573508257091894</c:v>
                </c:pt>
                <c:pt idx="1">
                  <c:v>0.18571198540067629</c:v>
                </c:pt>
                <c:pt idx="2">
                  <c:v>6.4620355411954766E-2</c:v>
                </c:pt>
                <c:pt idx="3">
                  <c:v>0.18522408963585435</c:v>
                </c:pt>
                <c:pt idx="4">
                  <c:v>0.21897233201581029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300-4B94-8FEE-3A743187616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[Sales+Dataset.xlsx]old cilents!PivotTable9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Opportunity</a:t>
            </a:r>
            <a:r>
              <a:rPr lang="en-US" baseline="0" dirty="0"/>
              <a:t> counts vs last year clients</a:t>
            </a:r>
            <a:endParaRPr lang="en-US" dirty="0"/>
          </a:p>
        </c:rich>
      </c:tx>
      <c:layout>
        <c:manualLayout>
          <c:xMode val="edge"/>
          <c:yMode val="edge"/>
          <c:x val="0.27734299516908212"/>
          <c:y val="3.92930409506538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ln w="63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'old cilents'!$B$3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15-4FA7-AABC-A6347BEB62B3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15-4FA7-AABC-A6347BEB62B3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15-4FA7-AABC-A6347BEB62B3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15-4FA7-AABC-A6347BEB62B3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15-4FA7-AABC-A6347BEB62B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'old cilents'!$A$4:$A$9</c:f>
              <c:strCache>
                <c:ptCount val="5"/>
                <c:pt idx="0">
                  <c:v>0 - 25,000</c:v>
                </c:pt>
                <c:pt idx="1">
                  <c:v>0 (No business)</c:v>
                </c:pt>
                <c:pt idx="2">
                  <c:v>25,000 - 50,000</c:v>
                </c:pt>
                <c:pt idx="3">
                  <c:v>50,000 - 100,000</c:v>
                </c:pt>
                <c:pt idx="4">
                  <c:v>More than 100,000</c:v>
                </c:pt>
              </c:strCache>
            </c:strRef>
          </c:cat>
          <c:val>
            <c:numRef>
              <c:f>'old cilents'!$B$4:$B$9</c:f>
              <c:numCache>
                <c:formatCode>General</c:formatCode>
                <c:ptCount val="5"/>
                <c:pt idx="0">
                  <c:v>1782</c:v>
                </c:pt>
                <c:pt idx="1">
                  <c:v>69208</c:v>
                </c:pt>
                <c:pt idx="2">
                  <c:v>2083</c:v>
                </c:pt>
                <c:pt idx="3">
                  <c:v>2092</c:v>
                </c:pt>
                <c:pt idx="4">
                  <c:v>2860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915-4FA7-AABC-A6347BEB62B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[Sales+Dataset.xlsx]opportunity sizing!PivotTable4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Success</a:t>
            </a:r>
            <a:r>
              <a:rPr lang="en-US" baseline="0" dirty="0"/>
              <a:t>ful conversion rate vs opportunity sizing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'opportunity sizing'!$B$3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'opportunity sizing'!$A$4:$A$11</c:f>
              <c:strCache>
                <c:ptCount val="7"/>
                <c:pt idx="0">
                  <c:v>10K or less</c:v>
                </c:pt>
                <c:pt idx="1">
                  <c:v>10K to 20K</c:v>
                </c:pt>
                <c:pt idx="2">
                  <c:v>20K to 30K</c:v>
                </c:pt>
                <c:pt idx="3">
                  <c:v>30K to 40K</c:v>
                </c:pt>
                <c:pt idx="4">
                  <c:v>40K to 50K</c:v>
                </c:pt>
                <c:pt idx="5">
                  <c:v>50K to 60K</c:v>
                </c:pt>
                <c:pt idx="6">
                  <c:v>More than 60K</c:v>
                </c:pt>
              </c:strCache>
            </c:strRef>
          </c:cat>
          <c:val>
            <c:numRef>
              <c:f>'opportunity sizing'!$B$4:$B$11</c:f>
              <c:numCache>
                <c:formatCode>General</c:formatCode>
                <c:ptCount val="7"/>
                <c:pt idx="0">
                  <c:v>0.39942124844977261</c:v>
                </c:pt>
                <c:pt idx="1">
                  <c:v>0.26740726046419361</c:v>
                </c:pt>
                <c:pt idx="2">
                  <c:v>0.24665775401069517</c:v>
                </c:pt>
                <c:pt idx="3">
                  <c:v>0.17361314939829761</c:v>
                </c:pt>
                <c:pt idx="4">
                  <c:v>0.11729556268673232</c:v>
                </c:pt>
                <c:pt idx="5">
                  <c:v>0.17267936765301986</c:v>
                </c:pt>
                <c:pt idx="6">
                  <c:v>0.20971402632773492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47-4921-9019-E2F9911A83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62716192"/>
        <c:axId val="862730336"/>
      </c:barChart>
      <c:catAx>
        <c:axId val="86271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730336"/>
        <c:crosses val="autoZero"/>
        <c:auto val="1"/>
        <c:lblAlgn val="ctr"/>
        <c:lblOffset val="100"/>
        <c:noMultiLvlLbl val="0"/>
      </c:catAx>
      <c:valAx>
        <c:axId val="86273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71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Each branch must follow this naming pattern:</a:t>
            </a:r>
            <a:br>
              <a:rPr lang="en-US"/>
            </a:br>
            <a:r>
              <a:rPr lang="en-US"/>
              <a:t>Problem – Branch 1 – Sub-branch 1 – Sub-branch 2 – …… – Hypotheses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There must be minimum 10 hypotheses in total and at least 1 in each branch.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Each branch must follow this naming pattern:</a:t>
            </a:r>
            <a:br>
              <a:rPr lang="en-US"/>
            </a:br>
            <a:r>
              <a:rPr lang="en-US"/>
              <a:t>Problem – Branch 1 – Sub-branch 1 – Sub-branch 2 – …… – Hypotheses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There must be minimum 10 hypotheses in total and at least 1 in each branch.</a:t>
            </a:r>
            <a:endParaRPr/>
          </a:p>
        </p:txBody>
      </p:sp>
      <p:sp>
        <p:nvSpPr>
          <p:cNvPr id="170" name="Google Shape;17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Analyse the variables in the dataset, find the insights and mention the pattern of insights in the data. Make more copies of this slide if needed.</a:t>
            </a:r>
            <a:endParaRPr/>
          </a:p>
        </p:txBody>
      </p:sp>
      <p:sp>
        <p:nvSpPr>
          <p:cNvPr id="179" name="Google Shape;17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each variable that produced an interesting insight, explain you analysis bit here – the results you got from excel and the necessary visualisations. Note: it is compulsory for you to mention the results of the analysis on these variables - 'Technology Primary', 'B2B Sales Medium', 'Client Revenue Sizing', 'Opportunity Sizing' and 'Business from Client last year’.</a:t>
            </a:r>
            <a:endParaRPr/>
          </a:p>
        </p:txBody>
      </p:sp>
      <p:sp>
        <p:nvSpPr>
          <p:cNvPr id="188" name="Google Shape;18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For each variable that produced an interesting insight, explain you analysis bit here – the results you got from excel and the necessary </a:t>
            </a:r>
            <a:r>
              <a:rPr lang="en-US" dirty="0" err="1"/>
              <a:t>visualisations</a:t>
            </a:r>
            <a:r>
              <a:rPr lang="en-US" dirty="0"/>
              <a:t>. Note: it is compulsory for you to mention the results of the analysis on these variables - 'Technology Primary', 'B2B Sales Medium', 'Client Revenue Sizing', 'Opportunity Sizing' and 'Business from Client last year’.</a:t>
            </a:r>
            <a:endParaRPr dirty="0"/>
          </a:p>
        </p:txBody>
      </p:sp>
      <p:sp>
        <p:nvSpPr>
          <p:cNvPr id="195" name="Google Shape;19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For each variable that produced an interesting insight, explain you analysis bit here – the results you got from excel and the necessary </a:t>
            </a:r>
            <a:r>
              <a:rPr lang="en-US" dirty="0" err="1"/>
              <a:t>visualisations</a:t>
            </a:r>
            <a:r>
              <a:rPr lang="en-US" dirty="0"/>
              <a:t>. Note: it is compulsory for you to mention the results of the analysis on these variables - 'Technology Primary', 'B2B Sales Medium', 'Client Revenue Sizing', 'Opportunity Sizing' and 'Business from Client last year’.</a:t>
            </a:r>
            <a:endParaRPr dirty="0"/>
          </a:p>
        </p:txBody>
      </p:sp>
      <p:sp>
        <p:nvSpPr>
          <p:cNvPr id="202" name="Google Shape;20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For each variable that produced an interesting insight, explain you analysis bit here – the results you got from excel and the necessary </a:t>
            </a:r>
            <a:r>
              <a:rPr lang="en-US" dirty="0" err="1"/>
              <a:t>visualisations</a:t>
            </a:r>
            <a:r>
              <a:rPr lang="en-US" dirty="0"/>
              <a:t>. Note: it is compulsory for you to mention the results of the analysis on these variables - 'Technology Primary', 'B2B Sales Medium', 'Client Revenue Sizing', 'Opportunity Sizing' and 'Business from Client last year’.</a:t>
            </a:r>
            <a:endParaRPr dirty="0"/>
          </a:p>
        </p:txBody>
      </p:sp>
      <p:sp>
        <p:nvSpPr>
          <p:cNvPr id="209" name="Google Shape;20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For each variable that produced an interesting insight, explain you analysis bit here – the results you got from excel and the necessary </a:t>
            </a:r>
            <a:r>
              <a:rPr lang="en-US" dirty="0" err="1"/>
              <a:t>visualisations</a:t>
            </a:r>
            <a:r>
              <a:rPr lang="en-US" dirty="0"/>
              <a:t>. Note: it is compulsory for you to mention the results of the analysis on these variables - 'Technology Primary', 'B2B Sales Medium', 'Client Revenue Sizing', 'Opportunity Sizing' and 'Business from Client last year’. Make more copies of this slide if needed.</a:t>
            </a:r>
            <a:endParaRPr dirty="0"/>
          </a:p>
        </p:txBody>
      </p:sp>
      <p:sp>
        <p:nvSpPr>
          <p:cNvPr id="216" name="Google Shape;21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each recommendation explain the insights that form the reasoning for giving that recommendation. Make more copies of this slide if necessary.</a:t>
            </a:r>
            <a:endParaRPr/>
          </a:p>
        </p:txBody>
      </p:sp>
      <p:sp>
        <p:nvSpPr>
          <p:cNvPr id="223" name="Google Shape;223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are free to use the elements and boxes mentioned previously. Make sure you’re using the pyramid principle, data visualization, visual design principle and storyboarding concepts to design these slides.</a:t>
            </a:r>
            <a:endParaRPr/>
          </a:p>
        </p:txBody>
      </p:sp>
      <p:sp>
        <p:nvSpPr>
          <p:cNvPr id="231" name="Google Shape;231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90" name="Google Shape;9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are free to use the elements and boxes mentioned previously. Make sure you’re using the pyramid principle, data visualization, visual design principle and storyboarding concepts to design these slides.</a:t>
            </a:r>
            <a:endParaRPr/>
          </a:p>
        </p:txBody>
      </p:sp>
      <p:sp>
        <p:nvSpPr>
          <p:cNvPr id="237" name="Google Shape;23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 are free to use the elements and boxes mentioned previously. Make sure you’re using the pyramid principle, data visualization, visual design principle and storyboarding concepts to design these slides.</a:t>
            </a:r>
            <a:endParaRPr dirty="0"/>
          </a:p>
        </p:txBody>
      </p:sp>
      <p:sp>
        <p:nvSpPr>
          <p:cNvPr id="243" name="Google Shape;24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Provide at least three questions under each branch.</a:t>
            </a:r>
            <a:endParaRPr/>
          </a:p>
        </p:txBody>
      </p:sp>
      <p:sp>
        <p:nvSpPr>
          <p:cNvPr id="109" name="Google Shape;10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All the frameworks that are used should be mentioned.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A suitable reason is a must to provide here</a:t>
            </a:r>
            <a:endParaRPr/>
          </a:p>
        </p:txBody>
      </p:sp>
      <p:sp>
        <p:nvSpPr>
          <p:cNvPr id="120" name="Google Shape;12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Use the “download as” feature of Coggle if you are using the tool.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Provide one image with complete tree along with separate elements where the text is readable.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Copy the slide if you require more space</a:t>
            </a:r>
            <a:endParaRPr/>
          </a:p>
        </p:txBody>
      </p:sp>
      <p:sp>
        <p:nvSpPr>
          <p:cNvPr id="127" name="Google Shape;12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Each branch must follow this naming pattern:</a:t>
            </a:r>
            <a:br>
              <a:rPr lang="en-US"/>
            </a:br>
            <a:r>
              <a:rPr lang="en-US"/>
              <a:t>Problem – Branch 1 – Sub-branch 1 – Sub-branch 2 – …… – Hypotheses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There must be minimum 10 hypotheses in total and at least 1 in each branch.</a:t>
            </a:r>
            <a:endParaRPr/>
          </a:p>
        </p:txBody>
      </p:sp>
      <p:sp>
        <p:nvSpPr>
          <p:cNvPr id="134" name="Google Shape;13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Each branch must follow this naming pattern:</a:t>
            </a:r>
            <a:br>
              <a:rPr lang="en-US"/>
            </a:br>
            <a:r>
              <a:rPr lang="en-US"/>
              <a:t>Problem – Branch 1 – Sub-branch 1 – Sub-branch 2 – …… – Hypotheses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There must be minimum 10 hypotheses in total and at least 1 in each branch.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Each branch must follow this naming pattern:</a:t>
            </a:r>
            <a:br>
              <a:rPr lang="en-US"/>
            </a:br>
            <a:r>
              <a:rPr lang="en-US"/>
              <a:t>Problem – Branch 1 – Sub-branch 1 – Sub-branch 2 – …… – Hypotheses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US"/>
              <a:t>There must be minimum 10 hypotheses in total and at least 1 in each branch.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Lato"/>
                <a:ea typeface="Lato"/>
                <a:cs typeface="Lato"/>
                <a:sym typeface="Lato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Lato"/>
                <a:ea typeface="Lato"/>
                <a:cs typeface="Lato"/>
                <a:sym typeface="Lato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Lato"/>
                <a:ea typeface="Lato"/>
                <a:cs typeface="Lato"/>
                <a:sym typeface="Lato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1446847" y="622499"/>
            <a:ext cx="9877789" cy="73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3F3C"/>
              </a:buClr>
              <a:buSzPts val="3600"/>
              <a:buFont typeface="Lato"/>
              <a:buNone/>
            </a:pPr>
            <a:r>
              <a:rPr lang="en-US" sz="3600" b="1">
                <a:solidFill>
                  <a:srgbClr val="F43F3C"/>
                </a:solidFill>
              </a:rPr>
              <a:t>ASSIGNMENT GUIDELINES</a:t>
            </a:r>
            <a:endParaRPr/>
          </a:p>
        </p:txBody>
      </p:sp>
      <p:sp>
        <p:nvSpPr>
          <p:cNvPr id="85" name="Google Shape;85;p12"/>
          <p:cNvSpPr txBox="1"/>
          <p:nvPr/>
        </p:nvSpPr>
        <p:spPr>
          <a:xfrm>
            <a:off x="602478" y="1526520"/>
            <a:ext cx="10987044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Make </a:t>
            </a:r>
            <a:r>
              <a:rPr lang="en-US" sz="2000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the changes in the</a:t>
            </a:r>
            <a:r>
              <a:rPr lang="en-US" sz="2000" b="0" i="0" u="none" strike="noStrike" cap="none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 PPT </a:t>
            </a:r>
            <a:r>
              <a:rPr lang="en-US" sz="2000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as you solve the parts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This file contains the template for all the parts of the project.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Check the instructions added in the note section of every slide for clarity.</a:t>
            </a:r>
            <a:endParaRPr sz="2000" b="0" i="0" u="none" strike="noStrike" cap="none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Don’t move around any image or text box</a:t>
            </a:r>
            <a:endParaRPr sz="2000" b="0" i="0" u="none" strike="noStrike" cap="none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757070"/>
                </a:solidFill>
                <a:latin typeface="Lato"/>
                <a:ea typeface="Lato"/>
                <a:cs typeface="Lato"/>
                <a:sym typeface="Lato"/>
              </a:rPr>
              <a:t>If you require more/lesser elements, be careful when you copy/delete the existing ones.</a:t>
            </a:r>
            <a:endParaRPr/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75707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12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3895" y="171493"/>
            <a:ext cx="1648553" cy="451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 : Formulating Hypotheses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grpSp>
        <p:nvGrpSpPr>
          <p:cNvPr id="164" name="Google Shape;164;p21"/>
          <p:cNvGrpSpPr/>
          <p:nvPr/>
        </p:nvGrpSpPr>
        <p:grpSpPr>
          <a:xfrm>
            <a:off x="514664" y="2009465"/>
            <a:ext cx="11162675" cy="4593842"/>
            <a:chOff x="589265" y="4632481"/>
            <a:chExt cx="2041200" cy="229238"/>
          </a:xfrm>
        </p:grpSpPr>
        <p:sp>
          <p:nvSpPr>
            <p:cNvPr id="165" name="Google Shape;165;p21"/>
            <p:cNvSpPr txBox="1"/>
            <p:nvPr/>
          </p:nvSpPr>
          <p:spPr>
            <a:xfrm>
              <a:off x="589265" y="4632481"/>
              <a:ext cx="2041200" cy="10778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Branch 7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Does your product meet the customer's expectations? (P0)</a:t>
              </a:r>
              <a:endParaRPr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6" name="Google Shape;166;p21"/>
            <p:cNvSpPr txBox="1"/>
            <p:nvPr/>
          </p:nvSpPr>
          <p:spPr>
            <a:xfrm>
              <a:off x="589265" y="4753933"/>
              <a:ext cx="2041200" cy="10778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Branch 8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Have you included all the latest technical features in your product? (P0)</a:t>
              </a:r>
              <a:endParaRPr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 : Formulating Hypotheses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grpSp>
        <p:nvGrpSpPr>
          <p:cNvPr id="173" name="Google Shape;173;p22"/>
          <p:cNvGrpSpPr/>
          <p:nvPr/>
        </p:nvGrpSpPr>
        <p:grpSpPr>
          <a:xfrm>
            <a:off x="514664" y="2009465"/>
            <a:ext cx="11162675" cy="4593842"/>
            <a:chOff x="589265" y="4632481"/>
            <a:chExt cx="2041200" cy="229238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589265" y="4632481"/>
              <a:ext cx="2041200" cy="10778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Branch 9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Is your product overpriced compared to competitors' prices (P2)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Have you offered better customer support? (P3)</a:t>
              </a: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589265" y="4753933"/>
              <a:ext cx="2041200" cy="10778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Branch 10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Does your firm's terms &amp; conditions create any uncomfortable for customers? (P4</a:t>
              </a:r>
              <a:r>
                <a:rPr lang="en-US" sz="14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)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A : Generating Insights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182" name="Google Shape;182;p23"/>
          <p:cNvSpPr txBox="1"/>
          <p:nvPr/>
        </p:nvSpPr>
        <p:spPr>
          <a:xfrm>
            <a:off x="563498" y="1806833"/>
            <a:ext cx="2404555" cy="4462760"/>
          </a:xfrm>
          <a:prstGeom prst="rect">
            <a:avLst/>
          </a:prstGeom>
          <a:noFill/>
          <a:ln w="9525" cap="flat" cmpd="sng">
            <a:solidFill>
              <a:srgbClr val="F694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Opportunity status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3287056" y="1806833"/>
            <a:ext cx="5542151" cy="446276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Insights if any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Type your answer here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Out of 78026 leads, only 17627 leads convert into clients. 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9148210" y="1806833"/>
            <a:ext cx="2794416" cy="4462760"/>
          </a:xfrm>
          <a:prstGeom prst="rect">
            <a:avLst/>
          </a:prstGeom>
          <a:noFill/>
          <a:ln w="9525" cap="flat" cmpd="sng">
            <a:solidFill>
              <a:srgbClr val="F694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Pattern of Insight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Type your answer here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A : Generating Insights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191" name="Google Shape;191;p24"/>
          <p:cNvSpPr txBox="1"/>
          <p:nvPr/>
        </p:nvSpPr>
        <p:spPr>
          <a:xfrm>
            <a:off x="409732" y="1783894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 consideration:    </a:t>
            </a:r>
            <a:r>
              <a:rPr lang="en-US" sz="1800" b="1" dirty="0">
                <a:latin typeface="Lato"/>
                <a:ea typeface="Lato"/>
                <a:cs typeface="Lato"/>
                <a:sym typeface="Lato"/>
              </a:rPr>
              <a:t>Technology Primary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latin typeface="Lato"/>
                <a:ea typeface="Lato"/>
                <a:cs typeface="Lato"/>
                <a:sym typeface="Lato"/>
              </a:rPr>
              <a:t>-99% of customers approach the </a:t>
            </a:r>
            <a:r>
              <a:rPr lang="en-US" sz="1800" b="1" dirty="0" err="1">
                <a:latin typeface="Lato"/>
                <a:ea typeface="Lato"/>
                <a:cs typeface="Lato"/>
                <a:sym typeface="Lato"/>
              </a:rPr>
              <a:t>TechnoServe</a:t>
            </a:r>
            <a:r>
              <a:rPr lang="en-US" sz="1800" b="1" dirty="0">
                <a:latin typeface="Lato"/>
                <a:ea typeface="Lato"/>
                <a:cs typeface="Lato"/>
                <a:sym typeface="Lato"/>
              </a:rPr>
              <a:t> for ERP implementation and technical business solution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latin typeface="Lato"/>
                <a:ea typeface="Lato"/>
                <a:cs typeface="Lato"/>
                <a:sym typeface="Lato"/>
              </a:rPr>
              <a:t>- Though less percentage of customers approach for Analytics, the rate of conversion is more.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A : Generating Insights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198" name="Google Shape;198;p25"/>
          <p:cNvSpPr txBox="1"/>
          <p:nvPr/>
        </p:nvSpPr>
        <p:spPr>
          <a:xfrm>
            <a:off x="409732" y="1783894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 consideration:</a:t>
            </a:r>
            <a:r>
              <a:rPr lang="en-US" dirty="0">
                <a:ea typeface="Lato"/>
              </a:rPr>
              <a:t> 'B2B Sales Medium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latin typeface="Lato"/>
                <a:ea typeface="Lato"/>
                <a:cs typeface="Lato"/>
                <a:sym typeface="Lato"/>
              </a:rPr>
              <a:t>Online Marketing shows very poor results. It reaches very less number of customers and the success rate also less</a:t>
            </a:r>
            <a:endParaRPr sz="16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A : Generating Insights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205" name="Google Shape;205;p26"/>
          <p:cNvSpPr txBox="1"/>
          <p:nvPr/>
        </p:nvSpPr>
        <p:spPr>
          <a:xfrm>
            <a:off x="409732" y="1783894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 consideration:</a:t>
            </a:r>
            <a:r>
              <a:rPr lang="en-US" dirty="0">
                <a:ea typeface="Lato"/>
              </a:rPr>
              <a:t> </a:t>
            </a:r>
            <a:r>
              <a:rPr lang="en-US" dirty="0"/>
              <a:t>'Client Revenue Sizing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More than 75% of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TechnoServe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’s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 customers have revenue sizing less than 100k</a:t>
            </a:r>
            <a:endParaRPr sz="18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A : Generating Insights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212" name="Google Shape;212;p27"/>
          <p:cNvSpPr txBox="1"/>
          <p:nvPr/>
        </p:nvSpPr>
        <p:spPr>
          <a:xfrm>
            <a:off x="409732" y="1783894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 consideration: </a:t>
            </a:r>
            <a:r>
              <a:rPr lang="en-US" dirty="0"/>
              <a:t>Opportunity Sizing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The opportunity sizing 40K-50K shows very high failure rate (88%), that indicates only 12% successful conversion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A : Generating Insights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219" name="Google Shape;219;p28"/>
          <p:cNvSpPr txBox="1"/>
          <p:nvPr/>
        </p:nvSpPr>
        <p:spPr>
          <a:xfrm>
            <a:off x="409732" y="1783894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 under  consideration: </a:t>
            </a:r>
            <a:r>
              <a:rPr lang="en-US" dirty="0"/>
              <a:t>'Business from Client last year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Type your answer here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89% of the customers approach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TechnoServe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are new customers, it implies that old clients are not 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willing to do business with </a:t>
            </a:r>
            <a:r>
              <a:rPr lang="en-US" sz="1800" dirty="0" err="1">
                <a:latin typeface="Lato"/>
                <a:ea typeface="Lato"/>
                <a:cs typeface="Lato"/>
                <a:sym typeface="Lato"/>
              </a:rPr>
              <a:t>TechnoServe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 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A : Generating Insights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226" name="Google Shape;226;p29"/>
          <p:cNvSpPr txBox="1"/>
          <p:nvPr/>
        </p:nvSpPr>
        <p:spPr>
          <a:xfrm>
            <a:off x="317188" y="1798905"/>
            <a:ext cx="4037836" cy="4555093"/>
          </a:xfrm>
          <a:prstGeom prst="rect">
            <a:avLst/>
          </a:prstGeom>
          <a:noFill/>
          <a:ln w="9525" cap="flat" cmpd="sng">
            <a:solidFill>
              <a:srgbClr val="F694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Recommendations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1. New and attractive features have built in ERP implementation and technical business solution products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2. Social media campaign to be conducted for showing the new features to customers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3. Get a feed back from last year client and product to be modified as per their suggestions.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4. Target the </a:t>
            </a: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opportunity sizing 40K-50K customers with the new features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4494508" y="1800542"/>
            <a:ext cx="7206712" cy="4555093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Corresponding Insights</a:t>
            </a:r>
            <a:endParaRPr dirty="0"/>
          </a:p>
          <a:p>
            <a:r>
              <a:rPr lang="en-US" dirty="0">
                <a:latin typeface="Lato"/>
                <a:ea typeface="Lato"/>
                <a:cs typeface="Lato"/>
                <a:sym typeface="Lato"/>
              </a:rPr>
              <a:t>99% of </a:t>
            </a:r>
            <a:r>
              <a:rPr lang="en-US" dirty="0" err="1">
                <a:latin typeface="Lato"/>
                <a:ea typeface="Lato"/>
                <a:cs typeface="Lato"/>
                <a:sym typeface="Lato"/>
              </a:rPr>
              <a:t>TechnoServe</a:t>
            </a:r>
            <a:r>
              <a:rPr lang="en-US" dirty="0">
                <a:latin typeface="Lato"/>
                <a:ea typeface="Lato"/>
                <a:cs typeface="Lato"/>
                <a:sym typeface="Lato"/>
              </a:rPr>
              <a:t> customers are for implementation and technical business solution products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Number of leads through online is very less and rate of conversion also poor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Not retained the old clients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Rate of successful conversion is very poor for </a:t>
            </a: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opportunity sizing 40K-50K 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838200" y="3051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B : Presenting Findings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D5AEF7-7B09-4D32-9DB9-FB30C12970C2}"/>
              </a:ext>
            </a:extLst>
          </p:cNvPr>
          <p:cNvSpPr/>
          <p:nvPr/>
        </p:nvSpPr>
        <p:spPr>
          <a:xfrm>
            <a:off x="4081113" y="1724951"/>
            <a:ext cx="4889634" cy="10684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New and attractive features have built in ERP implementation and technical business solution products</a:t>
            </a: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2C952DC-9C6C-410D-8D5A-3A8D7B07D69A}"/>
              </a:ext>
            </a:extLst>
          </p:cNvPr>
          <p:cNvCxnSpPr>
            <a:cxnSpLocks/>
          </p:cNvCxnSpPr>
          <p:nvPr/>
        </p:nvCxnSpPr>
        <p:spPr>
          <a:xfrm rot="5400000">
            <a:off x="4225492" y="1347537"/>
            <a:ext cx="837397" cy="376347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B3245A-3C97-4FF9-A445-B473F5A4C8AA}"/>
              </a:ext>
            </a:extLst>
          </p:cNvPr>
          <p:cNvCxnSpPr/>
          <p:nvPr/>
        </p:nvCxnSpPr>
        <p:spPr>
          <a:xfrm>
            <a:off x="2866724" y="3628724"/>
            <a:ext cx="0" cy="1010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05E00B-D125-4F84-897E-39F4EB731AED}"/>
              </a:ext>
            </a:extLst>
          </p:cNvPr>
          <p:cNvSpPr/>
          <p:nvPr/>
        </p:nvSpPr>
        <p:spPr>
          <a:xfrm>
            <a:off x="879108" y="4637347"/>
            <a:ext cx="4024965" cy="10684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Social media campaign to be conducted for showing the new features to customers</a:t>
            </a:r>
            <a:endParaRPr lang="en-US" sz="18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01B885-0970-497B-9F34-09228D2DE83B}"/>
              </a:ext>
            </a:extLst>
          </p:cNvPr>
          <p:cNvCxnSpPr/>
          <p:nvPr/>
        </p:nvCxnSpPr>
        <p:spPr>
          <a:xfrm>
            <a:off x="6525930" y="3628724"/>
            <a:ext cx="0" cy="1010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DEC8257-5647-4051-B31B-B0DE7F88F3D8}"/>
              </a:ext>
            </a:extLst>
          </p:cNvPr>
          <p:cNvSpPr/>
          <p:nvPr/>
        </p:nvSpPr>
        <p:spPr>
          <a:xfrm>
            <a:off x="5090161" y="4661409"/>
            <a:ext cx="2871537" cy="10684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Retain the last year clients</a:t>
            </a:r>
            <a:endParaRPr lang="en-US" sz="18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137DDB-8498-4099-8147-2DD5EEA3FD14}"/>
              </a:ext>
            </a:extLst>
          </p:cNvPr>
          <p:cNvCxnSpPr/>
          <p:nvPr/>
        </p:nvCxnSpPr>
        <p:spPr>
          <a:xfrm>
            <a:off x="6525930" y="3628724"/>
            <a:ext cx="42447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4F14A4-3A49-48F6-AD96-C34019476A50}"/>
              </a:ext>
            </a:extLst>
          </p:cNvPr>
          <p:cNvCxnSpPr/>
          <p:nvPr/>
        </p:nvCxnSpPr>
        <p:spPr>
          <a:xfrm>
            <a:off x="10635916" y="3643161"/>
            <a:ext cx="0" cy="1010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6BF9A54-8DA9-4CC4-B69C-711A855D5B65}"/>
              </a:ext>
            </a:extLst>
          </p:cNvPr>
          <p:cNvSpPr/>
          <p:nvPr/>
        </p:nvSpPr>
        <p:spPr>
          <a:xfrm>
            <a:off x="8935453" y="4637347"/>
            <a:ext cx="2871537" cy="10684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Target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40K-50K opportunity sizing customers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838200" y="11895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 dirty="0">
                <a:solidFill>
                  <a:srgbClr val="EF413D"/>
                </a:solidFill>
              </a:rPr>
              <a:t>ASSIGNMENT</a:t>
            </a:r>
            <a:br>
              <a:rPr lang="en-US" sz="4000" b="1" dirty="0">
                <a:solidFill>
                  <a:srgbClr val="EF413D"/>
                </a:solidFill>
              </a:rPr>
            </a:br>
            <a:r>
              <a:rPr lang="en-US" sz="1100" b="1" dirty="0">
                <a:solidFill>
                  <a:srgbClr val="EF413D"/>
                </a:solidFill>
              </a:rPr>
              <a:t> </a:t>
            </a:r>
            <a:br>
              <a:rPr lang="en-US" sz="4000" b="1" dirty="0"/>
            </a:br>
            <a:r>
              <a:rPr lang="en-US" sz="3400" dirty="0">
                <a:solidFill>
                  <a:srgbClr val="5A5A5A"/>
                </a:solidFill>
              </a:rPr>
              <a:t>Name: …T. Arun Nellaiappan………..</a:t>
            </a:r>
            <a:endParaRPr dirty="0">
              <a:solidFill>
                <a:srgbClr val="5A5A5A"/>
              </a:solidFill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838200" y="3339612"/>
            <a:ext cx="10515600" cy="3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400" dirty="0">
                <a:solidFill>
                  <a:srgbClr val="EF413D"/>
                </a:solidFill>
              </a:rPr>
              <a:t>Problem Statement</a:t>
            </a:r>
            <a:br>
              <a:rPr lang="en-US" dirty="0"/>
            </a:br>
            <a:r>
              <a:rPr lang="en-US" sz="1400" dirty="0"/>
              <a:t> </a:t>
            </a:r>
            <a:br>
              <a:rPr lang="en-US" dirty="0"/>
            </a:br>
            <a:r>
              <a:rPr lang="en-US" sz="2000" dirty="0">
                <a:solidFill>
                  <a:srgbClr val="5A5A5A"/>
                </a:solidFill>
              </a:rPr>
              <a:t>The sales pipeline conversion percentage at </a:t>
            </a:r>
            <a:r>
              <a:rPr lang="en-US" sz="2000" dirty="0" err="1">
                <a:solidFill>
                  <a:srgbClr val="5A5A5A"/>
                </a:solidFill>
              </a:rPr>
              <a:t>TechnoServe</a:t>
            </a:r>
            <a:r>
              <a:rPr lang="en-US" sz="2000" dirty="0">
                <a:solidFill>
                  <a:srgbClr val="5A5A5A"/>
                </a:solidFill>
              </a:rPr>
              <a:t> (a tech SaaS startup) has dropped from 35% at the end of last fiscal (FY 2017-18) to 25% at present.</a:t>
            </a:r>
            <a:endParaRPr sz="2000" dirty="0">
              <a:solidFill>
                <a:srgbClr val="5A5A5A"/>
              </a:solidFill>
            </a:endParaRPr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000" dirty="0">
              <a:solidFill>
                <a:srgbClr val="5A5A5A"/>
              </a:solidFill>
            </a:endParaRPr>
          </a:p>
          <a:p>
            <a:pPr marL="508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dirty="0">
                <a:solidFill>
                  <a:srgbClr val="EF413D"/>
                </a:solidFill>
              </a:rPr>
              <a:t>Assignment Objective</a:t>
            </a:r>
            <a:endParaRPr sz="2400" dirty="0">
              <a:solidFill>
                <a:srgbClr val="EF413D"/>
              </a:solidFill>
            </a:endParaRP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400" dirty="0"/>
              <a:t> </a:t>
            </a:r>
            <a:endParaRPr sz="2400" dirty="0">
              <a:solidFill>
                <a:srgbClr val="EF413D"/>
              </a:solidFill>
            </a:endParaRPr>
          </a:p>
          <a:p>
            <a:pPr marL="508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dirty="0">
                <a:solidFill>
                  <a:srgbClr val="5A5A5A"/>
                </a:solidFill>
              </a:rPr>
              <a:t>Understand the problem, come up with a hypothesis for low conversions faced by </a:t>
            </a:r>
            <a:r>
              <a:rPr lang="en-US" sz="2000" dirty="0" err="1">
                <a:solidFill>
                  <a:srgbClr val="5A5A5A"/>
                </a:solidFill>
              </a:rPr>
              <a:t>TechnoServe</a:t>
            </a:r>
            <a:r>
              <a:rPr lang="en-US" sz="2000" dirty="0">
                <a:solidFill>
                  <a:srgbClr val="5A5A5A"/>
                </a:solidFill>
              </a:rPr>
              <a:t>, and </a:t>
            </a:r>
            <a:r>
              <a:rPr lang="en-US" sz="2000" dirty="0" err="1">
                <a:solidFill>
                  <a:srgbClr val="5A5A5A"/>
                </a:solidFill>
              </a:rPr>
              <a:t>analyse</a:t>
            </a:r>
            <a:r>
              <a:rPr lang="en-US" sz="2000" dirty="0">
                <a:solidFill>
                  <a:srgbClr val="5A5A5A"/>
                </a:solidFill>
              </a:rPr>
              <a:t> the dataset provided to arrive at possible solutions to increase it.</a:t>
            </a:r>
            <a:endParaRPr sz="2000" dirty="0">
              <a:solidFill>
                <a:srgbClr val="5A5A5A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title"/>
          </p:nvPr>
        </p:nvSpPr>
        <p:spPr>
          <a:xfrm>
            <a:off x="838200" y="3051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B : Presenting Findings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943F0EA-9CE9-4101-834F-90DDE3A987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257020"/>
              </p:ext>
            </p:extLst>
          </p:nvPr>
        </p:nvGraphicFramePr>
        <p:xfrm>
          <a:off x="552893" y="1802218"/>
          <a:ext cx="5241851" cy="3599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5A069ED-43DA-4006-83E7-46CFEC66A1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9807829"/>
              </p:ext>
            </p:extLst>
          </p:nvPr>
        </p:nvGraphicFramePr>
        <p:xfrm>
          <a:off x="5975498" y="1802218"/>
          <a:ext cx="5422604" cy="3599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title"/>
          </p:nvPr>
        </p:nvSpPr>
        <p:spPr>
          <a:xfrm>
            <a:off x="838200" y="3051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III B : Presenting Findings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6179175-8DC7-4AB5-962D-9F41FAE694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132463"/>
              </p:ext>
            </p:extLst>
          </p:nvPr>
        </p:nvGraphicFramePr>
        <p:xfrm>
          <a:off x="838200" y="1892595"/>
          <a:ext cx="5257800" cy="3965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5056398-C0BA-49F1-8CA4-C6BB943923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583496"/>
              </p:ext>
            </p:extLst>
          </p:nvPr>
        </p:nvGraphicFramePr>
        <p:xfrm>
          <a:off x="6390167" y="1892595"/>
          <a:ext cx="5443869" cy="3870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 : 1. Understanding the Problem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grpSp>
        <p:nvGrpSpPr>
          <p:cNvPr id="100" name="Google Shape;100;p14"/>
          <p:cNvGrpSpPr/>
          <p:nvPr/>
        </p:nvGrpSpPr>
        <p:grpSpPr>
          <a:xfrm>
            <a:off x="445427" y="1812835"/>
            <a:ext cx="11005471" cy="4680040"/>
            <a:chOff x="589265" y="4726688"/>
            <a:chExt cx="11005471" cy="751196"/>
          </a:xfrm>
        </p:grpSpPr>
        <p:sp>
          <p:nvSpPr>
            <p:cNvPr id="101" name="Google Shape;101;p14"/>
            <p:cNvSpPr txBox="1"/>
            <p:nvPr/>
          </p:nvSpPr>
          <p:spPr>
            <a:xfrm>
              <a:off x="589265" y="4726688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Who?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latin typeface="Lato"/>
                  <a:ea typeface="Lato"/>
                  <a:cs typeface="Lato"/>
                  <a:sym typeface="Lato"/>
                </a:rPr>
                <a:t>Technoserve</a:t>
              </a: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 (a </a:t>
              </a:r>
              <a:r>
                <a:rPr lang="en-US" dirty="0" err="1">
                  <a:latin typeface="Lato"/>
                  <a:ea typeface="Lato"/>
                  <a:cs typeface="Lato"/>
                  <a:sym typeface="Lato"/>
                </a:rPr>
                <a:t>Saas</a:t>
              </a: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 startup) is facing the problem</a:t>
              </a:r>
              <a:endParaRPr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2830333" y="4726689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F694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What?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5A5A5A"/>
                  </a:solidFill>
                </a:rPr>
                <a:t>The sales pipeline conversion percentage at </a:t>
              </a:r>
              <a:r>
                <a:rPr lang="en-US" sz="1400" dirty="0" err="1">
                  <a:solidFill>
                    <a:srgbClr val="5A5A5A"/>
                  </a:solidFill>
                </a:rPr>
                <a:t>TechnoServe</a:t>
              </a:r>
              <a:r>
                <a:rPr lang="en-US" sz="1400" dirty="0">
                  <a:solidFill>
                    <a:srgbClr val="5A5A5A"/>
                  </a:solidFill>
                </a:rPr>
                <a:t> (a tech SaaS startup) has dropped from 35% </a:t>
              </a: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to 25%</a:t>
              </a:r>
              <a:endParaRPr dirty="0"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5071401" y="4726689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When?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Problem happened in this present FY.</a:t>
              </a:r>
              <a:endParaRPr lang="en-US" dirty="0"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9553536" y="4726694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How?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Tele Sales / Marketing channel related issues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Product expectation and quality related issues</a:t>
              </a:r>
              <a:endParaRPr dirty="0"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7312469" y="4726691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F694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Where?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Where (location/region/city) does the problem mostly happen?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 : 2. Understanding the Problem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grpSp>
        <p:nvGrpSpPr>
          <p:cNvPr id="112" name="Google Shape;112;p15"/>
          <p:cNvGrpSpPr/>
          <p:nvPr/>
        </p:nvGrpSpPr>
        <p:grpSpPr>
          <a:xfrm>
            <a:off x="619593" y="2008716"/>
            <a:ext cx="10952813" cy="4680022"/>
            <a:chOff x="589265" y="4726688"/>
            <a:chExt cx="8764404" cy="751193"/>
          </a:xfrm>
        </p:grpSpPr>
        <p:sp>
          <p:nvSpPr>
            <p:cNvPr id="113" name="Google Shape;113;p15"/>
            <p:cNvSpPr txBox="1"/>
            <p:nvPr/>
          </p:nvSpPr>
          <p:spPr>
            <a:xfrm>
              <a:off x="589265" y="4726688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Situation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What are the different stages in sales pipeline process</a:t>
              </a:r>
              <a:endParaRPr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2830333" y="4726689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F694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Problem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Does the sales pipeline conversion process work effectively?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Are your customers happy with features of your product?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Does your pre sales teams engage the customers properly?</a:t>
              </a:r>
              <a:endParaRPr dirty="0"/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5071401" y="4726689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Implication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What is the loss of revenue due to this declining conversions?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Does this issue ever prevent your startup to achieve targets?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7312469" y="4726691"/>
              <a:ext cx="2041200" cy="751190"/>
            </a:xfrm>
            <a:prstGeom prst="rect">
              <a:avLst/>
            </a:prstGeom>
            <a:noFill/>
            <a:ln w="9525" cap="flat" cmpd="sng">
              <a:solidFill>
                <a:srgbClr val="F694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Need-Payoff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Lato"/>
                  <a:ea typeface="Lato"/>
                  <a:cs typeface="Lato"/>
                  <a:sym typeface="Lato"/>
                </a:rPr>
                <a:t>Do you think solving the problem significantly impact on your profit?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 : Formulating Hypotheses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123" name="Google Shape;123;p16"/>
          <p:cNvSpPr txBox="1"/>
          <p:nvPr/>
        </p:nvSpPr>
        <p:spPr>
          <a:xfrm>
            <a:off x="514664" y="2009522"/>
            <a:ext cx="11162674" cy="449353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Framework Used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Issue tree framework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Reason for using the selected framework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To cover all the stages of the conversion pipeline, I have selected the issue tree framework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How you have used the framework here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 used Coggle to create the framework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 : Formulating Hypotheses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sp>
        <p:nvSpPr>
          <p:cNvPr id="130" name="Google Shape;130;p17"/>
          <p:cNvSpPr txBox="1"/>
          <p:nvPr/>
        </p:nvSpPr>
        <p:spPr>
          <a:xfrm>
            <a:off x="514664" y="3719238"/>
            <a:ext cx="1116267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Provide the structure of the framework here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(You can attach the screenshot or multiple screenshots depending on the clarity of the image)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ED61A-8508-4BBF-8AFA-A3A492DDB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495" y="1061806"/>
            <a:ext cx="8053545" cy="56523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 : Formulating Hypotheses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grpSp>
        <p:nvGrpSpPr>
          <p:cNvPr id="137" name="Google Shape;137;p18"/>
          <p:cNvGrpSpPr/>
          <p:nvPr/>
        </p:nvGrpSpPr>
        <p:grpSpPr>
          <a:xfrm>
            <a:off x="514664" y="2009472"/>
            <a:ext cx="11162675" cy="4483404"/>
            <a:chOff x="589265" y="4632481"/>
            <a:chExt cx="2041200" cy="223727"/>
          </a:xfrm>
        </p:grpSpPr>
        <p:sp>
          <p:nvSpPr>
            <p:cNvPr id="138" name="Google Shape;138;p18"/>
            <p:cNvSpPr txBox="1"/>
            <p:nvPr/>
          </p:nvSpPr>
          <p:spPr>
            <a:xfrm>
              <a:off x="589265" y="4632481"/>
              <a:ext cx="2041200" cy="10778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Branch 1</a:t>
              </a:r>
              <a:endParaRPr dirty="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Does the medium of marketing impact the results?(P1)</a:t>
              </a:r>
              <a:endParaRPr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9" name="Google Shape;139;p18"/>
            <p:cNvSpPr txBox="1"/>
            <p:nvPr/>
          </p:nvSpPr>
          <p:spPr>
            <a:xfrm>
              <a:off x="589265" y="4748422"/>
              <a:ext cx="2041200" cy="10778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Branch 2</a:t>
              </a:r>
              <a:endParaRPr lang="en-US" sz="1100" dirty="0"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Are you using the correct channel to identify the potential leads?(P0)</a:t>
              </a:r>
              <a:endParaRPr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 : Formulating Hypotheses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grpSp>
        <p:nvGrpSpPr>
          <p:cNvPr id="146" name="Google Shape;146;p19"/>
          <p:cNvGrpSpPr/>
          <p:nvPr/>
        </p:nvGrpSpPr>
        <p:grpSpPr>
          <a:xfrm>
            <a:off x="514664" y="2009465"/>
            <a:ext cx="11162675" cy="4593842"/>
            <a:chOff x="589265" y="4632481"/>
            <a:chExt cx="2041200" cy="229238"/>
          </a:xfrm>
        </p:grpSpPr>
        <p:sp>
          <p:nvSpPr>
            <p:cNvPr id="147" name="Google Shape;147;p19"/>
            <p:cNvSpPr txBox="1"/>
            <p:nvPr/>
          </p:nvSpPr>
          <p:spPr>
            <a:xfrm>
              <a:off x="589265" y="4632481"/>
              <a:ext cx="2041200" cy="10778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Branch 3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Are your marketing and pre-sales teams working efficiently?(P1</a:t>
              </a:r>
              <a:r>
                <a:rPr lang="en-US" sz="1800" b="1" dirty="0">
                  <a:latin typeface="Lato"/>
                  <a:ea typeface="Lato"/>
                  <a:cs typeface="Lato"/>
                  <a:sym typeface="Lato"/>
                </a:rPr>
                <a:t>)</a:t>
              </a:r>
              <a:endParaRPr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8" name="Google Shape;148;p19"/>
            <p:cNvSpPr txBox="1"/>
            <p:nvPr/>
          </p:nvSpPr>
          <p:spPr>
            <a:xfrm>
              <a:off x="589265" y="4753933"/>
              <a:ext cx="2041200" cy="10778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Branch 4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Do you have sufficient meetings with the potential customers?(P3)</a:t>
              </a:r>
              <a:endParaRPr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>
                <a:solidFill>
                  <a:srgbClr val="EF413D"/>
                </a:solidFill>
              </a:rPr>
              <a:t>PART II : Formulating Hypotheses</a:t>
            </a:r>
            <a:br>
              <a:rPr lang="en-US" sz="3500" b="1">
                <a:solidFill>
                  <a:srgbClr val="EF413D"/>
                </a:solidFill>
              </a:rPr>
            </a:br>
            <a:r>
              <a:rPr lang="en-US" sz="1000" b="1">
                <a:solidFill>
                  <a:srgbClr val="EF413D"/>
                </a:solidFill>
              </a:rPr>
              <a:t> </a:t>
            </a:r>
            <a:br>
              <a:rPr lang="en-US" b="1"/>
            </a:br>
            <a:r>
              <a:rPr lang="en-US" sz="3000">
                <a:solidFill>
                  <a:srgbClr val="5A5A5A"/>
                </a:solidFill>
              </a:rPr>
              <a:t>Sales Pipeline Conversion at a SaaS Startup</a:t>
            </a:r>
            <a:endParaRPr sz="3000"/>
          </a:p>
        </p:txBody>
      </p:sp>
      <p:grpSp>
        <p:nvGrpSpPr>
          <p:cNvPr id="155" name="Google Shape;155;p20"/>
          <p:cNvGrpSpPr/>
          <p:nvPr/>
        </p:nvGrpSpPr>
        <p:grpSpPr>
          <a:xfrm>
            <a:off x="514664" y="2009465"/>
            <a:ext cx="11162675" cy="4593842"/>
            <a:chOff x="589265" y="4632481"/>
            <a:chExt cx="2041200" cy="229238"/>
          </a:xfrm>
        </p:grpSpPr>
        <p:sp>
          <p:nvSpPr>
            <p:cNvPr id="156" name="Google Shape;156;p20"/>
            <p:cNvSpPr txBox="1"/>
            <p:nvPr/>
          </p:nvSpPr>
          <p:spPr>
            <a:xfrm>
              <a:off x="589265" y="4632481"/>
              <a:ext cx="2041200" cy="10778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Branch 5</a:t>
              </a:r>
              <a:endParaRPr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rPr>
                <a:t>Have your team demonstrated the product features to customers properly? (P1)</a:t>
              </a:r>
              <a:endParaRPr sz="18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endParaRPr>
            </a:p>
          </p:txBody>
        </p:sp>
        <p:sp>
          <p:nvSpPr>
            <p:cNvPr id="157" name="Google Shape;157;p20"/>
            <p:cNvSpPr txBox="1"/>
            <p:nvPr/>
          </p:nvSpPr>
          <p:spPr>
            <a:xfrm>
              <a:off x="589265" y="4753933"/>
              <a:ext cx="2041200" cy="10778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Branch 6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is your product better than your competitor's product? (P1)</a:t>
              </a:r>
              <a:endParaRPr sz="18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1949</Words>
  <Application>Microsoft Office PowerPoint</Application>
  <PresentationFormat>Widescreen</PresentationFormat>
  <Paragraphs>359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Lato</vt:lpstr>
      <vt:lpstr>Wingdings</vt:lpstr>
      <vt:lpstr>Arial</vt:lpstr>
      <vt:lpstr>Office Theme</vt:lpstr>
      <vt:lpstr>ASSIGNMENT GUIDELINES</vt:lpstr>
      <vt:lpstr>ASSIGNMENT   Name: …T. Arun Nellaiappan………..</vt:lpstr>
      <vt:lpstr>PART I : 1. Understanding the Problem   Sales Pipeline Conversion at a SaaS Startup</vt:lpstr>
      <vt:lpstr>PART I : 2. Understanding the Problem   Sales Pipeline Conversion at a SaaS Startup</vt:lpstr>
      <vt:lpstr>PART II : Formulating Hypotheses   Sales Pipeline Conversion at a SaaS Startup</vt:lpstr>
      <vt:lpstr>PART II : Formulating Hypotheses   Sales Pipeline Conversion at a SaaS Startup</vt:lpstr>
      <vt:lpstr>PART II : Formulating Hypotheses   Sales Pipeline Conversion at a SaaS Startup</vt:lpstr>
      <vt:lpstr>PART II : Formulating Hypotheses   Sales Pipeline Conversion at a SaaS Startup</vt:lpstr>
      <vt:lpstr>PART II : Formulating Hypotheses   Sales Pipeline Conversion at a SaaS Startup</vt:lpstr>
      <vt:lpstr>PART II : Formulating Hypotheses   Sales Pipeline Conversion at a SaaS Startup</vt:lpstr>
      <vt:lpstr>PART II : Formulating Hypotheses   Sales Pipeline Conversion at a SaaS Startup</vt:lpstr>
      <vt:lpstr>PART III A : Generating Insights   Sales Pipeline Conversion at a SaaS Startup</vt:lpstr>
      <vt:lpstr>PART III A : Generating Insights   Sales Pipeline Conversion at a SaaS Startup</vt:lpstr>
      <vt:lpstr>PART III A : Generating Insights   Sales Pipeline Conversion at a SaaS Startup</vt:lpstr>
      <vt:lpstr>PART III A : Generating Insights   Sales Pipeline Conversion at a SaaS Startup</vt:lpstr>
      <vt:lpstr>PART III A : Generating Insights   Sales Pipeline Conversion at a SaaS Startup</vt:lpstr>
      <vt:lpstr>PART III A : Generating Insights   Sales Pipeline Conversion at a SaaS Startup</vt:lpstr>
      <vt:lpstr>PART III A : Generating Insights   Sales Pipeline Conversion at a SaaS Startup</vt:lpstr>
      <vt:lpstr>PART III B : Presenting Findings   Sales Pipeline Conversion at a SaaS Startup</vt:lpstr>
      <vt:lpstr>PART III B : Presenting Findings   Sales Pipeline Conversion at a SaaS Startup</vt:lpstr>
      <vt:lpstr>PART III B : Presenting Findings   Sales Pipeline Conversion at a SaaS Startup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GUIDELINES</dc:title>
  <cp:lastModifiedBy>Dr Arun Nellaiappan T</cp:lastModifiedBy>
  <cp:revision>3</cp:revision>
  <dcterms:modified xsi:type="dcterms:W3CDTF">2022-01-26T12:33:25Z</dcterms:modified>
</cp:coreProperties>
</file>