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82" r:id="rId2"/>
    <p:sldId id="283" r:id="rId3"/>
    <p:sldId id="285" r:id="rId4"/>
    <p:sldId id="288" r:id="rId5"/>
    <p:sldId id="257" r:id="rId6"/>
    <p:sldId id="258" r:id="rId7"/>
    <p:sldId id="259" r:id="rId8"/>
    <p:sldId id="260" r:id="rId9"/>
    <p:sldId id="297" r:id="rId10"/>
    <p:sldId id="290" r:id="rId11"/>
    <p:sldId id="291" r:id="rId12"/>
    <p:sldId id="292" r:id="rId13"/>
    <p:sldId id="294" r:id="rId14"/>
    <p:sldId id="295" r:id="rId15"/>
    <p:sldId id="296" r:id="rId16"/>
    <p:sldId id="269" r:id="rId17"/>
    <p:sldId id="270" r:id="rId18"/>
    <p:sldId id="271" r:id="rId19"/>
    <p:sldId id="261" r:id="rId20"/>
    <p:sldId id="262" r:id="rId21"/>
    <p:sldId id="263" r:id="rId22"/>
    <p:sldId id="264" r:id="rId23"/>
    <p:sldId id="265" r:id="rId24"/>
    <p:sldId id="266" r:id="rId25"/>
    <p:sldId id="267" r:id="rId26"/>
    <p:sldId id="268" r:id="rId27"/>
    <p:sldId id="281" r:id="rId28"/>
  </p:sldIdLst>
  <p:sldSz cx="5854700" cy="3295650"/>
  <p:notesSz cx="5854700" cy="3295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46" autoAdjust="0"/>
    <p:restoredTop sz="89673" autoAdjust="0"/>
  </p:normalViewPr>
  <p:slideViewPr>
    <p:cSldViewPr>
      <p:cViewPr varScale="1">
        <p:scale>
          <a:sx n="150" d="100"/>
          <a:sy n="150" d="100"/>
        </p:scale>
        <p:origin x="936"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536825" cy="1651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316288" y="0"/>
            <a:ext cx="2536825" cy="165100"/>
          </a:xfrm>
          <a:prstGeom prst="rect">
            <a:avLst/>
          </a:prstGeom>
        </p:spPr>
        <p:txBody>
          <a:bodyPr vert="horz" lIns="91440" tIns="45720" rIns="91440" bIns="45720" rtlCol="0"/>
          <a:lstStyle>
            <a:lvl1pPr algn="r">
              <a:defRPr sz="1200"/>
            </a:lvl1pPr>
          </a:lstStyle>
          <a:p>
            <a:fld id="{E0D061A8-EC0D-48D3-B5E6-5E07BFAC80E4}" type="datetimeFigureOut">
              <a:rPr lang="en-IN" smtClean="0"/>
              <a:t>17-01-2024</a:t>
            </a:fld>
            <a:endParaRPr lang="en-IN"/>
          </a:p>
        </p:txBody>
      </p:sp>
      <p:sp>
        <p:nvSpPr>
          <p:cNvPr id="4" name="Slide Image Placeholder 3"/>
          <p:cNvSpPr>
            <a:spLocks noGrp="1" noRot="1" noChangeAspect="1"/>
          </p:cNvSpPr>
          <p:nvPr>
            <p:ph type="sldImg" idx="2"/>
          </p:nvPr>
        </p:nvSpPr>
        <p:spPr>
          <a:xfrm>
            <a:off x="1939925" y="412750"/>
            <a:ext cx="1974850" cy="11112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585788" y="1585913"/>
            <a:ext cx="4683125" cy="12985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3130550"/>
            <a:ext cx="2536825" cy="1651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316288" y="3130550"/>
            <a:ext cx="2536825" cy="165100"/>
          </a:xfrm>
          <a:prstGeom prst="rect">
            <a:avLst/>
          </a:prstGeom>
        </p:spPr>
        <p:txBody>
          <a:bodyPr vert="horz" lIns="91440" tIns="45720" rIns="91440" bIns="45720" rtlCol="0" anchor="b"/>
          <a:lstStyle>
            <a:lvl1pPr algn="r">
              <a:defRPr sz="1200"/>
            </a:lvl1pPr>
          </a:lstStyle>
          <a:p>
            <a:fld id="{A0B643D4-7AA9-4FD5-B7C4-F56E19CB4DCC}" type="slidenum">
              <a:rPr lang="en-IN" smtClean="0"/>
              <a:t>‹#›</a:t>
            </a:fld>
            <a:endParaRPr lang="en-IN"/>
          </a:p>
        </p:txBody>
      </p:sp>
    </p:spTree>
    <p:extLst>
      <p:ext uri="{BB962C8B-B14F-4D97-AF65-F5344CB8AC3E}">
        <p14:creationId xmlns:p14="http://schemas.microsoft.com/office/powerpoint/2010/main" val="3082664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9102" y="1021651"/>
            <a:ext cx="4976495" cy="69208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878205" y="1845564"/>
            <a:ext cx="4098290" cy="8239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322C2C"/>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850" b="0" i="0">
                <a:solidFill>
                  <a:srgbClr val="32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322C2C"/>
                </a:solidFill>
                <a:latin typeface="Cambria"/>
                <a:cs typeface="Cambria"/>
              </a:defRPr>
            </a:lvl1pPr>
          </a:lstStyle>
          <a:p>
            <a:endParaRPr/>
          </a:p>
        </p:txBody>
      </p:sp>
      <p:sp>
        <p:nvSpPr>
          <p:cNvPr id="3" name="Holder 3"/>
          <p:cNvSpPr>
            <a:spLocks noGrp="1"/>
          </p:cNvSpPr>
          <p:nvPr>
            <p:ph sz="half" idx="2"/>
          </p:nvPr>
        </p:nvSpPr>
        <p:spPr>
          <a:xfrm>
            <a:off x="292735" y="757999"/>
            <a:ext cx="2546794" cy="217512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015170" y="757999"/>
            <a:ext cx="2546794" cy="217512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322C2C"/>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12" y="8"/>
            <a:ext cx="5845810" cy="3288029"/>
          </a:xfrm>
          <a:custGeom>
            <a:avLst/>
            <a:gdLst/>
            <a:ahLst/>
            <a:cxnLst/>
            <a:rect l="l" t="t" r="r" b="b"/>
            <a:pathLst>
              <a:path w="5845810" h="3288029">
                <a:moveTo>
                  <a:pt x="0" y="3287938"/>
                </a:moveTo>
                <a:lnTo>
                  <a:pt x="5845240" y="3287938"/>
                </a:lnTo>
                <a:lnTo>
                  <a:pt x="5845240" y="0"/>
                </a:lnTo>
                <a:lnTo>
                  <a:pt x="0" y="0"/>
                </a:lnTo>
                <a:lnTo>
                  <a:pt x="0" y="3287938"/>
                </a:lnTo>
                <a:close/>
              </a:path>
            </a:pathLst>
          </a:custGeom>
          <a:solidFill>
            <a:srgbClr val="F5F2EE"/>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512" y="1266336"/>
            <a:ext cx="5845240" cy="2021467"/>
          </a:xfrm>
          <a:prstGeom prst="rect">
            <a:avLst/>
          </a:prstGeom>
        </p:spPr>
      </p:pic>
      <p:sp>
        <p:nvSpPr>
          <p:cNvPr id="18" name="bg object 18"/>
          <p:cNvSpPr/>
          <p:nvPr/>
        </p:nvSpPr>
        <p:spPr>
          <a:xfrm>
            <a:off x="4351205" y="1987284"/>
            <a:ext cx="1496060" cy="1301115"/>
          </a:xfrm>
          <a:custGeom>
            <a:avLst/>
            <a:gdLst/>
            <a:ahLst/>
            <a:cxnLst/>
            <a:rect l="l" t="t" r="r" b="b"/>
            <a:pathLst>
              <a:path w="1496060" h="1301114">
                <a:moveTo>
                  <a:pt x="0" y="1300662"/>
                </a:moveTo>
                <a:lnTo>
                  <a:pt x="42454" y="1276420"/>
                </a:lnTo>
                <a:lnTo>
                  <a:pt x="80495" y="1251945"/>
                </a:lnTo>
                <a:lnTo>
                  <a:pt x="117320" y="1225756"/>
                </a:lnTo>
                <a:lnTo>
                  <a:pt x="153005" y="1197959"/>
                </a:lnTo>
                <a:lnTo>
                  <a:pt x="187627" y="1168661"/>
                </a:lnTo>
                <a:lnTo>
                  <a:pt x="221261" y="1137970"/>
                </a:lnTo>
                <a:lnTo>
                  <a:pt x="253983" y="1105992"/>
                </a:lnTo>
                <a:lnTo>
                  <a:pt x="285869" y="1072836"/>
                </a:lnTo>
                <a:lnTo>
                  <a:pt x="316996" y="1038608"/>
                </a:lnTo>
                <a:lnTo>
                  <a:pt x="347439" y="1003414"/>
                </a:lnTo>
                <a:lnTo>
                  <a:pt x="377275" y="967364"/>
                </a:lnTo>
                <a:lnTo>
                  <a:pt x="406578" y="930563"/>
                </a:lnTo>
                <a:lnTo>
                  <a:pt x="435427" y="893119"/>
                </a:lnTo>
                <a:lnTo>
                  <a:pt x="463895" y="855139"/>
                </a:lnTo>
                <a:lnTo>
                  <a:pt x="492059" y="816731"/>
                </a:lnTo>
                <a:lnTo>
                  <a:pt x="519996" y="778000"/>
                </a:lnTo>
                <a:lnTo>
                  <a:pt x="547781" y="739056"/>
                </a:lnTo>
                <a:lnTo>
                  <a:pt x="575491" y="700004"/>
                </a:lnTo>
                <a:lnTo>
                  <a:pt x="603200" y="660952"/>
                </a:lnTo>
                <a:lnTo>
                  <a:pt x="630985" y="622008"/>
                </a:lnTo>
                <a:lnTo>
                  <a:pt x="658923" y="583277"/>
                </a:lnTo>
                <a:lnTo>
                  <a:pt x="687088" y="544869"/>
                </a:lnTo>
                <a:lnTo>
                  <a:pt x="715557" y="506889"/>
                </a:lnTo>
                <a:lnTo>
                  <a:pt x="744407" y="469444"/>
                </a:lnTo>
                <a:lnTo>
                  <a:pt x="773711" y="432643"/>
                </a:lnTo>
                <a:lnTo>
                  <a:pt x="803548" y="396593"/>
                </a:lnTo>
                <a:lnTo>
                  <a:pt x="833993" y="361400"/>
                </a:lnTo>
                <a:lnTo>
                  <a:pt x="865121" y="327171"/>
                </a:lnTo>
                <a:lnTo>
                  <a:pt x="897009" y="294015"/>
                </a:lnTo>
                <a:lnTo>
                  <a:pt x="929733" y="262037"/>
                </a:lnTo>
                <a:lnTo>
                  <a:pt x="963369" y="231346"/>
                </a:lnTo>
                <a:lnTo>
                  <a:pt x="997992" y="202048"/>
                </a:lnTo>
                <a:lnTo>
                  <a:pt x="1033679" y="174251"/>
                </a:lnTo>
                <a:lnTo>
                  <a:pt x="1070506" y="148061"/>
                </a:lnTo>
                <a:lnTo>
                  <a:pt x="1108548" y="123587"/>
                </a:lnTo>
                <a:lnTo>
                  <a:pt x="1147882" y="100935"/>
                </a:lnTo>
                <a:lnTo>
                  <a:pt x="1188583" y="80212"/>
                </a:lnTo>
                <a:lnTo>
                  <a:pt x="1230728" y="61525"/>
                </a:lnTo>
                <a:lnTo>
                  <a:pt x="1274393" y="44983"/>
                </a:lnTo>
                <a:lnTo>
                  <a:pt x="1319653" y="30691"/>
                </a:lnTo>
                <a:lnTo>
                  <a:pt x="1366584" y="18758"/>
                </a:lnTo>
                <a:lnTo>
                  <a:pt x="1415263" y="9290"/>
                </a:lnTo>
                <a:lnTo>
                  <a:pt x="1465766" y="2394"/>
                </a:lnTo>
                <a:lnTo>
                  <a:pt x="1495525" y="0"/>
                </a:lnTo>
              </a:path>
            </a:pathLst>
          </a:custGeom>
          <a:ln w="7990">
            <a:solidFill>
              <a:srgbClr val="322C2C"/>
            </a:solidFill>
          </a:ln>
        </p:spPr>
        <p:txBody>
          <a:bodyPr wrap="square" lIns="0" tIns="0" rIns="0" bIns="0" rtlCol="0"/>
          <a:lstStyle/>
          <a:p>
            <a:endParaRPr/>
          </a:p>
        </p:txBody>
      </p:sp>
      <p:sp>
        <p:nvSpPr>
          <p:cNvPr id="19" name="bg object 19"/>
          <p:cNvSpPr/>
          <p:nvPr/>
        </p:nvSpPr>
        <p:spPr>
          <a:xfrm>
            <a:off x="1511" y="175437"/>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sp>
        <p:nvSpPr>
          <p:cNvPr id="20" name="bg object 20"/>
          <p:cNvSpPr/>
          <p:nvPr/>
        </p:nvSpPr>
        <p:spPr>
          <a:xfrm>
            <a:off x="1511" y="3117405"/>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12" y="8"/>
            <a:ext cx="5845810" cy="3288029"/>
          </a:xfrm>
          <a:custGeom>
            <a:avLst/>
            <a:gdLst/>
            <a:ahLst/>
            <a:cxnLst/>
            <a:rect l="l" t="t" r="r" b="b"/>
            <a:pathLst>
              <a:path w="5845810" h="3288029">
                <a:moveTo>
                  <a:pt x="0" y="3287938"/>
                </a:moveTo>
                <a:lnTo>
                  <a:pt x="5845240" y="3287938"/>
                </a:lnTo>
                <a:lnTo>
                  <a:pt x="5845240" y="0"/>
                </a:lnTo>
                <a:lnTo>
                  <a:pt x="0" y="0"/>
                </a:lnTo>
                <a:lnTo>
                  <a:pt x="0" y="3287938"/>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688721" y="895703"/>
            <a:ext cx="4477256" cy="1264920"/>
          </a:xfrm>
          <a:prstGeom prst="rect">
            <a:avLst/>
          </a:prstGeom>
        </p:spPr>
        <p:txBody>
          <a:bodyPr wrap="square" lIns="0" tIns="0" rIns="0" bIns="0">
            <a:spAutoFit/>
          </a:bodyPr>
          <a:lstStyle>
            <a:lvl1pPr>
              <a:defRPr sz="2000" b="0" i="0">
                <a:solidFill>
                  <a:srgbClr val="322C2C"/>
                </a:solidFill>
                <a:latin typeface="Cambria"/>
                <a:cs typeface="Cambria"/>
              </a:defRPr>
            </a:lvl1pPr>
          </a:lstStyle>
          <a:p>
            <a:endParaRPr/>
          </a:p>
        </p:txBody>
      </p:sp>
      <p:sp>
        <p:nvSpPr>
          <p:cNvPr id="3" name="Holder 3"/>
          <p:cNvSpPr>
            <a:spLocks noGrp="1"/>
          </p:cNvSpPr>
          <p:nvPr>
            <p:ph type="body" idx="1"/>
          </p:nvPr>
        </p:nvSpPr>
        <p:spPr>
          <a:xfrm>
            <a:off x="811853" y="1091918"/>
            <a:ext cx="4230993" cy="1109980"/>
          </a:xfrm>
          <a:prstGeom prst="rect">
            <a:avLst/>
          </a:prstGeom>
        </p:spPr>
        <p:txBody>
          <a:bodyPr wrap="square" lIns="0" tIns="0" rIns="0" bIns="0">
            <a:spAutoFit/>
          </a:bodyPr>
          <a:lstStyle>
            <a:lvl1pPr>
              <a:defRPr sz="850" b="0" i="0">
                <a:solidFill>
                  <a:srgbClr val="322C2C"/>
                </a:solidFill>
                <a:latin typeface="Verdana"/>
                <a:cs typeface="Verdana"/>
              </a:defRPr>
            </a:lvl1pPr>
          </a:lstStyle>
          <a:p>
            <a:endParaRPr/>
          </a:p>
        </p:txBody>
      </p:sp>
      <p:sp>
        <p:nvSpPr>
          <p:cNvPr id="4" name="Holder 4"/>
          <p:cNvSpPr>
            <a:spLocks noGrp="1"/>
          </p:cNvSpPr>
          <p:nvPr>
            <p:ph type="ftr" sz="quarter" idx="5"/>
          </p:nvPr>
        </p:nvSpPr>
        <p:spPr>
          <a:xfrm>
            <a:off x="1990598" y="3064954"/>
            <a:ext cx="1873504" cy="16478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92735" y="3064954"/>
            <a:ext cx="1346581" cy="16478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6" name="Holder 6"/>
          <p:cNvSpPr>
            <a:spLocks noGrp="1"/>
          </p:cNvSpPr>
          <p:nvPr>
            <p:ph type="sldNum" sz="quarter" idx="7"/>
          </p:nvPr>
        </p:nvSpPr>
        <p:spPr>
          <a:xfrm>
            <a:off x="4215384" y="3064954"/>
            <a:ext cx="1346581" cy="16478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488DFCA-A688-21B0-AC4B-69BEE0ACC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37" y="476885"/>
            <a:ext cx="4861027" cy="2563792"/>
          </a:xfrm>
          <a:prstGeom prst="rect">
            <a:avLst/>
          </a:prstGeom>
        </p:spPr>
      </p:pic>
      <p:sp>
        <p:nvSpPr>
          <p:cNvPr id="4" name="TextBox 3">
            <a:extLst>
              <a:ext uri="{FF2B5EF4-FFF2-40B4-BE49-F238E27FC236}">
                <a16:creationId xmlns:a16="http://schemas.microsoft.com/office/drawing/2014/main" xmlns="" id="{42961625-3D18-FDEF-A373-F6FD010C48AF}"/>
              </a:ext>
            </a:extLst>
          </p:cNvPr>
          <p:cNvSpPr txBox="1"/>
          <p:nvPr/>
        </p:nvSpPr>
        <p:spPr>
          <a:xfrm>
            <a:off x="2537037" y="281807"/>
            <a:ext cx="975783" cy="269754"/>
          </a:xfrm>
          <a:prstGeom prst="rect">
            <a:avLst/>
          </a:prstGeom>
          <a:noFill/>
        </p:spPr>
        <p:txBody>
          <a:bodyPr wrap="square" rtlCol="0">
            <a:spAutoFit/>
          </a:bodyPr>
          <a:lstStyle/>
          <a:p>
            <a:r>
              <a:rPr lang="en-IN" sz="1153" dirty="0"/>
              <a:t>GUESS!!</a:t>
            </a:r>
          </a:p>
        </p:txBody>
      </p:sp>
    </p:spTree>
    <p:extLst>
      <p:ext uri="{BB962C8B-B14F-4D97-AF65-F5344CB8AC3E}">
        <p14:creationId xmlns:p14="http://schemas.microsoft.com/office/powerpoint/2010/main" val="290019912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0924" y="1289306"/>
            <a:ext cx="2112977" cy="710561"/>
          </a:xfrm>
          <a:prstGeom prst="rect">
            <a:avLst/>
          </a:prstGeom>
        </p:spPr>
        <p:txBody>
          <a:bodyPr vert="horz" wrap="square" lIns="0" tIns="17889" rIns="0" bIns="0" rtlCol="0">
            <a:spAutoFit/>
          </a:bodyPr>
          <a:lstStyle/>
          <a:p>
            <a:pPr marL="8132" marR="3253">
              <a:lnSpc>
                <a:spcPts val="1825"/>
              </a:lnSpc>
              <a:spcBef>
                <a:spcPts val="140"/>
              </a:spcBef>
            </a:pPr>
            <a:r>
              <a:rPr sz="1537" b="1" spc="115" dirty="0">
                <a:solidFill>
                  <a:srgbClr val="1A1A1A"/>
                </a:solidFill>
                <a:latin typeface="Arial"/>
                <a:cs typeface="Arial"/>
              </a:rPr>
              <a:t>We </a:t>
            </a:r>
            <a:r>
              <a:rPr sz="1537" b="1" spc="45" dirty="0">
                <a:solidFill>
                  <a:srgbClr val="1A1A1A"/>
                </a:solidFill>
                <a:latin typeface="Arial"/>
                <a:cs typeface="Arial"/>
              </a:rPr>
              <a:t>implemented </a:t>
            </a:r>
            <a:r>
              <a:rPr sz="1537" b="1" spc="10" dirty="0">
                <a:solidFill>
                  <a:srgbClr val="1A1A1A"/>
                </a:solidFill>
                <a:latin typeface="Arial"/>
                <a:cs typeface="Arial"/>
              </a:rPr>
              <a:t>2</a:t>
            </a:r>
            <a:r>
              <a:rPr lang="en-US" sz="1537" b="1" spc="10" dirty="0">
                <a:solidFill>
                  <a:srgbClr val="1A1A1A"/>
                </a:solidFill>
                <a:latin typeface="Arial"/>
                <a:cs typeface="Arial"/>
              </a:rPr>
              <a:t>7</a:t>
            </a:r>
            <a:r>
              <a:rPr sz="1537" b="1" spc="10" dirty="0">
                <a:solidFill>
                  <a:srgbClr val="1A1A1A"/>
                </a:solidFill>
                <a:latin typeface="Arial"/>
                <a:cs typeface="Arial"/>
              </a:rPr>
              <a:t> </a:t>
            </a:r>
            <a:r>
              <a:rPr sz="1537" b="1" spc="-6" dirty="0">
                <a:solidFill>
                  <a:srgbClr val="1A1A1A"/>
                </a:solidFill>
                <a:latin typeface="Arial"/>
                <a:cs typeface="Arial"/>
              </a:rPr>
              <a:t>symbols(A-Z, </a:t>
            </a:r>
            <a:r>
              <a:rPr sz="1537" b="1" spc="13" dirty="0">
                <a:solidFill>
                  <a:srgbClr val="1A1A1A"/>
                </a:solidFill>
                <a:latin typeface="Arial"/>
                <a:cs typeface="Arial"/>
              </a:rPr>
              <a:t>blank)</a:t>
            </a:r>
            <a:r>
              <a:rPr sz="1537" b="1" spc="-163" dirty="0">
                <a:solidFill>
                  <a:srgbClr val="1A1A1A"/>
                </a:solidFill>
                <a:latin typeface="Arial"/>
                <a:cs typeface="Arial"/>
              </a:rPr>
              <a:t> </a:t>
            </a:r>
            <a:r>
              <a:rPr sz="1537" b="1" spc="22" dirty="0">
                <a:solidFill>
                  <a:srgbClr val="1A1A1A"/>
                </a:solidFill>
                <a:latin typeface="Arial"/>
                <a:cs typeface="Arial"/>
              </a:rPr>
              <a:t>of  </a:t>
            </a:r>
            <a:r>
              <a:rPr sz="1537" b="1" spc="-67" dirty="0">
                <a:solidFill>
                  <a:srgbClr val="1A1A1A"/>
                </a:solidFill>
                <a:latin typeface="Arial"/>
                <a:cs typeface="Arial"/>
              </a:rPr>
              <a:t>ASL </a:t>
            </a:r>
            <a:r>
              <a:rPr sz="1537" b="1" spc="-26" dirty="0">
                <a:solidFill>
                  <a:srgbClr val="1A1A1A"/>
                </a:solidFill>
                <a:latin typeface="Arial"/>
                <a:cs typeface="Arial"/>
              </a:rPr>
              <a:t>in </a:t>
            </a:r>
            <a:r>
              <a:rPr sz="1537" b="1" dirty="0">
                <a:solidFill>
                  <a:srgbClr val="1A1A1A"/>
                </a:solidFill>
                <a:latin typeface="Arial"/>
                <a:cs typeface="Arial"/>
              </a:rPr>
              <a:t>our</a:t>
            </a:r>
            <a:r>
              <a:rPr sz="1537" b="1" spc="-99" dirty="0">
                <a:solidFill>
                  <a:srgbClr val="1A1A1A"/>
                </a:solidFill>
                <a:latin typeface="Arial"/>
                <a:cs typeface="Arial"/>
              </a:rPr>
              <a:t> </a:t>
            </a:r>
            <a:r>
              <a:rPr sz="1537" b="1" spc="6" dirty="0">
                <a:solidFill>
                  <a:srgbClr val="1A1A1A"/>
                </a:solidFill>
                <a:latin typeface="Arial"/>
                <a:cs typeface="Arial"/>
              </a:rPr>
              <a:t>project.</a:t>
            </a:r>
            <a:endParaRPr sz="1537" dirty="0">
              <a:latin typeface="Arial"/>
              <a:cs typeface="Arial"/>
            </a:endParaRPr>
          </a:p>
        </p:txBody>
      </p:sp>
      <p:sp>
        <p:nvSpPr>
          <p:cNvPr id="3" name="object 3"/>
          <p:cNvSpPr/>
          <p:nvPr/>
        </p:nvSpPr>
        <p:spPr>
          <a:xfrm>
            <a:off x="2741438" y="648889"/>
            <a:ext cx="2679838" cy="1848242"/>
          </a:xfrm>
          <a:prstGeom prst="rect">
            <a:avLst/>
          </a:prstGeom>
          <a:blipFill>
            <a:blip r:embed="rId2" cstate="print"/>
            <a:stretch>
              <a:fillRect/>
            </a:stretch>
          </a:blipFill>
        </p:spPr>
        <p:txBody>
          <a:bodyPr wrap="square" lIns="0" tIns="0" rIns="0" bIns="0" rtlCol="0"/>
          <a:lstStyle/>
          <a:p>
            <a:endParaRPr sz="1153"/>
          </a:p>
        </p:txBody>
      </p:sp>
      <p:pic>
        <p:nvPicPr>
          <p:cNvPr id="4" name="Picture 3">
            <a:extLst>
              <a:ext uri="{FF2B5EF4-FFF2-40B4-BE49-F238E27FC236}">
                <a16:creationId xmlns:a16="http://schemas.microsoft.com/office/drawing/2014/main" xmlns="" id="{C4AFF41E-7D60-74F7-2E1D-E997F0AEDD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9" y="1191"/>
            <a:ext cx="777432" cy="514911"/>
          </a:xfrm>
          <a:prstGeom prst="rect">
            <a:avLst/>
          </a:prstGeom>
        </p:spPr>
      </p:pic>
      <p:sp>
        <p:nvSpPr>
          <p:cNvPr id="5" name="Title 4">
            <a:extLst>
              <a:ext uri="{FF2B5EF4-FFF2-40B4-BE49-F238E27FC236}">
                <a16:creationId xmlns:a16="http://schemas.microsoft.com/office/drawing/2014/main" xmlns="" id="{5F59FD5C-B0BE-11F3-6F41-B3D2F3F3A75F}"/>
              </a:ext>
            </a:extLst>
          </p:cNvPr>
          <p:cNvSpPr>
            <a:spLocks noGrp="1"/>
          </p:cNvSpPr>
          <p:nvPr>
            <p:ph type="title"/>
          </p:nvPr>
        </p:nvSpPr>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749" y="843757"/>
            <a:ext cx="3146901" cy="599464"/>
          </a:xfrm>
          <a:prstGeom prst="rect">
            <a:avLst/>
          </a:prstGeom>
        </p:spPr>
        <p:txBody>
          <a:bodyPr vert="horz" wrap="square" lIns="0" tIns="8132" rIns="0" bIns="0" rtlCol="0">
            <a:spAutoFit/>
          </a:bodyPr>
          <a:lstStyle/>
          <a:p>
            <a:pPr marL="8132">
              <a:spcBef>
                <a:spcPts val="64"/>
              </a:spcBef>
            </a:pPr>
            <a:r>
              <a:rPr sz="3842" spc="67" dirty="0"/>
              <a:t>Methodology</a:t>
            </a:r>
            <a:endParaRPr sz="3842"/>
          </a:p>
        </p:txBody>
      </p:sp>
      <p:pic>
        <p:nvPicPr>
          <p:cNvPr id="3" name="Picture 2">
            <a:extLst>
              <a:ext uri="{FF2B5EF4-FFF2-40B4-BE49-F238E27FC236}">
                <a16:creationId xmlns:a16="http://schemas.microsoft.com/office/drawing/2014/main" xmlns="" id="{8BF7D0CD-4115-9BAA-8366-3ECD994E85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9" y="1191"/>
            <a:ext cx="777432" cy="5149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1838" y="7632"/>
            <a:ext cx="5138760" cy="481215"/>
          </a:xfrm>
          <a:custGeom>
            <a:avLst/>
            <a:gdLst/>
            <a:ahLst/>
            <a:cxnLst/>
            <a:rect l="l" t="t" r="r" b="b"/>
            <a:pathLst>
              <a:path w="9144000" h="488315">
                <a:moveTo>
                  <a:pt x="9143981" y="487799"/>
                </a:moveTo>
                <a:lnTo>
                  <a:pt x="0" y="487799"/>
                </a:lnTo>
                <a:lnTo>
                  <a:pt x="0" y="0"/>
                </a:lnTo>
                <a:lnTo>
                  <a:pt x="9143981" y="0"/>
                </a:lnTo>
                <a:lnTo>
                  <a:pt x="9143981" y="487799"/>
                </a:lnTo>
                <a:close/>
              </a:path>
            </a:pathLst>
          </a:custGeom>
          <a:solidFill>
            <a:schemeClr val="bg2"/>
          </a:solidFill>
          <a:ln>
            <a:solidFill>
              <a:schemeClr val="tx2">
                <a:lumMod val="60000"/>
                <a:lumOff val="40000"/>
              </a:schemeClr>
            </a:solidFill>
          </a:ln>
        </p:spPr>
        <p:txBody>
          <a:bodyPr wrap="square" lIns="0" tIns="0" rIns="0" bIns="0" rtlCol="0"/>
          <a:lstStyle/>
          <a:p>
            <a:pPr algn="ctr"/>
            <a:r>
              <a:rPr lang="en-US" sz="1537" b="1" spc="61" dirty="0">
                <a:latin typeface="Times New Roman" panose="02020603050405020304" pitchFamily="18" charset="0"/>
                <a:cs typeface="Times New Roman" panose="02020603050405020304" pitchFamily="18" charset="0"/>
              </a:rPr>
              <a:t>How</a:t>
            </a:r>
            <a:r>
              <a:rPr lang="en-US" sz="1537" b="1" spc="-96" dirty="0">
                <a:latin typeface="Times New Roman" panose="02020603050405020304" pitchFamily="18" charset="0"/>
                <a:cs typeface="Times New Roman" panose="02020603050405020304" pitchFamily="18" charset="0"/>
              </a:rPr>
              <a:t> </a:t>
            </a:r>
            <a:r>
              <a:rPr lang="en-US" sz="1537" b="1" spc="118" dirty="0">
                <a:latin typeface="Times New Roman" panose="02020603050405020304" pitchFamily="18" charset="0"/>
                <a:cs typeface="Times New Roman" panose="02020603050405020304" pitchFamily="18" charset="0"/>
              </a:rPr>
              <a:t>we</a:t>
            </a:r>
            <a:r>
              <a:rPr lang="en-US" sz="1537" b="1" spc="-93" dirty="0">
                <a:latin typeface="Times New Roman" panose="02020603050405020304" pitchFamily="18" charset="0"/>
                <a:cs typeface="Times New Roman" panose="02020603050405020304" pitchFamily="18" charset="0"/>
              </a:rPr>
              <a:t> </a:t>
            </a:r>
            <a:r>
              <a:rPr lang="en-US" sz="1537" b="1" spc="61" dirty="0">
                <a:latin typeface="Times New Roman" panose="02020603050405020304" pitchFamily="18" charset="0"/>
                <a:cs typeface="Times New Roman" panose="02020603050405020304" pitchFamily="18" charset="0"/>
              </a:rPr>
              <a:t>generated</a:t>
            </a:r>
            <a:r>
              <a:rPr lang="en-US" sz="1537" b="1" spc="-93" dirty="0">
                <a:latin typeface="Times New Roman" panose="02020603050405020304" pitchFamily="18" charset="0"/>
                <a:cs typeface="Times New Roman" panose="02020603050405020304" pitchFamily="18" charset="0"/>
              </a:rPr>
              <a:t> </a:t>
            </a:r>
            <a:r>
              <a:rPr lang="en-US" sz="1537" b="1" spc="67" dirty="0">
                <a:latin typeface="Times New Roman" panose="02020603050405020304" pitchFamily="18" charset="0"/>
                <a:cs typeface="Times New Roman" panose="02020603050405020304" pitchFamily="18" charset="0"/>
              </a:rPr>
              <a:t>data</a:t>
            </a:r>
            <a:r>
              <a:rPr lang="en-US" sz="1537" b="1" spc="-96" dirty="0">
                <a:latin typeface="Times New Roman" panose="02020603050405020304" pitchFamily="18" charset="0"/>
                <a:cs typeface="Times New Roman" panose="02020603050405020304" pitchFamily="18" charset="0"/>
              </a:rPr>
              <a:t> </a:t>
            </a:r>
            <a:r>
              <a:rPr lang="en-US" sz="1537" b="1" spc="26" dirty="0">
                <a:latin typeface="Times New Roman" panose="02020603050405020304" pitchFamily="18" charset="0"/>
                <a:cs typeface="Times New Roman" panose="02020603050405020304" pitchFamily="18" charset="0"/>
              </a:rPr>
              <a:t>set</a:t>
            </a:r>
            <a:r>
              <a:rPr lang="en-US" sz="1537" b="1" spc="-93" dirty="0">
                <a:latin typeface="Times New Roman" panose="02020603050405020304" pitchFamily="18" charset="0"/>
                <a:cs typeface="Times New Roman" panose="02020603050405020304" pitchFamily="18" charset="0"/>
              </a:rPr>
              <a:t> </a:t>
            </a:r>
            <a:r>
              <a:rPr lang="en-US" sz="1537" b="1" spc="32" dirty="0">
                <a:latin typeface="Times New Roman" panose="02020603050405020304" pitchFamily="18" charset="0"/>
                <a:cs typeface="Times New Roman" panose="02020603050405020304" pitchFamily="18" charset="0"/>
              </a:rPr>
              <a:t>and  did </a:t>
            </a:r>
            <a:r>
              <a:rPr lang="en-US" sz="1537" b="1" spc="45" dirty="0">
                <a:latin typeface="Times New Roman" panose="02020603050405020304" pitchFamily="18" charset="0"/>
                <a:cs typeface="Times New Roman" panose="02020603050405020304" pitchFamily="18" charset="0"/>
              </a:rPr>
              <a:t>Data </a:t>
            </a:r>
            <a:r>
              <a:rPr lang="en-US" sz="1537" b="1" spc="-13" dirty="0">
                <a:latin typeface="Times New Roman" panose="02020603050405020304" pitchFamily="18" charset="0"/>
                <a:cs typeface="Times New Roman" panose="02020603050405020304" pitchFamily="18" charset="0"/>
              </a:rPr>
              <a:t>Preprocessing</a:t>
            </a:r>
            <a:r>
              <a:rPr lang="en-US" sz="1537" b="1" spc="-352" dirty="0">
                <a:latin typeface="Times New Roman" panose="02020603050405020304" pitchFamily="18" charset="0"/>
                <a:cs typeface="Times New Roman" panose="02020603050405020304" pitchFamily="18" charset="0"/>
              </a:rPr>
              <a:t> </a:t>
            </a:r>
            <a:r>
              <a:rPr lang="en-US" sz="1537" b="1" spc="-288" dirty="0">
                <a:latin typeface="Times New Roman" panose="02020603050405020304" pitchFamily="18" charset="0"/>
                <a:cs typeface="Times New Roman" panose="02020603050405020304" pitchFamily="18" charset="0"/>
              </a:rPr>
              <a:t>?</a:t>
            </a:r>
            <a:endParaRPr sz="1537" b="1" dirty="0">
              <a:latin typeface="Times New Roman" panose="02020603050405020304" pitchFamily="18" charset="0"/>
              <a:cs typeface="Times New Roman" panose="02020603050405020304" pitchFamily="18" charset="0"/>
            </a:endParaRPr>
          </a:p>
        </p:txBody>
      </p:sp>
      <p:sp>
        <p:nvSpPr>
          <p:cNvPr id="5" name="object 5"/>
          <p:cNvSpPr/>
          <p:nvPr/>
        </p:nvSpPr>
        <p:spPr>
          <a:xfrm>
            <a:off x="531680" y="763923"/>
            <a:ext cx="241100" cy="29680"/>
          </a:xfrm>
          <a:custGeom>
            <a:avLst/>
            <a:gdLst/>
            <a:ahLst/>
            <a:cxnLst/>
            <a:rect l="l" t="t" r="r" b="b"/>
            <a:pathLst>
              <a:path w="376555" h="46355">
                <a:moveTo>
                  <a:pt x="376011" y="45827"/>
                </a:moveTo>
                <a:lnTo>
                  <a:pt x="0" y="45827"/>
                </a:lnTo>
                <a:lnTo>
                  <a:pt x="0" y="0"/>
                </a:lnTo>
                <a:lnTo>
                  <a:pt x="376011" y="0"/>
                </a:lnTo>
                <a:lnTo>
                  <a:pt x="376011" y="45827"/>
                </a:lnTo>
                <a:close/>
              </a:path>
            </a:pathLst>
          </a:custGeom>
          <a:solidFill>
            <a:srgbClr val="1A9987"/>
          </a:solidFill>
        </p:spPr>
        <p:txBody>
          <a:bodyPr wrap="square" lIns="0" tIns="0" rIns="0" bIns="0" rtlCol="0"/>
          <a:lstStyle/>
          <a:p>
            <a:endParaRPr sz="1153"/>
          </a:p>
        </p:txBody>
      </p:sp>
      <p:grpSp>
        <p:nvGrpSpPr>
          <p:cNvPr id="9" name="object 9"/>
          <p:cNvGrpSpPr/>
          <p:nvPr/>
        </p:nvGrpSpPr>
        <p:grpSpPr>
          <a:xfrm>
            <a:off x="1726770" y="1873110"/>
            <a:ext cx="567174" cy="109776"/>
            <a:chOff x="2696907" y="2923606"/>
            <a:chExt cx="885825" cy="171450"/>
          </a:xfrm>
        </p:grpSpPr>
        <p:sp>
          <p:nvSpPr>
            <p:cNvPr id="10" name="object 10"/>
            <p:cNvSpPr/>
            <p:nvPr/>
          </p:nvSpPr>
          <p:spPr>
            <a:xfrm>
              <a:off x="2701669" y="2928369"/>
              <a:ext cx="876300" cy="161925"/>
            </a:xfrm>
            <a:custGeom>
              <a:avLst/>
              <a:gdLst/>
              <a:ahLst/>
              <a:cxnLst/>
              <a:rect l="l" t="t" r="r" b="b"/>
              <a:pathLst>
                <a:path w="876300" h="161925">
                  <a:moveTo>
                    <a:pt x="795448" y="161699"/>
                  </a:moveTo>
                  <a:lnTo>
                    <a:pt x="795448" y="121274"/>
                  </a:lnTo>
                  <a:lnTo>
                    <a:pt x="0" y="121274"/>
                  </a:lnTo>
                  <a:lnTo>
                    <a:pt x="0" y="40424"/>
                  </a:lnTo>
                  <a:lnTo>
                    <a:pt x="795448" y="40424"/>
                  </a:lnTo>
                  <a:lnTo>
                    <a:pt x="795448" y="0"/>
                  </a:lnTo>
                  <a:lnTo>
                    <a:pt x="876298" y="80849"/>
                  </a:lnTo>
                  <a:lnTo>
                    <a:pt x="795448" y="161699"/>
                  </a:lnTo>
                  <a:close/>
                </a:path>
              </a:pathLst>
            </a:custGeom>
            <a:solidFill>
              <a:srgbClr val="E8EDED"/>
            </a:solidFill>
          </p:spPr>
          <p:txBody>
            <a:bodyPr wrap="square" lIns="0" tIns="0" rIns="0" bIns="0" rtlCol="0"/>
            <a:lstStyle/>
            <a:p>
              <a:endParaRPr sz="1153"/>
            </a:p>
          </p:txBody>
        </p:sp>
        <p:sp>
          <p:nvSpPr>
            <p:cNvPr id="11" name="object 11"/>
            <p:cNvSpPr/>
            <p:nvPr/>
          </p:nvSpPr>
          <p:spPr>
            <a:xfrm>
              <a:off x="2701669" y="2928369"/>
              <a:ext cx="876300" cy="161925"/>
            </a:xfrm>
            <a:custGeom>
              <a:avLst/>
              <a:gdLst/>
              <a:ahLst/>
              <a:cxnLst/>
              <a:rect l="l" t="t" r="r" b="b"/>
              <a:pathLst>
                <a:path w="876300" h="161925">
                  <a:moveTo>
                    <a:pt x="0" y="40424"/>
                  </a:moveTo>
                  <a:lnTo>
                    <a:pt x="795448" y="40424"/>
                  </a:lnTo>
                  <a:lnTo>
                    <a:pt x="795448" y="0"/>
                  </a:lnTo>
                  <a:lnTo>
                    <a:pt x="876298" y="80849"/>
                  </a:lnTo>
                  <a:lnTo>
                    <a:pt x="795448" y="161699"/>
                  </a:lnTo>
                  <a:lnTo>
                    <a:pt x="795448" y="121274"/>
                  </a:lnTo>
                  <a:lnTo>
                    <a:pt x="0" y="121274"/>
                  </a:lnTo>
                  <a:lnTo>
                    <a:pt x="0" y="40424"/>
                  </a:lnTo>
                  <a:close/>
                </a:path>
              </a:pathLst>
            </a:custGeom>
            <a:ln w="9524">
              <a:solidFill>
                <a:srgbClr val="1A1A1A"/>
              </a:solidFill>
            </a:ln>
          </p:spPr>
          <p:txBody>
            <a:bodyPr wrap="square" lIns="0" tIns="0" rIns="0" bIns="0" rtlCol="0"/>
            <a:lstStyle/>
            <a:p>
              <a:endParaRPr sz="1153"/>
            </a:p>
          </p:txBody>
        </p:sp>
      </p:grpSp>
      <p:grpSp>
        <p:nvGrpSpPr>
          <p:cNvPr id="12" name="object 12"/>
          <p:cNvGrpSpPr/>
          <p:nvPr/>
        </p:nvGrpSpPr>
        <p:grpSpPr>
          <a:xfrm>
            <a:off x="3752460" y="1881386"/>
            <a:ext cx="422433" cy="109776"/>
            <a:chOff x="5860675" y="2936531"/>
            <a:chExt cx="659765" cy="171450"/>
          </a:xfrm>
        </p:grpSpPr>
        <p:sp>
          <p:nvSpPr>
            <p:cNvPr id="13" name="object 13"/>
            <p:cNvSpPr/>
            <p:nvPr/>
          </p:nvSpPr>
          <p:spPr>
            <a:xfrm>
              <a:off x="5865438" y="2941294"/>
              <a:ext cx="650240" cy="161925"/>
            </a:xfrm>
            <a:custGeom>
              <a:avLst/>
              <a:gdLst/>
              <a:ahLst/>
              <a:cxnLst/>
              <a:rect l="l" t="t" r="r" b="b"/>
              <a:pathLst>
                <a:path w="650240" h="161925">
                  <a:moveTo>
                    <a:pt x="568948" y="161699"/>
                  </a:moveTo>
                  <a:lnTo>
                    <a:pt x="568948" y="121274"/>
                  </a:lnTo>
                  <a:lnTo>
                    <a:pt x="0" y="121274"/>
                  </a:lnTo>
                  <a:lnTo>
                    <a:pt x="0" y="40424"/>
                  </a:lnTo>
                  <a:lnTo>
                    <a:pt x="568948" y="40424"/>
                  </a:lnTo>
                  <a:lnTo>
                    <a:pt x="568948" y="0"/>
                  </a:lnTo>
                  <a:lnTo>
                    <a:pt x="649798" y="80849"/>
                  </a:lnTo>
                  <a:lnTo>
                    <a:pt x="568948" y="161699"/>
                  </a:lnTo>
                  <a:close/>
                </a:path>
              </a:pathLst>
            </a:custGeom>
            <a:solidFill>
              <a:srgbClr val="E8EDED"/>
            </a:solidFill>
          </p:spPr>
          <p:txBody>
            <a:bodyPr wrap="square" lIns="0" tIns="0" rIns="0" bIns="0" rtlCol="0"/>
            <a:lstStyle/>
            <a:p>
              <a:endParaRPr sz="1153"/>
            </a:p>
          </p:txBody>
        </p:sp>
        <p:sp>
          <p:nvSpPr>
            <p:cNvPr id="14" name="object 14"/>
            <p:cNvSpPr/>
            <p:nvPr/>
          </p:nvSpPr>
          <p:spPr>
            <a:xfrm>
              <a:off x="5865438" y="2941294"/>
              <a:ext cx="650240" cy="161925"/>
            </a:xfrm>
            <a:custGeom>
              <a:avLst/>
              <a:gdLst/>
              <a:ahLst/>
              <a:cxnLst/>
              <a:rect l="l" t="t" r="r" b="b"/>
              <a:pathLst>
                <a:path w="650240" h="161925">
                  <a:moveTo>
                    <a:pt x="0" y="40424"/>
                  </a:moveTo>
                  <a:lnTo>
                    <a:pt x="568948" y="40424"/>
                  </a:lnTo>
                  <a:lnTo>
                    <a:pt x="568948" y="0"/>
                  </a:lnTo>
                  <a:lnTo>
                    <a:pt x="649798" y="80849"/>
                  </a:lnTo>
                  <a:lnTo>
                    <a:pt x="568948" y="161699"/>
                  </a:lnTo>
                  <a:lnTo>
                    <a:pt x="568948" y="121274"/>
                  </a:lnTo>
                  <a:lnTo>
                    <a:pt x="0" y="121274"/>
                  </a:lnTo>
                  <a:lnTo>
                    <a:pt x="0" y="40424"/>
                  </a:lnTo>
                  <a:close/>
                </a:path>
              </a:pathLst>
            </a:custGeom>
            <a:ln w="9524">
              <a:solidFill>
                <a:srgbClr val="1A1A1A"/>
              </a:solidFill>
            </a:ln>
          </p:spPr>
          <p:txBody>
            <a:bodyPr wrap="square" lIns="0" tIns="0" rIns="0" bIns="0" rtlCol="0"/>
            <a:lstStyle/>
            <a:p>
              <a:endParaRPr sz="1153"/>
            </a:p>
          </p:txBody>
        </p:sp>
      </p:grpSp>
      <p:sp>
        <p:nvSpPr>
          <p:cNvPr id="15" name="object 15"/>
          <p:cNvSpPr txBox="1"/>
          <p:nvPr/>
        </p:nvSpPr>
        <p:spPr>
          <a:xfrm>
            <a:off x="213772" y="876050"/>
            <a:ext cx="1152325" cy="363052"/>
          </a:xfrm>
          <a:prstGeom prst="rect">
            <a:avLst/>
          </a:prstGeom>
        </p:spPr>
        <p:txBody>
          <a:bodyPr vert="horz" wrap="square" lIns="0" tIns="8132" rIns="0" bIns="0" rtlCol="0">
            <a:spAutoFit/>
          </a:bodyPr>
          <a:lstStyle/>
          <a:p>
            <a:pPr marL="8132" algn="ctr">
              <a:spcBef>
                <a:spcPts val="64"/>
              </a:spcBef>
            </a:pPr>
            <a:r>
              <a:rPr sz="1153" b="1" spc="6" dirty="0">
                <a:latin typeface="Lato"/>
                <a:cs typeface="Lato"/>
              </a:rPr>
              <a:t>Capturing </a:t>
            </a:r>
            <a:r>
              <a:rPr sz="1153" b="1" spc="3" dirty="0">
                <a:latin typeface="Lato"/>
                <a:cs typeface="Lato"/>
              </a:rPr>
              <a:t>Raw</a:t>
            </a:r>
            <a:r>
              <a:rPr sz="1153" b="1" spc="-157" dirty="0">
                <a:latin typeface="Lato"/>
                <a:cs typeface="Lato"/>
              </a:rPr>
              <a:t> </a:t>
            </a:r>
            <a:r>
              <a:rPr sz="1153" b="1" spc="6" dirty="0">
                <a:latin typeface="Lato"/>
                <a:cs typeface="Lato"/>
              </a:rPr>
              <a:t>Image</a:t>
            </a:r>
            <a:endParaRPr sz="1153" dirty="0">
              <a:latin typeface="Lato"/>
              <a:cs typeface="Lato"/>
            </a:endParaRPr>
          </a:p>
        </p:txBody>
      </p:sp>
      <p:sp>
        <p:nvSpPr>
          <p:cNvPr id="16" name="object 16"/>
          <p:cNvSpPr txBox="1"/>
          <p:nvPr/>
        </p:nvSpPr>
        <p:spPr>
          <a:xfrm>
            <a:off x="2367316" y="876050"/>
            <a:ext cx="1145504" cy="185632"/>
          </a:xfrm>
          <a:prstGeom prst="rect">
            <a:avLst/>
          </a:prstGeom>
        </p:spPr>
        <p:txBody>
          <a:bodyPr vert="horz" wrap="square" lIns="0" tIns="8132" rIns="0" bIns="0" rtlCol="0">
            <a:spAutoFit/>
          </a:bodyPr>
          <a:lstStyle/>
          <a:p>
            <a:pPr marL="8132" algn="ctr">
              <a:spcBef>
                <a:spcPts val="64"/>
              </a:spcBef>
            </a:pPr>
            <a:r>
              <a:rPr sz="1153" b="1" spc="13" dirty="0">
                <a:latin typeface="Lato"/>
                <a:cs typeface="Lato"/>
              </a:rPr>
              <a:t>Gray </a:t>
            </a:r>
            <a:r>
              <a:rPr sz="1153" b="1" dirty="0">
                <a:latin typeface="Lato"/>
                <a:cs typeface="Lato"/>
              </a:rPr>
              <a:t>Scale</a:t>
            </a:r>
            <a:r>
              <a:rPr sz="1153" b="1" spc="-166" dirty="0">
                <a:latin typeface="Lato"/>
                <a:cs typeface="Lato"/>
              </a:rPr>
              <a:t> </a:t>
            </a:r>
            <a:r>
              <a:rPr sz="1153" b="1" spc="6" dirty="0">
                <a:latin typeface="Lato"/>
                <a:cs typeface="Lato"/>
              </a:rPr>
              <a:t>Image</a:t>
            </a:r>
            <a:endParaRPr sz="1153" dirty="0">
              <a:latin typeface="Lato"/>
              <a:cs typeface="Lato"/>
            </a:endParaRPr>
          </a:p>
        </p:txBody>
      </p:sp>
      <p:sp>
        <p:nvSpPr>
          <p:cNvPr id="17" name="object 17"/>
          <p:cNvSpPr txBox="1">
            <a:spLocks noGrp="1"/>
          </p:cNvSpPr>
          <p:nvPr>
            <p:ph type="title"/>
          </p:nvPr>
        </p:nvSpPr>
        <p:spPr>
          <a:xfrm>
            <a:off x="4320050" y="876049"/>
            <a:ext cx="1361218" cy="354138"/>
          </a:xfrm>
          <a:prstGeom prst="rect">
            <a:avLst/>
          </a:prstGeom>
        </p:spPr>
        <p:txBody>
          <a:bodyPr vert="horz" wrap="square" lIns="0" tIns="6912" rIns="0" bIns="0" rtlCol="0">
            <a:normAutofit fontScale="90000"/>
          </a:bodyPr>
          <a:lstStyle/>
          <a:p>
            <a:pPr marL="541172" marR="3253" indent="-533446" algn="l">
              <a:lnSpc>
                <a:spcPct val="100699"/>
              </a:lnSpc>
              <a:spcBef>
                <a:spcPts val="54"/>
              </a:spcBef>
            </a:pPr>
            <a:r>
              <a:rPr sz="1153" spc="6" dirty="0">
                <a:solidFill>
                  <a:srgbClr val="000000"/>
                </a:solidFill>
                <a:latin typeface="Lato"/>
                <a:cs typeface="Lato"/>
              </a:rPr>
              <a:t>Imag</a:t>
            </a:r>
            <a:r>
              <a:rPr lang="en-US" sz="1153" spc="6" dirty="0">
                <a:solidFill>
                  <a:srgbClr val="000000"/>
                </a:solidFill>
                <a:latin typeface="Lato"/>
                <a:cs typeface="Lato"/>
              </a:rPr>
              <a:t>e post Gaussian Blur</a:t>
            </a:r>
            <a:endParaRPr sz="1153" dirty="0">
              <a:latin typeface="Lato"/>
              <a:cs typeface="Lato"/>
            </a:endParaRPr>
          </a:p>
        </p:txBody>
      </p:sp>
      <p:pic>
        <p:nvPicPr>
          <p:cNvPr id="21" name="Picture 20">
            <a:extLst>
              <a:ext uri="{FF2B5EF4-FFF2-40B4-BE49-F238E27FC236}">
                <a16:creationId xmlns:a16="http://schemas.microsoft.com/office/drawing/2014/main" xmlns="" id="{B015E11A-A4BD-486D-8C2C-F46D418EB2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7316" y="1391262"/>
            <a:ext cx="1361218" cy="1492623"/>
          </a:xfrm>
          <a:prstGeom prst="rect">
            <a:avLst/>
          </a:prstGeom>
        </p:spPr>
      </p:pic>
      <p:pic>
        <p:nvPicPr>
          <p:cNvPr id="23" name="Picture 22">
            <a:extLst>
              <a:ext uri="{FF2B5EF4-FFF2-40B4-BE49-F238E27FC236}">
                <a16:creationId xmlns:a16="http://schemas.microsoft.com/office/drawing/2014/main" xmlns="" id="{85607C0A-10D5-4616-B36A-ECE88BAC2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8485" y="1402453"/>
            <a:ext cx="1404349" cy="1404349"/>
          </a:xfrm>
          <a:prstGeom prst="rect">
            <a:avLst/>
          </a:prstGeom>
        </p:spPr>
      </p:pic>
      <p:pic>
        <p:nvPicPr>
          <p:cNvPr id="3" name="Picture 2">
            <a:extLst>
              <a:ext uri="{FF2B5EF4-FFF2-40B4-BE49-F238E27FC236}">
                <a16:creationId xmlns:a16="http://schemas.microsoft.com/office/drawing/2014/main" xmlns="" id="{F30436D8-C580-EE86-DBEC-06A48316FB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9" y="1191"/>
            <a:ext cx="777432" cy="514911"/>
          </a:xfrm>
          <a:prstGeom prst="rect">
            <a:avLst/>
          </a:prstGeom>
        </p:spPr>
      </p:pic>
      <p:pic>
        <p:nvPicPr>
          <p:cNvPr id="6" name="Picture 5">
            <a:extLst>
              <a:ext uri="{FF2B5EF4-FFF2-40B4-BE49-F238E27FC236}">
                <a16:creationId xmlns:a16="http://schemas.microsoft.com/office/drawing/2014/main" xmlns="" id="{D3AD8004-13A5-CD91-F364-3E972A74F847}"/>
              </a:ext>
            </a:extLst>
          </p:cNvPr>
          <p:cNvPicPr>
            <a:picLocks noChangeAspect="1"/>
          </p:cNvPicPr>
          <p:nvPr/>
        </p:nvPicPr>
        <p:blipFill>
          <a:blip r:embed="rId5"/>
          <a:stretch>
            <a:fillRect/>
          </a:stretch>
        </p:blipFill>
        <p:spPr>
          <a:xfrm>
            <a:off x="237655" y="1471563"/>
            <a:ext cx="1478676" cy="12496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32188" y="1775497"/>
            <a:ext cx="78063" cy="77250"/>
          </a:xfrm>
          <a:custGeom>
            <a:avLst/>
            <a:gdLst/>
            <a:ahLst/>
            <a:cxnLst/>
            <a:rect l="l" t="t" r="r" b="b"/>
            <a:pathLst>
              <a:path w="121919" h="120650">
                <a:moveTo>
                  <a:pt x="121424" y="52070"/>
                </a:moveTo>
                <a:lnTo>
                  <a:pt x="68897" y="52070"/>
                </a:lnTo>
                <a:lnTo>
                  <a:pt x="68897" y="0"/>
                </a:lnTo>
                <a:lnTo>
                  <a:pt x="52527" y="0"/>
                </a:lnTo>
                <a:lnTo>
                  <a:pt x="52527" y="52070"/>
                </a:lnTo>
                <a:lnTo>
                  <a:pt x="0" y="52070"/>
                </a:lnTo>
                <a:lnTo>
                  <a:pt x="0" y="68580"/>
                </a:lnTo>
                <a:lnTo>
                  <a:pt x="52527" y="68580"/>
                </a:lnTo>
                <a:lnTo>
                  <a:pt x="52527" y="120650"/>
                </a:lnTo>
                <a:lnTo>
                  <a:pt x="68897" y="120650"/>
                </a:lnTo>
                <a:lnTo>
                  <a:pt x="68897" y="68580"/>
                </a:lnTo>
                <a:lnTo>
                  <a:pt x="121424" y="68580"/>
                </a:lnTo>
                <a:lnTo>
                  <a:pt x="121424" y="52070"/>
                </a:lnTo>
                <a:close/>
              </a:path>
            </a:pathLst>
          </a:custGeom>
          <a:solidFill>
            <a:srgbClr val="2F7BF2"/>
          </a:solidFill>
        </p:spPr>
        <p:txBody>
          <a:bodyPr wrap="square" lIns="0" tIns="0" rIns="0" bIns="0" rtlCol="0"/>
          <a:lstStyle/>
          <a:p>
            <a:endParaRPr sz="1153"/>
          </a:p>
        </p:txBody>
      </p:sp>
      <p:sp>
        <p:nvSpPr>
          <p:cNvPr id="3" name="object 3"/>
          <p:cNvSpPr/>
          <p:nvPr/>
        </p:nvSpPr>
        <p:spPr>
          <a:xfrm>
            <a:off x="4120980" y="1255390"/>
            <a:ext cx="1614515" cy="1299012"/>
          </a:xfrm>
          <a:custGeom>
            <a:avLst/>
            <a:gdLst/>
            <a:ahLst/>
            <a:cxnLst/>
            <a:rect l="l" t="t" r="r" b="b"/>
            <a:pathLst>
              <a:path w="2521584" h="2028825">
                <a:moveTo>
                  <a:pt x="2161220" y="2028405"/>
                </a:moveTo>
                <a:lnTo>
                  <a:pt x="0" y="2028405"/>
                </a:lnTo>
                <a:lnTo>
                  <a:pt x="0" y="360344"/>
                </a:lnTo>
                <a:lnTo>
                  <a:pt x="3289" y="311450"/>
                </a:lnTo>
                <a:lnTo>
                  <a:pt x="12871" y="264556"/>
                </a:lnTo>
                <a:lnTo>
                  <a:pt x="28316" y="220091"/>
                </a:lnTo>
                <a:lnTo>
                  <a:pt x="49195" y="178483"/>
                </a:lnTo>
                <a:lnTo>
                  <a:pt x="75078" y="140162"/>
                </a:lnTo>
                <a:lnTo>
                  <a:pt x="105537" y="105558"/>
                </a:lnTo>
                <a:lnTo>
                  <a:pt x="140141" y="75100"/>
                </a:lnTo>
                <a:lnTo>
                  <a:pt x="178462" y="49217"/>
                </a:lnTo>
                <a:lnTo>
                  <a:pt x="220070" y="28338"/>
                </a:lnTo>
                <a:lnTo>
                  <a:pt x="264536" y="12893"/>
                </a:lnTo>
                <a:lnTo>
                  <a:pt x="311430" y="3311"/>
                </a:lnTo>
                <a:lnTo>
                  <a:pt x="360324" y="22"/>
                </a:lnTo>
                <a:lnTo>
                  <a:pt x="2521544" y="0"/>
                </a:lnTo>
                <a:lnTo>
                  <a:pt x="2521544" y="1668081"/>
                </a:lnTo>
                <a:lnTo>
                  <a:pt x="2518421" y="1715448"/>
                </a:lnTo>
                <a:lnTo>
                  <a:pt x="2509203" y="1761601"/>
                </a:lnTo>
                <a:lnTo>
                  <a:pt x="2494123" y="1805981"/>
                </a:lnTo>
                <a:lnTo>
                  <a:pt x="2473411" y="1848027"/>
                </a:lnTo>
                <a:lnTo>
                  <a:pt x="2447300" y="1887180"/>
                </a:lnTo>
                <a:lnTo>
                  <a:pt x="2416020" y="1922881"/>
                </a:lnTo>
                <a:lnTo>
                  <a:pt x="2380319" y="1954161"/>
                </a:lnTo>
                <a:lnTo>
                  <a:pt x="2341166" y="1980272"/>
                </a:lnTo>
                <a:lnTo>
                  <a:pt x="2299120" y="2000984"/>
                </a:lnTo>
                <a:lnTo>
                  <a:pt x="2254740" y="2016064"/>
                </a:lnTo>
                <a:lnTo>
                  <a:pt x="2208587" y="2025282"/>
                </a:lnTo>
                <a:lnTo>
                  <a:pt x="2161220" y="2028405"/>
                </a:lnTo>
                <a:close/>
              </a:path>
              <a:path w="2521584" h="2028825">
                <a:moveTo>
                  <a:pt x="24" y="2028430"/>
                </a:moveTo>
                <a:close/>
              </a:path>
            </a:pathLst>
          </a:custGeom>
          <a:solidFill>
            <a:srgbClr val="0D5DDF"/>
          </a:solidFill>
        </p:spPr>
        <p:txBody>
          <a:bodyPr wrap="square" lIns="0" tIns="0" rIns="0" bIns="0" rtlCol="0"/>
          <a:lstStyle/>
          <a:p>
            <a:endParaRPr sz="1153"/>
          </a:p>
        </p:txBody>
      </p:sp>
      <p:sp>
        <p:nvSpPr>
          <p:cNvPr id="4" name="object 4"/>
          <p:cNvSpPr txBox="1"/>
          <p:nvPr/>
        </p:nvSpPr>
        <p:spPr>
          <a:xfrm>
            <a:off x="4372346" y="1387078"/>
            <a:ext cx="1056285" cy="1042982"/>
          </a:xfrm>
          <a:prstGeom prst="rect">
            <a:avLst/>
          </a:prstGeom>
        </p:spPr>
        <p:txBody>
          <a:bodyPr vert="horz" wrap="square" lIns="0" tIns="8132" rIns="0" bIns="0" rtlCol="0">
            <a:spAutoFit/>
          </a:bodyPr>
          <a:lstStyle/>
          <a:p>
            <a:pPr marL="8132">
              <a:spcBef>
                <a:spcPts val="64"/>
              </a:spcBef>
            </a:pPr>
            <a:r>
              <a:rPr sz="1921" b="1" spc="-3" dirty="0">
                <a:solidFill>
                  <a:srgbClr val="FFFFFF"/>
                </a:solidFill>
                <a:latin typeface="Roboto"/>
                <a:cs typeface="Roboto"/>
              </a:rPr>
              <a:t>Layer</a:t>
            </a:r>
            <a:r>
              <a:rPr sz="1921" b="1" spc="-16" dirty="0">
                <a:solidFill>
                  <a:srgbClr val="FFFFFF"/>
                </a:solidFill>
                <a:latin typeface="Roboto"/>
                <a:cs typeface="Roboto"/>
              </a:rPr>
              <a:t> </a:t>
            </a:r>
            <a:r>
              <a:rPr sz="1921" b="1" dirty="0">
                <a:solidFill>
                  <a:srgbClr val="FFFFFF"/>
                </a:solidFill>
                <a:latin typeface="Roboto"/>
                <a:cs typeface="Roboto"/>
              </a:rPr>
              <a:t>2</a:t>
            </a:r>
            <a:endParaRPr sz="1921">
              <a:latin typeface="Roboto"/>
              <a:cs typeface="Roboto"/>
            </a:endParaRPr>
          </a:p>
          <a:p>
            <a:pPr marL="8132" marR="3253">
              <a:lnSpc>
                <a:spcPct val="114599"/>
              </a:lnSpc>
              <a:spcBef>
                <a:spcPts val="1066"/>
              </a:spcBef>
            </a:pPr>
            <a:r>
              <a:rPr sz="1153" spc="-3" dirty="0">
                <a:solidFill>
                  <a:srgbClr val="FFFFFF"/>
                </a:solidFill>
                <a:latin typeface="RobotoRegular"/>
                <a:cs typeface="RobotoRegular"/>
              </a:rPr>
              <a:t>Classify  between</a:t>
            </a:r>
            <a:r>
              <a:rPr sz="1153" spc="-58" dirty="0">
                <a:solidFill>
                  <a:srgbClr val="FFFFFF"/>
                </a:solidFill>
                <a:latin typeface="RobotoRegular"/>
                <a:cs typeface="RobotoRegular"/>
              </a:rPr>
              <a:t> </a:t>
            </a:r>
            <a:r>
              <a:rPr sz="1153" spc="-3" dirty="0">
                <a:solidFill>
                  <a:srgbClr val="FFFFFF"/>
                </a:solidFill>
                <a:latin typeface="RobotoRegular"/>
                <a:cs typeface="RobotoRegular"/>
              </a:rPr>
              <a:t>Similar  Symbols</a:t>
            </a:r>
            <a:endParaRPr sz="1153">
              <a:latin typeface="RobotoRegular"/>
              <a:cs typeface="RobotoRegular"/>
            </a:endParaRPr>
          </a:p>
        </p:txBody>
      </p:sp>
      <p:sp>
        <p:nvSpPr>
          <p:cNvPr id="5" name="object 5"/>
          <p:cNvSpPr/>
          <p:nvPr/>
        </p:nvSpPr>
        <p:spPr>
          <a:xfrm>
            <a:off x="1634513" y="1255339"/>
            <a:ext cx="1610856" cy="1299012"/>
          </a:xfrm>
          <a:custGeom>
            <a:avLst/>
            <a:gdLst/>
            <a:ahLst/>
            <a:cxnLst/>
            <a:rect l="l" t="t" r="r" b="b"/>
            <a:pathLst>
              <a:path w="2515870" h="2028825">
                <a:moveTo>
                  <a:pt x="0" y="22"/>
                </a:moveTo>
                <a:close/>
              </a:path>
              <a:path w="2515870" h="2028825">
                <a:moveTo>
                  <a:pt x="2515720" y="2028585"/>
                </a:moveTo>
                <a:lnTo>
                  <a:pt x="360349" y="2028560"/>
                </a:lnTo>
                <a:lnTo>
                  <a:pt x="311450" y="2025271"/>
                </a:lnTo>
                <a:lnTo>
                  <a:pt x="264550" y="2015689"/>
                </a:lnTo>
                <a:lnTo>
                  <a:pt x="220081" y="2000244"/>
                </a:lnTo>
                <a:lnTo>
                  <a:pt x="178470" y="1979364"/>
                </a:lnTo>
                <a:lnTo>
                  <a:pt x="140146" y="1953480"/>
                </a:lnTo>
                <a:lnTo>
                  <a:pt x="105540" y="1923020"/>
                </a:lnTo>
                <a:lnTo>
                  <a:pt x="75080" y="1888414"/>
                </a:lnTo>
                <a:lnTo>
                  <a:pt x="49196" y="1850090"/>
                </a:lnTo>
                <a:lnTo>
                  <a:pt x="28316" y="1808479"/>
                </a:lnTo>
                <a:lnTo>
                  <a:pt x="12871" y="1764009"/>
                </a:lnTo>
                <a:lnTo>
                  <a:pt x="3289" y="1717110"/>
                </a:lnTo>
                <a:lnTo>
                  <a:pt x="0" y="1668211"/>
                </a:lnTo>
                <a:lnTo>
                  <a:pt x="0" y="22"/>
                </a:lnTo>
                <a:lnTo>
                  <a:pt x="2155370" y="22"/>
                </a:lnTo>
                <a:lnTo>
                  <a:pt x="2202737" y="3147"/>
                </a:lnTo>
                <a:lnTo>
                  <a:pt x="2248890" y="12368"/>
                </a:lnTo>
                <a:lnTo>
                  <a:pt x="2293270" y="27452"/>
                </a:lnTo>
                <a:lnTo>
                  <a:pt x="2335316" y="48168"/>
                </a:lnTo>
                <a:lnTo>
                  <a:pt x="2374469" y="74283"/>
                </a:lnTo>
                <a:lnTo>
                  <a:pt x="2410170" y="105567"/>
                </a:lnTo>
                <a:lnTo>
                  <a:pt x="2441452" y="141269"/>
                </a:lnTo>
                <a:lnTo>
                  <a:pt x="2467568" y="180424"/>
                </a:lnTo>
                <a:lnTo>
                  <a:pt x="2488285" y="222472"/>
                </a:lnTo>
                <a:lnTo>
                  <a:pt x="2503371" y="266853"/>
                </a:lnTo>
                <a:lnTo>
                  <a:pt x="2512594" y="313006"/>
                </a:lnTo>
                <a:lnTo>
                  <a:pt x="2515720" y="360371"/>
                </a:lnTo>
                <a:lnTo>
                  <a:pt x="2515720" y="2028585"/>
                </a:lnTo>
                <a:close/>
              </a:path>
            </a:pathLst>
          </a:custGeom>
          <a:solidFill>
            <a:srgbClr val="2F7BF2"/>
          </a:solidFill>
        </p:spPr>
        <p:txBody>
          <a:bodyPr wrap="square" lIns="0" tIns="0" rIns="0" bIns="0" rtlCol="0"/>
          <a:lstStyle/>
          <a:p>
            <a:endParaRPr sz="1153"/>
          </a:p>
        </p:txBody>
      </p:sp>
      <p:sp>
        <p:nvSpPr>
          <p:cNvPr id="6" name="object 6"/>
          <p:cNvSpPr txBox="1">
            <a:spLocks noGrp="1"/>
          </p:cNvSpPr>
          <p:nvPr>
            <p:ph type="title"/>
          </p:nvPr>
        </p:nvSpPr>
        <p:spPr>
          <a:xfrm>
            <a:off x="1780244" y="1387078"/>
            <a:ext cx="822097" cy="303805"/>
          </a:xfrm>
          <a:prstGeom prst="rect">
            <a:avLst/>
          </a:prstGeom>
        </p:spPr>
        <p:txBody>
          <a:bodyPr vert="horz" wrap="square" lIns="0" tIns="8132" rIns="0" bIns="0" rtlCol="0">
            <a:spAutoFit/>
          </a:bodyPr>
          <a:lstStyle/>
          <a:p>
            <a:pPr marL="8132">
              <a:spcBef>
                <a:spcPts val="64"/>
              </a:spcBef>
            </a:pPr>
            <a:r>
              <a:rPr sz="1921" spc="-3" dirty="0">
                <a:latin typeface="Roboto"/>
                <a:cs typeface="Roboto"/>
              </a:rPr>
              <a:t>Layer</a:t>
            </a:r>
            <a:r>
              <a:rPr sz="1921" spc="-58" dirty="0">
                <a:latin typeface="Roboto"/>
                <a:cs typeface="Roboto"/>
              </a:rPr>
              <a:t> </a:t>
            </a:r>
            <a:r>
              <a:rPr sz="1921" dirty="0">
                <a:latin typeface="Roboto"/>
                <a:cs typeface="Roboto"/>
              </a:rPr>
              <a:t>1</a:t>
            </a:r>
            <a:endParaRPr sz="1921">
              <a:latin typeface="Roboto"/>
              <a:cs typeface="Roboto"/>
            </a:endParaRPr>
          </a:p>
        </p:txBody>
      </p:sp>
      <p:sp>
        <p:nvSpPr>
          <p:cNvPr id="7" name="object 7"/>
          <p:cNvSpPr txBox="1"/>
          <p:nvPr/>
        </p:nvSpPr>
        <p:spPr>
          <a:xfrm>
            <a:off x="1780249" y="1888300"/>
            <a:ext cx="770056" cy="606324"/>
          </a:xfrm>
          <a:prstGeom prst="rect">
            <a:avLst/>
          </a:prstGeom>
        </p:spPr>
        <p:txBody>
          <a:bodyPr vert="horz" wrap="square" lIns="0" tIns="8132" rIns="0" bIns="0" rtlCol="0">
            <a:spAutoFit/>
          </a:bodyPr>
          <a:lstStyle/>
          <a:p>
            <a:pPr marL="8132" marR="3253">
              <a:lnSpc>
                <a:spcPct val="114599"/>
              </a:lnSpc>
              <a:spcBef>
                <a:spcPts val="64"/>
              </a:spcBef>
            </a:pPr>
            <a:r>
              <a:rPr sz="1153" spc="-3" dirty="0">
                <a:solidFill>
                  <a:srgbClr val="FFFFFF"/>
                </a:solidFill>
                <a:latin typeface="RobotoRegular"/>
                <a:cs typeface="RobotoRegular"/>
              </a:rPr>
              <a:t>Classify  between</a:t>
            </a:r>
            <a:r>
              <a:rPr sz="1153" spc="-58" dirty="0">
                <a:solidFill>
                  <a:srgbClr val="FFFFFF"/>
                </a:solidFill>
                <a:latin typeface="RobotoRegular"/>
                <a:cs typeface="RobotoRegular"/>
              </a:rPr>
              <a:t> </a:t>
            </a:r>
            <a:r>
              <a:rPr sz="1153" spc="-3" dirty="0">
                <a:solidFill>
                  <a:srgbClr val="FFFFFF"/>
                </a:solidFill>
                <a:latin typeface="RobotoRegular"/>
                <a:cs typeface="RobotoRegular"/>
              </a:rPr>
              <a:t>27  Symbols</a:t>
            </a:r>
            <a:endParaRPr sz="1153">
              <a:latin typeface="RobotoRegular"/>
              <a:cs typeface="RobotoRegular"/>
            </a:endParaRPr>
          </a:p>
        </p:txBody>
      </p:sp>
      <p:grpSp>
        <p:nvGrpSpPr>
          <p:cNvPr id="8" name="object 8"/>
          <p:cNvGrpSpPr/>
          <p:nvPr/>
        </p:nvGrpSpPr>
        <p:grpSpPr>
          <a:xfrm>
            <a:off x="1225473" y="1730785"/>
            <a:ext cx="468376" cy="348029"/>
            <a:chOff x="1913971" y="2701319"/>
            <a:chExt cx="731520" cy="543560"/>
          </a:xfrm>
        </p:grpSpPr>
        <p:sp>
          <p:nvSpPr>
            <p:cNvPr id="9" name="object 9"/>
            <p:cNvSpPr/>
            <p:nvPr/>
          </p:nvSpPr>
          <p:spPr>
            <a:xfrm>
              <a:off x="1917301" y="2701319"/>
              <a:ext cx="728345" cy="543560"/>
            </a:xfrm>
            <a:custGeom>
              <a:avLst/>
              <a:gdLst/>
              <a:ahLst/>
              <a:cxnLst/>
              <a:rect l="l" t="t" r="r" b="b"/>
              <a:pathLst>
                <a:path w="728344" h="543560">
                  <a:moveTo>
                    <a:pt x="363856" y="543548"/>
                  </a:moveTo>
                  <a:lnTo>
                    <a:pt x="310088" y="540602"/>
                  </a:lnTo>
                  <a:lnTo>
                    <a:pt x="258770" y="532042"/>
                  </a:lnTo>
                  <a:lnTo>
                    <a:pt x="210464" y="518289"/>
                  </a:lnTo>
                  <a:lnTo>
                    <a:pt x="165733" y="499765"/>
                  </a:lnTo>
                  <a:lnTo>
                    <a:pt x="125140" y="476888"/>
                  </a:lnTo>
                  <a:lnTo>
                    <a:pt x="89248" y="450079"/>
                  </a:lnTo>
                  <a:lnTo>
                    <a:pt x="58619" y="419759"/>
                  </a:lnTo>
                  <a:lnTo>
                    <a:pt x="33817" y="386348"/>
                  </a:lnTo>
                  <a:lnTo>
                    <a:pt x="15405" y="350267"/>
                  </a:lnTo>
                  <a:lnTo>
                    <a:pt x="3945" y="311935"/>
                  </a:lnTo>
                  <a:lnTo>
                    <a:pt x="0" y="271774"/>
                  </a:lnTo>
                  <a:lnTo>
                    <a:pt x="3945" y="231612"/>
                  </a:lnTo>
                  <a:lnTo>
                    <a:pt x="15405" y="193281"/>
                  </a:lnTo>
                  <a:lnTo>
                    <a:pt x="33817" y="157199"/>
                  </a:lnTo>
                  <a:lnTo>
                    <a:pt x="58619" y="123789"/>
                  </a:lnTo>
                  <a:lnTo>
                    <a:pt x="89248" y="93469"/>
                  </a:lnTo>
                  <a:lnTo>
                    <a:pt x="125140" y="66660"/>
                  </a:lnTo>
                  <a:lnTo>
                    <a:pt x="165733" y="43783"/>
                  </a:lnTo>
                  <a:lnTo>
                    <a:pt x="210464" y="25258"/>
                  </a:lnTo>
                  <a:lnTo>
                    <a:pt x="258770" y="11506"/>
                  </a:lnTo>
                  <a:lnTo>
                    <a:pt x="310088" y="2946"/>
                  </a:lnTo>
                  <a:lnTo>
                    <a:pt x="363856" y="0"/>
                  </a:lnTo>
                  <a:lnTo>
                    <a:pt x="417624" y="2946"/>
                  </a:lnTo>
                  <a:lnTo>
                    <a:pt x="468943" y="11506"/>
                  </a:lnTo>
                  <a:lnTo>
                    <a:pt x="517250" y="25258"/>
                  </a:lnTo>
                  <a:lnTo>
                    <a:pt x="561981" y="43783"/>
                  </a:lnTo>
                  <a:lnTo>
                    <a:pt x="602575" y="66660"/>
                  </a:lnTo>
                  <a:lnTo>
                    <a:pt x="638468" y="93469"/>
                  </a:lnTo>
                  <a:lnTo>
                    <a:pt x="669097" y="123789"/>
                  </a:lnTo>
                  <a:lnTo>
                    <a:pt x="693899" y="157199"/>
                  </a:lnTo>
                  <a:lnTo>
                    <a:pt x="712312" y="193281"/>
                  </a:lnTo>
                  <a:lnTo>
                    <a:pt x="723773" y="231612"/>
                  </a:lnTo>
                  <a:lnTo>
                    <a:pt x="727718" y="271774"/>
                  </a:lnTo>
                  <a:lnTo>
                    <a:pt x="723773" y="311935"/>
                  </a:lnTo>
                  <a:lnTo>
                    <a:pt x="712312" y="350267"/>
                  </a:lnTo>
                  <a:lnTo>
                    <a:pt x="693899" y="386348"/>
                  </a:lnTo>
                  <a:lnTo>
                    <a:pt x="669097" y="419759"/>
                  </a:lnTo>
                  <a:lnTo>
                    <a:pt x="638468" y="450079"/>
                  </a:lnTo>
                  <a:lnTo>
                    <a:pt x="602575" y="476888"/>
                  </a:lnTo>
                  <a:lnTo>
                    <a:pt x="561981" y="499765"/>
                  </a:lnTo>
                  <a:lnTo>
                    <a:pt x="517250" y="518289"/>
                  </a:lnTo>
                  <a:lnTo>
                    <a:pt x="468943" y="532042"/>
                  </a:lnTo>
                  <a:lnTo>
                    <a:pt x="417624" y="540602"/>
                  </a:lnTo>
                  <a:lnTo>
                    <a:pt x="363856" y="543548"/>
                  </a:lnTo>
                  <a:close/>
                </a:path>
              </a:pathLst>
            </a:custGeom>
            <a:solidFill>
              <a:srgbClr val="FFFFFF"/>
            </a:solidFill>
          </p:spPr>
          <p:txBody>
            <a:bodyPr wrap="square" lIns="0" tIns="0" rIns="0" bIns="0" rtlCol="0"/>
            <a:lstStyle/>
            <a:p>
              <a:endParaRPr sz="1153"/>
            </a:p>
          </p:txBody>
        </p:sp>
        <p:sp>
          <p:nvSpPr>
            <p:cNvPr id="10" name="object 10"/>
            <p:cNvSpPr/>
            <p:nvPr/>
          </p:nvSpPr>
          <p:spPr>
            <a:xfrm>
              <a:off x="1913971" y="2887569"/>
              <a:ext cx="552450" cy="171450"/>
            </a:xfrm>
            <a:custGeom>
              <a:avLst/>
              <a:gdLst/>
              <a:ahLst/>
              <a:cxnLst/>
              <a:rect l="l" t="t" r="r" b="b"/>
              <a:pathLst>
                <a:path w="552450" h="171450">
                  <a:moveTo>
                    <a:pt x="437961" y="170824"/>
                  </a:moveTo>
                  <a:lnTo>
                    <a:pt x="437961" y="112749"/>
                  </a:lnTo>
                  <a:lnTo>
                    <a:pt x="0" y="112749"/>
                  </a:lnTo>
                  <a:lnTo>
                    <a:pt x="0" y="58049"/>
                  </a:lnTo>
                  <a:lnTo>
                    <a:pt x="437961" y="58049"/>
                  </a:lnTo>
                  <a:lnTo>
                    <a:pt x="437961" y="0"/>
                  </a:lnTo>
                  <a:lnTo>
                    <a:pt x="552368" y="85399"/>
                  </a:lnTo>
                  <a:lnTo>
                    <a:pt x="437961" y="170824"/>
                  </a:lnTo>
                  <a:close/>
                </a:path>
              </a:pathLst>
            </a:custGeom>
            <a:solidFill>
              <a:srgbClr val="0D5DDF"/>
            </a:solidFill>
          </p:spPr>
          <p:txBody>
            <a:bodyPr wrap="square" lIns="0" tIns="0" rIns="0" bIns="0" rtlCol="0"/>
            <a:lstStyle/>
            <a:p>
              <a:endParaRPr sz="1153"/>
            </a:p>
          </p:txBody>
        </p:sp>
      </p:grpSp>
      <p:grpSp>
        <p:nvGrpSpPr>
          <p:cNvPr id="11" name="object 11"/>
          <p:cNvGrpSpPr/>
          <p:nvPr/>
        </p:nvGrpSpPr>
        <p:grpSpPr>
          <a:xfrm>
            <a:off x="3556896" y="1694433"/>
            <a:ext cx="620029" cy="420807"/>
            <a:chOff x="5555238" y="2644544"/>
            <a:chExt cx="968375" cy="657225"/>
          </a:xfrm>
        </p:grpSpPr>
        <p:sp>
          <p:nvSpPr>
            <p:cNvPr id="12" name="object 12"/>
            <p:cNvSpPr/>
            <p:nvPr/>
          </p:nvSpPr>
          <p:spPr>
            <a:xfrm>
              <a:off x="5559638" y="2644544"/>
              <a:ext cx="963930" cy="657225"/>
            </a:xfrm>
            <a:custGeom>
              <a:avLst/>
              <a:gdLst/>
              <a:ahLst/>
              <a:cxnLst/>
              <a:rect l="l" t="t" r="r" b="b"/>
              <a:pathLst>
                <a:path w="963929" h="657225">
                  <a:moveTo>
                    <a:pt x="481949" y="657023"/>
                  </a:moveTo>
                  <a:lnTo>
                    <a:pt x="425743" y="654813"/>
                  </a:lnTo>
                  <a:lnTo>
                    <a:pt x="371442" y="648347"/>
                  </a:lnTo>
                  <a:lnTo>
                    <a:pt x="319406" y="637872"/>
                  </a:lnTo>
                  <a:lnTo>
                    <a:pt x="269999" y="623634"/>
                  </a:lnTo>
                  <a:lnTo>
                    <a:pt x="223581" y="605880"/>
                  </a:lnTo>
                  <a:lnTo>
                    <a:pt x="180513" y="584855"/>
                  </a:lnTo>
                  <a:lnTo>
                    <a:pt x="141159" y="560808"/>
                  </a:lnTo>
                  <a:lnTo>
                    <a:pt x="105878" y="533983"/>
                  </a:lnTo>
                  <a:lnTo>
                    <a:pt x="75033" y="504628"/>
                  </a:lnTo>
                  <a:lnTo>
                    <a:pt x="48985" y="472989"/>
                  </a:lnTo>
                  <a:lnTo>
                    <a:pt x="28096" y="439313"/>
                  </a:lnTo>
                  <a:lnTo>
                    <a:pt x="12728" y="403846"/>
                  </a:lnTo>
                  <a:lnTo>
                    <a:pt x="3242" y="366834"/>
                  </a:lnTo>
                  <a:lnTo>
                    <a:pt x="0" y="328524"/>
                  </a:lnTo>
                  <a:lnTo>
                    <a:pt x="3242" y="290209"/>
                  </a:lnTo>
                  <a:lnTo>
                    <a:pt x="12728" y="253193"/>
                  </a:lnTo>
                  <a:lnTo>
                    <a:pt x="28096" y="217722"/>
                  </a:lnTo>
                  <a:lnTo>
                    <a:pt x="48985" y="184043"/>
                  </a:lnTo>
                  <a:lnTo>
                    <a:pt x="75033" y="152401"/>
                  </a:lnTo>
                  <a:lnTo>
                    <a:pt x="105878" y="123044"/>
                  </a:lnTo>
                  <a:lnTo>
                    <a:pt x="141159" y="96218"/>
                  </a:lnTo>
                  <a:lnTo>
                    <a:pt x="180513" y="72169"/>
                  </a:lnTo>
                  <a:lnTo>
                    <a:pt x="223581" y="51144"/>
                  </a:lnTo>
                  <a:lnTo>
                    <a:pt x="269999" y="33389"/>
                  </a:lnTo>
                  <a:lnTo>
                    <a:pt x="319406" y="19151"/>
                  </a:lnTo>
                  <a:lnTo>
                    <a:pt x="371442" y="8676"/>
                  </a:lnTo>
                  <a:lnTo>
                    <a:pt x="425743" y="2210"/>
                  </a:lnTo>
                  <a:lnTo>
                    <a:pt x="481949" y="0"/>
                  </a:lnTo>
                  <a:lnTo>
                    <a:pt x="538149" y="2210"/>
                  </a:lnTo>
                  <a:lnTo>
                    <a:pt x="592446" y="8676"/>
                  </a:lnTo>
                  <a:lnTo>
                    <a:pt x="644478" y="19151"/>
                  </a:lnTo>
                  <a:lnTo>
                    <a:pt x="693882" y="33389"/>
                  </a:lnTo>
                  <a:lnTo>
                    <a:pt x="740298" y="51144"/>
                  </a:lnTo>
                  <a:lnTo>
                    <a:pt x="783363" y="72169"/>
                  </a:lnTo>
                  <a:lnTo>
                    <a:pt x="822717" y="96218"/>
                  </a:lnTo>
                  <a:lnTo>
                    <a:pt x="857996" y="123044"/>
                  </a:lnTo>
                  <a:lnTo>
                    <a:pt x="888840" y="152401"/>
                  </a:lnTo>
                  <a:lnTo>
                    <a:pt x="914888" y="184043"/>
                  </a:lnTo>
                  <a:lnTo>
                    <a:pt x="935776" y="217722"/>
                  </a:lnTo>
                  <a:lnTo>
                    <a:pt x="951144" y="253193"/>
                  </a:lnTo>
                  <a:lnTo>
                    <a:pt x="960630" y="290209"/>
                  </a:lnTo>
                  <a:lnTo>
                    <a:pt x="963873" y="328524"/>
                  </a:lnTo>
                  <a:lnTo>
                    <a:pt x="960630" y="366834"/>
                  </a:lnTo>
                  <a:lnTo>
                    <a:pt x="951144" y="403846"/>
                  </a:lnTo>
                  <a:lnTo>
                    <a:pt x="935776" y="439313"/>
                  </a:lnTo>
                  <a:lnTo>
                    <a:pt x="914888" y="472989"/>
                  </a:lnTo>
                  <a:lnTo>
                    <a:pt x="888840" y="504628"/>
                  </a:lnTo>
                  <a:lnTo>
                    <a:pt x="857996" y="533983"/>
                  </a:lnTo>
                  <a:lnTo>
                    <a:pt x="822717" y="560808"/>
                  </a:lnTo>
                  <a:lnTo>
                    <a:pt x="783363" y="584855"/>
                  </a:lnTo>
                  <a:lnTo>
                    <a:pt x="740298" y="605880"/>
                  </a:lnTo>
                  <a:lnTo>
                    <a:pt x="693882" y="623634"/>
                  </a:lnTo>
                  <a:lnTo>
                    <a:pt x="644478" y="637872"/>
                  </a:lnTo>
                  <a:lnTo>
                    <a:pt x="592446" y="648347"/>
                  </a:lnTo>
                  <a:lnTo>
                    <a:pt x="538149" y="654813"/>
                  </a:lnTo>
                  <a:lnTo>
                    <a:pt x="481949" y="657023"/>
                  </a:lnTo>
                  <a:close/>
                </a:path>
              </a:pathLst>
            </a:custGeom>
            <a:solidFill>
              <a:srgbClr val="FFFFFF"/>
            </a:solidFill>
          </p:spPr>
          <p:txBody>
            <a:bodyPr wrap="square" lIns="0" tIns="0" rIns="0" bIns="0" rtlCol="0"/>
            <a:lstStyle/>
            <a:p>
              <a:endParaRPr sz="1153"/>
            </a:p>
          </p:txBody>
        </p:sp>
        <p:sp>
          <p:nvSpPr>
            <p:cNvPr id="13" name="object 13"/>
            <p:cNvSpPr/>
            <p:nvPr/>
          </p:nvSpPr>
          <p:spPr>
            <a:xfrm>
              <a:off x="5555238" y="2869669"/>
              <a:ext cx="732155" cy="207010"/>
            </a:xfrm>
            <a:custGeom>
              <a:avLst/>
              <a:gdLst/>
              <a:ahLst/>
              <a:cxnLst/>
              <a:rect l="l" t="t" r="r" b="b"/>
              <a:pathLst>
                <a:path w="732154" h="207010">
                  <a:moveTo>
                    <a:pt x="593323" y="206499"/>
                  </a:moveTo>
                  <a:lnTo>
                    <a:pt x="593323" y="136299"/>
                  </a:lnTo>
                  <a:lnTo>
                    <a:pt x="0" y="136299"/>
                  </a:lnTo>
                  <a:lnTo>
                    <a:pt x="0" y="70199"/>
                  </a:lnTo>
                  <a:lnTo>
                    <a:pt x="593323" y="70199"/>
                  </a:lnTo>
                  <a:lnTo>
                    <a:pt x="593323" y="0"/>
                  </a:lnTo>
                  <a:lnTo>
                    <a:pt x="731623" y="103249"/>
                  </a:lnTo>
                  <a:lnTo>
                    <a:pt x="593323" y="206499"/>
                  </a:lnTo>
                  <a:close/>
                </a:path>
              </a:pathLst>
            </a:custGeom>
            <a:solidFill>
              <a:srgbClr val="0D5DDF"/>
            </a:solidFill>
          </p:spPr>
          <p:txBody>
            <a:bodyPr wrap="square" lIns="0" tIns="0" rIns="0" bIns="0" rtlCol="0"/>
            <a:lstStyle/>
            <a:p>
              <a:endParaRPr sz="1153"/>
            </a:p>
          </p:txBody>
        </p:sp>
      </p:grpSp>
      <p:pic>
        <p:nvPicPr>
          <p:cNvPr id="16" name="Picture 15">
            <a:extLst>
              <a:ext uri="{FF2B5EF4-FFF2-40B4-BE49-F238E27FC236}">
                <a16:creationId xmlns:a16="http://schemas.microsoft.com/office/drawing/2014/main" xmlns="" id="{840BCF06-1BE9-42F8-BFAA-BF8BC0239A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90" y="1264715"/>
            <a:ext cx="1114948" cy="1114948"/>
          </a:xfrm>
          <a:prstGeom prst="rect">
            <a:avLst/>
          </a:prstGeom>
        </p:spPr>
      </p:pic>
      <p:sp>
        <p:nvSpPr>
          <p:cNvPr id="14" name="Rectangle 13"/>
          <p:cNvSpPr/>
          <p:nvPr/>
        </p:nvSpPr>
        <p:spPr>
          <a:xfrm>
            <a:off x="0" y="1191"/>
            <a:ext cx="5854700" cy="32932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3" b="1" dirty="0">
                <a:solidFill>
                  <a:schemeClr val="tx1"/>
                </a:solidFill>
                <a:latin typeface="Times New Roman" panose="02020603050405020304" pitchFamily="18" charset="0"/>
                <a:cs typeface="Times New Roman" panose="02020603050405020304" pitchFamily="18" charset="0"/>
              </a:rPr>
              <a:t>GESTURE CLASSIFICATION</a:t>
            </a:r>
            <a:endParaRPr lang="en-IN" sz="1793" b="1" dirty="0">
              <a:solidFill>
                <a:schemeClr val="tx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xmlns="" id="{528A1B92-1089-50F5-6EE8-8237F92081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9" y="1191"/>
            <a:ext cx="777432" cy="5149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4752" y="937477"/>
            <a:ext cx="1369349" cy="205317"/>
          </a:xfrm>
          <a:prstGeom prst="rect">
            <a:avLst/>
          </a:prstGeom>
        </p:spPr>
        <p:txBody>
          <a:bodyPr vert="horz" wrap="square" lIns="0" tIns="8132" rIns="0" bIns="0" rtlCol="0">
            <a:spAutoFit/>
          </a:bodyPr>
          <a:lstStyle/>
          <a:p>
            <a:pPr marL="8132">
              <a:spcBef>
                <a:spcPts val="64"/>
              </a:spcBef>
            </a:pPr>
            <a:r>
              <a:rPr sz="1281" spc="-3" dirty="0">
                <a:solidFill>
                  <a:srgbClr val="CC0000"/>
                </a:solidFill>
                <a:latin typeface="Times New Roman"/>
                <a:cs typeface="Times New Roman"/>
              </a:rPr>
              <a:t>Algorithm Layer</a:t>
            </a:r>
            <a:r>
              <a:rPr sz="1281" spc="-54" dirty="0">
                <a:solidFill>
                  <a:srgbClr val="CC0000"/>
                </a:solidFill>
                <a:latin typeface="Times New Roman"/>
                <a:cs typeface="Times New Roman"/>
              </a:rPr>
              <a:t> </a:t>
            </a:r>
            <a:r>
              <a:rPr sz="1281" dirty="0">
                <a:solidFill>
                  <a:srgbClr val="CC0000"/>
                </a:solidFill>
                <a:latin typeface="Times New Roman"/>
                <a:cs typeface="Times New Roman"/>
              </a:rPr>
              <a:t>1:</a:t>
            </a:r>
            <a:endParaRPr sz="1281">
              <a:latin typeface="Times New Roman"/>
              <a:cs typeface="Times New Roman"/>
            </a:endParaRPr>
          </a:p>
        </p:txBody>
      </p:sp>
      <p:sp>
        <p:nvSpPr>
          <p:cNvPr id="3" name="object 3"/>
          <p:cNvSpPr txBox="1"/>
          <p:nvPr/>
        </p:nvSpPr>
        <p:spPr>
          <a:xfrm>
            <a:off x="606293" y="1215652"/>
            <a:ext cx="4526415" cy="1156411"/>
          </a:xfrm>
          <a:prstGeom prst="rect">
            <a:avLst/>
          </a:prstGeom>
        </p:spPr>
        <p:txBody>
          <a:bodyPr vert="horz" wrap="square" lIns="0" tIns="8132" rIns="0" bIns="0" rtlCol="0">
            <a:spAutoFit/>
          </a:bodyPr>
          <a:lstStyle/>
          <a:p>
            <a:pPr marL="190691" marR="3253" indent="-182966">
              <a:lnSpc>
                <a:spcPct val="107600"/>
              </a:lnSpc>
              <a:spcBef>
                <a:spcPts val="64"/>
              </a:spcBef>
              <a:buAutoNum type="arabicPeriod"/>
              <a:tabLst>
                <a:tab pos="191098" algn="l"/>
              </a:tabLst>
            </a:pPr>
            <a:r>
              <a:rPr sz="1153" spc="-3" dirty="0">
                <a:latin typeface="Times New Roman"/>
                <a:cs typeface="Times New Roman"/>
              </a:rPr>
              <a:t>Apply </a:t>
            </a:r>
            <a:r>
              <a:rPr sz="1153" dirty="0">
                <a:latin typeface="Times New Roman"/>
                <a:cs typeface="Times New Roman"/>
              </a:rPr>
              <a:t>gaussian blur filter </a:t>
            </a:r>
            <a:r>
              <a:rPr sz="1153" spc="-3" dirty="0">
                <a:latin typeface="Times New Roman"/>
                <a:cs typeface="Times New Roman"/>
              </a:rPr>
              <a:t>and threshold to the </a:t>
            </a:r>
            <a:r>
              <a:rPr sz="1153" dirty="0">
                <a:latin typeface="Times New Roman"/>
                <a:cs typeface="Times New Roman"/>
              </a:rPr>
              <a:t>frame </a:t>
            </a:r>
            <a:r>
              <a:rPr sz="1153" spc="-3" dirty="0">
                <a:latin typeface="Times New Roman"/>
                <a:cs typeface="Times New Roman"/>
              </a:rPr>
              <a:t>taken with </a:t>
            </a:r>
            <a:r>
              <a:rPr sz="1153" dirty="0">
                <a:latin typeface="Times New Roman"/>
                <a:cs typeface="Times New Roman"/>
              </a:rPr>
              <a:t>opencv </a:t>
            </a:r>
            <a:r>
              <a:rPr sz="1153" spc="-3" dirty="0">
                <a:latin typeface="Times New Roman"/>
                <a:cs typeface="Times New Roman"/>
              </a:rPr>
              <a:t>to  </a:t>
            </a:r>
            <a:r>
              <a:rPr sz="1153" dirty="0">
                <a:latin typeface="Times New Roman"/>
                <a:cs typeface="Times New Roman"/>
              </a:rPr>
              <a:t>get </a:t>
            </a:r>
            <a:r>
              <a:rPr sz="1153" spc="-3" dirty="0">
                <a:latin typeface="Times New Roman"/>
                <a:cs typeface="Times New Roman"/>
              </a:rPr>
              <a:t>the </a:t>
            </a:r>
            <a:r>
              <a:rPr sz="1153" dirty="0">
                <a:latin typeface="Times New Roman"/>
                <a:cs typeface="Times New Roman"/>
              </a:rPr>
              <a:t>processed </a:t>
            </a:r>
            <a:r>
              <a:rPr sz="1153" spc="-3" dirty="0">
                <a:latin typeface="Times New Roman"/>
                <a:cs typeface="Times New Roman"/>
              </a:rPr>
              <a:t>image after </a:t>
            </a:r>
            <a:r>
              <a:rPr sz="1153" dirty="0">
                <a:latin typeface="Times New Roman"/>
                <a:cs typeface="Times New Roman"/>
              </a:rPr>
              <a:t>feature</a:t>
            </a:r>
            <a:r>
              <a:rPr sz="1153" spc="-10" dirty="0">
                <a:latin typeface="Times New Roman"/>
                <a:cs typeface="Times New Roman"/>
              </a:rPr>
              <a:t> </a:t>
            </a:r>
            <a:r>
              <a:rPr sz="1153" spc="-3" dirty="0">
                <a:latin typeface="Times New Roman"/>
                <a:cs typeface="Times New Roman"/>
              </a:rPr>
              <a:t>extraction.</a:t>
            </a:r>
            <a:endParaRPr sz="1153">
              <a:latin typeface="Times New Roman"/>
              <a:cs typeface="Times New Roman"/>
            </a:endParaRPr>
          </a:p>
          <a:p>
            <a:pPr marL="191098" marR="81318" indent="-191098">
              <a:lnSpc>
                <a:spcPct val="107600"/>
              </a:lnSpc>
              <a:buAutoNum type="arabicPeriod"/>
              <a:tabLst>
                <a:tab pos="191098" algn="l"/>
              </a:tabLst>
            </a:pPr>
            <a:r>
              <a:rPr sz="1153" spc="-3" dirty="0">
                <a:latin typeface="Times New Roman"/>
                <a:cs typeface="Times New Roman"/>
              </a:rPr>
              <a:t>This </a:t>
            </a:r>
            <a:r>
              <a:rPr sz="1153" dirty="0">
                <a:latin typeface="Times New Roman"/>
                <a:cs typeface="Times New Roman"/>
              </a:rPr>
              <a:t>processed </a:t>
            </a:r>
            <a:r>
              <a:rPr sz="1153" spc="-3" dirty="0">
                <a:latin typeface="Times New Roman"/>
                <a:cs typeface="Times New Roman"/>
              </a:rPr>
              <a:t>image is </a:t>
            </a:r>
            <a:r>
              <a:rPr sz="1153" dirty="0">
                <a:latin typeface="Times New Roman"/>
                <a:cs typeface="Times New Roman"/>
              </a:rPr>
              <a:t>passed </a:t>
            </a:r>
            <a:r>
              <a:rPr sz="1153" spc="-3" dirty="0">
                <a:latin typeface="Times New Roman"/>
                <a:cs typeface="Times New Roman"/>
              </a:rPr>
              <a:t>to the CNN model </a:t>
            </a:r>
            <a:r>
              <a:rPr sz="1153" dirty="0">
                <a:latin typeface="Times New Roman"/>
                <a:cs typeface="Times New Roman"/>
              </a:rPr>
              <a:t>for prediction </a:t>
            </a:r>
            <a:r>
              <a:rPr sz="1153" spc="-3" dirty="0">
                <a:latin typeface="Times New Roman"/>
                <a:cs typeface="Times New Roman"/>
              </a:rPr>
              <a:t>and if </a:t>
            </a:r>
            <a:r>
              <a:rPr sz="1153" dirty="0">
                <a:latin typeface="Times New Roman"/>
                <a:cs typeface="Times New Roman"/>
              </a:rPr>
              <a:t>a  </a:t>
            </a:r>
            <a:r>
              <a:rPr sz="1153" spc="-3" dirty="0">
                <a:latin typeface="Times New Roman"/>
                <a:cs typeface="Times New Roman"/>
              </a:rPr>
              <a:t>letter is </a:t>
            </a:r>
            <a:r>
              <a:rPr sz="1153" dirty="0">
                <a:latin typeface="Times New Roman"/>
                <a:cs typeface="Times New Roman"/>
              </a:rPr>
              <a:t>detected for </a:t>
            </a:r>
            <a:r>
              <a:rPr sz="1153" spc="-3" dirty="0">
                <a:latin typeface="Times New Roman"/>
                <a:cs typeface="Times New Roman"/>
              </a:rPr>
              <a:t>more than </a:t>
            </a:r>
            <a:r>
              <a:rPr sz="1153" dirty="0">
                <a:latin typeface="Times New Roman"/>
                <a:cs typeface="Times New Roman"/>
              </a:rPr>
              <a:t>50 frames </a:t>
            </a:r>
            <a:r>
              <a:rPr sz="1153" spc="-3" dirty="0">
                <a:latin typeface="Times New Roman"/>
                <a:cs typeface="Times New Roman"/>
              </a:rPr>
              <a:t>then the letter is </a:t>
            </a:r>
            <a:r>
              <a:rPr sz="1153" dirty="0">
                <a:latin typeface="Times New Roman"/>
                <a:cs typeface="Times New Roman"/>
              </a:rPr>
              <a:t>printed </a:t>
            </a:r>
            <a:r>
              <a:rPr sz="1153" spc="-3" dirty="0">
                <a:latin typeface="Times New Roman"/>
                <a:cs typeface="Times New Roman"/>
              </a:rPr>
              <a:t>and  taken into consideration </a:t>
            </a:r>
            <a:r>
              <a:rPr sz="1153" dirty="0">
                <a:latin typeface="Times New Roman"/>
                <a:cs typeface="Times New Roman"/>
              </a:rPr>
              <a:t>for forming </a:t>
            </a:r>
            <a:r>
              <a:rPr sz="1153" spc="-3" dirty="0">
                <a:latin typeface="Times New Roman"/>
                <a:cs typeface="Times New Roman"/>
              </a:rPr>
              <a:t>the</a:t>
            </a:r>
            <a:r>
              <a:rPr sz="1153" spc="-13" dirty="0">
                <a:latin typeface="Times New Roman"/>
                <a:cs typeface="Times New Roman"/>
              </a:rPr>
              <a:t> </a:t>
            </a:r>
            <a:r>
              <a:rPr sz="1153" spc="-3" dirty="0">
                <a:latin typeface="Times New Roman"/>
                <a:cs typeface="Times New Roman"/>
              </a:rPr>
              <a:t>word.</a:t>
            </a:r>
            <a:endParaRPr sz="1153">
              <a:latin typeface="Times New Roman"/>
              <a:cs typeface="Times New Roman"/>
            </a:endParaRPr>
          </a:p>
          <a:p>
            <a:pPr marL="191098" indent="-182966">
              <a:spcBef>
                <a:spcPts val="106"/>
              </a:spcBef>
              <a:buAutoNum type="arabicPeriod"/>
              <a:tabLst>
                <a:tab pos="191098" algn="l"/>
              </a:tabLst>
            </a:pPr>
            <a:r>
              <a:rPr sz="1153" spc="-3" dirty="0">
                <a:latin typeface="Times New Roman"/>
                <a:cs typeface="Times New Roman"/>
              </a:rPr>
              <a:t>Space </a:t>
            </a:r>
            <a:r>
              <a:rPr sz="1153" dirty="0">
                <a:latin typeface="Times New Roman"/>
                <a:cs typeface="Times New Roman"/>
              </a:rPr>
              <a:t>between </a:t>
            </a:r>
            <a:r>
              <a:rPr sz="1153" spc="-3" dirty="0">
                <a:latin typeface="Times New Roman"/>
                <a:cs typeface="Times New Roman"/>
              </a:rPr>
              <a:t>the words are considered </a:t>
            </a:r>
            <a:r>
              <a:rPr sz="1153" dirty="0">
                <a:latin typeface="Times New Roman"/>
                <a:cs typeface="Times New Roman"/>
              </a:rPr>
              <a:t>using </a:t>
            </a:r>
            <a:r>
              <a:rPr sz="1153" spc="-3" dirty="0">
                <a:latin typeface="Times New Roman"/>
                <a:cs typeface="Times New Roman"/>
              </a:rPr>
              <a:t>the </a:t>
            </a:r>
            <a:r>
              <a:rPr sz="1153" dirty="0">
                <a:latin typeface="Times New Roman"/>
                <a:cs typeface="Times New Roman"/>
              </a:rPr>
              <a:t>blank</a:t>
            </a:r>
            <a:r>
              <a:rPr sz="1153" spc="-19" dirty="0">
                <a:latin typeface="Times New Roman"/>
                <a:cs typeface="Times New Roman"/>
              </a:rPr>
              <a:t> </a:t>
            </a:r>
            <a:r>
              <a:rPr sz="1153" spc="-3" dirty="0">
                <a:latin typeface="Times New Roman"/>
                <a:cs typeface="Times New Roman"/>
              </a:rPr>
              <a:t>symbol.</a:t>
            </a:r>
            <a:endParaRPr sz="1153">
              <a:latin typeface="Times New Roman"/>
              <a:cs typeface="Times New Roman"/>
            </a:endParaRPr>
          </a:p>
        </p:txBody>
      </p:sp>
      <p:pic>
        <p:nvPicPr>
          <p:cNvPr id="4" name="Picture 3">
            <a:extLst>
              <a:ext uri="{FF2B5EF4-FFF2-40B4-BE49-F238E27FC236}">
                <a16:creationId xmlns:a16="http://schemas.microsoft.com/office/drawing/2014/main" xmlns="" id="{9474C3D7-FA2C-0ED7-CA8D-753D4BE816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9" y="10763"/>
            <a:ext cx="777432" cy="514911"/>
          </a:xfrm>
          <a:prstGeom prst="rect">
            <a:avLst/>
          </a:prstGeom>
        </p:spPr>
      </p:pic>
      <p:pic>
        <p:nvPicPr>
          <p:cNvPr id="5" name="Picture 4">
            <a:extLst>
              <a:ext uri="{FF2B5EF4-FFF2-40B4-BE49-F238E27FC236}">
                <a16:creationId xmlns:a16="http://schemas.microsoft.com/office/drawing/2014/main" xmlns="" id="{5207B315-5687-4347-8A2A-115052EBC9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9" y="10763"/>
            <a:ext cx="777432" cy="514911"/>
          </a:xfrm>
          <a:prstGeom prst="rect">
            <a:avLst/>
          </a:prstGeom>
        </p:spPr>
      </p:pic>
      <p:pic>
        <p:nvPicPr>
          <p:cNvPr id="6" name="Picture 5">
            <a:extLst>
              <a:ext uri="{FF2B5EF4-FFF2-40B4-BE49-F238E27FC236}">
                <a16:creationId xmlns:a16="http://schemas.microsoft.com/office/drawing/2014/main" xmlns="" id="{3A98FFC5-F5E7-4AF3-1BEC-88C2DB6A77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9" y="1191"/>
            <a:ext cx="777432" cy="5149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8820" y="885742"/>
            <a:ext cx="1369349" cy="205317"/>
          </a:xfrm>
          <a:prstGeom prst="rect">
            <a:avLst/>
          </a:prstGeom>
        </p:spPr>
        <p:txBody>
          <a:bodyPr vert="horz" wrap="square" lIns="0" tIns="8132" rIns="0" bIns="0" rtlCol="0">
            <a:spAutoFit/>
          </a:bodyPr>
          <a:lstStyle/>
          <a:p>
            <a:pPr marL="8132">
              <a:spcBef>
                <a:spcPts val="64"/>
              </a:spcBef>
            </a:pPr>
            <a:r>
              <a:rPr sz="1281" spc="-3" dirty="0">
                <a:solidFill>
                  <a:srgbClr val="CC0000"/>
                </a:solidFill>
                <a:latin typeface="Times New Roman"/>
                <a:cs typeface="Times New Roman"/>
              </a:rPr>
              <a:t>Algorithm Layer</a:t>
            </a:r>
            <a:r>
              <a:rPr sz="1281" spc="-54" dirty="0">
                <a:solidFill>
                  <a:srgbClr val="CC0000"/>
                </a:solidFill>
                <a:latin typeface="Times New Roman"/>
                <a:cs typeface="Times New Roman"/>
              </a:rPr>
              <a:t> </a:t>
            </a:r>
            <a:r>
              <a:rPr sz="1281" dirty="0">
                <a:solidFill>
                  <a:srgbClr val="CC0000"/>
                </a:solidFill>
                <a:latin typeface="Times New Roman"/>
                <a:cs typeface="Times New Roman"/>
              </a:rPr>
              <a:t>2:</a:t>
            </a:r>
            <a:endParaRPr sz="1281">
              <a:latin typeface="Times New Roman"/>
              <a:cs typeface="Times New Roman"/>
            </a:endParaRPr>
          </a:p>
        </p:txBody>
      </p:sp>
      <p:sp>
        <p:nvSpPr>
          <p:cNvPr id="3" name="object 3"/>
          <p:cNvSpPr txBox="1"/>
          <p:nvPr/>
        </p:nvSpPr>
        <p:spPr>
          <a:xfrm>
            <a:off x="664254" y="1215652"/>
            <a:ext cx="4874038" cy="951611"/>
          </a:xfrm>
          <a:prstGeom prst="rect">
            <a:avLst/>
          </a:prstGeom>
        </p:spPr>
        <p:txBody>
          <a:bodyPr vert="horz" wrap="square" lIns="0" tIns="8132" rIns="0" bIns="0" rtlCol="0">
            <a:spAutoFit/>
          </a:bodyPr>
          <a:lstStyle/>
          <a:p>
            <a:pPr marL="242735" marR="3253" indent="-235009">
              <a:lnSpc>
                <a:spcPct val="107600"/>
              </a:lnSpc>
              <a:spcBef>
                <a:spcPts val="64"/>
              </a:spcBef>
              <a:buFont typeface="Arial"/>
              <a:buChar char="●"/>
              <a:tabLst>
                <a:tab pos="242735" algn="l"/>
                <a:tab pos="243141" algn="l"/>
              </a:tabLst>
            </a:pPr>
            <a:r>
              <a:rPr sz="1153" spc="-3" dirty="0">
                <a:latin typeface="Times New Roman"/>
                <a:cs typeface="Times New Roman"/>
              </a:rPr>
              <a:t>We </a:t>
            </a:r>
            <a:r>
              <a:rPr sz="1153" dirty="0">
                <a:latin typeface="Times New Roman"/>
                <a:cs typeface="Times New Roman"/>
              </a:rPr>
              <a:t>detect various </a:t>
            </a:r>
            <a:r>
              <a:rPr sz="1153" spc="-3" dirty="0">
                <a:latin typeface="Times New Roman"/>
                <a:cs typeface="Times New Roman"/>
              </a:rPr>
              <a:t>sets </a:t>
            </a:r>
            <a:r>
              <a:rPr sz="1153" dirty="0">
                <a:latin typeface="Times New Roman"/>
                <a:cs typeface="Times New Roman"/>
              </a:rPr>
              <a:t>of </a:t>
            </a:r>
            <a:r>
              <a:rPr sz="1153" spc="-3" dirty="0">
                <a:latin typeface="Times New Roman"/>
                <a:cs typeface="Times New Roman"/>
              </a:rPr>
              <a:t>symbols which show similar </a:t>
            </a:r>
            <a:r>
              <a:rPr sz="1153" dirty="0">
                <a:latin typeface="Times New Roman"/>
                <a:cs typeface="Times New Roman"/>
              </a:rPr>
              <a:t>results on getting  detected.</a:t>
            </a:r>
            <a:endParaRPr sz="1153">
              <a:latin typeface="Times New Roman"/>
              <a:cs typeface="Times New Roman"/>
            </a:endParaRPr>
          </a:p>
          <a:p>
            <a:pPr marL="242735" indent="-235009">
              <a:spcBef>
                <a:spcPts val="106"/>
              </a:spcBef>
              <a:buFont typeface="Arial"/>
              <a:buChar char="●"/>
              <a:tabLst>
                <a:tab pos="242735" algn="l"/>
                <a:tab pos="243141" algn="l"/>
              </a:tabLst>
            </a:pPr>
            <a:r>
              <a:rPr sz="1153" spc="-3" dirty="0">
                <a:latin typeface="Times New Roman"/>
                <a:cs typeface="Times New Roman"/>
              </a:rPr>
              <a:t>We then classify </a:t>
            </a:r>
            <a:r>
              <a:rPr sz="1153" dirty="0">
                <a:latin typeface="Times New Roman"/>
                <a:cs typeface="Times New Roman"/>
              </a:rPr>
              <a:t>between </a:t>
            </a:r>
            <a:r>
              <a:rPr sz="1153" spc="-3" dirty="0">
                <a:latin typeface="Times New Roman"/>
                <a:cs typeface="Times New Roman"/>
              </a:rPr>
              <a:t>those sets </a:t>
            </a:r>
            <a:r>
              <a:rPr sz="1153" dirty="0">
                <a:latin typeface="Times New Roman"/>
                <a:cs typeface="Times New Roman"/>
              </a:rPr>
              <a:t>using </a:t>
            </a:r>
            <a:r>
              <a:rPr sz="1153" spc="-3" dirty="0">
                <a:latin typeface="Times New Roman"/>
                <a:cs typeface="Times New Roman"/>
              </a:rPr>
              <a:t>classifiers made </a:t>
            </a:r>
            <a:r>
              <a:rPr sz="1153" dirty="0">
                <a:latin typeface="Times New Roman"/>
                <a:cs typeface="Times New Roman"/>
              </a:rPr>
              <a:t>for </a:t>
            </a:r>
            <a:r>
              <a:rPr sz="1153" spc="-3" dirty="0">
                <a:latin typeface="Times New Roman"/>
                <a:cs typeface="Times New Roman"/>
              </a:rPr>
              <a:t>those sets</a:t>
            </a:r>
            <a:r>
              <a:rPr sz="1153" spc="-35" dirty="0">
                <a:latin typeface="Times New Roman"/>
                <a:cs typeface="Times New Roman"/>
              </a:rPr>
              <a:t> </a:t>
            </a:r>
            <a:r>
              <a:rPr sz="1153" dirty="0">
                <a:latin typeface="Times New Roman"/>
                <a:cs typeface="Times New Roman"/>
              </a:rPr>
              <a:t>only.</a:t>
            </a:r>
            <a:endParaRPr sz="1153">
              <a:latin typeface="Times New Roman"/>
              <a:cs typeface="Times New Roman"/>
            </a:endParaRPr>
          </a:p>
          <a:p>
            <a:pPr marL="242735" marR="4472" indent="-235009">
              <a:lnSpc>
                <a:spcPct val="107600"/>
              </a:lnSpc>
              <a:buFont typeface="Arial"/>
              <a:buChar char="●"/>
              <a:tabLst>
                <a:tab pos="242735" algn="l"/>
                <a:tab pos="243141" algn="l"/>
              </a:tabLst>
            </a:pPr>
            <a:r>
              <a:rPr sz="1153" dirty="0">
                <a:latin typeface="Times New Roman"/>
                <a:cs typeface="Times New Roman"/>
              </a:rPr>
              <a:t>In our </a:t>
            </a:r>
            <a:r>
              <a:rPr sz="1153" spc="-3" dirty="0">
                <a:latin typeface="Times New Roman"/>
                <a:cs typeface="Times New Roman"/>
              </a:rPr>
              <a:t>testing we </a:t>
            </a:r>
            <a:r>
              <a:rPr sz="1153" dirty="0">
                <a:latin typeface="Times New Roman"/>
                <a:cs typeface="Times New Roman"/>
              </a:rPr>
              <a:t>found </a:t>
            </a:r>
            <a:r>
              <a:rPr sz="1153" spc="-3" dirty="0">
                <a:latin typeface="Times New Roman"/>
                <a:cs typeface="Times New Roman"/>
              </a:rPr>
              <a:t>that </a:t>
            </a:r>
            <a:r>
              <a:rPr sz="1153" dirty="0">
                <a:latin typeface="Times New Roman"/>
                <a:cs typeface="Times New Roman"/>
              </a:rPr>
              <a:t>following </a:t>
            </a:r>
            <a:r>
              <a:rPr sz="1153" spc="-3" dirty="0">
                <a:latin typeface="Times New Roman"/>
                <a:cs typeface="Times New Roman"/>
              </a:rPr>
              <a:t>symbols were </a:t>
            </a:r>
            <a:r>
              <a:rPr sz="1153" dirty="0">
                <a:latin typeface="Times New Roman"/>
                <a:cs typeface="Times New Roman"/>
              </a:rPr>
              <a:t>not </a:t>
            </a:r>
            <a:r>
              <a:rPr sz="1153" spc="-3" dirty="0">
                <a:latin typeface="Times New Roman"/>
                <a:cs typeface="Times New Roman"/>
              </a:rPr>
              <a:t>showing </a:t>
            </a:r>
            <a:r>
              <a:rPr sz="1153" dirty="0">
                <a:latin typeface="Times New Roman"/>
                <a:cs typeface="Times New Roman"/>
              </a:rPr>
              <a:t>properly </a:t>
            </a:r>
            <a:r>
              <a:rPr sz="1153" spc="-3" dirty="0">
                <a:latin typeface="Times New Roman"/>
                <a:cs typeface="Times New Roman"/>
              </a:rPr>
              <a:t>and  were </a:t>
            </a:r>
            <a:r>
              <a:rPr sz="1153" dirty="0">
                <a:latin typeface="Times New Roman"/>
                <a:cs typeface="Times New Roman"/>
              </a:rPr>
              <a:t>giving other </a:t>
            </a:r>
            <a:r>
              <a:rPr sz="1153" spc="-3" dirty="0">
                <a:latin typeface="Times New Roman"/>
                <a:cs typeface="Times New Roman"/>
              </a:rPr>
              <a:t>symbols also</a:t>
            </a:r>
            <a:r>
              <a:rPr sz="1153" spc="-10" dirty="0">
                <a:latin typeface="Times New Roman"/>
                <a:cs typeface="Times New Roman"/>
              </a:rPr>
              <a:t> </a:t>
            </a:r>
            <a:r>
              <a:rPr sz="1153" dirty="0">
                <a:latin typeface="Times New Roman"/>
                <a:cs typeface="Times New Roman"/>
              </a:rPr>
              <a:t>:</a:t>
            </a:r>
            <a:endParaRPr sz="1153">
              <a:latin typeface="Times New Roman"/>
              <a:cs typeface="Times New Roman"/>
            </a:endParaRPr>
          </a:p>
        </p:txBody>
      </p:sp>
      <p:sp>
        <p:nvSpPr>
          <p:cNvPr id="4" name="object 4"/>
          <p:cNvSpPr txBox="1"/>
          <p:nvPr/>
        </p:nvSpPr>
        <p:spPr>
          <a:xfrm>
            <a:off x="935619" y="2160940"/>
            <a:ext cx="617996" cy="769913"/>
          </a:xfrm>
          <a:prstGeom prst="rect">
            <a:avLst/>
          </a:prstGeom>
        </p:spPr>
        <p:txBody>
          <a:bodyPr vert="horz" wrap="square" lIns="0" tIns="21549" rIns="0" bIns="0" rtlCol="0">
            <a:spAutoFit/>
          </a:bodyPr>
          <a:lstStyle/>
          <a:p>
            <a:pPr marL="264284" indent="-256152">
              <a:spcBef>
                <a:spcPts val="170"/>
              </a:spcBef>
              <a:buAutoNum type="arabicPeriod"/>
              <a:tabLst>
                <a:tab pos="263877" algn="l"/>
                <a:tab pos="264284" algn="l"/>
              </a:tabLst>
            </a:pPr>
            <a:r>
              <a:rPr sz="1153" spc="-3" dirty="0">
                <a:latin typeface="Times New Roman"/>
                <a:cs typeface="Times New Roman"/>
              </a:rPr>
              <a:t>For</a:t>
            </a:r>
            <a:r>
              <a:rPr sz="1153" spc="-64" dirty="0">
                <a:latin typeface="Times New Roman"/>
                <a:cs typeface="Times New Roman"/>
              </a:rPr>
              <a:t> </a:t>
            </a:r>
            <a:r>
              <a:rPr sz="1153" dirty="0">
                <a:latin typeface="Times New Roman"/>
                <a:cs typeface="Times New Roman"/>
              </a:rPr>
              <a:t>D</a:t>
            </a:r>
            <a:endParaRPr sz="1153">
              <a:latin typeface="Times New Roman"/>
              <a:cs typeface="Times New Roman"/>
            </a:endParaRPr>
          </a:p>
          <a:p>
            <a:pPr marL="264284" indent="-256152">
              <a:spcBef>
                <a:spcPts val="106"/>
              </a:spcBef>
              <a:buAutoNum type="arabicPeriod"/>
              <a:tabLst>
                <a:tab pos="263877" algn="l"/>
                <a:tab pos="264284" algn="l"/>
              </a:tabLst>
            </a:pPr>
            <a:r>
              <a:rPr sz="1153" spc="-3" dirty="0">
                <a:latin typeface="Times New Roman"/>
                <a:cs typeface="Times New Roman"/>
              </a:rPr>
              <a:t>For</a:t>
            </a:r>
            <a:r>
              <a:rPr sz="1153" spc="-64" dirty="0">
                <a:latin typeface="Times New Roman"/>
                <a:cs typeface="Times New Roman"/>
              </a:rPr>
              <a:t> </a:t>
            </a:r>
            <a:r>
              <a:rPr sz="1153" dirty="0">
                <a:latin typeface="Times New Roman"/>
                <a:cs typeface="Times New Roman"/>
              </a:rPr>
              <a:t>U</a:t>
            </a:r>
            <a:endParaRPr sz="1153">
              <a:latin typeface="Times New Roman"/>
              <a:cs typeface="Times New Roman"/>
            </a:endParaRPr>
          </a:p>
          <a:p>
            <a:pPr marL="264284" indent="-256152">
              <a:spcBef>
                <a:spcPts val="106"/>
              </a:spcBef>
              <a:buAutoNum type="arabicPeriod"/>
              <a:tabLst>
                <a:tab pos="263877" algn="l"/>
                <a:tab pos="264284" algn="l"/>
              </a:tabLst>
            </a:pPr>
            <a:r>
              <a:rPr sz="1153" spc="-3" dirty="0">
                <a:latin typeface="Times New Roman"/>
                <a:cs typeface="Times New Roman"/>
              </a:rPr>
              <a:t>For</a:t>
            </a:r>
            <a:r>
              <a:rPr sz="1153" spc="-26" dirty="0">
                <a:latin typeface="Times New Roman"/>
                <a:cs typeface="Times New Roman"/>
              </a:rPr>
              <a:t> </a:t>
            </a:r>
            <a:r>
              <a:rPr sz="1153" dirty="0">
                <a:latin typeface="Times New Roman"/>
                <a:cs typeface="Times New Roman"/>
              </a:rPr>
              <a:t>I</a:t>
            </a:r>
            <a:endParaRPr sz="1153">
              <a:latin typeface="Times New Roman"/>
              <a:cs typeface="Times New Roman"/>
            </a:endParaRPr>
          </a:p>
          <a:p>
            <a:pPr marL="264284" indent="-256152">
              <a:spcBef>
                <a:spcPts val="106"/>
              </a:spcBef>
              <a:buAutoNum type="arabicPeriod"/>
              <a:tabLst>
                <a:tab pos="263877" algn="l"/>
                <a:tab pos="264284" algn="l"/>
              </a:tabLst>
            </a:pPr>
            <a:r>
              <a:rPr sz="1153" spc="-3" dirty="0">
                <a:latin typeface="Times New Roman"/>
                <a:cs typeface="Times New Roman"/>
              </a:rPr>
              <a:t>For</a:t>
            </a:r>
            <a:r>
              <a:rPr sz="1153" spc="-35" dirty="0">
                <a:latin typeface="Times New Roman"/>
                <a:cs typeface="Times New Roman"/>
              </a:rPr>
              <a:t> </a:t>
            </a:r>
            <a:r>
              <a:rPr sz="1153" dirty="0">
                <a:latin typeface="Times New Roman"/>
                <a:cs typeface="Times New Roman"/>
              </a:rPr>
              <a:t>S</a:t>
            </a:r>
            <a:endParaRPr sz="1153">
              <a:latin typeface="Times New Roman"/>
              <a:cs typeface="Times New Roman"/>
            </a:endParaRPr>
          </a:p>
        </p:txBody>
      </p:sp>
      <p:sp>
        <p:nvSpPr>
          <p:cNvPr id="5" name="object 5"/>
          <p:cNvSpPr txBox="1"/>
          <p:nvPr/>
        </p:nvSpPr>
        <p:spPr>
          <a:xfrm>
            <a:off x="1777231" y="2160940"/>
            <a:ext cx="872513" cy="769913"/>
          </a:xfrm>
          <a:prstGeom prst="rect">
            <a:avLst/>
          </a:prstGeom>
        </p:spPr>
        <p:txBody>
          <a:bodyPr vert="horz" wrap="square" lIns="0" tIns="21549" rIns="0" bIns="0" rtlCol="0">
            <a:spAutoFit/>
          </a:bodyPr>
          <a:lstStyle/>
          <a:p>
            <a:pPr marL="8132">
              <a:spcBef>
                <a:spcPts val="170"/>
              </a:spcBef>
            </a:pPr>
            <a:r>
              <a:rPr sz="1153" dirty="0">
                <a:latin typeface="Times New Roman"/>
                <a:cs typeface="Times New Roman"/>
              </a:rPr>
              <a:t>: R </a:t>
            </a:r>
            <a:r>
              <a:rPr sz="1153" spc="-3" dirty="0">
                <a:latin typeface="Times New Roman"/>
                <a:cs typeface="Times New Roman"/>
              </a:rPr>
              <a:t>and</a:t>
            </a:r>
            <a:r>
              <a:rPr sz="1153" spc="-70" dirty="0">
                <a:latin typeface="Times New Roman"/>
                <a:cs typeface="Times New Roman"/>
              </a:rPr>
              <a:t> </a:t>
            </a:r>
            <a:r>
              <a:rPr sz="1153" dirty="0">
                <a:latin typeface="Times New Roman"/>
                <a:cs typeface="Times New Roman"/>
              </a:rPr>
              <a:t>U</a:t>
            </a:r>
            <a:endParaRPr sz="1153">
              <a:latin typeface="Times New Roman"/>
              <a:cs typeface="Times New Roman"/>
            </a:endParaRPr>
          </a:p>
          <a:p>
            <a:pPr marL="8132">
              <a:spcBef>
                <a:spcPts val="106"/>
              </a:spcBef>
            </a:pPr>
            <a:r>
              <a:rPr sz="1153" dirty="0">
                <a:latin typeface="Times New Roman"/>
                <a:cs typeface="Times New Roman"/>
              </a:rPr>
              <a:t>: D </a:t>
            </a:r>
            <a:r>
              <a:rPr sz="1153" spc="-3" dirty="0">
                <a:latin typeface="Times New Roman"/>
                <a:cs typeface="Times New Roman"/>
              </a:rPr>
              <a:t>and</a:t>
            </a:r>
            <a:r>
              <a:rPr sz="1153" spc="-70" dirty="0">
                <a:latin typeface="Times New Roman"/>
                <a:cs typeface="Times New Roman"/>
              </a:rPr>
              <a:t> </a:t>
            </a:r>
            <a:r>
              <a:rPr sz="1153" dirty="0">
                <a:latin typeface="Times New Roman"/>
                <a:cs typeface="Times New Roman"/>
              </a:rPr>
              <a:t>R</a:t>
            </a:r>
            <a:endParaRPr sz="1153">
              <a:latin typeface="Times New Roman"/>
              <a:cs typeface="Times New Roman"/>
            </a:endParaRPr>
          </a:p>
          <a:p>
            <a:pPr marL="8132">
              <a:spcBef>
                <a:spcPts val="106"/>
              </a:spcBef>
            </a:pPr>
            <a:r>
              <a:rPr sz="1153" dirty="0">
                <a:latin typeface="Times New Roman"/>
                <a:cs typeface="Times New Roman"/>
              </a:rPr>
              <a:t>: </a:t>
            </a:r>
            <a:r>
              <a:rPr sz="1153" spc="-3" dirty="0">
                <a:latin typeface="Times New Roman"/>
                <a:cs typeface="Times New Roman"/>
              </a:rPr>
              <a:t>T, D, </a:t>
            </a:r>
            <a:r>
              <a:rPr sz="1153" dirty="0">
                <a:latin typeface="Times New Roman"/>
                <a:cs typeface="Times New Roman"/>
              </a:rPr>
              <a:t>K </a:t>
            </a:r>
            <a:r>
              <a:rPr sz="1153" spc="-3" dirty="0">
                <a:latin typeface="Times New Roman"/>
                <a:cs typeface="Times New Roman"/>
              </a:rPr>
              <a:t>and</a:t>
            </a:r>
            <a:r>
              <a:rPr sz="1153" spc="-64" dirty="0">
                <a:latin typeface="Times New Roman"/>
                <a:cs typeface="Times New Roman"/>
              </a:rPr>
              <a:t> </a:t>
            </a:r>
            <a:r>
              <a:rPr sz="1153" dirty="0">
                <a:latin typeface="Times New Roman"/>
                <a:cs typeface="Times New Roman"/>
              </a:rPr>
              <a:t>I</a:t>
            </a:r>
            <a:endParaRPr sz="1153">
              <a:latin typeface="Times New Roman"/>
              <a:cs typeface="Times New Roman"/>
            </a:endParaRPr>
          </a:p>
          <a:p>
            <a:pPr marL="8132">
              <a:spcBef>
                <a:spcPts val="106"/>
              </a:spcBef>
            </a:pPr>
            <a:r>
              <a:rPr sz="1153" dirty="0">
                <a:latin typeface="Times New Roman"/>
                <a:cs typeface="Times New Roman"/>
              </a:rPr>
              <a:t>: M </a:t>
            </a:r>
            <a:r>
              <a:rPr sz="1153" spc="-3" dirty="0">
                <a:latin typeface="Times New Roman"/>
                <a:cs typeface="Times New Roman"/>
              </a:rPr>
              <a:t>and</a:t>
            </a:r>
            <a:r>
              <a:rPr sz="1153" spc="-29" dirty="0">
                <a:latin typeface="Times New Roman"/>
                <a:cs typeface="Times New Roman"/>
              </a:rPr>
              <a:t> </a:t>
            </a:r>
            <a:r>
              <a:rPr sz="1153" dirty="0">
                <a:latin typeface="Times New Roman"/>
                <a:cs typeface="Times New Roman"/>
              </a:rPr>
              <a:t>N</a:t>
            </a:r>
            <a:endParaRPr sz="1153">
              <a:latin typeface="Times New Roman"/>
              <a:cs typeface="Times New Roman"/>
            </a:endParaRPr>
          </a:p>
        </p:txBody>
      </p:sp>
      <p:pic>
        <p:nvPicPr>
          <p:cNvPr id="6" name="Picture 5">
            <a:extLst>
              <a:ext uri="{FF2B5EF4-FFF2-40B4-BE49-F238E27FC236}">
                <a16:creationId xmlns:a16="http://schemas.microsoft.com/office/drawing/2014/main" xmlns="" id="{DB5301F1-DAA7-9847-1789-8995F28782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9" y="1191"/>
            <a:ext cx="777432" cy="51491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653" y="422595"/>
            <a:ext cx="3699439" cy="303805"/>
          </a:xfrm>
          <a:prstGeom prst="rect">
            <a:avLst/>
          </a:prstGeom>
        </p:spPr>
        <p:txBody>
          <a:bodyPr vert="horz" wrap="square" lIns="0" tIns="8132" rIns="0" bIns="0" rtlCol="0">
            <a:spAutoFit/>
          </a:bodyPr>
          <a:lstStyle/>
          <a:p>
            <a:pPr marL="8132">
              <a:spcBef>
                <a:spcPts val="64"/>
              </a:spcBef>
            </a:pPr>
            <a:r>
              <a:rPr sz="1921" spc="6" dirty="0">
                <a:solidFill>
                  <a:srgbClr val="1A1A1A"/>
                </a:solidFill>
              </a:rPr>
              <a:t>Convolutional </a:t>
            </a:r>
            <a:r>
              <a:rPr sz="1921" spc="45" dirty="0">
                <a:solidFill>
                  <a:srgbClr val="1A1A1A"/>
                </a:solidFill>
              </a:rPr>
              <a:t>Neural</a:t>
            </a:r>
            <a:r>
              <a:rPr sz="1921" spc="-154" dirty="0">
                <a:solidFill>
                  <a:srgbClr val="1A1A1A"/>
                </a:solidFill>
              </a:rPr>
              <a:t> </a:t>
            </a:r>
            <a:r>
              <a:rPr sz="1921" spc="29" dirty="0">
                <a:solidFill>
                  <a:srgbClr val="1A1A1A"/>
                </a:solidFill>
              </a:rPr>
              <a:t>Networks</a:t>
            </a:r>
            <a:endParaRPr sz="1921"/>
          </a:p>
        </p:txBody>
      </p:sp>
      <p:sp>
        <p:nvSpPr>
          <p:cNvPr id="3" name="object 3"/>
          <p:cNvSpPr txBox="1"/>
          <p:nvPr/>
        </p:nvSpPr>
        <p:spPr>
          <a:xfrm>
            <a:off x="570614" y="939243"/>
            <a:ext cx="2942800" cy="1435462"/>
          </a:xfrm>
          <a:prstGeom prst="rect">
            <a:avLst/>
          </a:prstGeom>
        </p:spPr>
        <p:txBody>
          <a:bodyPr vert="horz" wrap="square" lIns="0" tIns="8132" rIns="0" bIns="0" rtlCol="0">
            <a:spAutoFit/>
          </a:bodyPr>
          <a:lstStyle/>
          <a:p>
            <a:pPr marL="242735" marR="25615" indent="-235009">
              <a:lnSpc>
                <a:spcPct val="114599"/>
              </a:lnSpc>
              <a:spcBef>
                <a:spcPts val="64"/>
              </a:spcBef>
              <a:buFont typeface="Arial"/>
              <a:buChar char="●"/>
              <a:tabLst>
                <a:tab pos="242735" algn="l"/>
                <a:tab pos="243141" algn="l"/>
              </a:tabLst>
            </a:pPr>
            <a:r>
              <a:rPr sz="1153" dirty="0">
                <a:solidFill>
                  <a:srgbClr val="595959"/>
                </a:solidFill>
                <a:latin typeface="Lato"/>
                <a:cs typeface="Lato"/>
              </a:rPr>
              <a:t>CNNs consist </a:t>
            </a:r>
            <a:r>
              <a:rPr sz="1153" spc="-16" dirty="0">
                <a:solidFill>
                  <a:srgbClr val="595959"/>
                </a:solidFill>
                <a:latin typeface="Lato"/>
                <a:cs typeface="Lato"/>
              </a:rPr>
              <a:t>of </a:t>
            </a:r>
            <a:r>
              <a:rPr sz="1153" spc="6" dirty="0">
                <a:solidFill>
                  <a:srgbClr val="595959"/>
                </a:solidFill>
                <a:latin typeface="Lato"/>
                <a:cs typeface="Lato"/>
              </a:rPr>
              <a:t>multiple </a:t>
            </a:r>
            <a:r>
              <a:rPr sz="1153" dirty="0">
                <a:solidFill>
                  <a:srgbClr val="595959"/>
                </a:solidFill>
                <a:latin typeface="Lato"/>
                <a:cs typeface="Lato"/>
              </a:rPr>
              <a:t>convolutional  </a:t>
            </a:r>
            <a:r>
              <a:rPr sz="1153" spc="10" dirty="0">
                <a:solidFill>
                  <a:srgbClr val="595959"/>
                </a:solidFill>
                <a:latin typeface="Lato"/>
                <a:cs typeface="Lato"/>
              </a:rPr>
              <a:t>layers </a:t>
            </a:r>
            <a:r>
              <a:rPr sz="1153" spc="-3" dirty="0">
                <a:solidFill>
                  <a:srgbClr val="595959"/>
                </a:solidFill>
                <a:latin typeface="Lato"/>
                <a:cs typeface="Lato"/>
              </a:rPr>
              <a:t>each </a:t>
            </a:r>
            <a:r>
              <a:rPr sz="1153" spc="13" dirty="0">
                <a:solidFill>
                  <a:srgbClr val="595959"/>
                </a:solidFill>
                <a:latin typeface="Lato"/>
                <a:cs typeface="Lato"/>
              </a:rPr>
              <a:t>layer </a:t>
            </a:r>
            <a:r>
              <a:rPr sz="1153" dirty="0">
                <a:solidFill>
                  <a:srgbClr val="595959"/>
                </a:solidFill>
                <a:latin typeface="Lato"/>
                <a:cs typeface="Lato"/>
              </a:rPr>
              <a:t>containing numerous  </a:t>
            </a:r>
            <a:r>
              <a:rPr sz="1153" spc="6" dirty="0">
                <a:solidFill>
                  <a:srgbClr val="595959"/>
                </a:solidFill>
                <a:latin typeface="Lato"/>
                <a:cs typeface="Lato"/>
              </a:rPr>
              <a:t>“filters”</a:t>
            </a:r>
            <a:r>
              <a:rPr sz="1153" spc="-77" dirty="0">
                <a:solidFill>
                  <a:srgbClr val="595959"/>
                </a:solidFill>
                <a:latin typeface="Lato"/>
                <a:cs typeface="Lato"/>
              </a:rPr>
              <a:t> </a:t>
            </a:r>
            <a:r>
              <a:rPr sz="1153" spc="-6" dirty="0">
                <a:solidFill>
                  <a:srgbClr val="595959"/>
                </a:solidFill>
                <a:latin typeface="Lato"/>
                <a:cs typeface="Lato"/>
              </a:rPr>
              <a:t>which</a:t>
            </a:r>
            <a:r>
              <a:rPr sz="1153" spc="-73" dirty="0">
                <a:solidFill>
                  <a:srgbClr val="595959"/>
                </a:solidFill>
                <a:latin typeface="Lato"/>
                <a:cs typeface="Lato"/>
              </a:rPr>
              <a:t> </a:t>
            </a:r>
            <a:r>
              <a:rPr sz="1153" spc="6" dirty="0">
                <a:solidFill>
                  <a:srgbClr val="595959"/>
                </a:solidFill>
                <a:latin typeface="Lato"/>
                <a:cs typeface="Lato"/>
              </a:rPr>
              <a:t>perform</a:t>
            </a:r>
            <a:r>
              <a:rPr sz="1153" spc="-77" dirty="0">
                <a:solidFill>
                  <a:srgbClr val="595959"/>
                </a:solidFill>
                <a:latin typeface="Lato"/>
                <a:cs typeface="Lato"/>
              </a:rPr>
              <a:t> </a:t>
            </a:r>
            <a:r>
              <a:rPr sz="1153" spc="6" dirty="0">
                <a:solidFill>
                  <a:srgbClr val="595959"/>
                </a:solidFill>
                <a:latin typeface="Lato"/>
                <a:cs typeface="Lato"/>
              </a:rPr>
              <a:t>feature</a:t>
            </a:r>
            <a:r>
              <a:rPr sz="1153" spc="-73" dirty="0">
                <a:solidFill>
                  <a:srgbClr val="595959"/>
                </a:solidFill>
                <a:latin typeface="Lato"/>
                <a:cs typeface="Lato"/>
              </a:rPr>
              <a:t> </a:t>
            </a:r>
            <a:r>
              <a:rPr sz="1153" spc="3" dirty="0">
                <a:solidFill>
                  <a:srgbClr val="595959"/>
                </a:solidFill>
                <a:latin typeface="Lato"/>
                <a:cs typeface="Lato"/>
              </a:rPr>
              <a:t>extraction.</a:t>
            </a:r>
            <a:endParaRPr sz="1153">
              <a:latin typeface="Lato"/>
              <a:cs typeface="Lato"/>
            </a:endParaRPr>
          </a:p>
          <a:p>
            <a:pPr marL="242735" marR="3253" indent="-235009">
              <a:lnSpc>
                <a:spcPct val="114599"/>
              </a:lnSpc>
              <a:buFont typeface="Arial"/>
              <a:buChar char="●"/>
              <a:tabLst>
                <a:tab pos="242735" algn="l"/>
                <a:tab pos="243141" algn="l"/>
              </a:tabLst>
            </a:pPr>
            <a:r>
              <a:rPr sz="1153" spc="13" dirty="0">
                <a:solidFill>
                  <a:srgbClr val="595959"/>
                </a:solidFill>
                <a:latin typeface="Lato"/>
                <a:cs typeface="Lato"/>
              </a:rPr>
              <a:t>Initially </a:t>
            </a:r>
            <a:r>
              <a:rPr sz="1153" dirty="0">
                <a:solidFill>
                  <a:srgbClr val="595959"/>
                </a:solidFill>
                <a:latin typeface="Lato"/>
                <a:cs typeface="Lato"/>
              </a:rPr>
              <a:t>these </a:t>
            </a:r>
            <a:r>
              <a:rPr sz="1153" spc="6" dirty="0">
                <a:solidFill>
                  <a:srgbClr val="595959"/>
                </a:solidFill>
                <a:latin typeface="Lato"/>
                <a:cs typeface="Lato"/>
              </a:rPr>
              <a:t>“filters” </a:t>
            </a:r>
            <a:r>
              <a:rPr sz="1153" spc="16" dirty="0">
                <a:solidFill>
                  <a:srgbClr val="595959"/>
                </a:solidFill>
                <a:latin typeface="Lato"/>
                <a:cs typeface="Lato"/>
              </a:rPr>
              <a:t>are </a:t>
            </a:r>
            <a:r>
              <a:rPr sz="1153" spc="6" dirty="0">
                <a:solidFill>
                  <a:srgbClr val="595959"/>
                </a:solidFill>
                <a:latin typeface="Lato"/>
                <a:cs typeface="Lato"/>
              </a:rPr>
              <a:t>random </a:t>
            </a:r>
            <a:r>
              <a:rPr sz="1153" dirty="0">
                <a:solidFill>
                  <a:srgbClr val="595959"/>
                </a:solidFill>
                <a:latin typeface="Lato"/>
                <a:cs typeface="Lato"/>
              </a:rPr>
              <a:t>and </a:t>
            </a:r>
            <a:r>
              <a:rPr sz="1153" spc="-3" dirty="0">
                <a:solidFill>
                  <a:srgbClr val="595959"/>
                </a:solidFill>
                <a:latin typeface="Lato"/>
                <a:cs typeface="Lato"/>
              </a:rPr>
              <a:t>by  </a:t>
            </a:r>
            <a:r>
              <a:rPr sz="1153" spc="6" dirty="0">
                <a:solidFill>
                  <a:srgbClr val="595959"/>
                </a:solidFill>
                <a:latin typeface="Lato"/>
                <a:cs typeface="Lato"/>
              </a:rPr>
              <a:t>training,</a:t>
            </a:r>
            <a:r>
              <a:rPr sz="1153" spc="-77" dirty="0">
                <a:solidFill>
                  <a:srgbClr val="595959"/>
                </a:solidFill>
                <a:latin typeface="Lato"/>
                <a:cs typeface="Lato"/>
              </a:rPr>
              <a:t> </a:t>
            </a:r>
            <a:r>
              <a:rPr sz="1153" spc="3" dirty="0">
                <a:solidFill>
                  <a:srgbClr val="595959"/>
                </a:solidFill>
                <a:latin typeface="Lato"/>
                <a:cs typeface="Lato"/>
              </a:rPr>
              <a:t>the</a:t>
            </a:r>
            <a:r>
              <a:rPr sz="1153" spc="-77" dirty="0">
                <a:solidFill>
                  <a:srgbClr val="595959"/>
                </a:solidFill>
                <a:latin typeface="Lato"/>
                <a:cs typeface="Lato"/>
              </a:rPr>
              <a:t> </a:t>
            </a:r>
            <a:r>
              <a:rPr sz="1153" spc="6" dirty="0">
                <a:solidFill>
                  <a:srgbClr val="595959"/>
                </a:solidFill>
                <a:latin typeface="Lato"/>
                <a:cs typeface="Lato"/>
              </a:rPr>
              <a:t>feature</a:t>
            </a:r>
            <a:r>
              <a:rPr sz="1153" spc="-73" dirty="0">
                <a:solidFill>
                  <a:srgbClr val="595959"/>
                </a:solidFill>
                <a:latin typeface="Lato"/>
                <a:cs typeface="Lato"/>
              </a:rPr>
              <a:t> </a:t>
            </a:r>
            <a:r>
              <a:rPr sz="1153" spc="6" dirty="0">
                <a:solidFill>
                  <a:srgbClr val="595959"/>
                </a:solidFill>
                <a:latin typeface="Lato"/>
                <a:cs typeface="Lato"/>
              </a:rPr>
              <a:t>extraction</a:t>
            </a:r>
            <a:r>
              <a:rPr sz="1153" spc="-77" dirty="0">
                <a:solidFill>
                  <a:srgbClr val="595959"/>
                </a:solidFill>
                <a:latin typeface="Lato"/>
                <a:cs typeface="Lato"/>
              </a:rPr>
              <a:t> </a:t>
            </a:r>
            <a:r>
              <a:rPr sz="1153" dirty="0">
                <a:solidFill>
                  <a:srgbClr val="595959"/>
                </a:solidFill>
                <a:latin typeface="Lato"/>
                <a:cs typeface="Lato"/>
              </a:rPr>
              <a:t>gets</a:t>
            </a:r>
            <a:r>
              <a:rPr sz="1153" spc="-73" dirty="0">
                <a:solidFill>
                  <a:srgbClr val="595959"/>
                </a:solidFill>
                <a:latin typeface="Lato"/>
                <a:cs typeface="Lato"/>
              </a:rPr>
              <a:t> </a:t>
            </a:r>
            <a:r>
              <a:rPr sz="1153" spc="10" dirty="0">
                <a:solidFill>
                  <a:srgbClr val="595959"/>
                </a:solidFill>
                <a:latin typeface="Lato"/>
                <a:cs typeface="Lato"/>
              </a:rPr>
              <a:t>better  </a:t>
            </a:r>
            <a:r>
              <a:rPr sz="1153" spc="-3" dirty="0">
                <a:solidFill>
                  <a:srgbClr val="595959"/>
                </a:solidFill>
                <a:latin typeface="Lato"/>
                <a:cs typeface="Lato"/>
              </a:rPr>
              <a:t>by</a:t>
            </a:r>
            <a:r>
              <a:rPr sz="1153" spc="-77" dirty="0">
                <a:solidFill>
                  <a:srgbClr val="595959"/>
                </a:solidFill>
                <a:latin typeface="Lato"/>
                <a:cs typeface="Lato"/>
              </a:rPr>
              <a:t> </a:t>
            </a:r>
            <a:r>
              <a:rPr sz="1153" spc="3" dirty="0">
                <a:solidFill>
                  <a:srgbClr val="595959"/>
                </a:solidFill>
                <a:latin typeface="Lato"/>
                <a:cs typeface="Lato"/>
              </a:rPr>
              <a:t>better.</a:t>
            </a:r>
            <a:endParaRPr sz="1153">
              <a:latin typeface="Lato"/>
              <a:cs typeface="Lato"/>
            </a:endParaRPr>
          </a:p>
          <a:p>
            <a:pPr marL="242735" indent="-235009">
              <a:spcBef>
                <a:spcPts val="202"/>
              </a:spcBef>
              <a:buFont typeface="Arial"/>
              <a:buChar char="●"/>
              <a:tabLst>
                <a:tab pos="242735" algn="l"/>
                <a:tab pos="243141" algn="l"/>
              </a:tabLst>
            </a:pPr>
            <a:r>
              <a:rPr sz="1153" spc="10" dirty="0">
                <a:solidFill>
                  <a:srgbClr val="595959"/>
                </a:solidFill>
                <a:latin typeface="Lato"/>
                <a:cs typeface="Lato"/>
              </a:rPr>
              <a:t>It’s</a:t>
            </a:r>
            <a:r>
              <a:rPr sz="1153" spc="-73" dirty="0">
                <a:solidFill>
                  <a:srgbClr val="595959"/>
                </a:solidFill>
                <a:latin typeface="Lato"/>
                <a:cs typeface="Lato"/>
              </a:rPr>
              <a:t> </a:t>
            </a:r>
            <a:r>
              <a:rPr sz="1153" spc="16" dirty="0">
                <a:solidFill>
                  <a:srgbClr val="595959"/>
                </a:solidFill>
                <a:latin typeface="Lato"/>
                <a:cs typeface="Lato"/>
              </a:rPr>
              <a:t>primarily</a:t>
            </a:r>
            <a:r>
              <a:rPr sz="1153" spc="-70" dirty="0">
                <a:solidFill>
                  <a:srgbClr val="595959"/>
                </a:solidFill>
                <a:latin typeface="Lato"/>
                <a:cs typeface="Lato"/>
              </a:rPr>
              <a:t> </a:t>
            </a:r>
            <a:r>
              <a:rPr sz="1153" spc="-3" dirty="0">
                <a:solidFill>
                  <a:srgbClr val="595959"/>
                </a:solidFill>
                <a:latin typeface="Lato"/>
                <a:cs typeface="Lato"/>
              </a:rPr>
              <a:t>used</a:t>
            </a:r>
            <a:r>
              <a:rPr sz="1153" spc="-73" dirty="0">
                <a:solidFill>
                  <a:srgbClr val="595959"/>
                </a:solidFill>
                <a:latin typeface="Lato"/>
                <a:cs typeface="Lato"/>
              </a:rPr>
              <a:t> </a:t>
            </a:r>
            <a:r>
              <a:rPr sz="1153" spc="3" dirty="0">
                <a:solidFill>
                  <a:srgbClr val="595959"/>
                </a:solidFill>
                <a:latin typeface="Lato"/>
                <a:cs typeface="Lato"/>
              </a:rPr>
              <a:t>for</a:t>
            </a:r>
            <a:r>
              <a:rPr sz="1153" spc="-70" dirty="0">
                <a:solidFill>
                  <a:srgbClr val="595959"/>
                </a:solidFill>
                <a:latin typeface="Lato"/>
                <a:cs typeface="Lato"/>
              </a:rPr>
              <a:t> </a:t>
            </a:r>
            <a:r>
              <a:rPr sz="1153" dirty="0">
                <a:solidFill>
                  <a:srgbClr val="595959"/>
                </a:solidFill>
                <a:latin typeface="Lato"/>
                <a:cs typeface="Lato"/>
              </a:rPr>
              <a:t>image</a:t>
            </a:r>
            <a:r>
              <a:rPr sz="1153" spc="-73" dirty="0">
                <a:solidFill>
                  <a:srgbClr val="595959"/>
                </a:solidFill>
                <a:latin typeface="Lato"/>
                <a:cs typeface="Lato"/>
              </a:rPr>
              <a:t> </a:t>
            </a:r>
            <a:r>
              <a:rPr sz="1153" dirty="0">
                <a:solidFill>
                  <a:srgbClr val="595959"/>
                </a:solidFill>
                <a:latin typeface="Lato"/>
                <a:cs typeface="Lato"/>
              </a:rPr>
              <a:t>classification.</a:t>
            </a:r>
            <a:endParaRPr sz="1153">
              <a:latin typeface="Lato"/>
              <a:cs typeface="Lato"/>
            </a:endParaRPr>
          </a:p>
        </p:txBody>
      </p:sp>
      <p:sp>
        <p:nvSpPr>
          <p:cNvPr id="4" name="object 4"/>
          <p:cNvSpPr/>
          <p:nvPr/>
        </p:nvSpPr>
        <p:spPr>
          <a:xfrm>
            <a:off x="4183134" y="1030419"/>
            <a:ext cx="1438839" cy="1911129"/>
          </a:xfrm>
          <a:prstGeom prst="rect">
            <a:avLst/>
          </a:prstGeom>
          <a:blipFill>
            <a:blip r:embed="rId2" cstate="print"/>
            <a:stretch>
              <a:fillRect/>
            </a:stretch>
          </a:blipFill>
        </p:spPr>
        <p:txBody>
          <a:bodyPr wrap="square" lIns="0" tIns="0" rIns="0" bIns="0" rtlCol="0"/>
          <a:lstStyle/>
          <a:p>
            <a:endParaRPr sz="1153"/>
          </a:p>
        </p:txBody>
      </p:sp>
      <p:pic>
        <p:nvPicPr>
          <p:cNvPr id="5" name="Picture 4">
            <a:extLst>
              <a:ext uri="{FF2B5EF4-FFF2-40B4-BE49-F238E27FC236}">
                <a16:creationId xmlns:a16="http://schemas.microsoft.com/office/drawing/2014/main" xmlns="" id="{241488D2-E9C1-FB23-9029-7D6016FFD8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9" y="1191"/>
            <a:ext cx="777432" cy="51491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0550" y="1068681"/>
            <a:ext cx="3576652" cy="315988"/>
          </a:xfrm>
          <a:prstGeom prst="rect">
            <a:avLst/>
          </a:prstGeom>
        </p:spPr>
        <p:txBody>
          <a:bodyPr vert="horz" wrap="square" lIns="0" tIns="8132" rIns="0" bIns="0" rtlCol="0">
            <a:spAutoFit/>
          </a:bodyPr>
          <a:lstStyle/>
          <a:p>
            <a:pPr marL="8132">
              <a:spcBef>
                <a:spcPts val="64"/>
              </a:spcBef>
            </a:pPr>
            <a:r>
              <a:rPr spc="-16" dirty="0"/>
              <a:t>Our </a:t>
            </a:r>
            <a:r>
              <a:rPr spc="32" dirty="0"/>
              <a:t>CNN </a:t>
            </a:r>
            <a:r>
              <a:rPr spc="-16" dirty="0"/>
              <a:t>Classifier</a:t>
            </a:r>
            <a:r>
              <a:rPr spc="-310" dirty="0"/>
              <a:t> </a:t>
            </a:r>
            <a:r>
              <a:rPr spc="64" dirty="0"/>
              <a:t>Model</a:t>
            </a:r>
          </a:p>
        </p:txBody>
      </p:sp>
      <p:pic>
        <p:nvPicPr>
          <p:cNvPr id="3" name="Picture 2">
            <a:extLst>
              <a:ext uri="{FF2B5EF4-FFF2-40B4-BE49-F238E27FC236}">
                <a16:creationId xmlns:a16="http://schemas.microsoft.com/office/drawing/2014/main" xmlns="" id="{885B17F7-8217-557F-8E30-6E576625F9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9" y="1191"/>
            <a:ext cx="777432" cy="51491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4299" y="403700"/>
            <a:ext cx="4723224" cy="2890752"/>
          </a:xfrm>
          <a:prstGeom prst="rect">
            <a:avLst/>
          </a:prstGeom>
          <a:blipFill>
            <a:blip r:embed="rId2" cstate="print"/>
            <a:stretch>
              <a:fillRect/>
            </a:stretch>
          </a:blipFill>
        </p:spPr>
        <p:txBody>
          <a:bodyPr wrap="square" lIns="0" tIns="0" rIns="0" bIns="0" rtlCol="0"/>
          <a:lstStyle/>
          <a:p>
            <a:endParaRPr sz="1153"/>
          </a:p>
        </p:txBody>
      </p:sp>
      <p:pic>
        <p:nvPicPr>
          <p:cNvPr id="3" name="Picture 2">
            <a:extLst>
              <a:ext uri="{FF2B5EF4-FFF2-40B4-BE49-F238E27FC236}">
                <a16:creationId xmlns:a16="http://schemas.microsoft.com/office/drawing/2014/main" xmlns="" id="{06D9AAE1-92F5-4693-05C0-54807A6F2D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9" y="1191"/>
            <a:ext cx="777432" cy="51491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511" y="175221"/>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6" name="object 6"/>
          <p:cNvSpPr/>
          <p:nvPr/>
        </p:nvSpPr>
        <p:spPr>
          <a:xfrm>
            <a:off x="1511" y="3117888"/>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sp>
        <p:nvSpPr>
          <p:cNvPr id="8" name="object 8"/>
          <p:cNvSpPr txBox="1"/>
          <p:nvPr/>
        </p:nvSpPr>
        <p:spPr>
          <a:xfrm>
            <a:off x="184150" y="709021"/>
            <a:ext cx="5562600" cy="2097497"/>
          </a:xfrm>
          <a:prstGeom prst="rect">
            <a:avLst/>
          </a:prstGeom>
        </p:spPr>
        <p:txBody>
          <a:bodyPr vert="horz" wrap="square" lIns="0" tIns="10160" rIns="0" bIns="0" rtlCol="0">
            <a:spAutoFit/>
          </a:bodyPr>
          <a:lstStyle/>
          <a:p>
            <a:pPr marL="12700" marR="5080">
              <a:lnSpc>
                <a:spcPct val="105000"/>
              </a:lnSpc>
              <a:spcBef>
                <a:spcPts val="80"/>
              </a:spcBef>
            </a:pPr>
            <a:r>
              <a:rPr lang="en-US" sz="900" b="1" dirty="0"/>
              <a:t>CTO-Chief Technology Officer : </a:t>
            </a:r>
            <a:r>
              <a:rPr lang="en-US" sz="900" b="1" dirty="0" err="1" smtClean="0"/>
              <a:t>Manoj</a:t>
            </a:r>
            <a:r>
              <a:rPr lang="en-US" sz="900" dirty="0" smtClean="0"/>
              <a:t> </a:t>
            </a:r>
            <a:r>
              <a:rPr lang="en-US" sz="900" dirty="0"/>
              <a:t>Responsible for leading technological advancements and plays a pivotal role in driving innovation, overseeing the development of cutting-edge solutions, and ensuring the technical excellence of our products. </a:t>
            </a:r>
          </a:p>
          <a:p>
            <a:pPr marL="12700" marR="5080">
              <a:lnSpc>
                <a:spcPct val="105000"/>
              </a:lnSpc>
              <a:spcBef>
                <a:spcPts val="80"/>
              </a:spcBef>
            </a:pPr>
            <a:r>
              <a:rPr lang="en-US" sz="900" b="1" dirty="0" smtClean="0"/>
              <a:t>COO-Chief </a:t>
            </a:r>
            <a:r>
              <a:rPr lang="en-US" sz="900" b="1" dirty="0"/>
              <a:t>Operations Officer : </a:t>
            </a:r>
            <a:r>
              <a:rPr lang="en-US" sz="900" b="1" dirty="0" err="1"/>
              <a:t>Poojitha</a:t>
            </a:r>
            <a:r>
              <a:rPr lang="en-US" sz="900" b="1" dirty="0"/>
              <a:t> </a:t>
            </a:r>
            <a:r>
              <a:rPr lang="en-US" sz="900" dirty="0"/>
              <a:t>Oversees the operational aspects of </a:t>
            </a:r>
            <a:r>
              <a:rPr lang="en-US" sz="900" dirty="0" err="1"/>
              <a:t>SignSenseTech</a:t>
            </a:r>
            <a:r>
              <a:rPr lang="en-US" sz="900" dirty="0"/>
              <a:t>, ensures smooth day-to-day functioning, manages partnerships, and focuses on scaling operations to meet the demands of our growing user base. </a:t>
            </a:r>
          </a:p>
          <a:p>
            <a:pPr marL="12700" marR="5080">
              <a:lnSpc>
                <a:spcPct val="105000"/>
              </a:lnSpc>
              <a:spcBef>
                <a:spcPts val="80"/>
              </a:spcBef>
            </a:pPr>
            <a:r>
              <a:rPr lang="en-US" sz="900" b="1" dirty="0" smtClean="0"/>
              <a:t>CMO-Chief </a:t>
            </a:r>
            <a:r>
              <a:rPr lang="en-US" sz="900" b="1" dirty="0"/>
              <a:t>Marketing Officer : </a:t>
            </a:r>
            <a:r>
              <a:rPr lang="en-US" sz="900" b="1" dirty="0" err="1"/>
              <a:t>Akshay</a:t>
            </a:r>
            <a:r>
              <a:rPr lang="en-US" sz="900" b="1" dirty="0"/>
              <a:t> </a:t>
            </a:r>
            <a:r>
              <a:rPr lang="en-US" sz="900" dirty="0"/>
              <a:t>Leads the marketing efforts, and is responsible for developing and executing strategies to promote </a:t>
            </a:r>
            <a:r>
              <a:rPr lang="en-US" sz="900" dirty="0" err="1"/>
              <a:t>SignSenseTech's</a:t>
            </a:r>
            <a:r>
              <a:rPr lang="en-US" sz="900" dirty="0"/>
              <a:t> products, emphasizing their impact on communication </a:t>
            </a:r>
            <a:r>
              <a:rPr lang="en-US" sz="900" dirty="0" smtClean="0"/>
              <a:t>accessibility.</a:t>
            </a:r>
          </a:p>
          <a:p>
            <a:pPr marL="12700" marR="5080">
              <a:lnSpc>
                <a:spcPct val="105000"/>
              </a:lnSpc>
              <a:spcBef>
                <a:spcPts val="80"/>
              </a:spcBef>
            </a:pPr>
            <a:r>
              <a:rPr lang="en-US" sz="900" b="1" dirty="0" smtClean="0"/>
              <a:t>CFO-Chief </a:t>
            </a:r>
            <a:r>
              <a:rPr lang="en-US" sz="900" b="1" dirty="0"/>
              <a:t>Financial Officer : Naveen </a:t>
            </a:r>
            <a:r>
              <a:rPr lang="en-US" sz="900" dirty="0"/>
              <a:t>Heads the financial operations, oversees budgeting, financial planning, and reporting to support the company's growth and sustainability. </a:t>
            </a:r>
          </a:p>
          <a:p>
            <a:pPr marL="12700" marR="5080">
              <a:lnSpc>
                <a:spcPct val="105000"/>
              </a:lnSpc>
              <a:spcBef>
                <a:spcPts val="80"/>
              </a:spcBef>
            </a:pPr>
            <a:r>
              <a:rPr lang="en-US" sz="900" b="1" dirty="0" smtClean="0"/>
              <a:t>CHRO-Chief </a:t>
            </a:r>
            <a:r>
              <a:rPr lang="en-US" sz="900" b="1" dirty="0"/>
              <a:t>Human Resources Officer : Sanjay </a:t>
            </a:r>
            <a:r>
              <a:rPr lang="en-US" sz="900" dirty="0"/>
              <a:t>Responsible for the human resources aspect of </a:t>
            </a:r>
            <a:r>
              <a:rPr lang="en-US" sz="900" dirty="0" err="1"/>
              <a:t>SignSenseTech</a:t>
            </a:r>
            <a:r>
              <a:rPr lang="en-US" sz="900" dirty="0"/>
              <a:t>, focuses on talent acquisition, employee development, and creating a positive workplace </a:t>
            </a:r>
            <a:r>
              <a:rPr lang="en-US" sz="900" dirty="0" smtClean="0"/>
              <a:t>culture.</a:t>
            </a:r>
          </a:p>
          <a:p>
            <a:pPr marL="12700" marR="5080">
              <a:lnSpc>
                <a:spcPct val="105000"/>
              </a:lnSpc>
              <a:spcBef>
                <a:spcPts val="80"/>
              </a:spcBef>
            </a:pPr>
            <a:r>
              <a:rPr lang="en-US" sz="900" b="1" dirty="0" smtClean="0"/>
              <a:t>HDP-Head </a:t>
            </a:r>
            <a:r>
              <a:rPr lang="en-US" sz="900" b="1" dirty="0"/>
              <a:t>of Product Development : </a:t>
            </a:r>
            <a:r>
              <a:rPr lang="en-US" sz="900" b="1" dirty="0" err="1"/>
              <a:t>Mahima</a:t>
            </a:r>
            <a:r>
              <a:rPr lang="en-US" sz="900" b="1" dirty="0"/>
              <a:t> </a:t>
            </a:r>
            <a:r>
              <a:rPr lang="en-US" sz="900" dirty="0"/>
              <a:t>Leads the product development team, ensuring the seamless integration of text and audio features, plays a crucial role in delivering high-quality and user-friendly applications.</a:t>
            </a:r>
            <a:endParaRPr sz="850" dirty="0">
              <a:latin typeface="Verdana"/>
              <a:cs typeface="Verdana"/>
            </a:endParaRPr>
          </a:p>
        </p:txBody>
      </p:sp>
      <p:sp>
        <p:nvSpPr>
          <p:cNvPr id="9" name="object 9"/>
          <p:cNvSpPr txBox="1">
            <a:spLocks noGrp="1"/>
          </p:cNvSpPr>
          <p:nvPr>
            <p:ph type="title"/>
          </p:nvPr>
        </p:nvSpPr>
        <p:spPr>
          <a:xfrm>
            <a:off x="1784350" y="303868"/>
            <a:ext cx="2199689" cy="291746"/>
          </a:xfrm>
          <a:prstGeom prst="rect">
            <a:avLst/>
          </a:prstGeom>
        </p:spPr>
        <p:txBody>
          <a:bodyPr vert="horz" wrap="square" lIns="0" tIns="14604" rIns="0" bIns="0" rtlCol="0">
            <a:spAutoFit/>
          </a:bodyPr>
          <a:lstStyle/>
          <a:p>
            <a:pPr marL="12700">
              <a:lnSpc>
                <a:spcPct val="100000"/>
              </a:lnSpc>
              <a:spcBef>
                <a:spcPts val="114"/>
              </a:spcBef>
            </a:pPr>
            <a:r>
              <a:rPr lang="en-IN" sz="1800" dirty="0"/>
              <a:t>Team &amp; Org Structure</a:t>
            </a:r>
            <a:endParaRPr sz="1900" dirty="0">
              <a:latin typeface="SimSun"/>
              <a:cs typeface="SimSu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488DFCA-A688-21B0-AC4B-69BEE0ACC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96" y="708286"/>
            <a:ext cx="2682666" cy="1776792"/>
          </a:xfrm>
          <a:prstGeom prst="rect">
            <a:avLst/>
          </a:prstGeom>
        </p:spPr>
      </p:pic>
      <p:grpSp>
        <p:nvGrpSpPr>
          <p:cNvPr id="2" name="object 7">
            <a:extLst>
              <a:ext uri="{FF2B5EF4-FFF2-40B4-BE49-F238E27FC236}">
                <a16:creationId xmlns:a16="http://schemas.microsoft.com/office/drawing/2014/main" xmlns="" id="{FDC40E54-4B07-4A70-3B84-0C446CC0B02F}"/>
              </a:ext>
            </a:extLst>
          </p:cNvPr>
          <p:cNvGrpSpPr/>
          <p:nvPr/>
        </p:nvGrpSpPr>
        <p:grpSpPr>
          <a:xfrm>
            <a:off x="3073717" y="708286"/>
            <a:ext cx="2537379" cy="1776900"/>
            <a:chOff x="4606890" y="1384397"/>
            <a:chExt cx="4537710" cy="2822575"/>
          </a:xfrm>
        </p:grpSpPr>
        <p:sp>
          <p:nvSpPr>
            <p:cNvPr id="4" name="object 8">
              <a:extLst>
                <a:ext uri="{FF2B5EF4-FFF2-40B4-BE49-F238E27FC236}">
                  <a16:creationId xmlns:a16="http://schemas.microsoft.com/office/drawing/2014/main" xmlns="" id="{8637497A-3BD7-8EDD-D961-70ACD71AB258}"/>
                </a:ext>
              </a:extLst>
            </p:cNvPr>
            <p:cNvSpPr/>
            <p:nvPr/>
          </p:nvSpPr>
          <p:spPr>
            <a:xfrm>
              <a:off x="4606890" y="1384397"/>
              <a:ext cx="4537090" cy="2822394"/>
            </a:xfrm>
            <a:prstGeom prst="rect">
              <a:avLst/>
            </a:prstGeom>
            <a:blipFill>
              <a:blip r:embed="rId3" cstate="print"/>
              <a:stretch>
                <a:fillRect/>
              </a:stretch>
            </a:blipFill>
          </p:spPr>
          <p:txBody>
            <a:bodyPr wrap="square" lIns="0" tIns="0" rIns="0" bIns="0" rtlCol="0"/>
            <a:lstStyle/>
            <a:p>
              <a:endParaRPr sz="1153"/>
            </a:p>
          </p:txBody>
        </p:sp>
        <p:sp>
          <p:nvSpPr>
            <p:cNvPr id="5" name="object 9">
              <a:extLst>
                <a:ext uri="{FF2B5EF4-FFF2-40B4-BE49-F238E27FC236}">
                  <a16:creationId xmlns:a16="http://schemas.microsoft.com/office/drawing/2014/main" xmlns="" id="{95E6F5CE-150F-4E49-37B7-00DCB2ABB0EA}"/>
                </a:ext>
              </a:extLst>
            </p:cNvPr>
            <p:cNvSpPr/>
            <p:nvPr/>
          </p:nvSpPr>
          <p:spPr>
            <a:xfrm>
              <a:off x="5232589" y="1896621"/>
              <a:ext cx="3445242" cy="1558971"/>
            </a:xfrm>
            <a:prstGeom prst="rect">
              <a:avLst/>
            </a:prstGeom>
            <a:blipFill>
              <a:blip r:embed="rId4" cstate="print"/>
              <a:stretch>
                <a:fillRect/>
              </a:stretch>
            </a:blipFill>
          </p:spPr>
          <p:txBody>
            <a:bodyPr wrap="square" lIns="0" tIns="0" rIns="0" bIns="0" rtlCol="0"/>
            <a:lstStyle/>
            <a:p>
              <a:endParaRPr sz="1153"/>
            </a:p>
          </p:txBody>
        </p:sp>
      </p:grpSp>
      <p:sp>
        <p:nvSpPr>
          <p:cNvPr id="8" name="TextBox 7">
            <a:extLst>
              <a:ext uri="{FF2B5EF4-FFF2-40B4-BE49-F238E27FC236}">
                <a16:creationId xmlns:a16="http://schemas.microsoft.com/office/drawing/2014/main" xmlns="" id="{7C167B4C-2B60-A088-DA52-D40350023665}"/>
              </a:ext>
            </a:extLst>
          </p:cNvPr>
          <p:cNvSpPr txBox="1"/>
          <p:nvPr/>
        </p:nvSpPr>
        <p:spPr>
          <a:xfrm>
            <a:off x="4195868" y="2366835"/>
            <a:ext cx="780627" cy="269754"/>
          </a:xfrm>
          <a:prstGeom prst="rect">
            <a:avLst/>
          </a:prstGeom>
          <a:noFill/>
        </p:spPr>
        <p:txBody>
          <a:bodyPr wrap="square" rtlCol="0">
            <a:spAutoFit/>
          </a:bodyPr>
          <a:lstStyle/>
          <a:p>
            <a:r>
              <a:rPr lang="en-IN" sz="1153" dirty="0"/>
              <a:t>HINT</a:t>
            </a:r>
          </a:p>
        </p:txBody>
      </p:sp>
      <p:sp>
        <p:nvSpPr>
          <p:cNvPr id="6" name="Title 5">
            <a:extLst>
              <a:ext uri="{FF2B5EF4-FFF2-40B4-BE49-F238E27FC236}">
                <a16:creationId xmlns:a16="http://schemas.microsoft.com/office/drawing/2014/main" xmlns="" id="{48E22073-4A15-2ACD-C4B3-E3613B6F311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92969201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51555" y="1003935"/>
            <a:ext cx="2303145" cy="2291715"/>
            <a:chOff x="3548146" y="1000768"/>
            <a:chExt cx="2303145" cy="2291715"/>
          </a:xfrm>
        </p:grpSpPr>
        <p:sp>
          <p:nvSpPr>
            <p:cNvPr id="3" name="object 3"/>
            <p:cNvSpPr/>
            <p:nvPr/>
          </p:nvSpPr>
          <p:spPr>
            <a:xfrm>
              <a:off x="4169604" y="1793252"/>
              <a:ext cx="1677670" cy="1494790"/>
            </a:xfrm>
            <a:custGeom>
              <a:avLst/>
              <a:gdLst/>
              <a:ahLst/>
              <a:cxnLst/>
              <a:rect l="l" t="t" r="r" b="b"/>
              <a:pathLst>
                <a:path w="1677670" h="1494789">
                  <a:moveTo>
                    <a:pt x="1677123" y="0"/>
                  </a:moveTo>
                  <a:lnTo>
                    <a:pt x="1619084" y="7252"/>
                  </a:lnTo>
                  <a:lnTo>
                    <a:pt x="1569586" y="16499"/>
                  </a:lnTo>
                  <a:lnTo>
                    <a:pt x="1521749" y="28170"/>
                  </a:lnTo>
                  <a:lnTo>
                    <a:pt x="1475504" y="42169"/>
                  </a:lnTo>
                  <a:lnTo>
                    <a:pt x="1430787" y="58398"/>
                  </a:lnTo>
                  <a:lnTo>
                    <a:pt x="1387530" y="76762"/>
                  </a:lnTo>
                  <a:lnTo>
                    <a:pt x="1345667" y="97162"/>
                  </a:lnTo>
                  <a:lnTo>
                    <a:pt x="1305132" y="119502"/>
                  </a:lnTo>
                  <a:lnTo>
                    <a:pt x="1265858" y="143685"/>
                  </a:lnTo>
                  <a:lnTo>
                    <a:pt x="1227779" y="169614"/>
                  </a:lnTo>
                  <a:lnTo>
                    <a:pt x="1190829" y="197191"/>
                  </a:lnTo>
                  <a:lnTo>
                    <a:pt x="1154941" y="226320"/>
                  </a:lnTo>
                  <a:lnTo>
                    <a:pt x="1120049" y="256904"/>
                  </a:lnTo>
                  <a:lnTo>
                    <a:pt x="1086087" y="288846"/>
                  </a:lnTo>
                  <a:lnTo>
                    <a:pt x="1052987" y="322049"/>
                  </a:lnTo>
                  <a:lnTo>
                    <a:pt x="1020685" y="356416"/>
                  </a:lnTo>
                  <a:lnTo>
                    <a:pt x="989112" y="391849"/>
                  </a:lnTo>
                  <a:lnTo>
                    <a:pt x="958204" y="428252"/>
                  </a:lnTo>
                  <a:lnTo>
                    <a:pt x="927893" y="465529"/>
                  </a:lnTo>
                  <a:lnTo>
                    <a:pt x="898114" y="503581"/>
                  </a:lnTo>
                  <a:lnTo>
                    <a:pt x="868799" y="542311"/>
                  </a:lnTo>
                  <a:lnTo>
                    <a:pt x="839883" y="581624"/>
                  </a:lnTo>
                  <a:lnTo>
                    <a:pt x="811299" y="621422"/>
                  </a:lnTo>
                  <a:lnTo>
                    <a:pt x="782980" y="661607"/>
                  </a:lnTo>
                  <a:lnTo>
                    <a:pt x="754861" y="702084"/>
                  </a:lnTo>
                  <a:lnTo>
                    <a:pt x="726875" y="742754"/>
                  </a:lnTo>
                  <a:lnTo>
                    <a:pt x="698956" y="783521"/>
                  </a:lnTo>
                  <a:lnTo>
                    <a:pt x="671034" y="824290"/>
                  </a:lnTo>
                  <a:lnTo>
                    <a:pt x="643045" y="864961"/>
                  </a:lnTo>
                  <a:lnTo>
                    <a:pt x="614923" y="905439"/>
                  </a:lnTo>
                  <a:lnTo>
                    <a:pt x="586602" y="945625"/>
                  </a:lnTo>
                  <a:lnTo>
                    <a:pt x="558016" y="985424"/>
                  </a:lnTo>
                  <a:lnTo>
                    <a:pt x="529098" y="1024737"/>
                  </a:lnTo>
                  <a:lnTo>
                    <a:pt x="499782" y="1063469"/>
                  </a:lnTo>
                  <a:lnTo>
                    <a:pt x="470001" y="1101522"/>
                  </a:lnTo>
                  <a:lnTo>
                    <a:pt x="439689" y="1138798"/>
                  </a:lnTo>
                  <a:lnTo>
                    <a:pt x="408779" y="1175202"/>
                  </a:lnTo>
                  <a:lnTo>
                    <a:pt x="377206" y="1210636"/>
                  </a:lnTo>
                  <a:lnTo>
                    <a:pt x="344903" y="1245003"/>
                  </a:lnTo>
                  <a:lnTo>
                    <a:pt x="311803" y="1278207"/>
                  </a:lnTo>
                  <a:lnTo>
                    <a:pt x="277840" y="1310149"/>
                  </a:lnTo>
                  <a:lnTo>
                    <a:pt x="242948" y="1340733"/>
                  </a:lnTo>
                  <a:lnTo>
                    <a:pt x="207060" y="1369863"/>
                  </a:lnTo>
                  <a:lnTo>
                    <a:pt x="170111" y="1397441"/>
                  </a:lnTo>
                  <a:lnTo>
                    <a:pt x="132033" y="1423370"/>
                  </a:lnTo>
                  <a:lnTo>
                    <a:pt x="92760" y="1447553"/>
                  </a:lnTo>
                  <a:lnTo>
                    <a:pt x="52226" y="1469893"/>
                  </a:lnTo>
                  <a:lnTo>
                    <a:pt x="10364" y="1490293"/>
                  </a:lnTo>
                  <a:lnTo>
                    <a:pt x="0" y="1494694"/>
                  </a:lnTo>
                </a:path>
              </a:pathLst>
            </a:custGeom>
            <a:ln w="7989">
              <a:solidFill>
                <a:srgbClr val="32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3548146" y="1000768"/>
              <a:ext cx="1671364" cy="1671364"/>
            </a:xfrm>
            <a:prstGeom prst="rect">
              <a:avLst/>
            </a:prstGeom>
          </p:spPr>
        </p:pic>
      </p:grpSp>
      <p:sp>
        <p:nvSpPr>
          <p:cNvPr id="5" name="object 5"/>
          <p:cNvSpPr/>
          <p:nvPr/>
        </p:nvSpPr>
        <p:spPr>
          <a:xfrm>
            <a:off x="1511" y="175221"/>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6" name="object 6"/>
          <p:cNvSpPr/>
          <p:nvPr/>
        </p:nvSpPr>
        <p:spPr>
          <a:xfrm>
            <a:off x="1511" y="3117888"/>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sp>
        <p:nvSpPr>
          <p:cNvPr id="8" name="object 8"/>
          <p:cNvSpPr txBox="1"/>
          <p:nvPr/>
        </p:nvSpPr>
        <p:spPr>
          <a:xfrm>
            <a:off x="412750" y="859180"/>
            <a:ext cx="2414905" cy="2162130"/>
          </a:xfrm>
          <a:prstGeom prst="rect">
            <a:avLst/>
          </a:prstGeom>
        </p:spPr>
        <p:txBody>
          <a:bodyPr vert="horz" wrap="square" lIns="0" tIns="10160" rIns="0" bIns="0" rtlCol="0">
            <a:spAutoFit/>
          </a:bodyPr>
          <a:lstStyle/>
          <a:p>
            <a:pPr marL="12700" marR="5080">
              <a:lnSpc>
                <a:spcPct val="105000"/>
              </a:lnSpc>
              <a:spcBef>
                <a:spcPts val="80"/>
              </a:spcBef>
            </a:pPr>
            <a:r>
              <a:rPr lang="en-US" sz="1000" b="1" dirty="0"/>
              <a:t>Product </a:t>
            </a:r>
            <a:r>
              <a:rPr lang="en-US" sz="1000" b="1" dirty="0" smtClean="0"/>
              <a:t>Offerings</a:t>
            </a:r>
          </a:p>
          <a:p>
            <a:pPr marL="12700" marR="5080">
              <a:lnSpc>
                <a:spcPct val="105000"/>
              </a:lnSpc>
              <a:spcBef>
                <a:spcPts val="80"/>
              </a:spcBef>
            </a:pPr>
            <a:endParaRPr lang="en-US" sz="1000" dirty="0"/>
          </a:p>
          <a:p>
            <a:pPr marL="12700" marR="5080">
              <a:lnSpc>
                <a:spcPct val="105000"/>
              </a:lnSpc>
              <a:spcBef>
                <a:spcPts val="80"/>
              </a:spcBef>
            </a:pPr>
            <a:r>
              <a:rPr lang="en-US" sz="1000" dirty="0" smtClean="0"/>
              <a:t> </a:t>
            </a:r>
            <a:r>
              <a:rPr lang="en-US" sz="1000" dirty="0"/>
              <a:t>ASL Recognition </a:t>
            </a:r>
            <a:r>
              <a:rPr lang="en-US" sz="1000" dirty="0" smtClean="0"/>
              <a:t>System:</a:t>
            </a:r>
          </a:p>
          <a:p>
            <a:pPr marL="12700" marR="5080">
              <a:lnSpc>
                <a:spcPct val="105000"/>
              </a:lnSpc>
              <a:spcBef>
                <a:spcPts val="80"/>
              </a:spcBef>
            </a:pPr>
            <a:endParaRPr lang="en-US" sz="1000" dirty="0"/>
          </a:p>
          <a:p>
            <a:pPr marL="12700" marR="5080">
              <a:lnSpc>
                <a:spcPct val="105000"/>
              </a:lnSpc>
              <a:spcBef>
                <a:spcPts val="80"/>
              </a:spcBef>
            </a:pPr>
            <a:r>
              <a:rPr lang="en-US" sz="1000" dirty="0" smtClean="0"/>
              <a:t>Functionality</a:t>
            </a:r>
            <a:r>
              <a:rPr lang="en-US" sz="1000" dirty="0"/>
              <a:t>: Our core product utilizes a Convolutional Neural Network (CNN) to accurately recognize and translate American Sign Language (ASL) gestures into written text. Additionally, an integrated audio feature converts the recognized text into spoken language, facilitating communication for individuals with hearing and speech impairments. </a:t>
            </a:r>
            <a:endParaRPr sz="1000" dirty="0">
              <a:latin typeface="Verdana"/>
              <a:cs typeface="Verdana"/>
            </a:endParaRPr>
          </a:p>
        </p:txBody>
      </p:sp>
      <p:sp>
        <p:nvSpPr>
          <p:cNvPr id="9" name="object 9"/>
          <p:cNvSpPr txBox="1">
            <a:spLocks noGrp="1"/>
          </p:cNvSpPr>
          <p:nvPr>
            <p:ph type="title"/>
          </p:nvPr>
        </p:nvSpPr>
        <p:spPr>
          <a:xfrm>
            <a:off x="2135428" y="334809"/>
            <a:ext cx="1577975" cy="291746"/>
          </a:xfrm>
          <a:prstGeom prst="rect">
            <a:avLst/>
          </a:prstGeom>
        </p:spPr>
        <p:txBody>
          <a:bodyPr vert="horz" wrap="square" lIns="0" tIns="14604" rIns="0" bIns="0" rtlCol="0">
            <a:spAutoFit/>
          </a:bodyPr>
          <a:lstStyle/>
          <a:p>
            <a:pPr marL="12700">
              <a:lnSpc>
                <a:spcPct val="100000"/>
              </a:lnSpc>
              <a:spcBef>
                <a:spcPts val="114"/>
              </a:spcBef>
            </a:pPr>
            <a:r>
              <a:rPr lang="en-IN" sz="1800" dirty="0"/>
              <a:t>Products Line</a:t>
            </a:r>
            <a:endParaRPr sz="1900" dirty="0">
              <a:latin typeface="SimSun"/>
              <a:cs typeface="SimSu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11" y="175425"/>
            <a:ext cx="5845810" cy="3112975"/>
            <a:chOff x="1511" y="175425"/>
            <a:chExt cx="5845810" cy="3112975"/>
          </a:xfrm>
        </p:grpSpPr>
        <p:sp>
          <p:nvSpPr>
            <p:cNvPr id="3" name="object 3"/>
            <p:cNvSpPr/>
            <p:nvPr/>
          </p:nvSpPr>
          <p:spPr>
            <a:xfrm>
              <a:off x="1512" y="1547230"/>
              <a:ext cx="1655445" cy="1741170"/>
            </a:xfrm>
            <a:custGeom>
              <a:avLst/>
              <a:gdLst/>
              <a:ahLst/>
              <a:cxnLst/>
              <a:rect l="l" t="t" r="r" b="b"/>
              <a:pathLst>
                <a:path w="1655445" h="1741170">
                  <a:moveTo>
                    <a:pt x="0" y="0"/>
                  </a:moveTo>
                  <a:lnTo>
                    <a:pt x="54148" y="11248"/>
                  </a:lnTo>
                  <a:lnTo>
                    <a:pt x="97413" y="23620"/>
                  </a:lnTo>
                  <a:lnTo>
                    <a:pt x="139282" y="38470"/>
                  </a:lnTo>
                  <a:lnTo>
                    <a:pt x="179812" y="55699"/>
                  </a:lnTo>
                  <a:lnTo>
                    <a:pt x="219059" y="75207"/>
                  </a:lnTo>
                  <a:lnTo>
                    <a:pt x="257077" y="96896"/>
                  </a:lnTo>
                  <a:lnTo>
                    <a:pt x="293924" y="120666"/>
                  </a:lnTo>
                  <a:lnTo>
                    <a:pt x="329654" y="146418"/>
                  </a:lnTo>
                  <a:lnTo>
                    <a:pt x="364324" y="174053"/>
                  </a:lnTo>
                  <a:lnTo>
                    <a:pt x="397989" y="203473"/>
                  </a:lnTo>
                  <a:lnTo>
                    <a:pt x="430705" y="234577"/>
                  </a:lnTo>
                  <a:lnTo>
                    <a:pt x="462528" y="267267"/>
                  </a:lnTo>
                  <a:lnTo>
                    <a:pt x="493514" y="301444"/>
                  </a:lnTo>
                  <a:lnTo>
                    <a:pt x="523719" y="337009"/>
                  </a:lnTo>
                  <a:lnTo>
                    <a:pt x="553198" y="373861"/>
                  </a:lnTo>
                  <a:lnTo>
                    <a:pt x="582007" y="411904"/>
                  </a:lnTo>
                  <a:lnTo>
                    <a:pt x="610202" y="451036"/>
                  </a:lnTo>
                  <a:lnTo>
                    <a:pt x="637840" y="491160"/>
                  </a:lnTo>
                  <a:lnTo>
                    <a:pt x="664974" y="532176"/>
                  </a:lnTo>
                  <a:lnTo>
                    <a:pt x="691663" y="573984"/>
                  </a:lnTo>
                  <a:lnTo>
                    <a:pt x="717961" y="616487"/>
                  </a:lnTo>
                  <a:lnTo>
                    <a:pt x="743923" y="659584"/>
                  </a:lnTo>
                  <a:lnTo>
                    <a:pt x="769607" y="703177"/>
                  </a:lnTo>
                  <a:lnTo>
                    <a:pt x="795068" y="747166"/>
                  </a:lnTo>
                  <a:lnTo>
                    <a:pt x="820361" y="791453"/>
                  </a:lnTo>
                  <a:lnTo>
                    <a:pt x="845542" y="835938"/>
                  </a:lnTo>
                  <a:lnTo>
                    <a:pt x="870668" y="880522"/>
                  </a:lnTo>
                  <a:lnTo>
                    <a:pt x="895793" y="925107"/>
                  </a:lnTo>
                  <a:lnTo>
                    <a:pt x="920975" y="969592"/>
                  </a:lnTo>
                  <a:lnTo>
                    <a:pt x="946268" y="1013879"/>
                  </a:lnTo>
                  <a:lnTo>
                    <a:pt x="971728" y="1057868"/>
                  </a:lnTo>
                  <a:lnTo>
                    <a:pt x="997412" y="1101461"/>
                  </a:lnTo>
                  <a:lnTo>
                    <a:pt x="1023374" y="1144558"/>
                  </a:lnTo>
                  <a:lnTo>
                    <a:pt x="1049672" y="1187061"/>
                  </a:lnTo>
                  <a:lnTo>
                    <a:pt x="1076360" y="1228870"/>
                  </a:lnTo>
                  <a:lnTo>
                    <a:pt x="1103495" y="1269885"/>
                  </a:lnTo>
                  <a:lnTo>
                    <a:pt x="1131132" y="1310009"/>
                  </a:lnTo>
                  <a:lnTo>
                    <a:pt x="1159327" y="1349142"/>
                  </a:lnTo>
                  <a:lnTo>
                    <a:pt x="1188137" y="1387184"/>
                  </a:lnTo>
                  <a:lnTo>
                    <a:pt x="1217616" y="1424037"/>
                  </a:lnTo>
                  <a:lnTo>
                    <a:pt x="1247820" y="1459602"/>
                  </a:lnTo>
                  <a:lnTo>
                    <a:pt x="1278806" y="1493779"/>
                  </a:lnTo>
                  <a:lnTo>
                    <a:pt x="1310629" y="1526469"/>
                  </a:lnTo>
                  <a:lnTo>
                    <a:pt x="1343345" y="1557573"/>
                  </a:lnTo>
                  <a:lnTo>
                    <a:pt x="1377010" y="1586993"/>
                  </a:lnTo>
                  <a:lnTo>
                    <a:pt x="1411680" y="1614628"/>
                  </a:lnTo>
                  <a:lnTo>
                    <a:pt x="1447410" y="1640381"/>
                  </a:lnTo>
                  <a:lnTo>
                    <a:pt x="1484257" y="1664151"/>
                  </a:lnTo>
                  <a:lnTo>
                    <a:pt x="1522275" y="1685840"/>
                  </a:lnTo>
                  <a:lnTo>
                    <a:pt x="1561522" y="1705348"/>
                  </a:lnTo>
                  <a:lnTo>
                    <a:pt x="1602052" y="1722577"/>
                  </a:lnTo>
                  <a:lnTo>
                    <a:pt x="1643921" y="1737427"/>
                  </a:lnTo>
                  <a:lnTo>
                    <a:pt x="1655420" y="1740715"/>
                  </a:lnTo>
                </a:path>
              </a:pathLst>
            </a:custGeom>
            <a:ln w="7990">
              <a:solidFill>
                <a:srgbClr val="32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512" y="352425"/>
              <a:ext cx="2554792" cy="2438400"/>
            </a:xfrm>
            <a:prstGeom prst="rect">
              <a:avLst/>
            </a:prstGeom>
          </p:spPr>
        </p:pic>
        <p:sp>
          <p:nvSpPr>
            <p:cNvPr id="5" name="object 5"/>
            <p:cNvSpPr/>
            <p:nvPr/>
          </p:nvSpPr>
          <p:spPr>
            <a:xfrm>
              <a:off x="1511" y="175425"/>
              <a:ext cx="5845810" cy="2957195"/>
            </a:xfrm>
            <a:custGeom>
              <a:avLst/>
              <a:gdLst/>
              <a:ahLst/>
              <a:cxnLst/>
              <a:rect l="l" t="t" r="r" b="b"/>
              <a:pathLst>
                <a:path w="5845810" h="2957195">
                  <a:moveTo>
                    <a:pt x="5845213" y="2941739"/>
                  </a:moveTo>
                  <a:lnTo>
                    <a:pt x="0" y="2941739"/>
                  </a:lnTo>
                  <a:lnTo>
                    <a:pt x="0" y="2956966"/>
                  </a:lnTo>
                  <a:lnTo>
                    <a:pt x="5845213" y="2956966"/>
                  </a:lnTo>
                  <a:lnTo>
                    <a:pt x="5845213" y="2941739"/>
                  </a:lnTo>
                  <a:close/>
                </a:path>
                <a:path w="5845810" h="2957195">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grpSp>
      <p:sp>
        <p:nvSpPr>
          <p:cNvPr id="8" name="object 8"/>
          <p:cNvSpPr txBox="1"/>
          <p:nvPr/>
        </p:nvSpPr>
        <p:spPr>
          <a:xfrm>
            <a:off x="2774950" y="428625"/>
            <a:ext cx="2895600" cy="2149306"/>
          </a:xfrm>
          <a:prstGeom prst="rect">
            <a:avLst/>
          </a:prstGeom>
        </p:spPr>
        <p:txBody>
          <a:bodyPr vert="horz" wrap="square" lIns="0" tIns="10160" rIns="0" bIns="0" rtlCol="0">
            <a:spAutoFit/>
          </a:bodyPr>
          <a:lstStyle/>
          <a:p>
            <a:pPr marL="12700" marR="5080">
              <a:lnSpc>
                <a:spcPct val="105000"/>
              </a:lnSpc>
              <a:spcBef>
                <a:spcPts val="80"/>
              </a:spcBef>
            </a:pPr>
            <a:r>
              <a:rPr lang="en-US" sz="1000" b="1" dirty="0"/>
              <a:t>Service Offerings </a:t>
            </a:r>
            <a:endParaRPr lang="en-US" sz="1000" b="1" dirty="0" smtClean="0"/>
          </a:p>
          <a:p>
            <a:pPr marL="12700" marR="5080">
              <a:lnSpc>
                <a:spcPct val="105000"/>
              </a:lnSpc>
              <a:spcBef>
                <a:spcPts val="80"/>
              </a:spcBef>
            </a:pPr>
            <a:endParaRPr lang="en-US" sz="1000" dirty="0" smtClean="0"/>
          </a:p>
          <a:p>
            <a:pPr marL="12700" marR="5080">
              <a:lnSpc>
                <a:spcPct val="105000"/>
              </a:lnSpc>
              <a:spcBef>
                <a:spcPts val="80"/>
              </a:spcBef>
            </a:pPr>
            <a:r>
              <a:rPr lang="en-US" sz="1000" dirty="0" smtClean="0"/>
              <a:t>Custom </a:t>
            </a:r>
            <a:r>
              <a:rPr lang="en-US" sz="1000" dirty="0"/>
              <a:t>Dataset Development: </a:t>
            </a:r>
            <a:r>
              <a:rPr lang="en-US" sz="1000" dirty="0" smtClean="0"/>
              <a:t>We </a:t>
            </a:r>
            <a:r>
              <a:rPr lang="en-US" sz="1000" dirty="0"/>
              <a:t>provide the service of creating custom datasets for organizations and researchers working in the field of sign language recognition. This service ensures that the recognition model is tailored to specific needs, enhancing accuracy and inclusivity</a:t>
            </a:r>
            <a:r>
              <a:rPr lang="en-US" sz="1000" dirty="0" smtClean="0"/>
              <a:t>.</a:t>
            </a:r>
          </a:p>
          <a:p>
            <a:pPr marL="12700" marR="5080">
              <a:lnSpc>
                <a:spcPct val="105000"/>
              </a:lnSpc>
              <a:spcBef>
                <a:spcPts val="80"/>
              </a:spcBef>
            </a:pPr>
            <a:r>
              <a:rPr lang="en-US" sz="1000" dirty="0" smtClean="0"/>
              <a:t> </a:t>
            </a:r>
            <a:r>
              <a:rPr lang="en-US" sz="1000" dirty="0"/>
              <a:t>Integration and Training Services: </a:t>
            </a:r>
            <a:r>
              <a:rPr lang="en-US" sz="1000" dirty="0" smtClean="0"/>
              <a:t>For </a:t>
            </a:r>
            <a:r>
              <a:rPr lang="en-US" sz="1000" dirty="0"/>
              <a:t>businesses and institutions seeking to integrate our technology into their existing systems, we offer integration services and training programs. This ensures a seamless transition and optimal utilization of our ASL Recognition System.</a:t>
            </a:r>
            <a:endParaRPr sz="1000" dirty="0">
              <a:latin typeface="Verdana"/>
              <a:cs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511" y="175221"/>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5" name="object 5"/>
          <p:cNvSpPr/>
          <p:nvPr/>
        </p:nvSpPr>
        <p:spPr>
          <a:xfrm>
            <a:off x="1511" y="3117888"/>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sp>
        <p:nvSpPr>
          <p:cNvPr id="7" name="object 7"/>
          <p:cNvSpPr txBox="1"/>
          <p:nvPr/>
        </p:nvSpPr>
        <p:spPr>
          <a:xfrm>
            <a:off x="105016" y="282452"/>
            <a:ext cx="5638800" cy="2768963"/>
          </a:xfrm>
          <a:prstGeom prst="rect">
            <a:avLst/>
          </a:prstGeom>
        </p:spPr>
        <p:txBody>
          <a:bodyPr vert="horz" wrap="square" lIns="0" tIns="10160" rIns="0" bIns="0" rtlCol="0">
            <a:spAutoFit/>
          </a:bodyPr>
          <a:lstStyle/>
          <a:p>
            <a:pPr marL="12700" marR="5080">
              <a:lnSpc>
                <a:spcPct val="105000"/>
              </a:lnSpc>
              <a:spcBef>
                <a:spcPts val="80"/>
              </a:spcBef>
            </a:pPr>
            <a:r>
              <a:rPr lang="en-US" sz="900" b="1" dirty="0"/>
              <a:t>Pricing </a:t>
            </a:r>
            <a:r>
              <a:rPr lang="en-US" sz="900" b="1" dirty="0" smtClean="0"/>
              <a:t>Model</a:t>
            </a:r>
          </a:p>
          <a:p>
            <a:pPr marL="12700" marR="5080">
              <a:lnSpc>
                <a:spcPct val="105000"/>
              </a:lnSpc>
              <a:spcBef>
                <a:spcPts val="80"/>
              </a:spcBef>
            </a:pPr>
            <a:r>
              <a:rPr lang="en-US" sz="900" dirty="0" smtClean="0"/>
              <a:t> </a:t>
            </a:r>
            <a:r>
              <a:rPr lang="en-US" sz="900" b="1" dirty="0"/>
              <a:t>ASL Recognition System: </a:t>
            </a:r>
          </a:p>
          <a:p>
            <a:pPr marL="12700" marR="5080">
              <a:lnSpc>
                <a:spcPct val="105000"/>
              </a:lnSpc>
              <a:spcBef>
                <a:spcPts val="80"/>
              </a:spcBef>
            </a:pPr>
            <a:r>
              <a:rPr lang="en-US" sz="900" dirty="0" smtClean="0"/>
              <a:t>Charge</a:t>
            </a:r>
            <a:r>
              <a:rPr lang="en-US" sz="900" dirty="0"/>
              <a:t>: The ASL Recognition System will be priced as a one-time purchase or subscription model, depending on user preferences and usage patterns. </a:t>
            </a:r>
          </a:p>
          <a:p>
            <a:pPr marL="12700" marR="5080">
              <a:lnSpc>
                <a:spcPct val="105000"/>
              </a:lnSpc>
              <a:spcBef>
                <a:spcPts val="80"/>
              </a:spcBef>
            </a:pPr>
            <a:r>
              <a:rPr lang="en-US" sz="900" dirty="0" smtClean="0"/>
              <a:t>Markup</a:t>
            </a:r>
            <a:r>
              <a:rPr lang="en-US" sz="900" dirty="0"/>
              <a:t>: The pricing will reflect the value of our technology, considering development costs, ongoing support, and continuous improvement. Subscription models will include regular updates and access to new features</a:t>
            </a:r>
            <a:r>
              <a:rPr lang="en-US" sz="900" dirty="0" smtClean="0"/>
              <a:t>.</a:t>
            </a:r>
          </a:p>
          <a:p>
            <a:pPr marL="12700" marR="5080">
              <a:lnSpc>
                <a:spcPct val="105000"/>
              </a:lnSpc>
              <a:spcBef>
                <a:spcPts val="80"/>
              </a:spcBef>
            </a:pPr>
            <a:r>
              <a:rPr lang="en-US" sz="900" b="1" dirty="0" smtClean="0"/>
              <a:t> </a:t>
            </a:r>
            <a:r>
              <a:rPr lang="en-US" sz="900" b="1" dirty="0" err="1"/>
              <a:t>SignSense</a:t>
            </a:r>
            <a:r>
              <a:rPr lang="en-US" sz="900" b="1" dirty="0"/>
              <a:t> Mobile Application:</a:t>
            </a:r>
            <a:r>
              <a:rPr lang="en-US" sz="900" dirty="0"/>
              <a:t> </a:t>
            </a:r>
            <a:endParaRPr lang="en-US" sz="900" dirty="0" smtClean="0"/>
          </a:p>
          <a:p>
            <a:pPr marL="12700" marR="5080">
              <a:lnSpc>
                <a:spcPct val="105000"/>
              </a:lnSpc>
              <a:spcBef>
                <a:spcPts val="80"/>
              </a:spcBef>
            </a:pPr>
            <a:r>
              <a:rPr lang="en-US" sz="900" dirty="0" smtClean="0"/>
              <a:t> </a:t>
            </a:r>
            <a:r>
              <a:rPr lang="en-US" sz="900" dirty="0"/>
              <a:t>Charge: The mobile application will be available for free download, with optional in-app purchases for premium features and customization options. </a:t>
            </a:r>
          </a:p>
          <a:p>
            <a:pPr marL="12700" marR="5080">
              <a:lnSpc>
                <a:spcPct val="105000"/>
              </a:lnSpc>
              <a:spcBef>
                <a:spcPts val="80"/>
              </a:spcBef>
            </a:pPr>
            <a:r>
              <a:rPr lang="en-US" sz="900" dirty="0" smtClean="0"/>
              <a:t>Markup</a:t>
            </a:r>
            <a:r>
              <a:rPr lang="en-US" sz="900" dirty="0"/>
              <a:t>: In-app purchases will be reasonably priced, providing users with the flexibility to enhance their experience without creating financial barriers</a:t>
            </a:r>
            <a:r>
              <a:rPr lang="en-US" sz="900" dirty="0" smtClean="0"/>
              <a:t>.</a:t>
            </a:r>
          </a:p>
          <a:p>
            <a:pPr marL="12700" marR="5080">
              <a:lnSpc>
                <a:spcPct val="105000"/>
              </a:lnSpc>
              <a:spcBef>
                <a:spcPts val="80"/>
              </a:spcBef>
            </a:pPr>
            <a:r>
              <a:rPr lang="en-US" sz="900" b="1" dirty="0" smtClean="0"/>
              <a:t>Custom </a:t>
            </a:r>
            <a:r>
              <a:rPr lang="en-US" sz="900" b="1" dirty="0"/>
              <a:t>Dataset Development: </a:t>
            </a:r>
            <a:r>
              <a:rPr lang="en-US" sz="900" b="1" dirty="0" smtClean="0"/>
              <a:t> </a:t>
            </a:r>
          </a:p>
          <a:p>
            <a:pPr marL="12700" marR="5080">
              <a:lnSpc>
                <a:spcPct val="105000"/>
              </a:lnSpc>
              <a:spcBef>
                <a:spcPts val="80"/>
              </a:spcBef>
            </a:pPr>
            <a:r>
              <a:rPr lang="en-US" sz="900" dirty="0" smtClean="0"/>
              <a:t>Charge</a:t>
            </a:r>
            <a:r>
              <a:rPr lang="en-US" sz="900" dirty="0"/>
              <a:t>: Custom dataset development services will be priced based on the scope and complexity of the project. </a:t>
            </a:r>
          </a:p>
          <a:p>
            <a:pPr marL="12700" marR="5080">
              <a:lnSpc>
                <a:spcPct val="105000"/>
              </a:lnSpc>
              <a:spcBef>
                <a:spcPts val="80"/>
              </a:spcBef>
            </a:pPr>
            <a:r>
              <a:rPr lang="en-US" sz="900" dirty="0" smtClean="0"/>
              <a:t>Markup</a:t>
            </a:r>
            <a:r>
              <a:rPr lang="en-US" sz="900" dirty="0"/>
              <a:t>: The pricing will reflect the expertise and effort required to create high-quality datasets tailored to the specific needs of the client</a:t>
            </a:r>
            <a:r>
              <a:rPr lang="en-US" sz="900" dirty="0" smtClean="0"/>
              <a:t>.</a:t>
            </a:r>
          </a:p>
          <a:p>
            <a:pPr marL="12700" marR="5080">
              <a:lnSpc>
                <a:spcPct val="105000"/>
              </a:lnSpc>
              <a:spcBef>
                <a:spcPts val="80"/>
              </a:spcBef>
            </a:pPr>
            <a:endParaRPr lang="en-US" sz="900" dirty="0" smtClean="0"/>
          </a:p>
          <a:p>
            <a:pPr marL="12700" marR="5080">
              <a:lnSpc>
                <a:spcPct val="105000"/>
              </a:lnSpc>
              <a:spcBef>
                <a:spcPts val="80"/>
              </a:spcBef>
            </a:pPr>
            <a:r>
              <a:rPr lang="en-US" sz="900" dirty="0"/>
              <a:t>The pricing model is designed to be competitive while ensuring sustainability and continued innovation. We aim to provide affordable access to our technology while maintaining the high standards of our products and services.</a:t>
            </a:r>
            <a:endParaRPr sz="850" b="1" dirty="0">
              <a:latin typeface="Verdana"/>
              <a:cs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12" y="8"/>
            <a:ext cx="5845810" cy="3288029"/>
          </a:xfrm>
          <a:custGeom>
            <a:avLst/>
            <a:gdLst/>
            <a:ahLst/>
            <a:cxnLst/>
            <a:rect l="l" t="t" r="r" b="b"/>
            <a:pathLst>
              <a:path w="5845810" h="3288029">
                <a:moveTo>
                  <a:pt x="0" y="3287938"/>
                </a:moveTo>
                <a:lnTo>
                  <a:pt x="5845240" y="3287938"/>
                </a:lnTo>
                <a:lnTo>
                  <a:pt x="5845240" y="0"/>
                </a:lnTo>
                <a:lnTo>
                  <a:pt x="0" y="0"/>
                </a:lnTo>
                <a:lnTo>
                  <a:pt x="0" y="3287938"/>
                </a:lnTo>
                <a:close/>
              </a:path>
            </a:pathLst>
          </a:custGeom>
          <a:solidFill>
            <a:srgbClr val="F5F2EE"/>
          </a:solidFill>
        </p:spPr>
        <p:txBody>
          <a:bodyPr wrap="square" lIns="0" tIns="0" rIns="0" bIns="0" rtlCol="0"/>
          <a:lstStyle/>
          <a:p>
            <a:endParaRPr/>
          </a:p>
        </p:txBody>
      </p:sp>
      <p:grpSp>
        <p:nvGrpSpPr>
          <p:cNvPr id="3" name="object 3"/>
          <p:cNvGrpSpPr/>
          <p:nvPr/>
        </p:nvGrpSpPr>
        <p:grpSpPr>
          <a:xfrm>
            <a:off x="1512" y="1266336"/>
            <a:ext cx="5849620" cy="2025650"/>
            <a:chOff x="1512" y="1266336"/>
            <a:chExt cx="5849620" cy="2025650"/>
          </a:xfrm>
        </p:grpSpPr>
        <p:pic>
          <p:nvPicPr>
            <p:cNvPr id="4" name="object 4"/>
            <p:cNvPicPr/>
            <p:nvPr/>
          </p:nvPicPr>
          <p:blipFill>
            <a:blip r:embed="rId2" cstate="print"/>
            <a:stretch>
              <a:fillRect/>
            </a:stretch>
          </p:blipFill>
          <p:spPr>
            <a:xfrm>
              <a:off x="1512" y="1266336"/>
              <a:ext cx="5845240" cy="2021467"/>
            </a:xfrm>
            <a:prstGeom prst="rect">
              <a:avLst/>
            </a:prstGeom>
          </p:spPr>
        </p:pic>
        <p:sp>
          <p:nvSpPr>
            <p:cNvPr id="5" name="object 5"/>
            <p:cNvSpPr/>
            <p:nvPr/>
          </p:nvSpPr>
          <p:spPr>
            <a:xfrm>
              <a:off x="4351205" y="1987284"/>
              <a:ext cx="1496060" cy="1301115"/>
            </a:xfrm>
            <a:custGeom>
              <a:avLst/>
              <a:gdLst/>
              <a:ahLst/>
              <a:cxnLst/>
              <a:rect l="l" t="t" r="r" b="b"/>
              <a:pathLst>
                <a:path w="1496060" h="1301114">
                  <a:moveTo>
                    <a:pt x="0" y="1300662"/>
                  </a:moveTo>
                  <a:lnTo>
                    <a:pt x="42454" y="1276420"/>
                  </a:lnTo>
                  <a:lnTo>
                    <a:pt x="80495" y="1251945"/>
                  </a:lnTo>
                  <a:lnTo>
                    <a:pt x="117320" y="1225756"/>
                  </a:lnTo>
                  <a:lnTo>
                    <a:pt x="153005" y="1197959"/>
                  </a:lnTo>
                  <a:lnTo>
                    <a:pt x="187627" y="1168661"/>
                  </a:lnTo>
                  <a:lnTo>
                    <a:pt x="221261" y="1137970"/>
                  </a:lnTo>
                  <a:lnTo>
                    <a:pt x="253983" y="1105992"/>
                  </a:lnTo>
                  <a:lnTo>
                    <a:pt x="285869" y="1072836"/>
                  </a:lnTo>
                  <a:lnTo>
                    <a:pt x="316996" y="1038608"/>
                  </a:lnTo>
                  <a:lnTo>
                    <a:pt x="347439" y="1003414"/>
                  </a:lnTo>
                  <a:lnTo>
                    <a:pt x="377275" y="967364"/>
                  </a:lnTo>
                  <a:lnTo>
                    <a:pt x="406578" y="930563"/>
                  </a:lnTo>
                  <a:lnTo>
                    <a:pt x="435427" y="893119"/>
                  </a:lnTo>
                  <a:lnTo>
                    <a:pt x="463895" y="855139"/>
                  </a:lnTo>
                  <a:lnTo>
                    <a:pt x="492059" y="816731"/>
                  </a:lnTo>
                  <a:lnTo>
                    <a:pt x="519996" y="778000"/>
                  </a:lnTo>
                  <a:lnTo>
                    <a:pt x="547781" y="739056"/>
                  </a:lnTo>
                  <a:lnTo>
                    <a:pt x="575491" y="700004"/>
                  </a:lnTo>
                  <a:lnTo>
                    <a:pt x="603200" y="660952"/>
                  </a:lnTo>
                  <a:lnTo>
                    <a:pt x="630985" y="622008"/>
                  </a:lnTo>
                  <a:lnTo>
                    <a:pt x="658923" y="583277"/>
                  </a:lnTo>
                  <a:lnTo>
                    <a:pt x="687088" y="544869"/>
                  </a:lnTo>
                  <a:lnTo>
                    <a:pt x="715557" y="506889"/>
                  </a:lnTo>
                  <a:lnTo>
                    <a:pt x="744407" y="469444"/>
                  </a:lnTo>
                  <a:lnTo>
                    <a:pt x="773711" y="432643"/>
                  </a:lnTo>
                  <a:lnTo>
                    <a:pt x="803548" y="396593"/>
                  </a:lnTo>
                  <a:lnTo>
                    <a:pt x="833993" y="361400"/>
                  </a:lnTo>
                  <a:lnTo>
                    <a:pt x="865121" y="327171"/>
                  </a:lnTo>
                  <a:lnTo>
                    <a:pt x="897009" y="294015"/>
                  </a:lnTo>
                  <a:lnTo>
                    <a:pt x="929733" y="262037"/>
                  </a:lnTo>
                  <a:lnTo>
                    <a:pt x="963369" y="231346"/>
                  </a:lnTo>
                  <a:lnTo>
                    <a:pt x="997992" y="202048"/>
                  </a:lnTo>
                  <a:lnTo>
                    <a:pt x="1033679" y="174251"/>
                  </a:lnTo>
                  <a:lnTo>
                    <a:pt x="1070506" y="148061"/>
                  </a:lnTo>
                  <a:lnTo>
                    <a:pt x="1108548" y="123587"/>
                  </a:lnTo>
                  <a:lnTo>
                    <a:pt x="1147882" y="100935"/>
                  </a:lnTo>
                  <a:lnTo>
                    <a:pt x="1188583" y="80212"/>
                  </a:lnTo>
                  <a:lnTo>
                    <a:pt x="1230728" y="61525"/>
                  </a:lnTo>
                  <a:lnTo>
                    <a:pt x="1274393" y="44983"/>
                  </a:lnTo>
                  <a:lnTo>
                    <a:pt x="1319653" y="30691"/>
                  </a:lnTo>
                  <a:lnTo>
                    <a:pt x="1366584" y="18758"/>
                  </a:lnTo>
                  <a:lnTo>
                    <a:pt x="1415263" y="9290"/>
                  </a:lnTo>
                  <a:lnTo>
                    <a:pt x="1465766" y="2394"/>
                  </a:lnTo>
                  <a:lnTo>
                    <a:pt x="1495525" y="0"/>
                  </a:lnTo>
                </a:path>
              </a:pathLst>
            </a:custGeom>
            <a:ln w="7990">
              <a:solidFill>
                <a:srgbClr val="322C2C"/>
              </a:solidFill>
            </a:ln>
          </p:spPr>
          <p:txBody>
            <a:bodyPr wrap="square" lIns="0" tIns="0" rIns="0" bIns="0" rtlCol="0"/>
            <a:lstStyle/>
            <a:p>
              <a:endParaRPr/>
            </a:p>
          </p:txBody>
        </p:sp>
      </p:grpSp>
      <p:sp>
        <p:nvSpPr>
          <p:cNvPr id="6" name="object 6"/>
          <p:cNvSpPr/>
          <p:nvPr/>
        </p:nvSpPr>
        <p:spPr>
          <a:xfrm>
            <a:off x="1511" y="175437"/>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sp>
        <p:nvSpPr>
          <p:cNvPr id="7" name="object 7"/>
          <p:cNvSpPr/>
          <p:nvPr/>
        </p:nvSpPr>
        <p:spPr>
          <a:xfrm>
            <a:off x="1511" y="3117405"/>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9" name="object 9"/>
          <p:cNvSpPr txBox="1"/>
          <p:nvPr/>
        </p:nvSpPr>
        <p:spPr>
          <a:xfrm>
            <a:off x="336550" y="303882"/>
            <a:ext cx="5117465" cy="601980"/>
          </a:xfrm>
          <a:prstGeom prst="rect">
            <a:avLst/>
          </a:prstGeom>
        </p:spPr>
        <p:txBody>
          <a:bodyPr vert="horz" wrap="square" lIns="0" tIns="24765" rIns="0" bIns="0" rtlCol="0">
            <a:spAutoFit/>
          </a:bodyPr>
          <a:lstStyle/>
          <a:p>
            <a:pPr marL="12700" marR="5080">
              <a:lnSpc>
                <a:spcPct val="92600"/>
              </a:lnSpc>
              <a:spcBef>
                <a:spcPts val="195"/>
              </a:spcBef>
            </a:pPr>
            <a:r>
              <a:rPr sz="1000" spc="20" dirty="0">
                <a:solidFill>
                  <a:srgbClr val="322C2C"/>
                </a:solidFill>
                <a:cs typeface="Verdana"/>
              </a:rPr>
              <a:t>Our </a:t>
            </a:r>
            <a:r>
              <a:rPr sz="1000" spc="30" dirty="0">
                <a:cs typeface="Verdana"/>
              </a:rPr>
              <a:t>impact </a:t>
            </a:r>
            <a:r>
              <a:rPr sz="1000" dirty="0">
                <a:cs typeface="Verdana"/>
              </a:rPr>
              <a:t>assessment </a:t>
            </a:r>
            <a:r>
              <a:rPr sz="1000" dirty="0">
                <a:solidFill>
                  <a:srgbClr val="322C2C"/>
                </a:solidFill>
                <a:cs typeface="Verdana"/>
              </a:rPr>
              <a:t>focuses </a:t>
            </a:r>
            <a:r>
              <a:rPr sz="1000" spc="30" dirty="0">
                <a:solidFill>
                  <a:srgbClr val="322C2C"/>
                </a:solidFill>
                <a:cs typeface="Verdana"/>
              </a:rPr>
              <a:t>on </a:t>
            </a:r>
            <a:r>
              <a:rPr sz="1000" spc="10" dirty="0">
                <a:solidFill>
                  <a:srgbClr val="322C2C"/>
                </a:solidFill>
                <a:cs typeface="Verdana"/>
              </a:rPr>
              <a:t>measurable </a:t>
            </a:r>
            <a:r>
              <a:rPr sz="1000" spc="20" dirty="0">
                <a:solidFill>
                  <a:srgbClr val="322C2C"/>
                </a:solidFill>
                <a:cs typeface="Verdana"/>
              </a:rPr>
              <a:t>outcomes </a:t>
            </a:r>
            <a:r>
              <a:rPr sz="1000" dirty="0">
                <a:solidFill>
                  <a:srgbClr val="322C2C"/>
                </a:solidFill>
                <a:cs typeface="Verdana"/>
              </a:rPr>
              <a:t>related </a:t>
            </a:r>
            <a:r>
              <a:rPr sz="1000" spc="5" dirty="0">
                <a:solidFill>
                  <a:srgbClr val="322C2C"/>
                </a:solidFill>
                <a:cs typeface="Verdana"/>
              </a:rPr>
              <a:t>to </a:t>
            </a:r>
            <a:r>
              <a:rPr sz="1000" spc="10" dirty="0">
                <a:solidFill>
                  <a:srgbClr val="322C2C"/>
                </a:solidFill>
                <a:cs typeface="Verdana"/>
              </a:rPr>
              <a:t>improved </a:t>
            </a:r>
            <a:r>
              <a:rPr sz="1000" spc="-340" dirty="0">
                <a:solidFill>
                  <a:srgbClr val="322C2C"/>
                </a:solidFill>
                <a:cs typeface="Verdana"/>
              </a:rPr>
              <a:t> </a:t>
            </a:r>
            <a:r>
              <a:rPr sz="1000" spc="15" dirty="0">
                <a:solidFill>
                  <a:srgbClr val="322C2C"/>
                </a:solidFill>
                <a:cs typeface="Verdana"/>
              </a:rPr>
              <a:t>communication,</a:t>
            </a:r>
            <a:r>
              <a:rPr sz="1000" spc="-85" dirty="0">
                <a:solidFill>
                  <a:srgbClr val="322C2C"/>
                </a:solidFill>
                <a:cs typeface="Verdana"/>
              </a:rPr>
              <a:t> </a:t>
            </a:r>
            <a:r>
              <a:rPr sz="1000" dirty="0">
                <a:solidFill>
                  <a:srgbClr val="322C2C"/>
                </a:solidFill>
                <a:cs typeface="Verdana"/>
              </a:rPr>
              <a:t>social</a:t>
            </a:r>
            <a:r>
              <a:rPr sz="1000" spc="-85" dirty="0">
                <a:solidFill>
                  <a:srgbClr val="322C2C"/>
                </a:solidFill>
                <a:cs typeface="Verdana"/>
              </a:rPr>
              <a:t> </a:t>
            </a:r>
            <a:r>
              <a:rPr sz="1000" spc="-5" dirty="0">
                <a:solidFill>
                  <a:srgbClr val="322C2C"/>
                </a:solidFill>
                <a:cs typeface="Verdana"/>
              </a:rPr>
              <a:t>inclusion,</a:t>
            </a:r>
            <a:r>
              <a:rPr sz="1000" spc="-80" dirty="0">
                <a:solidFill>
                  <a:srgbClr val="322C2C"/>
                </a:solidFill>
                <a:cs typeface="Verdana"/>
              </a:rPr>
              <a:t> </a:t>
            </a:r>
            <a:r>
              <a:rPr sz="1000" spc="30" dirty="0">
                <a:solidFill>
                  <a:srgbClr val="322C2C"/>
                </a:solidFill>
                <a:cs typeface="Verdana"/>
              </a:rPr>
              <a:t>and</a:t>
            </a:r>
            <a:r>
              <a:rPr sz="1000" spc="-85" dirty="0">
                <a:solidFill>
                  <a:srgbClr val="322C2C"/>
                </a:solidFill>
                <a:cs typeface="Verdana"/>
              </a:rPr>
              <a:t> </a:t>
            </a:r>
            <a:r>
              <a:rPr sz="1000" spc="30" dirty="0">
                <a:solidFill>
                  <a:srgbClr val="322C2C"/>
                </a:solidFill>
                <a:cs typeface="Verdana"/>
              </a:rPr>
              <a:t>economic</a:t>
            </a:r>
            <a:r>
              <a:rPr sz="1000" spc="-80" dirty="0">
                <a:solidFill>
                  <a:srgbClr val="322C2C"/>
                </a:solidFill>
                <a:cs typeface="Verdana"/>
              </a:rPr>
              <a:t> </a:t>
            </a:r>
            <a:r>
              <a:rPr sz="1000" spc="30" dirty="0">
                <a:solidFill>
                  <a:srgbClr val="322C2C"/>
                </a:solidFill>
                <a:cs typeface="Verdana"/>
              </a:rPr>
              <a:t>empowerment</a:t>
            </a:r>
            <a:r>
              <a:rPr sz="1000" spc="-85" dirty="0">
                <a:solidFill>
                  <a:srgbClr val="322C2C"/>
                </a:solidFill>
                <a:cs typeface="Verdana"/>
              </a:rPr>
              <a:t> </a:t>
            </a:r>
            <a:r>
              <a:rPr sz="1000" spc="-10" dirty="0">
                <a:solidFill>
                  <a:srgbClr val="322C2C"/>
                </a:solidFill>
                <a:cs typeface="Verdana"/>
              </a:rPr>
              <a:t>for</a:t>
            </a:r>
            <a:r>
              <a:rPr sz="1000" spc="-85" dirty="0">
                <a:solidFill>
                  <a:srgbClr val="322C2C"/>
                </a:solidFill>
                <a:cs typeface="Verdana"/>
              </a:rPr>
              <a:t> </a:t>
            </a:r>
            <a:r>
              <a:rPr sz="1000" spc="25" dirty="0">
                <a:solidFill>
                  <a:srgbClr val="322C2C"/>
                </a:solidFill>
                <a:cs typeface="Verdana"/>
              </a:rPr>
              <a:t>the</a:t>
            </a:r>
            <a:r>
              <a:rPr sz="1000" spc="-80" dirty="0">
                <a:solidFill>
                  <a:srgbClr val="322C2C"/>
                </a:solidFill>
                <a:cs typeface="Verdana"/>
              </a:rPr>
              <a:t> </a:t>
            </a:r>
            <a:r>
              <a:rPr sz="1000" spc="5" dirty="0">
                <a:solidFill>
                  <a:srgbClr val="322C2C"/>
                </a:solidFill>
                <a:cs typeface="Verdana"/>
              </a:rPr>
              <a:t>deaf</a:t>
            </a:r>
            <a:r>
              <a:rPr sz="1000" spc="-85" dirty="0">
                <a:solidFill>
                  <a:srgbClr val="322C2C"/>
                </a:solidFill>
                <a:cs typeface="Verdana"/>
              </a:rPr>
              <a:t> </a:t>
            </a:r>
            <a:r>
              <a:rPr sz="1000" spc="30" dirty="0">
                <a:solidFill>
                  <a:srgbClr val="322C2C"/>
                </a:solidFill>
                <a:cs typeface="Verdana"/>
              </a:rPr>
              <a:t>and </a:t>
            </a:r>
            <a:r>
              <a:rPr sz="1000" spc="-335" dirty="0">
                <a:solidFill>
                  <a:srgbClr val="322C2C"/>
                </a:solidFill>
                <a:cs typeface="Verdana"/>
              </a:rPr>
              <a:t> </a:t>
            </a:r>
            <a:r>
              <a:rPr sz="1000" spc="10" dirty="0">
                <a:solidFill>
                  <a:srgbClr val="322C2C"/>
                </a:solidFill>
                <a:cs typeface="Verdana"/>
              </a:rPr>
              <a:t>hard </a:t>
            </a:r>
            <a:r>
              <a:rPr sz="1000" dirty="0">
                <a:solidFill>
                  <a:srgbClr val="322C2C"/>
                </a:solidFill>
                <a:cs typeface="Verdana"/>
              </a:rPr>
              <a:t>of </a:t>
            </a:r>
            <a:r>
              <a:rPr sz="1000" spc="15" dirty="0">
                <a:solidFill>
                  <a:srgbClr val="322C2C"/>
                </a:solidFill>
                <a:cs typeface="Verdana"/>
              </a:rPr>
              <a:t>hearing </a:t>
            </a:r>
            <a:r>
              <a:rPr sz="1000" spc="5" dirty="0">
                <a:solidFill>
                  <a:srgbClr val="322C2C"/>
                </a:solidFill>
                <a:cs typeface="Verdana"/>
              </a:rPr>
              <a:t>community. </a:t>
            </a:r>
            <a:r>
              <a:rPr sz="1000" spc="15" dirty="0">
                <a:solidFill>
                  <a:srgbClr val="322C2C"/>
                </a:solidFill>
                <a:cs typeface="Verdana"/>
              </a:rPr>
              <a:t>Through </a:t>
            </a:r>
            <a:r>
              <a:rPr sz="1000" spc="35" dirty="0">
                <a:solidFill>
                  <a:srgbClr val="322C2C"/>
                </a:solidFill>
                <a:cs typeface="Verdana"/>
              </a:rPr>
              <a:t>ongoing </a:t>
            </a:r>
            <a:r>
              <a:rPr sz="1000" spc="10" dirty="0">
                <a:solidFill>
                  <a:srgbClr val="322C2C"/>
                </a:solidFill>
                <a:cs typeface="Verdana"/>
              </a:rPr>
              <a:t>data </a:t>
            </a:r>
            <a:r>
              <a:rPr sz="1000" spc="15" dirty="0">
                <a:solidFill>
                  <a:srgbClr val="322C2C"/>
                </a:solidFill>
                <a:cs typeface="Verdana"/>
              </a:rPr>
              <a:t>collection </a:t>
            </a:r>
            <a:r>
              <a:rPr sz="1000" spc="30" dirty="0">
                <a:solidFill>
                  <a:srgbClr val="322C2C"/>
                </a:solidFill>
                <a:cs typeface="Verdana"/>
              </a:rPr>
              <a:t>and </a:t>
            </a:r>
            <a:r>
              <a:rPr sz="1000" spc="5" dirty="0">
                <a:solidFill>
                  <a:srgbClr val="322C2C"/>
                </a:solidFill>
                <a:cs typeface="Verdana"/>
              </a:rPr>
              <a:t>stakeholder </a:t>
            </a:r>
            <a:r>
              <a:rPr sz="1000" spc="-340" dirty="0">
                <a:solidFill>
                  <a:srgbClr val="322C2C"/>
                </a:solidFill>
                <a:cs typeface="Verdana"/>
              </a:rPr>
              <a:t> </a:t>
            </a:r>
            <a:r>
              <a:rPr sz="1000" spc="15" dirty="0">
                <a:solidFill>
                  <a:srgbClr val="322C2C"/>
                </a:solidFill>
                <a:cs typeface="Verdana"/>
              </a:rPr>
              <a:t>engagement,</a:t>
            </a:r>
            <a:r>
              <a:rPr sz="1000" spc="-85" dirty="0">
                <a:solidFill>
                  <a:srgbClr val="322C2C"/>
                </a:solidFill>
                <a:cs typeface="Verdana"/>
              </a:rPr>
              <a:t> </a:t>
            </a:r>
            <a:r>
              <a:rPr sz="1000" spc="25" dirty="0">
                <a:solidFill>
                  <a:srgbClr val="322C2C"/>
                </a:solidFill>
                <a:cs typeface="Verdana"/>
              </a:rPr>
              <a:t>we</a:t>
            </a:r>
            <a:r>
              <a:rPr sz="1000" spc="-90" dirty="0">
                <a:solidFill>
                  <a:srgbClr val="322C2C"/>
                </a:solidFill>
                <a:cs typeface="Verdana"/>
              </a:rPr>
              <a:t> </a:t>
            </a:r>
            <a:r>
              <a:rPr sz="1000" spc="25" dirty="0">
                <a:solidFill>
                  <a:srgbClr val="322C2C"/>
                </a:solidFill>
                <a:cs typeface="Verdana"/>
              </a:rPr>
              <a:t>aim</a:t>
            </a:r>
            <a:r>
              <a:rPr sz="1000" spc="-85" dirty="0">
                <a:solidFill>
                  <a:srgbClr val="322C2C"/>
                </a:solidFill>
                <a:cs typeface="Verdana"/>
              </a:rPr>
              <a:t> </a:t>
            </a:r>
            <a:r>
              <a:rPr sz="1000" spc="5" dirty="0">
                <a:solidFill>
                  <a:srgbClr val="322C2C"/>
                </a:solidFill>
                <a:cs typeface="Verdana"/>
              </a:rPr>
              <a:t>to</a:t>
            </a:r>
            <a:r>
              <a:rPr sz="1000" spc="-85" dirty="0">
                <a:solidFill>
                  <a:srgbClr val="322C2C"/>
                </a:solidFill>
                <a:cs typeface="Verdana"/>
              </a:rPr>
              <a:t> </a:t>
            </a:r>
            <a:r>
              <a:rPr sz="1000" spc="10" dirty="0">
                <a:solidFill>
                  <a:srgbClr val="322C2C"/>
                </a:solidFill>
                <a:cs typeface="Verdana"/>
              </a:rPr>
              <a:t>demonstrate</a:t>
            </a:r>
            <a:r>
              <a:rPr sz="1000" spc="-85" dirty="0">
                <a:solidFill>
                  <a:srgbClr val="322C2C"/>
                </a:solidFill>
                <a:cs typeface="Verdana"/>
              </a:rPr>
              <a:t> </a:t>
            </a:r>
            <a:r>
              <a:rPr sz="1000" spc="25" dirty="0">
                <a:solidFill>
                  <a:srgbClr val="322C2C"/>
                </a:solidFill>
                <a:cs typeface="Verdana"/>
              </a:rPr>
              <a:t>the</a:t>
            </a:r>
            <a:r>
              <a:rPr sz="1000" spc="-85" dirty="0">
                <a:solidFill>
                  <a:srgbClr val="322C2C"/>
                </a:solidFill>
                <a:cs typeface="Verdana"/>
              </a:rPr>
              <a:t> </a:t>
            </a:r>
            <a:r>
              <a:rPr sz="1000" spc="20" dirty="0">
                <a:solidFill>
                  <a:srgbClr val="322C2C"/>
                </a:solidFill>
                <a:cs typeface="Verdana"/>
              </a:rPr>
              <a:t>tangible</a:t>
            </a:r>
            <a:r>
              <a:rPr sz="1000" spc="-85" dirty="0">
                <a:solidFill>
                  <a:srgbClr val="322C2C"/>
                </a:solidFill>
                <a:cs typeface="Verdana"/>
              </a:rPr>
              <a:t> </a:t>
            </a:r>
            <a:r>
              <a:rPr sz="1000" spc="20" dirty="0">
                <a:solidFill>
                  <a:srgbClr val="322C2C"/>
                </a:solidFill>
                <a:cs typeface="Verdana"/>
              </a:rPr>
              <a:t>beneﬁts</a:t>
            </a:r>
            <a:r>
              <a:rPr sz="1000" spc="-85" dirty="0">
                <a:solidFill>
                  <a:srgbClr val="322C2C"/>
                </a:solidFill>
                <a:cs typeface="Verdana"/>
              </a:rPr>
              <a:t> </a:t>
            </a:r>
            <a:r>
              <a:rPr sz="1000" dirty="0">
                <a:solidFill>
                  <a:srgbClr val="322C2C"/>
                </a:solidFill>
                <a:cs typeface="Verdana"/>
              </a:rPr>
              <a:t>of</a:t>
            </a:r>
            <a:r>
              <a:rPr sz="1000" spc="-85" dirty="0">
                <a:solidFill>
                  <a:srgbClr val="322C2C"/>
                </a:solidFill>
                <a:cs typeface="Verdana"/>
              </a:rPr>
              <a:t> </a:t>
            </a:r>
            <a:r>
              <a:rPr sz="1000" spc="10" dirty="0">
                <a:solidFill>
                  <a:srgbClr val="322C2C"/>
                </a:solidFill>
                <a:cs typeface="Verdana"/>
              </a:rPr>
              <a:t>our</a:t>
            </a:r>
            <a:r>
              <a:rPr sz="1000" spc="-85" dirty="0">
                <a:solidFill>
                  <a:srgbClr val="322C2C"/>
                </a:solidFill>
                <a:cs typeface="Verdana"/>
              </a:rPr>
              <a:t> </a:t>
            </a:r>
            <a:r>
              <a:rPr sz="1000" spc="-10" dirty="0">
                <a:solidFill>
                  <a:srgbClr val="322C2C"/>
                </a:solidFill>
                <a:cs typeface="Verdana"/>
              </a:rPr>
              <a:t>solutions.</a:t>
            </a:r>
            <a:endParaRPr sz="1000" dirty="0">
              <a:cs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551555" y="1003935"/>
            <a:ext cx="2303145" cy="2291715"/>
            <a:chOff x="3548146" y="1000768"/>
            <a:chExt cx="2303145" cy="2291715"/>
          </a:xfrm>
        </p:grpSpPr>
        <p:sp>
          <p:nvSpPr>
            <p:cNvPr id="3" name="object 3"/>
            <p:cNvSpPr/>
            <p:nvPr/>
          </p:nvSpPr>
          <p:spPr>
            <a:xfrm>
              <a:off x="4169604" y="1793252"/>
              <a:ext cx="1677670" cy="1494790"/>
            </a:xfrm>
            <a:custGeom>
              <a:avLst/>
              <a:gdLst/>
              <a:ahLst/>
              <a:cxnLst/>
              <a:rect l="l" t="t" r="r" b="b"/>
              <a:pathLst>
                <a:path w="1677670" h="1494789">
                  <a:moveTo>
                    <a:pt x="1677123" y="0"/>
                  </a:moveTo>
                  <a:lnTo>
                    <a:pt x="1619084" y="7252"/>
                  </a:lnTo>
                  <a:lnTo>
                    <a:pt x="1569586" y="16499"/>
                  </a:lnTo>
                  <a:lnTo>
                    <a:pt x="1521749" y="28170"/>
                  </a:lnTo>
                  <a:lnTo>
                    <a:pt x="1475504" y="42169"/>
                  </a:lnTo>
                  <a:lnTo>
                    <a:pt x="1430787" y="58398"/>
                  </a:lnTo>
                  <a:lnTo>
                    <a:pt x="1387530" y="76762"/>
                  </a:lnTo>
                  <a:lnTo>
                    <a:pt x="1345667" y="97162"/>
                  </a:lnTo>
                  <a:lnTo>
                    <a:pt x="1305132" y="119502"/>
                  </a:lnTo>
                  <a:lnTo>
                    <a:pt x="1265858" y="143685"/>
                  </a:lnTo>
                  <a:lnTo>
                    <a:pt x="1227779" y="169614"/>
                  </a:lnTo>
                  <a:lnTo>
                    <a:pt x="1190829" y="197191"/>
                  </a:lnTo>
                  <a:lnTo>
                    <a:pt x="1154941" y="226320"/>
                  </a:lnTo>
                  <a:lnTo>
                    <a:pt x="1120049" y="256904"/>
                  </a:lnTo>
                  <a:lnTo>
                    <a:pt x="1086087" y="288846"/>
                  </a:lnTo>
                  <a:lnTo>
                    <a:pt x="1052987" y="322049"/>
                  </a:lnTo>
                  <a:lnTo>
                    <a:pt x="1020685" y="356416"/>
                  </a:lnTo>
                  <a:lnTo>
                    <a:pt x="989112" y="391849"/>
                  </a:lnTo>
                  <a:lnTo>
                    <a:pt x="958204" y="428252"/>
                  </a:lnTo>
                  <a:lnTo>
                    <a:pt x="927893" y="465529"/>
                  </a:lnTo>
                  <a:lnTo>
                    <a:pt x="898114" y="503581"/>
                  </a:lnTo>
                  <a:lnTo>
                    <a:pt x="868799" y="542311"/>
                  </a:lnTo>
                  <a:lnTo>
                    <a:pt x="839883" y="581624"/>
                  </a:lnTo>
                  <a:lnTo>
                    <a:pt x="811299" y="621422"/>
                  </a:lnTo>
                  <a:lnTo>
                    <a:pt x="782980" y="661607"/>
                  </a:lnTo>
                  <a:lnTo>
                    <a:pt x="754861" y="702084"/>
                  </a:lnTo>
                  <a:lnTo>
                    <a:pt x="726875" y="742754"/>
                  </a:lnTo>
                  <a:lnTo>
                    <a:pt x="698956" y="783521"/>
                  </a:lnTo>
                  <a:lnTo>
                    <a:pt x="671034" y="824290"/>
                  </a:lnTo>
                  <a:lnTo>
                    <a:pt x="643045" y="864961"/>
                  </a:lnTo>
                  <a:lnTo>
                    <a:pt x="614923" y="905439"/>
                  </a:lnTo>
                  <a:lnTo>
                    <a:pt x="586602" y="945625"/>
                  </a:lnTo>
                  <a:lnTo>
                    <a:pt x="558016" y="985424"/>
                  </a:lnTo>
                  <a:lnTo>
                    <a:pt x="529098" y="1024737"/>
                  </a:lnTo>
                  <a:lnTo>
                    <a:pt x="499782" y="1063469"/>
                  </a:lnTo>
                  <a:lnTo>
                    <a:pt x="470001" y="1101522"/>
                  </a:lnTo>
                  <a:lnTo>
                    <a:pt x="439689" y="1138798"/>
                  </a:lnTo>
                  <a:lnTo>
                    <a:pt x="408779" y="1175202"/>
                  </a:lnTo>
                  <a:lnTo>
                    <a:pt x="377206" y="1210636"/>
                  </a:lnTo>
                  <a:lnTo>
                    <a:pt x="344903" y="1245003"/>
                  </a:lnTo>
                  <a:lnTo>
                    <a:pt x="311803" y="1278207"/>
                  </a:lnTo>
                  <a:lnTo>
                    <a:pt x="277840" y="1310149"/>
                  </a:lnTo>
                  <a:lnTo>
                    <a:pt x="242948" y="1340733"/>
                  </a:lnTo>
                  <a:lnTo>
                    <a:pt x="207060" y="1369863"/>
                  </a:lnTo>
                  <a:lnTo>
                    <a:pt x="170111" y="1397441"/>
                  </a:lnTo>
                  <a:lnTo>
                    <a:pt x="132033" y="1423370"/>
                  </a:lnTo>
                  <a:lnTo>
                    <a:pt x="92760" y="1447553"/>
                  </a:lnTo>
                  <a:lnTo>
                    <a:pt x="52226" y="1469893"/>
                  </a:lnTo>
                  <a:lnTo>
                    <a:pt x="10364" y="1490293"/>
                  </a:lnTo>
                  <a:lnTo>
                    <a:pt x="0" y="1494694"/>
                  </a:lnTo>
                </a:path>
              </a:pathLst>
            </a:custGeom>
            <a:ln w="7989">
              <a:solidFill>
                <a:srgbClr val="32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3548146" y="1000768"/>
              <a:ext cx="1671364" cy="1671364"/>
            </a:xfrm>
            <a:prstGeom prst="rect">
              <a:avLst/>
            </a:prstGeom>
          </p:spPr>
        </p:pic>
      </p:grpSp>
      <p:sp>
        <p:nvSpPr>
          <p:cNvPr id="5" name="object 5"/>
          <p:cNvSpPr/>
          <p:nvPr/>
        </p:nvSpPr>
        <p:spPr>
          <a:xfrm>
            <a:off x="1511" y="175221"/>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6" name="object 6"/>
          <p:cNvSpPr/>
          <p:nvPr/>
        </p:nvSpPr>
        <p:spPr>
          <a:xfrm>
            <a:off x="1511" y="3117888"/>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sp>
        <p:nvSpPr>
          <p:cNvPr id="8" name="object 8"/>
          <p:cNvSpPr txBox="1"/>
          <p:nvPr/>
        </p:nvSpPr>
        <p:spPr>
          <a:xfrm>
            <a:off x="184150" y="352425"/>
            <a:ext cx="3276600" cy="2743315"/>
          </a:xfrm>
          <a:prstGeom prst="rect">
            <a:avLst/>
          </a:prstGeom>
        </p:spPr>
        <p:txBody>
          <a:bodyPr vert="horz" wrap="square" lIns="0" tIns="10160" rIns="0" bIns="0" rtlCol="0">
            <a:spAutoFit/>
          </a:bodyPr>
          <a:lstStyle/>
          <a:p>
            <a:pPr marL="12700" marR="5080">
              <a:lnSpc>
                <a:spcPct val="104800"/>
              </a:lnSpc>
              <a:spcBef>
                <a:spcPts val="80"/>
              </a:spcBef>
            </a:pPr>
            <a:r>
              <a:rPr lang="en-US" sz="900" b="1" dirty="0"/>
              <a:t>Market Analysis </a:t>
            </a:r>
            <a:endParaRPr lang="en-US" sz="900" b="1" dirty="0" smtClean="0"/>
          </a:p>
          <a:p>
            <a:pPr marL="12700" marR="5080">
              <a:lnSpc>
                <a:spcPct val="104800"/>
              </a:lnSpc>
              <a:spcBef>
                <a:spcPts val="80"/>
              </a:spcBef>
            </a:pPr>
            <a:r>
              <a:rPr lang="en-US" sz="900" b="1" dirty="0" smtClean="0"/>
              <a:t>Target </a:t>
            </a:r>
            <a:r>
              <a:rPr lang="en-US" sz="900" b="1" dirty="0"/>
              <a:t>Market: </a:t>
            </a:r>
            <a:endParaRPr lang="en-US" sz="900" b="1" dirty="0" smtClean="0"/>
          </a:p>
          <a:p>
            <a:pPr marL="12700" marR="5080">
              <a:lnSpc>
                <a:spcPct val="104800"/>
              </a:lnSpc>
              <a:spcBef>
                <a:spcPts val="80"/>
              </a:spcBef>
            </a:pPr>
            <a:r>
              <a:rPr lang="en-US" sz="900" dirty="0" smtClean="0"/>
              <a:t> </a:t>
            </a:r>
            <a:r>
              <a:rPr lang="en-US" sz="900" dirty="0"/>
              <a:t>Primary: Deaf and Hard of Hearing individuals (DHH) of all ages and backgrounds. </a:t>
            </a:r>
            <a:endParaRPr lang="en-US" sz="900" dirty="0" smtClean="0"/>
          </a:p>
          <a:p>
            <a:pPr marL="12700" marR="5080">
              <a:lnSpc>
                <a:spcPct val="104800"/>
              </a:lnSpc>
              <a:spcBef>
                <a:spcPts val="80"/>
              </a:spcBef>
            </a:pPr>
            <a:r>
              <a:rPr lang="en-US" sz="900" dirty="0" smtClean="0"/>
              <a:t>Secondary</a:t>
            </a:r>
            <a:r>
              <a:rPr lang="en-US" sz="900" dirty="0"/>
              <a:t>: Professionals who interact with DHH individuals, such as educators, healthcare providers, customer service representatives, and family members</a:t>
            </a:r>
            <a:r>
              <a:rPr lang="en-US" sz="900" dirty="0" smtClean="0"/>
              <a:t>.</a:t>
            </a:r>
          </a:p>
          <a:p>
            <a:pPr marL="12700" marR="5080">
              <a:lnSpc>
                <a:spcPct val="104800"/>
              </a:lnSpc>
              <a:spcBef>
                <a:spcPts val="80"/>
              </a:spcBef>
            </a:pPr>
            <a:r>
              <a:rPr lang="en-IN" sz="900" b="1" dirty="0"/>
              <a:t>Market Size: </a:t>
            </a:r>
            <a:endParaRPr lang="en-IN" sz="900" b="1" dirty="0" smtClean="0"/>
          </a:p>
          <a:p>
            <a:pPr marL="12700" marR="5080">
              <a:lnSpc>
                <a:spcPct val="104800"/>
              </a:lnSpc>
              <a:spcBef>
                <a:spcPts val="80"/>
              </a:spcBef>
            </a:pPr>
            <a:r>
              <a:rPr lang="en-IN" sz="900" dirty="0" smtClean="0"/>
              <a:t> </a:t>
            </a:r>
            <a:r>
              <a:rPr lang="en-IN" sz="900" dirty="0"/>
              <a:t>Global DHH population: 466 million (WHO, 2021)  Indian DHH population: 18 million (WFD, 2022) </a:t>
            </a:r>
            <a:endParaRPr lang="en-IN" sz="900" dirty="0" smtClean="0"/>
          </a:p>
          <a:p>
            <a:pPr marL="12700" marR="5080">
              <a:lnSpc>
                <a:spcPct val="104800"/>
              </a:lnSpc>
              <a:spcBef>
                <a:spcPts val="80"/>
              </a:spcBef>
            </a:pPr>
            <a:r>
              <a:rPr lang="en-IN" sz="900" dirty="0" smtClean="0"/>
              <a:t>Growing </a:t>
            </a:r>
            <a:r>
              <a:rPr lang="en-IN" sz="900" dirty="0"/>
              <a:t>awareness and accessibility focus create significant potential for </a:t>
            </a:r>
            <a:r>
              <a:rPr lang="en-IN" sz="900" dirty="0" err="1"/>
              <a:t>SignSenseTech's</a:t>
            </a:r>
            <a:r>
              <a:rPr lang="en-IN" sz="900" dirty="0"/>
              <a:t> technology. </a:t>
            </a:r>
            <a:endParaRPr lang="en-IN" sz="900" dirty="0" smtClean="0"/>
          </a:p>
          <a:p>
            <a:pPr marL="12700" marR="5080">
              <a:lnSpc>
                <a:spcPct val="104800"/>
              </a:lnSpc>
              <a:spcBef>
                <a:spcPts val="80"/>
              </a:spcBef>
            </a:pPr>
            <a:r>
              <a:rPr lang="en-IN" sz="900" b="1" dirty="0" smtClean="0"/>
              <a:t>Location </a:t>
            </a:r>
            <a:r>
              <a:rPr lang="en-IN" sz="900" b="1" dirty="0"/>
              <a:t>Analysis: </a:t>
            </a:r>
            <a:endParaRPr lang="en-IN" sz="900" b="1" dirty="0" smtClean="0"/>
          </a:p>
          <a:p>
            <a:pPr marL="12700" marR="5080">
              <a:lnSpc>
                <a:spcPct val="104800"/>
              </a:lnSpc>
              <a:spcBef>
                <a:spcPts val="80"/>
              </a:spcBef>
            </a:pPr>
            <a:r>
              <a:rPr lang="en-IN" sz="900" dirty="0" smtClean="0"/>
              <a:t>India</a:t>
            </a:r>
            <a:r>
              <a:rPr lang="en-IN" sz="900" dirty="0"/>
              <a:t>: Large DHH population, growing tech sector, and government initiatives promoting accessibility, making it a prime market for </a:t>
            </a:r>
            <a:r>
              <a:rPr lang="en-IN" sz="900" dirty="0" err="1"/>
              <a:t>SignSenseTech</a:t>
            </a:r>
            <a:r>
              <a:rPr lang="en-IN" sz="900" dirty="0"/>
              <a:t>. </a:t>
            </a:r>
            <a:endParaRPr lang="en-IN" sz="900" dirty="0" smtClean="0"/>
          </a:p>
          <a:p>
            <a:pPr marL="12700" marR="5080">
              <a:lnSpc>
                <a:spcPct val="104800"/>
              </a:lnSpc>
              <a:spcBef>
                <a:spcPts val="80"/>
              </a:spcBef>
            </a:pPr>
            <a:r>
              <a:rPr lang="en-IN" sz="900" dirty="0" smtClean="0"/>
              <a:t>Focus </a:t>
            </a:r>
            <a:r>
              <a:rPr lang="en-IN" sz="900" dirty="0"/>
              <a:t>on urban </a:t>
            </a:r>
            <a:r>
              <a:rPr lang="en-IN" sz="900" dirty="0" err="1"/>
              <a:t>centers</a:t>
            </a:r>
            <a:r>
              <a:rPr lang="en-IN" sz="900" dirty="0"/>
              <a:t>: Higher DHH population density, better access to resources and technology infrastructure</a:t>
            </a:r>
            <a:r>
              <a:rPr lang="en-US" sz="900" dirty="0" smtClean="0"/>
              <a:t> </a:t>
            </a:r>
            <a:endParaRPr sz="850" dirty="0">
              <a:latin typeface="Verdana"/>
              <a:cs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483" y="1258"/>
            <a:ext cx="5849620" cy="3291204"/>
            <a:chOff x="-2483" y="1258"/>
            <a:chExt cx="5849620" cy="3291204"/>
          </a:xfrm>
        </p:grpSpPr>
        <p:sp>
          <p:nvSpPr>
            <p:cNvPr id="3" name="object 3"/>
            <p:cNvSpPr/>
            <p:nvPr/>
          </p:nvSpPr>
          <p:spPr>
            <a:xfrm>
              <a:off x="1512" y="1547230"/>
              <a:ext cx="1655445" cy="1741170"/>
            </a:xfrm>
            <a:custGeom>
              <a:avLst/>
              <a:gdLst/>
              <a:ahLst/>
              <a:cxnLst/>
              <a:rect l="l" t="t" r="r" b="b"/>
              <a:pathLst>
                <a:path w="1655445" h="1741170">
                  <a:moveTo>
                    <a:pt x="0" y="0"/>
                  </a:moveTo>
                  <a:lnTo>
                    <a:pt x="54148" y="11248"/>
                  </a:lnTo>
                  <a:lnTo>
                    <a:pt x="97413" y="23620"/>
                  </a:lnTo>
                  <a:lnTo>
                    <a:pt x="139282" y="38470"/>
                  </a:lnTo>
                  <a:lnTo>
                    <a:pt x="179812" y="55699"/>
                  </a:lnTo>
                  <a:lnTo>
                    <a:pt x="219059" y="75207"/>
                  </a:lnTo>
                  <a:lnTo>
                    <a:pt x="257077" y="96896"/>
                  </a:lnTo>
                  <a:lnTo>
                    <a:pt x="293924" y="120666"/>
                  </a:lnTo>
                  <a:lnTo>
                    <a:pt x="329654" y="146418"/>
                  </a:lnTo>
                  <a:lnTo>
                    <a:pt x="364324" y="174053"/>
                  </a:lnTo>
                  <a:lnTo>
                    <a:pt x="397989" y="203473"/>
                  </a:lnTo>
                  <a:lnTo>
                    <a:pt x="430705" y="234577"/>
                  </a:lnTo>
                  <a:lnTo>
                    <a:pt x="462528" y="267267"/>
                  </a:lnTo>
                  <a:lnTo>
                    <a:pt x="493514" y="301444"/>
                  </a:lnTo>
                  <a:lnTo>
                    <a:pt x="523719" y="337009"/>
                  </a:lnTo>
                  <a:lnTo>
                    <a:pt x="553198" y="373861"/>
                  </a:lnTo>
                  <a:lnTo>
                    <a:pt x="582007" y="411904"/>
                  </a:lnTo>
                  <a:lnTo>
                    <a:pt x="610202" y="451036"/>
                  </a:lnTo>
                  <a:lnTo>
                    <a:pt x="637840" y="491160"/>
                  </a:lnTo>
                  <a:lnTo>
                    <a:pt x="664974" y="532176"/>
                  </a:lnTo>
                  <a:lnTo>
                    <a:pt x="691663" y="573984"/>
                  </a:lnTo>
                  <a:lnTo>
                    <a:pt x="717961" y="616487"/>
                  </a:lnTo>
                  <a:lnTo>
                    <a:pt x="743923" y="659584"/>
                  </a:lnTo>
                  <a:lnTo>
                    <a:pt x="769607" y="703177"/>
                  </a:lnTo>
                  <a:lnTo>
                    <a:pt x="795068" y="747166"/>
                  </a:lnTo>
                  <a:lnTo>
                    <a:pt x="820361" y="791453"/>
                  </a:lnTo>
                  <a:lnTo>
                    <a:pt x="845542" y="835938"/>
                  </a:lnTo>
                  <a:lnTo>
                    <a:pt x="870668" y="880522"/>
                  </a:lnTo>
                  <a:lnTo>
                    <a:pt x="895793" y="925107"/>
                  </a:lnTo>
                  <a:lnTo>
                    <a:pt x="920975" y="969592"/>
                  </a:lnTo>
                  <a:lnTo>
                    <a:pt x="946268" y="1013879"/>
                  </a:lnTo>
                  <a:lnTo>
                    <a:pt x="971728" y="1057868"/>
                  </a:lnTo>
                  <a:lnTo>
                    <a:pt x="997412" y="1101461"/>
                  </a:lnTo>
                  <a:lnTo>
                    <a:pt x="1023374" y="1144558"/>
                  </a:lnTo>
                  <a:lnTo>
                    <a:pt x="1049672" y="1187061"/>
                  </a:lnTo>
                  <a:lnTo>
                    <a:pt x="1076360" y="1228870"/>
                  </a:lnTo>
                  <a:lnTo>
                    <a:pt x="1103495" y="1269885"/>
                  </a:lnTo>
                  <a:lnTo>
                    <a:pt x="1131132" y="1310009"/>
                  </a:lnTo>
                  <a:lnTo>
                    <a:pt x="1159327" y="1349142"/>
                  </a:lnTo>
                  <a:lnTo>
                    <a:pt x="1188137" y="1387184"/>
                  </a:lnTo>
                  <a:lnTo>
                    <a:pt x="1217616" y="1424037"/>
                  </a:lnTo>
                  <a:lnTo>
                    <a:pt x="1247820" y="1459602"/>
                  </a:lnTo>
                  <a:lnTo>
                    <a:pt x="1278806" y="1493779"/>
                  </a:lnTo>
                  <a:lnTo>
                    <a:pt x="1310629" y="1526469"/>
                  </a:lnTo>
                  <a:lnTo>
                    <a:pt x="1343345" y="1557573"/>
                  </a:lnTo>
                  <a:lnTo>
                    <a:pt x="1377010" y="1586993"/>
                  </a:lnTo>
                  <a:lnTo>
                    <a:pt x="1411680" y="1614628"/>
                  </a:lnTo>
                  <a:lnTo>
                    <a:pt x="1447410" y="1640381"/>
                  </a:lnTo>
                  <a:lnTo>
                    <a:pt x="1484257" y="1664151"/>
                  </a:lnTo>
                  <a:lnTo>
                    <a:pt x="1522275" y="1685840"/>
                  </a:lnTo>
                  <a:lnTo>
                    <a:pt x="1561522" y="1705348"/>
                  </a:lnTo>
                  <a:lnTo>
                    <a:pt x="1602052" y="1722577"/>
                  </a:lnTo>
                  <a:lnTo>
                    <a:pt x="1643921" y="1737427"/>
                  </a:lnTo>
                  <a:lnTo>
                    <a:pt x="1655420" y="1740715"/>
                  </a:lnTo>
                </a:path>
              </a:pathLst>
            </a:custGeom>
            <a:ln w="7990">
              <a:solidFill>
                <a:srgbClr val="32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512" y="1258"/>
              <a:ext cx="2554792" cy="3284890"/>
            </a:xfrm>
            <a:prstGeom prst="rect">
              <a:avLst/>
            </a:prstGeom>
          </p:spPr>
        </p:pic>
        <p:sp>
          <p:nvSpPr>
            <p:cNvPr id="5" name="object 5"/>
            <p:cNvSpPr/>
            <p:nvPr/>
          </p:nvSpPr>
          <p:spPr>
            <a:xfrm>
              <a:off x="1511" y="175425"/>
              <a:ext cx="5845810" cy="2957195"/>
            </a:xfrm>
            <a:custGeom>
              <a:avLst/>
              <a:gdLst/>
              <a:ahLst/>
              <a:cxnLst/>
              <a:rect l="l" t="t" r="r" b="b"/>
              <a:pathLst>
                <a:path w="5845810" h="2957195">
                  <a:moveTo>
                    <a:pt x="5845213" y="2941739"/>
                  </a:moveTo>
                  <a:lnTo>
                    <a:pt x="0" y="2941739"/>
                  </a:lnTo>
                  <a:lnTo>
                    <a:pt x="0" y="2956966"/>
                  </a:lnTo>
                  <a:lnTo>
                    <a:pt x="5845213" y="2956966"/>
                  </a:lnTo>
                  <a:lnTo>
                    <a:pt x="5845213" y="2941739"/>
                  </a:lnTo>
                  <a:close/>
                </a:path>
                <a:path w="5845810" h="2957195">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grpSp>
      <p:sp>
        <p:nvSpPr>
          <p:cNvPr id="6" name="object 6"/>
          <p:cNvSpPr txBox="1">
            <a:spLocks noGrp="1"/>
          </p:cNvSpPr>
          <p:nvPr>
            <p:ph type="title"/>
          </p:nvPr>
        </p:nvSpPr>
        <p:spPr>
          <a:xfrm>
            <a:off x="2915387" y="309514"/>
            <a:ext cx="2414583" cy="289823"/>
          </a:xfrm>
          <a:prstGeom prst="rect">
            <a:avLst/>
          </a:prstGeom>
        </p:spPr>
        <p:txBody>
          <a:bodyPr vert="horz" wrap="square" lIns="0" tIns="12700" rIns="0" bIns="0" rtlCol="0">
            <a:spAutoFit/>
          </a:bodyPr>
          <a:lstStyle/>
          <a:p>
            <a:pPr marL="12700">
              <a:lnSpc>
                <a:spcPct val="100000"/>
              </a:lnSpc>
              <a:spcBef>
                <a:spcPts val="100"/>
              </a:spcBef>
            </a:pPr>
            <a:r>
              <a:rPr lang="en-IN" sz="1800" dirty="0"/>
              <a:t>Acquisition Channels</a:t>
            </a:r>
            <a:endParaRPr sz="1750" dirty="0">
              <a:latin typeface="SimSun"/>
              <a:cs typeface="SimSun"/>
            </a:endParaRPr>
          </a:p>
        </p:txBody>
      </p:sp>
      <p:sp>
        <p:nvSpPr>
          <p:cNvPr id="8" name="object 8"/>
          <p:cNvSpPr txBox="1"/>
          <p:nvPr/>
        </p:nvSpPr>
        <p:spPr>
          <a:xfrm>
            <a:off x="2733675" y="733425"/>
            <a:ext cx="2627308" cy="2071849"/>
          </a:xfrm>
          <a:prstGeom prst="rect">
            <a:avLst/>
          </a:prstGeom>
        </p:spPr>
        <p:txBody>
          <a:bodyPr vert="horz" wrap="square" lIns="0" tIns="10160" rIns="0" bIns="0" rtlCol="0">
            <a:spAutoFit/>
          </a:bodyPr>
          <a:lstStyle/>
          <a:p>
            <a:pPr marL="12700" marR="5080">
              <a:lnSpc>
                <a:spcPct val="104700"/>
              </a:lnSpc>
              <a:spcBef>
                <a:spcPts val="80"/>
              </a:spcBef>
            </a:pPr>
            <a:r>
              <a:rPr lang="en-US" sz="900" b="1" dirty="0"/>
              <a:t>Targeted online advertising: </a:t>
            </a:r>
            <a:r>
              <a:rPr lang="en-US" sz="900" dirty="0"/>
              <a:t>Utilizing search engine marketing (SEM), social media advertising (Facebook, Instagram, LinkedIn), and targeted banner ads on relevant websites. </a:t>
            </a:r>
            <a:endParaRPr lang="en-US" sz="900" dirty="0" smtClean="0"/>
          </a:p>
          <a:p>
            <a:pPr marL="12700" marR="5080">
              <a:lnSpc>
                <a:spcPct val="104700"/>
              </a:lnSpc>
              <a:spcBef>
                <a:spcPts val="80"/>
              </a:spcBef>
            </a:pPr>
            <a:r>
              <a:rPr lang="en-US" sz="900" b="1" dirty="0" smtClean="0"/>
              <a:t>Partnerships </a:t>
            </a:r>
            <a:r>
              <a:rPr lang="en-US" sz="900" b="1" dirty="0"/>
              <a:t>and co-marketing: </a:t>
            </a:r>
            <a:r>
              <a:rPr lang="en-US" sz="900" dirty="0"/>
              <a:t>Collaborating with D/m organizations, educational institutions, healthcare providers, and assistive technology companies for cross-promotion and outreach. </a:t>
            </a:r>
            <a:endParaRPr lang="en-US" sz="900" dirty="0" smtClean="0"/>
          </a:p>
          <a:p>
            <a:pPr marL="12700" marR="5080">
              <a:lnSpc>
                <a:spcPct val="104700"/>
              </a:lnSpc>
              <a:spcBef>
                <a:spcPts val="80"/>
              </a:spcBef>
            </a:pPr>
            <a:r>
              <a:rPr lang="en-US" sz="900" b="1" dirty="0" smtClean="0"/>
              <a:t>Content </a:t>
            </a:r>
            <a:r>
              <a:rPr lang="en-US" sz="900" b="1" dirty="0"/>
              <a:t>marketing: </a:t>
            </a:r>
            <a:r>
              <a:rPr lang="en-US" sz="900" dirty="0"/>
              <a:t>Creating informative blog posts, articles, and videos about ASL, accessibility, and the benefits of </a:t>
            </a:r>
            <a:r>
              <a:rPr lang="en-US" sz="900" dirty="0" err="1"/>
              <a:t>SignSenseTech</a:t>
            </a:r>
            <a:r>
              <a:rPr lang="en-US" sz="900" dirty="0"/>
              <a:t>. </a:t>
            </a:r>
            <a:endParaRPr lang="en-US" sz="900" dirty="0" smtClean="0"/>
          </a:p>
          <a:p>
            <a:pPr marL="12700" marR="5080">
              <a:lnSpc>
                <a:spcPct val="104700"/>
              </a:lnSpc>
              <a:spcBef>
                <a:spcPts val="80"/>
              </a:spcBef>
            </a:pPr>
            <a:r>
              <a:rPr lang="en-US" sz="900" b="1" dirty="0" smtClean="0"/>
              <a:t>Event </a:t>
            </a:r>
            <a:r>
              <a:rPr lang="en-US" sz="900" b="1" dirty="0"/>
              <a:t>marketing: </a:t>
            </a:r>
            <a:r>
              <a:rPr lang="en-US" sz="900" dirty="0"/>
              <a:t>Participating in relevant conferences, workshops, and trade shows to showcase the technology and connecting with potential buyers.</a:t>
            </a:r>
            <a:endParaRPr sz="850" dirty="0">
              <a:latin typeface="Verdana"/>
              <a:cs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12" y="1947327"/>
            <a:ext cx="936625" cy="1341120"/>
          </a:xfrm>
          <a:custGeom>
            <a:avLst/>
            <a:gdLst/>
            <a:ahLst/>
            <a:cxnLst/>
            <a:rect l="l" t="t" r="r" b="b"/>
            <a:pathLst>
              <a:path w="936625" h="1341120">
                <a:moveTo>
                  <a:pt x="0" y="0"/>
                </a:moveTo>
                <a:lnTo>
                  <a:pt x="40790" y="35099"/>
                </a:lnTo>
                <a:lnTo>
                  <a:pt x="73506" y="66204"/>
                </a:lnTo>
                <a:lnTo>
                  <a:pt x="105329" y="98894"/>
                </a:lnTo>
                <a:lnTo>
                  <a:pt x="136315" y="133072"/>
                </a:lnTo>
                <a:lnTo>
                  <a:pt x="166520" y="168636"/>
                </a:lnTo>
                <a:lnTo>
                  <a:pt x="195999" y="205489"/>
                </a:lnTo>
                <a:lnTo>
                  <a:pt x="224808" y="243532"/>
                </a:lnTo>
                <a:lnTo>
                  <a:pt x="253003" y="282665"/>
                </a:lnTo>
                <a:lnTo>
                  <a:pt x="280640" y="322788"/>
                </a:lnTo>
                <a:lnTo>
                  <a:pt x="307775" y="363804"/>
                </a:lnTo>
                <a:lnTo>
                  <a:pt x="334463" y="405613"/>
                </a:lnTo>
                <a:lnTo>
                  <a:pt x="360761" y="448115"/>
                </a:lnTo>
                <a:lnTo>
                  <a:pt x="386724" y="491212"/>
                </a:lnTo>
                <a:lnTo>
                  <a:pt x="412407" y="534805"/>
                </a:lnTo>
                <a:lnTo>
                  <a:pt x="437868" y="578794"/>
                </a:lnTo>
                <a:lnTo>
                  <a:pt x="463161" y="623080"/>
                </a:lnTo>
                <a:lnTo>
                  <a:pt x="488342" y="667564"/>
                </a:lnTo>
                <a:lnTo>
                  <a:pt x="513467" y="712148"/>
                </a:lnTo>
                <a:lnTo>
                  <a:pt x="538593" y="756732"/>
                </a:lnTo>
                <a:lnTo>
                  <a:pt x="563774" y="801217"/>
                </a:lnTo>
                <a:lnTo>
                  <a:pt x="589067" y="845504"/>
                </a:lnTo>
                <a:lnTo>
                  <a:pt x="614528" y="889493"/>
                </a:lnTo>
                <a:lnTo>
                  <a:pt x="640212" y="933087"/>
                </a:lnTo>
                <a:lnTo>
                  <a:pt x="666174" y="976184"/>
                </a:lnTo>
                <a:lnTo>
                  <a:pt x="692472" y="1018687"/>
                </a:lnTo>
                <a:lnTo>
                  <a:pt x="719160" y="1060496"/>
                </a:lnTo>
                <a:lnTo>
                  <a:pt x="746295" y="1101513"/>
                </a:lnTo>
                <a:lnTo>
                  <a:pt x="773933" y="1141637"/>
                </a:lnTo>
                <a:lnTo>
                  <a:pt x="802128" y="1180770"/>
                </a:lnTo>
                <a:lnTo>
                  <a:pt x="830937" y="1218813"/>
                </a:lnTo>
                <a:lnTo>
                  <a:pt x="860416" y="1255666"/>
                </a:lnTo>
                <a:lnTo>
                  <a:pt x="890621" y="1291231"/>
                </a:lnTo>
                <a:lnTo>
                  <a:pt x="921607" y="1325409"/>
                </a:lnTo>
                <a:lnTo>
                  <a:pt x="936413" y="1340619"/>
                </a:lnTo>
              </a:path>
            </a:pathLst>
          </a:custGeom>
          <a:ln w="7989">
            <a:solidFill>
              <a:srgbClr val="322C2C"/>
            </a:solidFill>
          </a:ln>
        </p:spPr>
        <p:txBody>
          <a:bodyPr wrap="square" lIns="0" tIns="0" rIns="0" bIns="0" rtlCol="0"/>
          <a:lstStyle/>
          <a:p>
            <a:endParaRPr/>
          </a:p>
        </p:txBody>
      </p:sp>
      <p:grpSp>
        <p:nvGrpSpPr>
          <p:cNvPr id="3" name="object 3"/>
          <p:cNvGrpSpPr/>
          <p:nvPr/>
        </p:nvGrpSpPr>
        <p:grpSpPr>
          <a:xfrm>
            <a:off x="1511" y="3204"/>
            <a:ext cx="5845810" cy="3284741"/>
            <a:chOff x="1511" y="3204"/>
            <a:chExt cx="5845810" cy="3284741"/>
          </a:xfrm>
        </p:grpSpPr>
        <p:pic>
          <p:nvPicPr>
            <p:cNvPr id="4" name="object 4"/>
            <p:cNvPicPr/>
            <p:nvPr/>
          </p:nvPicPr>
          <p:blipFill>
            <a:blip r:embed="rId2" cstate="print"/>
            <a:stretch>
              <a:fillRect/>
            </a:stretch>
          </p:blipFill>
          <p:spPr>
            <a:xfrm>
              <a:off x="3283214" y="3204"/>
              <a:ext cx="2563523" cy="3284741"/>
            </a:xfrm>
            <a:prstGeom prst="rect">
              <a:avLst/>
            </a:prstGeom>
          </p:spPr>
        </p:pic>
        <p:sp>
          <p:nvSpPr>
            <p:cNvPr id="5" name="object 5"/>
            <p:cNvSpPr/>
            <p:nvPr/>
          </p:nvSpPr>
          <p:spPr>
            <a:xfrm>
              <a:off x="1511" y="175425"/>
              <a:ext cx="5845810" cy="2957195"/>
            </a:xfrm>
            <a:custGeom>
              <a:avLst/>
              <a:gdLst/>
              <a:ahLst/>
              <a:cxnLst/>
              <a:rect l="l" t="t" r="r" b="b"/>
              <a:pathLst>
                <a:path w="5845810" h="2957195">
                  <a:moveTo>
                    <a:pt x="5845213" y="2941739"/>
                  </a:moveTo>
                  <a:lnTo>
                    <a:pt x="0" y="2941739"/>
                  </a:lnTo>
                  <a:lnTo>
                    <a:pt x="0" y="2956966"/>
                  </a:lnTo>
                  <a:lnTo>
                    <a:pt x="5845213" y="2956966"/>
                  </a:lnTo>
                  <a:lnTo>
                    <a:pt x="5845213" y="2941739"/>
                  </a:lnTo>
                  <a:close/>
                </a:path>
                <a:path w="5845810" h="2957195">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grpSp>
      <p:sp>
        <p:nvSpPr>
          <p:cNvPr id="7" name="object 7"/>
          <p:cNvSpPr txBox="1"/>
          <p:nvPr/>
        </p:nvSpPr>
        <p:spPr>
          <a:xfrm>
            <a:off x="412750" y="964910"/>
            <a:ext cx="2667000" cy="1463862"/>
          </a:xfrm>
          <a:prstGeom prst="rect">
            <a:avLst/>
          </a:prstGeom>
        </p:spPr>
        <p:txBody>
          <a:bodyPr vert="horz" wrap="square" lIns="0" tIns="9525" rIns="0" bIns="0" rtlCol="0">
            <a:spAutoFit/>
          </a:bodyPr>
          <a:lstStyle/>
          <a:p>
            <a:pPr marL="12700" marR="5080">
              <a:lnSpc>
                <a:spcPct val="105200"/>
              </a:lnSpc>
              <a:spcBef>
                <a:spcPts val="75"/>
              </a:spcBef>
            </a:pPr>
            <a:r>
              <a:rPr lang="en-US" sz="900" dirty="0"/>
              <a:t>In transforming this project into a business plan, </a:t>
            </a:r>
            <a:r>
              <a:rPr lang="en-US" sz="900" dirty="0" err="1"/>
              <a:t>SignSenseTech</a:t>
            </a:r>
            <a:r>
              <a:rPr lang="en-US" sz="900" dirty="0"/>
              <a:t> envisions providing a scalable and sustainable solution. The intersection of machine learning, accessibility, and communication technology positions </a:t>
            </a:r>
            <a:r>
              <a:rPr lang="en-US" sz="900" dirty="0" err="1"/>
              <a:t>SignSenseTech</a:t>
            </a:r>
            <a:r>
              <a:rPr lang="en-US" sz="900" dirty="0"/>
              <a:t> as a socially responsible venture with the potential to make a positive impact on the lives of many. The commitment to ongoing research, user feedback, and technological advancements will be integral to the company's growth and success in delivering inclusive communication solutions.</a:t>
            </a:r>
            <a:endParaRPr sz="850" dirty="0">
              <a:latin typeface="Verdana"/>
              <a:cs typeface="Verdana"/>
            </a:endParaRPr>
          </a:p>
        </p:txBody>
      </p:sp>
      <p:sp>
        <p:nvSpPr>
          <p:cNvPr id="8" name="object 8"/>
          <p:cNvSpPr txBox="1">
            <a:spLocks noGrp="1"/>
          </p:cNvSpPr>
          <p:nvPr>
            <p:ph type="title"/>
          </p:nvPr>
        </p:nvSpPr>
        <p:spPr>
          <a:xfrm>
            <a:off x="499580" y="472649"/>
            <a:ext cx="1160145" cy="318135"/>
          </a:xfrm>
          <a:prstGeom prst="rect">
            <a:avLst/>
          </a:prstGeom>
        </p:spPr>
        <p:txBody>
          <a:bodyPr vert="horz" wrap="square" lIns="0" tIns="14604" rIns="0" bIns="0" rtlCol="0">
            <a:spAutoFit/>
          </a:bodyPr>
          <a:lstStyle/>
          <a:p>
            <a:pPr marL="12700">
              <a:lnSpc>
                <a:spcPct val="100000"/>
              </a:lnSpc>
              <a:spcBef>
                <a:spcPts val="114"/>
              </a:spcBef>
            </a:pPr>
            <a:r>
              <a:rPr sz="1900" spc="-65" dirty="0">
                <a:latin typeface="SimSun"/>
                <a:cs typeface="SimSun"/>
              </a:rPr>
              <a:t>Conclusion</a:t>
            </a:r>
            <a:endParaRPr sz="1900">
              <a:latin typeface="SimSun"/>
              <a:cs typeface="SimSu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388"/>
            <a:ext cx="5854700" cy="3293269"/>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chemeClr val="bg2"/>
          </a:solidFill>
        </p:spPr>
        <p:txBody>
          <a:bodyPr wrap="square" lIns="0" tIns="0" rIns="0" bIns="0" rtlCol="0"/>
          <a:lstStyle/>
          <a:p>
            <a:endParaRPr sz="1153"/>
          </a:p>
        </p:txBody>
      </p:sp>
      <p:sp>
        <p:nvSpPr>
          <p:cNvPr id="3" name="object 3"/>
          <p:cNvSpPr/>
          <p:nvPr/>
        </p:nvSpPr>
        <p:spPr>
          <a:xfrm>
            <a:off x="531680" y="2670585"/>
            <a:ext cx="477727" cy="29680"/>
          </a:xfrm>
          <a:custGeom>
            <a:avLst/>
            <a:gdLst/>
            <a:ahLst/>
            <a:cxnLst/>
            <a:rect l="l" t="t" r="r" b="b"/>
            <a:pathLst>
              <a:path w="746125" h="46354">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sz="1153"/>
          </a:p>
        </p:txBody>
      </p:sp>
      <p:sp>
        <p:nvSpPr>
          <p:cNvPr id="4" name="object 4"/>
          <p:cNvSpPr txBox="1">
            <a:spLocks noGrp="1"/>
          </p:cNvSpPr>
          <p:nvPr>
            <p:ph type="title"/>
          </p:nvPr>
        </p:nvSpPr>
        <p:spPr>
          <a:xfrm>
            <a:off x="1463675" y="1306301"/>
            <a:ext cx="2763093" cy="599464"/>
          </a:xfrm>
          <a:prstGeom prst="rect">
            <a:avLst/>
          </a:prstGeom>
        </p:spPr>
        <p:txBody>
          <a:bodyPr vert="horz" wrap="square" lIns="0" tIns="8132" rIns="0" bIns="0" rtlCol="0">
            <a:spAutoFit/>
          </a:bodyPr>
          <a:lstStyle/>
          <a:p>
            <a:pPr marL="8132">
              <a:spcBef>
                <a:spcPts val="64"/>
              </a:spcBef>
            </a:pPr>
            <a:r>
              <a:rPr sz="3842" spc="10" dirty="0">
                <a:solidFill>
                  <a:schemeClr val="tx1"/>
                </a:solidFill>
              </a:rPr>
              <a:t>Thank </a:t>
            </a:r>
            <a:r>
              <a:rPr sz="3842" spc="-6" dirty="0">
                <a:solidFill>
                  <a:schemeClr val="tx1"/>
                </a:solidFill>
              </a:rPr>
              <a:t>You</a:t>
            </a:r>
            <a:r>
              <a:rPr sz="3842" spc="-359" dirty="0">
                <a:solidFill>
                  <a:schemeClr val="tx1"/>
                </a:solidFill>
              </a:rPr>
              <a:t> </a:t>
            </a:r>
            <a:r>
              <a:rPr sz="3842" spc="-102" dirty="0">
                <a:solidFill>
                  <a:schemeClr val="tx1"/>
                </a:solidFill>
              </a:rPr>
              <a:t>!</a:t>
            </a:r>
            <a:endParaRPr sz="3842"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488DFCA-A688-21B0-AC4B-69BEE0ACCB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79" y="1891771"/>
            <a:ext cx="1853988" cy="1227939"/>
          </a:xfrm>
          <a:prstGeom prst="rect">
            <a:avLst/>
          </a:prstGeom>
        </p:spPr>
      </p:pic>
      <p:grpSp>
        <p:nvGrpSpPr>
          <p:cNvPr id="2" name="object 7">
            <a:extLst>
              <a:ext uri="{FF2B5EF4-FFF2-40B4-BE49-F238E27FC236}">
                <a16:creationId xmlns:a16="http://schemas.microsoft.com/office/drawing/2014/main" xmlns="" id="{FDC40E54-4B07-4A70-3B84-0C446CC0B02F}"/>
              </a:ext>
            </a:extLst>
          </p:cNvPr>
          <p:cNvGrpSpPr/>
          <p:nvPr/>
        </p:nvGrpSpPr>
        <p:grpSpPr>
          <a:xfrm>
            <a:off x="3805213" y="1891771"/>
            <a:ext cx="1951909" cy="1281063"/>
            <a:chOff x="4606890" y="1384397"/>
            <a:chExt cx="4537710" cy="2822575"/>
          </a:xfrm>
        </p:grpSpPr>
        <p:sp>
          <p:nvSpPr>
            <p:cNvPr id="4" name="object 8">
              <a:extLst>
                <a:ext uri="{FF2B5EF4-FFF2-40B4-BE49-F238E27FC236}">
                  <a16:creationId xmlns:a16="http://schemas.microsoft.com/office/drawing/2014/main" xmlns="" id="{8637497A-3BD7-8EDD-D961-70ACD71AB258}"/>
                </a:ext>
              </a:extLst>
            </p:cNvPr>
            <p:cNvSpPr/>
            <p:nvPr/>
          </p:nvSpPr>
          <p:spPr>
            <a:xfrm>
              <a:off x="4606890" y="1384397"/>
              <a:ext cx="4537090" cy="2822394"/>
            </a:xfrm>
            <a:prstGeom prst="rect">
              <a:avLst/>
            </a:prstGeom>
            <a:blipFill>
              <a:blip r:embed="rId3" cstate="print"/>
              <a:stretch>
                <a:fillRect/>
              </a:stretch>
            </a:blipFill>
          </p:spPr>
          <p:txBody>
            <a:bodyPr wrap="square" lIns="0" tIns="0" rIns="0" bIns="0" rtlCol="0"/>
            <a:lstStyle/>
            <a:p>
              <a:endParaRPr sz="1153"/>
            </a:p>
          </p:txBody>
        </p:sp>
        <p:sp>
          <p:nvSpPr>
            <p:cNvPr id="5" name="object 9">
              <a:extLst>
                <a:ext uri="{FF2B5EF4-FFF2-40B4-BE49-F238E27FC236}">
                  <a16:creationId xmlns:a16="http://schemas.microsoft.com/office/drawing/2014/main" xmlns="" id="{95E6F5CE-150F-4E49-37B7-00DCB2ABB0EA}"/>
                </a:ext>
              </a:extLst>
            </p:cNvPr>
            <p:cNvSpPr/>
            <p:nvPr/>
          </p:nvSpPr>
          <p:spPr>
            <a:xfrm>
              <a:off x="5232589" y="1896621"/>
              <a:ext cx="3445242" cy="1558971"/>
            </a:xfrm>
            <a:prstGeom prst="rect">
              <a:avLst/>
            </a:prstGeom>
            <a:blipFill>
              <a:blip r:embed="rId4" cstate="print"/>
              <a:stretch>
                <a:fillRect/>
              </a:stretch>
            </a:blipFill>
          </p:spPr>
          <p:txBody>
            <a:bodyPr wrap="square" lIns="0" tIns="0" rIns="0" bIns="0" rtlCol="0"/>
            <a:lstStyle/>
            <a:p>
              <a:endParaRPr sz="1153"/>
            </a:p>
          </p:txBody>
        </p:sp>
      </p:grpSp>
      <p:sp>
        <p:nvSpPr>
          <p:cNvPr id="7" name="TextBox 6">
            <a:extLst>
              <a:ext uri="{FF2B5EF4-FFF2-40B4-BE49-F238E27FC236}">
                <a16:creationId xmlns:a16="http://schemas.microsoft.com/office/drawing/2014/main" xmlns="" id="{F82A0C79-D9C3-91F1-659B-64EFECD78550}"/>
              </a:ext>
            </a:extLst>
          </p:cNvPr>
          <p:cNvSpPr txBox="1"/>
          <p:nvPr/>
        </p:nvSpPr>
        <p:spPr>
          <a:xfrm>
            <a:off x="1610043" y="1208723"/>
            <a:ext cx="2634615" cy="1030731"/>
          </a:xfrm>
          <a:prstGeom prst="rect">
            <a:avLst/>
          </a:prstGeom>
          <a:noFill/>
        </p:spPr>
        <p:txBody>
          <a:bodyPr wrap="square">
            <a:spAutoFit/>
          </a:bodyPr>
          <a:lstStyle/>
          <a:p>
            <a:pPr marL="8132" marR="3253" algn="ctr">
              <a:spcBef>
                <a:spcPts val="64"/>
              </a:spcBef>
            </a:pPr>
            <a:r>
              <a:rPr lang="en-US" sz="1153" dirty="0">
                <a:latin typeface="Arial"/>
                <a:cs typeface="Arial"/>
              </a:rPr>
              <a:t>Conversion of Gesture to</a:t>
            </a:r>
          </a:p>
          <a:p>
            <a:pPr marL="8132" marR="3253" algn="ctr">
              <a:spcBef>
                <a:spcPts val="64"/>
              </a:spcBef>
            </a:pPr>
            <a:r>
              <a:rPr lang="en-US" sz="1153" dirty="0">
                <a:latin typeface="Arial"/>
                <a:cs typeface="Arial"/>
              </a:rPr>
              <a:t>TEXT</a:t>
            </a:r>
          </a:p>
          <a:p>
            <a:pPr marL="8132" marR="3253" algn="ctr">
              <a:spcBef>
                <a:spcPts val="64"/>
              </a:spcBef>
            </a:pPr>
            <a:r>
              <a:rPr lang="en-US" sz="1153" dirty="0">
                <a:latin typeface="Arial"/>
                <a:cs typeface="Arial"/>
              </a:rPr>
              <a:t>and</a:t>
            </a:r>
          </a:p>
          <a:p>
            <a:pPr marL="8132" marR="3253" algn="ctr">
              <a:spcBef>
                <a:spcPts val="64"/>
              </a:spcBef>
            </a:pPr>
            <a:r>
              <a:rPr lang="en-US" sz="1153" dirty="0">
                <a:latin typeface="Arial"/>
                <a:cs typeface="Arial"/>
              </a:rPr>
              <a:t>AUDIO</a:t>
            </a:r>
          </a:p>
          <a:p>
            <a:pPr marL="8132" marR="3253" algn="ctr">
              <a:spcBef>
                <a:spcPts val="64"/>
              </a:spcBef>
            </a:pPr>
            <a:endParaRPr lang="en-US" sz="1153" dirty="0">
              <a:latin typeface="Arial"/>
              <a:cs typeface="Arial"/>
            </a:endParaRPr>
          </a:p>
        </p:txBody>
      </p:sp>
      <p:sp>
        <p:nvSpPr>
          <p:cNvPr id="6" name="Title 5">
            <a:extLst>
              <a:ext uri="{FF2B5EF4-FFF2-40B4-BE49-F238E27FC236}">
                <a16:creationId xmlns:a16="http://schemas.microsoft.com/office/drawing/2014/main" xmlns="" id="{ABD13845-A8BF-3932-1B54-437A12820145}"/>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276416709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488DFCA-A688-21B0-AC4B-69BEE0ACCB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368" y="1053208"/>
            <a:ext cx="1853988" cy="1227939"/>
          </a:xfrm>
          <a:prstGeom prst="rect">
            <a:avLst/>
          </a:prstGeom>
        </p:spPr>
      </p:pic>
      <p:grpSp>
        <p:nvGrpSpPr>
          <p:cNvPr id="2" name="object 7">
            <a:extLst>
              <a:ext uri="{FF2B5EF4-FFF2-40B4-BE49-F238E27FC236}">
                <a16:creationId xmlns:a16="http://schemas.microsoft.com/office/drawing/2014/main" xmlns="" id="{FDC40E54-4B07-4A70-3B84-0C446CC0B02F}"/>
              </a:ext>
            </a:extLst>
          </p:cNvPr>
          <p:cNvGrpSpPr/>
          <p:nvPr/>
        </p:nvGrpSpPr>
        <p:grpSpPr>
          <a:xfrm>
            <a:off x="3732655" y="1026645"/>
            <a:ext cx="1951909" cy="1281063"/>
            <a:chOff x="4606890" y="1384397"/>
            <a:chExt cx="4537710" cy="2822575"/>
          </a:xfrm>
        </p:grpSpPr>
        <p:sp>
          <p:nvSpPr>
            <p:cNvPr id="4" name="object 8">
              <a:extLst>
                <a:ext uri="{FF2B5EF4-FFF2-40B4-BE49-F238E27FC236}">
                  <a16:creationId xmlns:a16="http://schemas.microsoft.com/office/drawing/2014/main" xmlns="" id="{8637497A-3BD7-8EDD-D961-70ACD71AB258}"/>
                </a:ext>
              </a:extLst>
            </p:cNvPr>
            <p:cNvSpPr/>
            <p:nvPr/>
          </p:nvSpPr>
          <p:spPr>
            <a:xfrm>
              <a:off x="4606890" y="1384397"/>
              <a:ext cx="4537090" cy="2822394"/>
            </a:xfrm>
            <a:prstGeom prst="rect">
              <a:avLst/>
            </a:prstGeom>
            <a:blipFill>
              <a:blip r:embed="rId3" cstate="print"/>
              <a:stretch>
                <a:fillRect/>
              </a:stretch>
            </a:blipFill>
          </p:spPr>
          <p:txBody>
            <a:bodyPr wrap="square" lIns="0" tIns="0" rIns="0" bIns="0" rtlCol="0"/>
            <a:lstStyle/>
            <a:p>
              <a:endParaRPr sz="1153"/>
            </a:p>
          </p:txBody>
        </p:sp>
        <p:sp>
          <p:nvSpPr>
            <p:cNvPr id="5" name="object 9">
              <a:extLst>
                <a:ext uri="{FF2B5EF4-FFF2-40B4-BE49-F238E27FC236}">
                  <a16:creationId xmlns:a16="http://schemas.microsoft.com/office/drawing/2014/main" xmlns="" id="{95E6F5CE-150F-4E49-37B7-00DCB2ABB0EA}"/>
                </a:ext>
              </a:extLst>
            </p:cNvPr>
            <p:cNvSpPr/>
            <p:nvPr/>
          </p:nvSpPr>
          <p:spPr>
            <a:xfrm>
              <a:off x="5232589" y="1896621"/>
              <a:ext cx="3445242" cy="1558971"/>
            </a:xfrm>
            <a:prstGeom prst="rect">
              <a:avLst/>
            </a:prstGeom>
            <a:blipFill>
              <a:blip r:embed="rId4" cstate="print"/>
              <a:stretch>
                <a:fillRect/>
              </a:stretch>
            </a:blipFill>
          </p:spPr>
          <p:txBody>
            <a:bodyPr wrap="square" lIns="0" tIns="0" rIns="0" bIns="0" rtlCol="0"/>
            <a:lstStyle/>
            <a:p>
              <a:endParaRPr sz="1153"/>
            </a:p>
          </p:txBody>
        </p:sp>
      </p:grpSp>
      <p:sp>
        <p:nvSpPr>
          <p:cNvPr id="7" name="TextBox 6">
            <a:extLst>
              <a:ext uri="{FF2B5EF4-FFF2-40B4-BE49-F238E27FC236}">
                <a16:creationId xmlns:a16="http://schemas.microsoft.com/office/drawing/2014/main" xmlns="" id="{F82A0C79-D9C3-91F1-659B-64EFECD78550}"/>
              </a:ext>
            </a:extLst>
          </p:cNvPr>
          <p:cNvSpPr txBox="1"/>
          <p:nvPr/>
        </p:nvSpPr>
        <p:spPr>
          <a:xfrm>
            <a:off x="1830854" y="379307"/>
            <a:ext cx="2634615" cy="1030731"/>
          </a:xfrm>
          <a:prstGeom prst="rect">
            <a:avLst/>
          </a:prstGeom>
          <a:noFill/>
        </p:spPr>
        <p:txBody>
          <a:bodyPr wrap="square">
            <a:spAutoFit/>
          </a:bodyPr>
          <a:lstStyle/>
          <a:p>
            <a:pPr marL="8132" marR="3253" algn="ctr">
              <a:spcBef>
                <a:spcPts val="64"/>
              </a:spcBef>
            </a:pPr>
            <a:r>
              <a:rPr lang="en-US" sz="1153" dirty="0">
                <a:latin typeface="Arial"/>
                <a:cs typeface="Arial"/>
              </a:rPr>
              <a:t>Conversion of Gesture to</a:t>
            </a:r>
          </a:p>
          <a:p>
            <a:pPr marL="8132" marR="3253" algn="ctr">
              <a:spcBef>
                <a:spcPts val="64"/>
              </a:spcBef>
            </a:pPr>
            <a:r>
              <a:rPr lang="en-US" sz="1153" dirty="0">
                <a:latin typeface="Arial"/>
                <a:cs typeface="Arial"/>
              </a:rPr>
              <a:t>TEXT</a:t>
            </a:r>
          </a:p>
          <a:p>
            <a:pPr marL="8132" marR="3253" algn="ctr">
              <a:spcBef>
                <a:spcPts val="64"/>
              </a:spcBef>
            </a:pPr>
            <a:r>
              <a:rPr lang="en-US" sz="1153" dirty="0">
                <a:latin typeface="Arial"/>
                <a:cs typeface="Arial"/>
              </a:rPr>
              <a:t>and</a:t>
            </a:r>
          </a:p>
          <a:p>
            <a:pPr marL="8132" marR="3253" algn="ctr">
              <a:spcBef>
                <a:spcPts val="64"/>
              </a:spcBef>
            </a:pPr>
            <a:r>
              <a:rPr lang="en-US" sz="1153" dirty="0">
                <a:latin typeface="Arial"/>
                <a:cs typeface="Arial"/>
              </a:rPr>
              <a:t>AUDIO</a:t>
            </a:r>
          </a:p>
          <a:p>
            <a:pPr marL="8132" marR="3253" algn="ctr">
              <a:spcBef>
                <a:spcPts val="64"/>
              </a:spcBef>
            </a:pPr>
            <a:endParaRPr lang="en-US" sz="1153" dirty="0">
              <a:latin typeface="Arial"/>
              <a:cs typeface="Arial"/>
            </a:endParaRPr>
          </a:p>
        </p:txBody>
      </p:sp>
      <p:sp>
        <p:nvSpPr>
          <p:cNvPr id="8" name="TextBox 7">
            <a:extLst>
              <a:ext uri="{FF2B5EF4-FFF2-40B4-BE49-F238E27FC236}">
                <a16:creationId xmlns:a16="http://schemas.microsoft.com/office/drawing/2014/main" xmlns="" id="{C98F87DF-4512-FFD9-69AB-B409C250FCB4}"/>
              </a:ext>
            </a:extLst>
          </p:cNvPr>
          <p:cNvSpPr txBox="1"/>
          <p:nvPr/>
        </p:nvSpPr>
        <p:spPr>
          <a:xfrm>
            <a:off x="2049145" y="1690820"/>
            <a:ext cx="2927350" cy="1156855"/>
          </a:xfrm>
          <a:prstGeom prst="rect">
            <a:avLst/>
          </a:prstGeom>
          <a:noFill/>
        </p:spPr>
        <p:txBody>
          <a:bodyPr wrap="square">
            <a:spAutoFit/>
          </a:bodyPr>
          <a:lstStyle/>
          <a:p>
            <a:r>
              <a:rPr lang="en-US" sz="1153" dirty="0"/>
              <a:t>160121729011- I MAHIMA</a:t>
            </a:r>
          </a:p>
          <a:p>
            <a:r>
              <a:rPr lang="en-US" sz="1153" dirty="0"/>
              <a:t>160121729017- U POOJITHA</a:t>
            </a:r>
          </a:p>
          <a:p>
            <a:r>
              <a:rPr lang="en-US" sz="1153" dirty="0"/>
              <a:t>160121729028- E AKSHAY</a:t>
            </a:r>
          </a:p>
          <a:p>
            <a:r>
              <a:rPr lang="en-US" sz="1153" dirty="0"/>
              <a:t>160121729033- J NAVEEN</a:t>
            </a:r>
          </a:p>
          <a:p>
            <a:r>
              <a:rPr lang="en-US" sz="1153" dirty="0"/>
              <a:t>160121729040- K MANOJ</a:t>
            </a:r>
          </a:p>
          <a:p>
            <a:r>
              <a:rPr lang="en-US" sz="1153" dirty="0"/>
              <a:t>160121729048- N SANJAY</a:t>
            </a:r>
            <a:endParaRPr lang="en-IN" sz="1153" dirty="0"/>
          </a:p>
        </p:txBody>
      </p:sp>
      <p:sp>
        <p:nvSpPr>
          <p:cNvPr id="6" name="Title 5">
            <a:extLst>
              <a:ext uri="{FF2B5EF4-FFF2-40B4-BE49-F238E27FC236}">
                <a16:creationId xmlns:a16="http://schemas.microsoft.com/office/drawing/2014/main" xmlns="" id="{522A9964-B6C8-8CCD-80A3-7D877D113A20}"/>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86914587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60350" y="581025"/>
            <a:ext cx="5257800" cy="591316"/>
          </a:xfrm>
          <a:prstGeom prst="rect">
            <a:avLst/>
          </a:prstGeom>
        </p:spPr>
        <p:txBody>
          <a:bodyPr vert="horz" wrap="square" lIns="0" tIns="24765" rIns="0" bIns="0" rtlCol="0">
            <a:spAutoFit/>
          </a:bodyPr>
          <a:lstStyle/>
          <a:p>
            <a:pPr marL="12700" marR="5080">
              <a:lnSpc>
                <a:spcPct val="92400"/>
              </a:lnSpc>
              <a:spcBef>
                <a:spcPts val="195"/>
              </a:spcBef>
            </a:pPr>
            <a:r>
              <a:rPr lang="en-US" sz="1000" dirty="0"/>
              <a:t>“</a:t>
            </a:r>
            <a:r>
              <a:rPr lang="en-US" sz="1000" dirty="0" err="1"/>
              <a:t>SignSenseTech</a:t>
            </a:r>
            <a:r>
              <a:rPr lang="en-US" sz="1000" dirty="0"/>
              <a:t>” introduces a revolutionary AI-powered system that bridges this gap. Our machine learning model recognizes hand gestures corresponding to ASL alphabets, translating them into text and spoken audio in real-time. This empowers seamless communication between ASL users and non-signers, fostering greater inclusivity and accessibility. </a:t>
            </a:r>
            <a:endParaRPr sz="1000" dirty="0">
              <a:latin typeface="Verdana"/>
              <a:cs typeface="Verdana"/>
            </a:endParaRPr>
          </a:p>
        </p:txBody>
      </p:sp>
      <p:sp>
        <p:nvSpPr>
          <p:cNvPr id="5" name="TextBox 4">
            <a:extLst>
              <a:ext uri="{FF2B5EF4-FFF2-40B4-BE49-F238E27FC236}">
                <a16:creationId xmlns:a16="http://schemas.microsoft.com/office/drawing/2014/main" xmlns="" id="{1AEF5DCF-F4D9-6E50-7EEF-D2865BB0BE6C}"/>
              </a:ext>
            </a:extLst>
          </p:cNvPr>
          <p:cNvSpPr txBox="1"/>
          <p:nvPr/>
        </p:nvSpPr>
        <p:spPr>
          <a:xfrm>
            <a:off x="184150" y="273248"/>
            <a:ext cx="1981200" cy="307777"/>
          </a:xfrm>
          <a:prstGeom prst="rect">
            <a:avLst/>
          </a:prstGeom>
          <a:noFill/>
        </p:spPr>
        <p:txBody>
          <a:bodyPr wrap="square" rtlCol="0">
            <a:spAutoFit/>
          </a:bodyPr>
          <a:lstStyle/>
          <a:p>
            <a:r>
              <a:rPr lang="en-IN" sz="1400" dirty="0"/>
              <a:t>INTRODUCTION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8951" y="346217"/>
            <a:ext cx="5083860" cy="740587"/>
          </a:xfrm>
          <a:prstGeom prst="rect">
            <a:avLst/>
          </a:prstGeom>
        </p:spPr>
        <p:txBody>
          <a:bodyPr vert="horz" wrap="square" lIns="0" tIns="24765" rIns="0" bIns="0" rtlCol="0">
            <a:spAutoFit/>
          </a:bodyPr>
          <a:lstStyle/>
          <a:p>
            <a:pPr marL="12700" marR="5080">
              <a:lnSpc>
                <a:spcPct val="92600"/>
              </a:lnSpc>
              <a:spcBef>
                <a:spcPts val="195"/>
              </a:spcBef>
            </a:pPr>
            <a:r>
              <a:rPr lang="en-US" sz="1000" dirty="0" err="1"/>
              <a:t>SignSenseTech</a:t>
            </a:r>
            <a:r>
              <a:rPr lang="en-US" sz="1000" dirty="0"/>
              <a:t> stands out in the market due to its proprietary dataset, meticulously crafted for training the ASL recognition model. Our utilization of Convolutional Neural Network (CNN) technology ensures high accuracy and efficiency in recognizing hand gestures. The seamless integration of character and audio output further sets us apart, providing a comprehensive solution for communication. </a:t>
            </a:r>
            <a:endParaRPr sz="1000" dirty="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5386" y="957570"/>
            <a:ext cx="1671364" cy="1671364"/>
          </a:xfrm>
          <a:prstGeom prst="rect">
            <a:avLst/>
          </a:prstGeom>
        </p:spPr>
      </p:pic>
      <p:sp>
        <p:nvSpPr>
          <p:cNvPr id="4" name="object 4"/>
          <p:cNvSpPr/>
          <p:nvPr/>
        </p:nvSpPr>
        <p:spPr>
          <a:xfrm>
            <a:off x="1511" y="175221"/>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5" name="object 5"/>
          <p:cNvSpPr/>
          <p:nvPr/>
        </p:nvSpPr>
        <p:spPr>
          <a:xfrm>
            <a:off x="1511" y="3117888"/>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sp>
        <p:nvSpPr>
          <p:cNvPr id="7" name="object 7"/>
          <p:cNvSpPr txBox="1"/>
          <p:nvPr/>
        </p:nvSpPr>
        <p:spPr>
          <a:xfrm>
            <a:off x="2012950" y="318755"/>
            <a:ext cx="3505200" cy="2572243"/>
          </a:xfrm>
          <a:prstGeom prst="rect">
            <a:avLst/>
          </a:prstGeom>
        </p:spPr>
        <p:txBody>
          <a:bodyPr vert="horz" wrap="square" lIns="0" tIns="10160" rIns="0" bIns="0" rtlCol="0">
            <a:spAutoFit/>
          </a:bodyPr>
          <a:lstStyle/>
          <a:p>
            <a:pPr marL="12700" marR="5080">
              <a:lnSpc>
                <a:spcPct val="105000"/>
              </a:lnSpc>
              <a:spcBef>
                <a:spcPts val="80"/>
              </a:spcBef>
            </a:pPr>
            <a:r>
              <a:rPr lang="en-US" sz="900" dirty="0" smtClean="0"/>
              <a:t>We </a:t>
            </a:r>
            <a:r>
              <a:rPr lang="en-US" sz="900" dirty="0"/>
              <a:t>offer a comprehensive solution: our software recognizes hand gestures in real-time, converts them into text, and subsequently speaks the text aloud, bridging the gap between the Deaf and Mute community and the hearing world</a:t>
            </a:r>
            <a:r>
              <a:rPr lang="en-US" sz="900" dirty="0" smtClean="0"/>
              <a:t>. We </a:t>
            </a:r>
            <a:r>
              <a:rPr lang="en-US" sz="900" dirty="0"/>
              <a:t>aim to break down barriers by providing innovative solutions that empower individuals with hearing and speech impairments to communicate effectively in a digital world. </a:t>
            </a:r>
            <a:endParaRPr lang="en-US" sz="900" dirty="0" smtClean="0"/>
          </a:p>
          <a:p>
            <a:pPr marL="12700" marR="5080">
              <a:lnSpc>
                <a:spcPct val="105000"/>
              </a:lnSpc>
              <a:spcBef>
                <a:spcPts val="80"/>
              </a:spcBef>
            </a:pPr>
            <a:endParaRPr lang="en-US" sz="900" dirty="0" smtClean="0"/>
          </a:p>
          <a:p>
            <a:pPr marL="12700" marR="5080">
              <a:lnSpc>
                <a:spcPct val="105000"/>
              </a:lnSpc>
              <a:spcBef>
                <a:spcPts val="80"/>
              </a:spcBef>
            </a:pPr>
            <a:r>
              <a:rPr lang="en-US" sz="900" dirty="0" smtClean="0"/>
              <a:t>Our </a:t>
            </a:r>
            <a:r>
              <a:rPr lang="en-US" sz="900" dirty="0"/>
              <a:t>Target Market: </a:t>
            </a:r>
            <a:endParaRPr lang="en-US" sz="900" dirty="0" smtClean="0"/>
          </a:p>
          <a:p>
            <a:pPr marL="12700" marR="5080">
              <a:lnSpc>
                <a:spcPct val="105000"/>
              </a:lnSpc>
              <a:spcBef>
                <a:spcPts val="80"/>
              </a:spcBef>
            </a:pPr>
            <a:endParaRPr lang="en-US" sz="900" dirty="0"/>
          </a:p>
          <a:p>
            <a:pPr marL="12700" marR="5080">
              <a:lnSpc>
                <a:spcPct val="105000"/>
              </a:lnSpc>
              <a:spcBef>
                <a:spcPts val="80"/>
              </a:spcBef>
            </a:pPr>
            <a:r>
              <a:rPr lang="en-US" sz="900" b="1" dirty="0" smtClean="0"/>
              <a:t>Educational </a:t>
            </a:r>
            <a:r>
              <a:rPr lang="en-US" sz="900" b="1" dirty="0"/>
              <a:t>institutions</a:t>
            </a:r>
            <a:r>
              <a:rPr lang="en-US" sz="900" dirty="0"/>
              <a:t>: Enhancing learning and inclusivity for Deaf and Mute students. </a:t>
            </a:r>
            <a:endParaRPr lang="en-US" sz="900" dirty="0" smtClean="0"/>
          </a:p>
          <a:p>
            <a:pPr marL="12700" marR="5080">
              <a:lnSpc>
                <a:spcPct val="105000"/>
              </a:lnSpc>
              <a:spcBef>
                <a:spcPts val="80"/>
              </a:spcBef>
            </a:pPr>
            <a:r>
              <a:rPr lang="en-US" sz="900" b="1" dirty="0" smtClean="0"/>
              <a:t>Healthcare </a:t>
            </a:r>
            <a:r>
              <a:rPr lang="en-US" sz="900" b="1" dirty="0"/>
              <a:t>facilities: </a:t>
            </a:r>
            <a:r>
              <a:rPr lang="en-US" sz="900" dirty="0"/>
              <a:t>Improving communication with patients and promoting accessibility. </a:t>
            </a:r>
            <a:endParaRPr lang="en-US" sz="900" dirty="0" smtClean="0"/>
          </a:p>
          <a:p>
            <a:pPr marL="12700" marR="5080">
              <a:lnSpc>
                <a:spcPct val="105000"/>
              </a:lnSpc>
              <a:spcBef>
                <a:spcPts val="80"/>
              </a:spcBef>
            </a:pPr>
            <a:r>
              <a:rPr lang="en-US" sz="900" b="1" dirty="0" smtClean="0"/>
              <a:t>Government </a:t>
            </a:r>
            <a:r>
              <a:rPr lang="en-US" sz="900" b="1" dirty="0"/>
              <a:t>agencies: </a:t>
            </a:r>
            <a:r>
              <a:rPr lang="en-US" sz="900" dirty="0"/>
              <a:t>Providing accessible services and fostering community engagement</a:t>
            </a:r>
            <a:r>
              <a:rPr lang="en-US" sz="900" dirty="0" smtClean="0"/>
              <a:t>.</a:t>
            </a:r>
          </a:p>
          <a:p>
            <a:pPr marL="12700" marR="5080">
              <a:lnSpc>
                <a:spcPct val="105000"/>
              </a:lnSpc>
              <a:spcBef>
                <a:spcPts val="80"/>
              </a:spcBef>
            </a:pPr>
            <a:r>
              <a:rPr lang="en-US" sz="900" dirty="0" smtClean="0"/>
              <a:t> </a:t>
            </a:r>
            <a:r>
              <a:rPr lang="en-US" sz="900" b="1" dirty="0" smtClean="0"/>
              <a:t>Individuals</a:t>
            </a:r>
            <a:r>
              <a:rPr lang="en-US" sz="900" b="1" dirty="0"/>
              <a:t>:</a:t>
            </a:r>
            <a:r>
              <a:rPr lang="en-US" sz="900" dirty="0"/>
              <a:t> Empowering Deaf and Mute individuals with independent communication tools</a:t>
            </a:r>
            <a:endParaRPr sz="850" dirty="0">
              <a:latin typeface="Verdana"/>
              <a:cs typeface="Verdana"/>
            </a:endParaRPr>
          </a:p>
        </p:txBody>
      </p:sp>
      <p:sp>
        <p:nvSpPr>
          <p:cNvPr id="8" name="object 8"/>
          <p:cNvSpPr txBox="1">
            <a:spLocks noGrp="1"/>
          </p:cNvSpPr>
          <p:nvPr>
            <p:ph type="title"/>
          </p:nvPr>
        </p:nvSpPr>
        <p:spPr>
          <a:xfrm>
            <a:off x="142973" y="318755"/>
            <a:ext cx="1916189" cy="262892"/>
          </a:xfrm>
          <a:prstGeom prst="rect">
            <a:avLst/>
          </a:prstGeom>
        </p:spPr>
        <p:txBody>
          <a:bodyPr vert="horz" wrap="square" lIns="0" tIns="16510" rIns="0" bIns="0" rtlCol="0">
            <a:spAutoFit/>
          </a:bodyPr>
          <a:lstStyle/>
          <a:p>
            <a:pPr marL="12700">
              <a:lnSpc>
                <a:spcPct val="100000"/>
              </a:lnSpc>
              <a:spcBef>
                <a:spcPts val="130"/>
              </a:spcBef>
            </a:pPr>
            <a:r>
              <a:rPr lang="en-IN" sz="1600" dirty="0"/>
              <a:t>Company Purpose</a:t>
            </a:r>
            <a:endParaRPr sz="1550" dirty="0">
              <a:latin typeface="SimSun"/>
              <a:cs typeface="SimSu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6550" y="920377"/>
            <a:ext cx="1671364" cy="1671364"/>
          </a:xfrm>
          <a:prstGeom prst="rect">
            <a:avLst/>
          </a:prstGeom>
        </p:spPr>
      </p:pic>
      <p:sp>
        <p:nvSpPr>
          <p:cNvPr id="3" name="object 3"/>
          <p:cNvSpPr/>
          <p:nvPr/>
        </p:nvSpPr>
        <p:spPr>
          <a:xfrm>
            <a:off x="4249524" y="1876425"/>
            <a:ext cx="1605176" cy="1420348"/>
          </a:xfrm>
          <a:custGeom>
            <a:avLst/>
            <a:gdLst/>
            <a:ahLst/>
            <a:cxnLst/>
            <a:rect l="l" t="t" r="r" b="b"/>
            <a:pathLst>
              <a:path w="1677670" h="1494789">
                <a:moveTo>
                  <a:pt x="1677123" y="0"/>
                </a:moveTo>
                <a:lnTo>
                  <a:pt x="1619084" y="7252"/>
                </a:lnTo>
                <a:lnTo>
                  <a:pt x="1569586" y="16499"/>
                </a:lnTo>
                <a:lnTo>
                  <a:pt x="1521749" y="28170"/>
                </a:lnTo>
                <a:lnTo>
                  <a:pt x="1475504" y="42169"/>
                </a:lnTo>
                <a:lnTo>
                  <a:pt x="1430787" y="58398"/>
                </a:lnTo>
                <a:lnTo>
                  <a:pt x="1387530" y="76762"/>
                </a:lnTo>
                <a:lnTo>
                  <a:pt x="1345667" y="97162"/>
                </a:lnTo>
                <a:lnTo>
                  <a:pt x="1305132" y="119502"/>
                </a:lnTo>
                <a:lnTo>
                  <a:pt x="1265858" y="143685"/>
                </a:lnTo>
                <a:lnTo>
                  <a:pt x="1227779" y="169614"/>
                </a:lnTo>
                <a:lnTo>
                  <a:pt x="1190829" y="197191"/>
                </a:lnTo>
                <a:lnTo>
                  <a:pt x="1154941" y="226320"/>
                </a:lnTo>
                <a:lnTo>
                  <a:pt x="1120049" y="256904"/>
                </a:lnTo>
                <a:lnTo>
                  <a:pt x="1086087" y="288846"/>
                </a:lnTo>
                <a:lnTo>
                  <a:pt x="1052987" y="322049"/>
                </a:lnTo>
                <a:lnTo>
                  <a:pt x="1020685" y="356416"/>
                </a:lnTo>
                <a:lnTo>
                  <a:pt x="989112" y="391849"/>
                </a:lnTo>
                <a:lnTo>
                  <a:pt x="958204" y="428252"/>
                </a:lnTo>
                <a:lnTo>
                  <a:pt x="927893" y="465529"/>
                </a:lnTo>
                <a:lnTo>
                  <a:pt x="898114" y="503581"/>
                </a:lnTo>
                <a:lnTo>
                  <a:pt x="868799" y="542311"/>
                </a:lnTo>
                <a:lnTo>
                  <a:pt x="839883" y="581624"/>
                </a:lnTo>
                <a:lnTo>
                  <a:pt x="811299" y="621422"/>
                </a:lnTo>
                <a:lnTo>
                  <a:pt x="782980" y="661607"/>
                </a:lnTo>
                <a:lnTo>
                  <a:pt x="754861" y="702084"/>
                </a:lnTo>
                <a:lnTo>
                  <a:pt x="726875" y="742754"/>
                </a:lnTo>
                <a:lnTo>
                  <a:pt x="698956" y="783521"/>
                </a:lnTo>
                <a:lnTo>
                  <a:pt x="671034" y="824290"/>
                </a:lnTo>
                <a:lnTo>
                  <a:pt x="643045" y="864961"/>
                </a:lnTo>
                <a:lnTo>
                  <a:pt x="614923" y="905439"/>
                </a:lnTo>
                <a:lnTo>
                  <a:pt x="586602" y="945625"/>
                </a:lnTo>
                <a:lnTo>
                  <a:pt x="558016" y="985424"/>
                </a:lnTo>
                <a:lnTo>
                  <a:pt x="529098" y="1024737"/>
                </a:lnTo>
                <a:lnTo>
                  <a:pt x="499782" y="1063469"/>
                </a:lnTo>
                <a:lnTo>
                  <a:pt x="470001" y="1101522"/>
                </a:lnTo>
                <a:lnTo>
                  <a:pt x="439689" y="1138798"/>
                </a:lnTo>
                <a:lnTo>
                  <a:pt x="408779" y="1175202"/>
                </a:lnTo>
                <a:lnTo>
                  <a:pt x="377206" y="1210636"/>
                </a:lnTo>
                <a:lnTo>
                  <a:pt x="344903" y="1245003"/>
                </a:lnTo>
                <a:lnTo>
                  <a:pt x="311803" y="1278207"/>
                </a:lnTo>
                <a:lnTo>
                  <a:pt x="277840" y="1310149"/>
                </a:lnTo>
                <a:lnTo>
                  <a:pt x="242948" y="1340733"/>
                </a:lnTo>
                <a:lnTo>
                  <a:pt x="207060" y="1369863"/>
                </a:lnTo>
                <a:lnTo>
                  <a:pt x="170111" y="1397441"/>
                </a:lnTo>
                <a:lnTo>
                  <a:pt x="132033" y="1423370"/>
                </a:lnTo>
                <a:lnTo>
                  <a:pt x="92760" y="1447553"/>
                </a:lnTo>
                <a:lnTo>
                  <a:pt x="52226" y="1469893"/>
                </a:lnTo>
                <a:lnTo>
                  <a:pt x="10364" y="1490293"/>
                </a:lnTo>
                <a:lnTo>
                  <a:pt x="0" y="1494694"/>
                </a:lnTo>
              </a:path>
            </a:pathLst>
          </a:custGeom>
          <a:ln w="7989">
            <a:solidFill>
              <a:srgbClr val="322C2C"/>
            </a:solidFill>
          </a:ln>
        </p:spPr>
        <p:txBody>
          <a:bodyPr wrap="square" lIns="0" tIns="0" rIns="0" bIns="0" rtlCol="0"/>
          <a:lstStyle/>
          <a:p>
            <a:endParaRPr/>
          </a:p>
        </p:txBody>
      </p:sp>
      <p:sp>
        <p:nvSpPr>
          <p:cNvPr id="4" name="object 4"/>
          <p:cNvSpPr/>
          <p:nvPr/>
        </p:nvSpPr>
        <p:spPr>
          <a:xfrm>
            <a:off x="1511" y="175221"/>
            <a:ext cx="5845810" cy="15240"/>
          </a:xfrm>
          <a:custGeom>
            <a:avLst/>
            <a:gdLst/>
            <a:ahLst/>
            <a:cxnLst/>
            <a:rect l="l" t="t" r="r" b="b"/>
            <a:pathLst>
              <a:path w="5845810" h="15239">
                <a:moveTo>
                  <a:pt x="5845213" y="0"/>
                </a:moveTo>
                <a:lnTo>
                  <a:pt x="0" y="0"/>
                </a:lnTo>
                <a:lnTo>
                  <a:pt x="0" y="15227"/>
                </a:lnTo>
                <a:lnTo>
                  <a:pt x="5845213" y="15227"/>
                </a:lnTo>
                <a:lnTo>
                  <a:pt x="5845213" y="0"/>
                </a:lnTo>
                <a:close/>
              </a:path>
            </a:pathLst>
          </a:custGeom>
          <a:solidFill>
            <a:srgbClr val="322C2C"/>
          </a:solidFill>
        </p:spPr>
        <p:txBody>
          <a:bodyPr wrap="square" lIns="0" tIns="0" rIns="0" bIns="0" rtlCol="0"/>
          <a:lstStyle/>
          <a:p>
            <a:endParaRPr/>
          </a:p>
        </p:txBody>
      </p:sp>
      <p:sp>
        <p:nvSpPr>
          <p:cNvPr id="5" name="object 5"/>
          <p:cNvSpPr/>
          <p:nvPr/>
        </p:nvSpPr>
        <p:spPr>
          <a:xfrm>
            <a:off x="1511" y="3117888"/>
            <a:ext cx="5845810" cy="15240"/>
          </a:xfrm>
          <a:custGeom>
            <a:avLst/>
            <a:gdLst/>
            <a:ahLst/>
            <a:cxnLst/>
            <a:rect l="l" t="t" r="r" b="b"/>
            <a:pathLst>
              <a:path w="5845810" h="15239">
                <a:moveTo>
                  <a:pt x="5845213" y="0"/>
                </a:moveTo>
                <a:lnTo>
                  <a:pt x="0" y="0"/>
                </a:lnTo>
                <a:lnTo>
                  <a:pt x="0" y="15214"/>
                </a:lnTo>
                <a:lnTo>
                  <a:pt x="5845213" y="15214"/>
                </a:lnTo>
                <a:lnTo>
                  <a:pt x="5845213" y="0"/>
                </a:lnTo>
                <a:close/>
              </a:path>
            </a:pathLst>
          </a:custGeom>
          <a:solidFill>
            <a:srgbClr val="322C2C"/>
          </a:solidFill>
        </p:spPr>
        <p:txBody>
          <a:bodyPr wrap="square" lIns="0" tIns="0" rIns="0" bIns="0" rtlCol="0"/>
          <a:lstStyle/>
          <a:p>
            <a:endParaRPr/>
          </a:p>
        </p:txBody>
      </p:sp>
      <p:sp>
        <p:nvSpPr>
          <p:cNvPr id="8" name="object 8"/>
          <p:cNvSpPr txBox="1">
            <a:spLocks noGrp="1"/>
          </p:cNvSpPr>
          <p:nvPr>
            <p:ph type="title"/>
          </p:nvPr>
        </p:nvSpPr>
        <p:spPr>
          <a:xfrm>
            <a:off x="2546350" y="449212"/>
            <a:ext cx="2542009" cy="291746"/>
          </a:xfrm>
          <a:prstGeom prst="rect">
            <a:avLst/>
          </a:prstGeom>
        </p:spPr>
        <p:txBody>
          <a:bodyPr vert="horz" wrap="square" lIns="0" tIns="14604" rIns="0" bIns="0" rtlCol="0">
            <a:spAutoFit/>
          </a:bodyPr>
          <a:lstStyle/>
          <a:p>
            <a:pPr marL="12700">
              <a:lnSpc>
                <a:spcPct val="100000"/>
              </a:lnSpc>
              <a:spcBef>
                <a:spcPts val="114"/>
              </a:spcBef>
            </a:pPr>
            <a:r>
              <a:rPr lang="en-IN" sz="1800" dirty="0"/>
              <a:t>Mission/Vision Statement</a:t>
            </a:r>
            <a:endParaRPr sz="1900" dirty="0">
              <a:latin typeface="SimSun"/>
              <a:cs typeface="SimSun"/>
            </a:endParaRPr>
          </a:p>
        </p:txBody>
      </p:sp>
      <p:sp>
        <p:nvSpPr>
          <p:cNvPr id="12" name="TextBox 11"/>
          <p:cNvSpPr txBox="1"/>
          <p:nvPr/>
        </p:nvSpPr>
        <p:spPr>
          <a:xfrm>
            <a:off x="2546350" y="1063319"/>
            <a:ext cx="2575131" cy="1477328"/>
          </a:xfrm>
          <a:prstGeom prst="rect">
            <a:avLst/>
          </a:prstGeom>
          <a:noFill/>
        </p:spPr>
        <p:txBody>
          <a:bodyPr wrap="square" rtlCol="0">
            <a:spAutoFit/>
          </a:bodyPr>
          <a:lstStyle/>
          <a:p>
            <a:r>
              <a:rPr lang="en-US" sz="1000" b="1" dirty="0"/>
              <a:t>Mission:</a:t>
            </a:r>
            <a:r>
              <a:rPr lang="en-US" sz="1000" dirty="0"/>
              <a:t> </a:t>
            </a:r>
            <a:r>
              <a:rPr lang="en-US" sz="1000" dirty="0" err="1"/>
              <a:t>SignSenseTech</a:t>
            </a:r>
            <a:r>
              <a:rPr lang="en-US" sz="1000" dirty="0"/>
              <a:t> is on a mission to bridge the communication gap for the Deaf and Mute community through advanced technology, fostering inclusivity and empowerment</a:t>
            </a:r>
            <a:r>
              <a:rPr lang="en-US" sz="1000" dirty="0" smtClean="0"/>
              <a:t>.</a:t>
            </a:r>
          </a:p>
          <a:p>
            <a:r>
              <a:rPr lang="en-US" sz="1000" b="1" dirty="0" smtClean="0"/>
              <a:t>Vision</a:t>
            </a:r>
            <a:r>
              <a:rPr lang="en-US" sz="1000" b="1" dirty="0"/>
              <a:t>:</a:t>
            </a:r>
            <a:r>
              <a:rPr lang="en-US" sz="1000" dirty="0"/>
              <a:t> We envision a world where technology ensures that no individual is left unheard, where communication is accessible to all, regardless of hearing or speech abilities.</a:t>
            </a:r>
            <a:endParaRPr lang="en-IN"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1548" y="200025"/>
            <a:ext cx="1524000" cy="307777"/>
          </a:xfrm>
        </p:spPr>
        <p:txBody>
          <a:bodyPr/>
          <a:lstStyle/>
          <a:p>
            <a:r>
              <a:rPr lang="en-US" dirty="0" smtClean="0"/>
              <a:t>  </a:t>
            </a:r>
            <a:r>
              <a:rPr lang="en-IN" dirty="0"/>
              <a:t>Core Values</a:t>
            </a:r>
          </a:p>
        </p:txBody>
      </p:sp>
      <p:sp>
        <p:nvSpPr>
          <p:cNvPr id="3" name="Text Placeholder 2"/>
          <p:cNvSpPr>
            <a:spLocks noGrp="1"/>
          </p:cNvSpPr>
          <p:nvPr>
            <p:ph type="body" idx="1"/>
          </p:nvPr>
        </p:nvSpPr>
        <p:spPr>
          <a:xfrm>
            <a:off x="336550" y="733425"/>
            <a:ext cx="5343998" cy="1846659"/>
          </a:xfrm>
        </p:spPr>
        <p:txBody>
          <a:bodyPr/>
          <a:lstStyle/>
          <a:p>
            <a:r>
              <a:rPr lang="en-US" sz="1000" b="1" dirty="0">
                <a:latin typeface="+mn-lt"/>
              </a:rPr>
              <a:t>Inclusivity:</a:t>
            </a:r>
            <a:r>
              <a:rPr lang="en-US" sz="1000" dirty="0">
                <a:latin typeface="+mn-lt"/>
              </a:rPr>
              <a:t> We believe in creating technology that includes everyone. Our solutions are designed to empower individuals with diverse abilities, ensuring that no one is left behind. </a:t>
            </a:r>
            <a:endParaRPr lang="en-US" sz="1000" dirty="0" smtClean="0">
              <a:latin typeface="+mn-lt"/>
            </a:endParaRPr>
          </a:p>
          <a:p>
            <a:r>
              <a:rPr lang="en-US" sz="1000" b="1" dirty="0" smtClean="0">
                <a:latin typeface="+mn-lt"/>
              </a:rPr>
              <a:t>Innovation</a:t>
            </a:r>
            <a:r>
              <a:rPr lang="en-US" sz="1000" b="1" dirty="0">
                <a:latin typeface="+mn-lt"/>
              </a:rPr>
              <a:t>:</a:t>
            </a:r>
            <a:r>
              <a:rPr lang="en-US" sz="1000" dirty="0">
                <a:latin typeface="+mn-lt"/>
              </a:rPr>
              <a:t> We embrace a culture of continuous innovation, pushing the boundaries of technology to develop cutting-edge solutions that positively impact the lives of our users. </a:t>
            </a:r>
            <a:endParaRPr lang="en-US" sz="1000" dirty="0" smtClean="0">
              <a:latin typeface="+mn-lt"/>
            </a:endParaRPr>
          </a:p>
          <a:p>
            <a:r>
              <a:rPr lang="en-US" sz="1000" b="1" dirty="0" smtClean="0">
                <a:latin typeface="+mn-lt"/>
              </a:rPr>
              <a:t>Empathy</a:t>
            </a:r>
            <a:r>
              <a:rPr lang="en-US" sz="1000" b="1" dirty="0">
                <a:latin typeface="+mn-lt"/>
              </a:rPr>
              <a:t>:</a:t>
            </a:r>
            <a:r>
              <a:rPr lang="en-US" sz="1000" dirty="0">
                <a:latin typeface="+mn-lt"/>
              </a:rPr>
              <a:t> Understanding the unique needs of the D&amp;M community is at the heart of what we do. We approach our work with empathy, striving to make a meaningful difference in the lives of those we serve. </a:t>
            </a:r>
            <a:endParaRPr lang="en-US" sz="1000" dirty="0" smtClean="0">
              <a:latin typeface="+mn-lt"/>
            </a:endParaRPr>
          </a:p>
          <a:p>
            <a:r>
              <a:rPr lang="en-US" sz="1000" b="1" dirty="0" smtClean="0">
                <a:latin typeface="+mn-lt"/>
              </a:rPr>
              <a:t>Collaboration</a:t>
            </a:r>
            <a:r>
              <a:rPr lang="en-US" sz="1000" b="1" dirty="0">
                <a:latin typeface="+mn-lt"/>
              </a:rPr>
              <a:t>:</a:t>
            </a:r>
            <a:r>
              <a:rPr lang="en-US" sz="1000" dirty="0">
                <a:latin typeface="+mn-lt"/>
              </a:rPr>
              <a:t> We value collaboration, both internally and externally. By partnering with the D&amp;M community, researchers, and industry experts, we can collectively create more effective and impactful solutions. </a:t>
            </a:r>
            <a:endParaRPr lang="en-US" sz="1000" dirty="0" smtClean="0">
              <a:latin typeface="+mn-lt"/>
            </a:endParaRPr>
          </a:p>
          <a:p>
            <a:r>
              <a:rPr lang="en-US" sz="1000" b="1" dirty="0" smtClean="0">
                <a:latin typeface="+mn-lt"/>
              </a:rPr>
              <a:t>Quality</a:t>
            </a:r>
            <a:r>
              <a:rPr lang="en-US" sz="1000" b="1" dirty="0">
                <a:latin typeface="+mn-lt"/>
              </a:rPr>
              <a:t>:</a:t>
            </a:r>
            <a:r>
              <a:rPr lang="en-US" sz="1000" dirty="0">
                <a:latin typeface="+mn-lt"/>
              </a:rPr>
              <a:t> We are committed to delivering high-quality products that exceed expectations. Our dedication to excellence ensures that our solutions are reliable, accurate, and user-friendly.</a:t>
            </a:r>
            <a:endParaRPr lang="en-IN" sz="1000" dirty="0">
              <a:latin typeface="+mn-lt"/>
            </a:endParaRPr>
          </a:p>
        </p:txBody>
      </p:sp>
    </p:spTree>
    <p:extLst>
      <p:ext uri="{BB962C8B-B14F-4D97-AF65-F5344CB8AC3E}">
        <p14:creationId xmlns:p14="http://schemas.microsoft.com/office/powerpoint/2010/main" val="1676540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2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63</TotalTime>
  <Words>1643</Words>
  <Application>Microsoft Office PowerPoint</Application>
  <PresentationFormat>Custom</PresentationFormat>
  <Paragraphs>117</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SimSun</vt:lpstr>
      <vt:lpstr>Arial</vt:lpstr>
      <vt:lpstr>Calibri</vt:lpstr>
      <vt:lpstr>Cambria</vt:lpstr>
      <vt:lpstr>Lato</vt:lpstr>
      <vt:lpstr>Roboto</vt:lpstr>
      <vt:lpstr>RobotoRegular</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Company Purpose</vt:lpstr>
      <vt:lpstr>Mission/Vision Statement</vt:lpstr>
      <vt:lpstr>  Core Values</vt:lpstr>
      <vt:lpstr>PowerPoint Presentation</vt:lpstr>
      <vt:lpstr>Methodology</vt:lpstr>
      <vt:lpstr>Image post Gaussian Blur</vt:lpstr>
      <vt:lpstr>Layer 1</vt:lpstr>
      <vt:lpstr>Algorithm Layer 1:</vt:lpstr>
      <vt:lpstr>Algorithm Layer 2:</vt:lpstr>
      <vt:lpstr>Convolutional Neural Networks</vt:lpstr>
      <vt:lpstr>Our CNN Classifier Model</vt:lpstr>
      <vt:lpstr>PowerPoint Presentation</vt:lpstr>
      <vt:lpstr>Team &amp; Org Structure</vt:lpstr>
      <vt:lpstr>Products Line</vt:lpstr>
      <vt:lpstr>PowerPoint Presentation</vt:lpstr>
      <vt:lpstr>PowerPoint Presentation</vt:lpstr>
      <vt:lpstr>PowerPoint Presentation</vt:lpstr>
      <vt:lpstr>PowerPoint Presentation</vt:lpstr>
      <vt:lpstr>Acquisition Channels</vt:lpstr>
      <vt:lpstr>Conclusion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KMK</dc:creator>
  <cp:lastModifiedBy>ADMIN</cp:lastModifiedBy>
  <cp:revision>7</cp:revision>
  <dcterms:created xsi:type="dcterms:W3CDTF">2024-01-17T07:54:17Z</dcterms:created>
  <dcterms:modified xsi:type="dcterms:W3CDTF">2024-01-17T09:36:34Z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2024-01-17T00:00:00Z</vt:filetime>
  </property>
  <property fmtid="{D5CDD505-2E9C-101B-9397-08002B2CF9AE}" pid="3" name="LastSaved">
    <vt:filetime>2024-01-17T00:00:00Z</vt:filetime>
  </property>
</Properties>
</file>