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y="5143500" cx="9144000"/>
  <p:notesSz cx="6858000" cy="9144000"/>
  <p:embeddedFontLst>
    <p:embeddedFont>
      <p:font typeface="Raleway"/>
      <p:regular r:id="rId117"/>
      <p:bold r:id="rId118"/>
      <p:italic r:id="rId119"/>
      <p:boldItalic r:id="rId120"/>
    </p:embeddedFont>
    <p:embeddedFont>
      <p:font typeface="Lato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5" roundtripDataSignature="AMtx7mgKQavvvcgOK6O/viqJhAX9UKX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10643C-53A4-47C6-BAAA-A68DC2E82BE5}">
  <a:tblStyle styleId="{8610643C-53A4-47C6-BAAA-A68DC2E82B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font" Target="fonts/Lato-regular.fntdata"/><Relationship Id="rId25" Type="http://schemas.openxmlformats.org/officeDocument/2006/relationships/slide" Target="slides/slide19.xml"/><Relationship Id="rId120" Type="http://schemas.openxmlformats.org/officeDocument/2006/relationships/font" Target="fonts/Raleway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customschemas.google.com/relationships/presentationmetadata" Target="metadata"/><Relationship Id="rId29" Type="http://schemas.openxmlformats.org/officeDocument/2006/relationships/slide" Target="slides/slide23.xml"/><Relationship Id="rId124" Type="http://schemas.openxmlformats.org/officeDocument/2006/relationships/font" Target="fonts/Lato-boldItalic.fntdata"/><Relationship Id="rId123" Type="http://schemas.openxmlformats.org/officeDocument/2006/relationships/font" Target="fonts/Lato-italic.fntdata"/><Relationship Id="rId122" Type="http://schemas.openxmlformats.org/officeDocument/2006/relationships/font" Target="fonts/Lato-bold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Raleway-bold.fntdata"/><Relationship Id="rId117" Type="http://schemas.openxmlformats.org/officeDocument/2006/relationships/font" Target="fonts/Raleway-regular.fntdata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font" Target="fonts/Raleway-italic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회원들은 가입할때 모두 텃밭을 분양받으므로 이 페이지는 추가 분양을 위한 페이지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1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1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5" name="Google Shape;65;p1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69" name="Google Shape;69;p121"/>
          <p:cNvGrpSpPr/>
          <p:nvPr/>
        </p:nvGrpSpPr>
        <p:grpSpPr>
          <a:xfrm>
            <a:off x="830392" y="492515"/>
            <a:ext cx="745763" cy="45826"/>
            <a:chOff x="4580561" y="2589004"/>
            <a:chExt cx="1064464" cy="25200"/>
          </a:xfrm>
        </p:grpSpPr>
        <p:sp>
          <p:nvSpPr>
            <p:cNvPr id="70" name="Google Shape;70;p1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5" name="Google Shape;75;p1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78" name="Google Shape;78;p122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79" name="Google Shape;79;p1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3" name="Google Shape;83;p1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6" name="Google Shape;96;p126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26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26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26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26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27"/>
          <p:cNvPicPr preferRelativeResize="0"/>
          <p:nvPr/>
        </p:nvPicPr>
        <p:blipFill rotWithShape="1">
          <a:blip r:embed="rId2">
            <a:alphaModFix/>
          </a:blip>
          <a:srcRect b="11813" l="0" r="0" t="11814"/>
          <a:stretch/>
        </p:blipFill>
        <p:spPr>
          <a:xfrm>
            <a:off x="0" y="1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06" name="Google Shape;106;p127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107" name="Google Shape;107;p1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3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1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6" name="Google Shape;16;p113"/>
          <p:cNvGrpSpPr/>
          <p:nvPr/>
        </p:nvGrpSpPr>
        <p:grpSpPr>
          <a:xfrm>
            <a:off x="830392" y="1299537"/>
            <a:ext cx="745763" cy="45826"/>
            <a:chOff x="4580561" y="2589004"/>
            <a:chExt cx="1064464" cy="25200"/>
          </a:xfrm>
        </p:grpSpPr>
        <p:sp>
          <p:nvSpPr>
            <p:cNvPr id="17" name="Google Shape;17;p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2" name="Google Shape;22;p114"/>
          <p:cNvGrpSpPr/>
          <p:nvPr/>
        </p:nvGrpSpPr>
        <p:grpSpPr>
          <a:xfrm>
            <a:off x="830392" y="1299537"/>
            <a:ext cx="745763" cy="45826"/>
            <a:chOff x="4580561" y="2589004"/>
            <a:chExt cx="1064464" cy="25200"/>
          </a:xfrm>
        </p:grpSpPr>
        <p:sp>
          <p:nvSpPr>
            <p:cNvPr id="23" name="Google Shape;23;p1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2">
  <p:cSld name="TITLE_AND_BODY_1_1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" name="Google Shape;27;p115"/>
          <p:cNvSpPr txBox="1"/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2" name="Google Shape;32;p116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33" name="Google Shape;33;p1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17"/>
          <p:cNvGrpSpPr/>
          <p:nvPr/>
        </p:nvGrpSpPr>
        <p:grpSpPr>
          <a:xfrm>
            <a:off x="830392" y="492515"/>
            <a:ext cx="745763" cy="45826"/>
            <a:chOff x="4580561" y="2589004"/>
            <a:chExt cx="1064464" cy="25200"/>
          </a:xfrm>
        </p:grpSpPr>
        <p:sp>
          <p:nvSpPr>
            <p:cNvPr id="37" name="Google Shape;37;p1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1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1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1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46" name="Google Shape;46;p118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47" name="Google Shape;47;p1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1" name="Google Shape;51;p1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52" name="Google Shape;52;p119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53" name="Google Shape;53;p1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8" name="Google Shape;58;p1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1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60" name="Google Shape;60;p120"/>
          <p:cNvGrpSpPr/>
          <p:nvPr/>
        </p:nvGrpSpPr>
        <p:grpSpPr>
          <a:xfrm>
            <a:off x="830392" y="487800"/>
            <a:ext cx="745763" cy="45826"/>
            <a:chOff x="4580561" y="2589004"/>
            <a:chExt cx="1064464" cy="25200"/>
          </a:xfrm>
        </p:grpSpPr>
        <p:sp>
          <p:nvSpPr>
            <p:cNvPr id="61" name="Google Shape;61;p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694397" y="1283800"/>
            <a:ext cx="7755206" cy="2331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6600">
                <a:solidFill>
                  <a:schemeClr val="dk1"/>
                </a:solidFill>
              </a:rPr>
              <a:t>Weekend</a:t>
            </a:r>
            <a:r>
              <a:rPr lang="ko" sz="6600">
                <a:solidFill>
                  <a:srgbClr val="000000"/>
                </a:solidFill>
              </a:rPr>
              <a:t> </a:t>
            </a:r>
            <a:r>
              <a:rPr lang="ko" sz="6600">
                <a:solidFill>
                  <a:schemeClr val="accent3"/>
                </a:solidFill>
              </a:rPr>
              <a:t>Farm</a:t>
            </a:r>
            <a:endParaRPr sz="5400">
              <a:solidFill>
                <a:schemeClr val="accent3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48393" y="2262387"/>
            <a:ext cx="48909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주말농장 프로젝트 제안서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894693" y="4155219"/>
            <a:ext cx="48909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4조 - 유수영, 유나혜, 왕지민, 이미현 </a:t>
            </a:r>
            <a:endParaRPr b="1" i="0" sz="1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 내 농장 조회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2642250" y="1676400"/>
            <a:ext cx="3555300" cy="2807575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1. 재배 농작물 확인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2. 텃밭 현황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3. 농작물 구매내역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4. 농기구 대여 현황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5. 농장 계약서 조회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번호 입력:</a:t>
            </a:r>
            <a:endParaRPr sz="15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10.1 내 정보 확인하기</a:t>
            </a:r>
            <a:endParaRPr/>
          </a:p>
        </p:txBody>
      </p:sp>
      <p:sp>
        <p:nvSpPr>
          <p:cNvPr id="805" name="Google Shape;805;p100"/>
          <p:cNvSpPr txBox="1"/>
          <p:nvPr>
            <p:ph idx="1" type="body"/>
          </p:nvPr>
        </p:nvSpPr>
        <p:spPr>
          <a:xfrm>
            <a:off x="861237" y="1352075"/>
            <a:ext cx="7145079" cy="34137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1. 사번 : Y001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2. 이름 : xxx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3. 생년월일: 1995.01.04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4. 전화번호 : xxx-xxxx-xxxx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5. 주소 : 인천광역시 xxx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6. 은행 계좌번호 : 국민 135-127xxx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7. 계약기간 : 2021-05-01~2021-05-31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8. 시급: x,xxx원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================================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0. 뒤로가기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번호 입력</a:t>
            </a:r>
            <a:r>
              <a:rPr lang="ko" sz="1500">
                <a:solidFill>
                  <a:schemeClr val="dk2"/>
                </a:solidFill>
              </a:rPr>
              <a:t>: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10.2 근로계약서 확인하기</a:t>
            </a:r>
            <a:endParaRPr/>
          </a:p>
        </p:txBody>
      </p:sp>
      <p:pic>
        <p:nvPicPr>
          <p:cNvPr id="811" name="Google Shape;811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009" y="1339878"/>
            <a:ext cx="1946698" cy="3607245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2" name="Google Shape;812;p101"/>
          <p:cNvSpPr txBox="1"/>
          <p:nvPr/>
        </p:nvSpPr>
        <p:spPr>
          <a:xfrm>
            <a:off x="685580" y="410367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10. 인사관리</a:t>
            </a:r>
            <a:endParaRPr/>
          </a:p>
        </p:txBody>
      </p:sp>
      <p:sp>
        <p:nvSpPr>
          <p:cNvPr id="818" name="Google Shape;818;p102"/>
          <p:cNvSpPr txBox="1"/>
          <p:nvPr/>
        </p:nvSpPr>
        <p:spPr>
          <a:xfrm>
            <a:off x="2642250" y="1788010"/>
            <a:ext cx="3555300" cy="225236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직원 등록하기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직원 정보 조회 및 삭제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직원 근태, 급여 관리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직원 근로계약서 조회하기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뒤로가기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ko" sz="1500"/>
              <a:t>번호 입력</a:t>
            </a: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10.1 직원 등록하기</a:t>
            </a:r>
            <a:endParaRPr/>
          </a:p>
        </p:txBody>
      </p:sp>
      <p:sp>
        <p:nvSpPr>
          <p:cNvPr id="824" name="Google Shape;824;p103"/>
          <p:cNvSpPr txBox="1"/>
          <p:nvPr>
            <p:ph idx="1" type="body"/>
          </p:nvPr>
        </p:nvSpPr>
        <p:spPr>
          <a:xfrm>
            <a:off x="808074" y="1247889"/>
            <a:ext cx="7346376" cy="34137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1. 사번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2. 이름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3. 생년월일: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4. 전화번호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5. 주소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6. 은행 계좌번호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7. 계약기간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8. 시급 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1. 등록하기		0. 뒤로가기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번호 입력</a:t>
            </a:r>
            <a:r>
              <a:rPr lang="ko" sz="1500">
                <a:solidFill>
                  <a:schemeClr val="dk2"/>
                </a:solidFill>
              </a:rPr>
              <a:t>: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관리자 - </a:t>
            </a:r>
            <a:r>
              <a:rPr lang="ko" sz="2300">
                <a:solidFill>
                  <a:srgbClr val="000000"/>
                </a:solidFill>
                <a:highlight>
                  <a:srgbClr val="FFFFFF"/>
                </a:highlight>
              </a:rPr>
              <a:t>10.2 </a:t>
            </a:r>
            <a:r>
              <a:rPr lang="ko" sz="2400"/>
              <a:t>직원 조회 및 삭제</a:t>
            </a:r>
            <a:br>
              <a:rPr lang="ko" sz="23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2300"/>
          </a:p>
        </p:txBody>
      </p:sp>
      <p:graphicFrame>
        <p:nvGraphicFramePr>
          <p:cNvPr id="830" name="Google Shape;830;p104"/>
          <p:cNvGraphicFramePr/>
          <p:nvPr/>
        </p:nvGraphicFramePr>
        <p:xfrm>
          <a:off x="820173" y="1453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47525"/>
                <a:gridCol w="763925"/>
                <a:gridCol w="925975"/>
                <a:gridCol w="731700"/>
                <a:gridCol w="949925"/>
                <a:gridCol w="871700"/>
                <a:gridCol w="569950"/>
                <a:gridCol w="558775"/>
                <a:gridCol w="543850"/>
                <a:gridCol w="7901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사번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출근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퇴근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조퇴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급여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2021-03-06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1" name="Google Shape;831;p104"/>
          <p:cNvSpPr txBox="1"/>
          <p:nvPr/>
        </p:nvSpPr>
        <p:spPr>
          <a:xfrm>
            <a:off x="785448" y="3621134"/>
            <a:ext cx="7853503" cy="1102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자세히보기			       2.삭제하기			0. 뒤로가기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삭제할 직원 번호 : </a:t>
            </a:r>
            <a:endParaRPr/>
          </a:p>
        </p:txBody>
      </p:sp>
      <p:sp>
        <p:nvSpPr>
          <p:cNvPr id="832" name="Google Shape;832;p104"/>
          <p:cNvSpPr txBox="1"/>
          <p:nvPr/>
        </p:nvSpPr>
        <p:spPr>
          <a:xfrm>
            <a:off x="727650" y="106442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직원 현황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10.2.1 직원 조회 및 삭제(자세히보기)</a:t>
            </a:r>
            <a:br>
              <a:rPr lang="ko"/>
            </a:br>
            <a:endParaRPr/>
          </a:p>
        </p:txBody>
      </p:sp>
      <p:sp>
        <p:nvSpPr>
          <p:cNvPr id="838" name="Google Shape;838;p105"/>
          <p:cNvSpPr txBox="1"/>
          <p:nvPr>
            <p:ph idx="1" type="body"/>
          </p:nvPr>
        </p:nvSpPr>
        <p:spPr>
          <a:xfrm>
            <a:off x="882501" y="1352075"/>
            <a:ext cx="7176977" cy="34137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1. 사번 : 0000x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2. 이름 : xxx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3. 생년월일: 95.01.04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4. 전화번호 : xxx-xxxx-xxxx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5. 주소 : 인천광역시 xxx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6. 은행 계좌번호 : 국민 135-127xxx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7. 계약기간 : 2021-05-01~2021-05-31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8. 시급 : 9,000원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0. 뒤로가기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</a:rPr>
              <a:t>번호 입력</a:t>
            </a:r>
            <a:r>
              <a:rPr lang="ko" sz="1500">
                <a:solidFill>
                  <a:schemeClr val="dk2"/>
                </a:solidFill>
              </a:rPr>
              <a:t>: 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관리자 - </a:t>
            </a:r>
            <a:r>
              <a:rPr lang="ko" sz="2300">
                <a:solidFill>
                  <a:srgbClr val="000000"/>
                </a:solidFill>
                <a:highlight>
                  <a:srgbClr val="FFFFFF"/>
                </a:highlight>
              </a:rPr>
              <a:t>10.3 직원 근태, 급여 관리</a:t>
            </a:r>
            <a:br>
              <a:rPr lang="ko" sz="23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2300"/>
          </a:p>
        </p:txBody>
      </p:sp>
      <p:sp>
        <p:nvSpPr>
          <p:cNvPr id="844" name="Google Shape;844;p106"/>
          <p:cNvSpPr txBox="1"/>
          <p:nvPr/>
        </p:nvSpPr>
        <p:spPr>
          <a:xfrm>
            <a:off x="685580" y="4002849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6"/>
          <p:cNvSpPr txBox="1"/>
          <p:nvPr/>
        </p:nvSpPr>
        <p:spPr>
          <a:xfrm>
            <a:off x="727650" y="106442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직원 현황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6" name="Google Shape;846;p106"/>
          <p:cNvGraphicFramePr/>
          <p:nvPr/>
        </p:nvGraphicFramePr>
        <p:xfrm>
          <a:off x="820173" y="1453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63825"/>
                <a:gridCol w="774775"/>
                <a:gridCol w="939125"/>
                <a:gridCol w="742100"/>
                <a:gridCol w="963425"/>
                <a:gridCol w="884075"/>
                <a:gridCol w="578050"/>
                <a:gridCol w="566725"/>
                <a:gridCol w="438525"/>
                <a:gridCol w="9144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사번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출근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퇴근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조퇴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급여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2021-03-06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총금액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관리자 - 10.6 급여 확인하기 (근태 상황 확인 )</a:t>
            </a:r>
            <a:endParaRPr sz="2300"/>
          </a:p>
        </p:txBody>
      </p:sp>
      <p:sp>
        <p:nvSpPr>
          <p:cNvPr id="852" name="Google Shape;852;p107"/>
          <p:cNvSpPr txBox="1"/>
          <p:nvPr/>
        </p:nvSpPr>
        <p:spPr>
          <a:xfrm>
            <a:off x="785449" y="3795793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직원선택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직원 번호 : </a:t>
            </a:r>
            <a:endParaRPr/>
          </a:p>
        </p:txBody>
      </p:sp>
      <p:graphicFrame>
        <p:nvGraphicFramePr>
          <p:cNvPr id="853" name="Google Shape;853;p107"/>
          <p:cNvGraphicFramePr/>
          <p:nvPr/>
        </p:nvGraphicFramePr>
        <p:xfrm>
          <a:off x="820173" y="1453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63825"/>
                <a:gridCol w="774775"/>
                <a:gridCol w="939125"/>
                <a:gridCol w="742100"/>
                <a:gridCol w="963425"/>
                <a:gridCol w="884075"/>
                <a:gridCol w="578050"/>
                <a:gridCol w="566725"/>
                <a:gridCol w="438525"/>
                <a:gridCol w="9144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사번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출근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퇴근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조퇴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급여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2021-03-06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총금액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4" name="Google Shape;854;p107"/>
          <p:cNvSpPr txBox="1"/>
          <p:nvPr/>
        </p:nvSpPr>
        <p:spPr>
          <a:xfrm>
            <a:off x="727650" y="106442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직원 현황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10.4 직원 근로계약서 조회하기</a:t>
            </a:r>
            <a:br>
              <a:rPr lang="ko"/>
            </a:br>
            <a:endParaRPr/>
          </a:p>
        </p:txBody>
      </p:sp>
      <p:sp>
        <p:nvSpPr>
          <p:cNvPr id="860" name="Google Shape;860;p108"/>
          <p:cNvSpPr txBox="1"/>
          <p:nvPr/>
        </p:nvSpPr>
        <p:spPr>
          <a:xfrm>
            <a:off x="727650" y="106442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직원 현황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1" name="Google Shape;861;p108"/>
          <p:cNvGraphicFramePr/>
          <p:nvPr/>
        </p:nvGraphicFramePr>
        <p:xfrm>
          <a:off x="820173" y="1453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47525"/>
                <a:gridCol w="763925"/>
                <a:gridCol w="925975"/>
                <a:gridCol w="731700"/>
                <a:gridCol w="949925"/>
                <a:gridCol w="871700"/>
                <a:gridCol w="569950"/>
                <a:gridCol w="558775"/>
                <a:gridCol w="543850"/>
                <a:gridCol w="7901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사번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출근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퇴근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근무시간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조퇴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급여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2021-03-06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16:00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7시간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2" name="Google Shape;862;p108"/>
          <p:cNvSpPr txBox="1"/>
          <p:nvPr/>
        </p:nvSpPr>
        <p:spPr>
          <a:xfrm>
            <a:off x="820173" y="3662641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직원선택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직원 번호 :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10.4.1 직원 근로계약서 조회하기(자세히보기)</a:t>
            </a:r>
            <a:br>
              <a:rPr lang="ko"/>
            </a:br>
            <a:endParaRPr/>
          </a:p>
        </p:txBody>
      </p:sp>
      <p:pic>
        <p:nvPicPr>
          <p:cNvPr id="868" name="Google Shape;868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009" y="1339878"/>
            <a:ext cx="1946698" cy="3607245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9" name="Google Shape;869;p109"/>
          <p:cNvSpPr txBox="1"/>
          <p:nvPr/>
        </p:nvSpPr>
        <p:spPr>
          <a:xfrm>
            <a:off x="727650" y="412997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- 1.1 재배 농작물 확인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685580" y="412997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</a:rPr>
              <a:t> 0. 뒤로가기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 번호 입력:</a:t>
            </a:r>
            <a:endParaRPr/>
          </a:p>
        </p:txBody>
      </p:sp>
      <p:graphicFrame>
        <p:nvGraphicFramePr>
          <p:cNvPr id="181" name="Google Shape;181;p11"/>
          <p:cNvGraphicFramePr/>
          <p:nvPr/>
        </p:nvGraphicFramePr>
        <p:xfrm>
          <a:off x="812714" y="1817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86225"/>
                <a:gridCol w="1086225"/>
                <a:gridCol w="1086225"/>
                <a:gridCol w="1086225"/>
                <a:gridCol w="1086225"/>
                <a:gridCol w="1086225"/>
                <a:gridCol w="1086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번호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 수량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 시작일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 종료일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b="0"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2021-05-01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2021-07-03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/>
                        <a:t>(1kg 1000원)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2021-05-02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2021-08-05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/>
                        <a:t>(1kg 3000원)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19kg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2021-05-03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2021-05.31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</a:t>
                      </a:r>
                      <a:endParaRPr b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/>
                        <a:t>(1kg xxx원)</a:t>
                      </a:r>
                      <a:endParaRPr b="0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727650" y="1289413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재배 농작물 목록</a:t>
            </a:r>
            <a:endParaRPr sz="15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0"/>
          <p:cNvSpPr txBox="1"/>
          <p:nvPr>
            <p:ph type="ctrTitle"/>
          </p:nvPr>
        </p:nvSpPr>
        <p:spPr>
          <a:xfrm>
            <a:off x="729450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4800">
                <a:solidFill>
                  <a:schemeClr val="dk1"/>
                </a:solidFill>
              </a:rPr>
              <a:t>Weekend</a:t>
            </a:r>
            <a:r>
              <a:rPr lang="ko" sz="4800">
                <a:solidFill>
                  <a:schemeClr val="lt1"/>
                </a:solidFill>
              </a:rPr>
              <a:t> </a:t>
            </a:r>
            <a:r>
              <a:rPr lang="ko" sz="4800">
                <a:solidFill>
                  <a:schemeClr val="accent3"/>
                </a:solidFill>
              </a:rPr>
              <a:t>Farm</a:t>
            </a:r>
            <a:r>
              <a:rPr lang="ko" sz="4800">
                <a:solidFill>
                  <a:srgbClr val="F2F2F2"/>
                </a:solidFill>
              </a:rPr>
              <a:t>에</a:t>
            </a:r>
            <a:br>
              <a:rPr lang="ko" sz="4800">
                <a:solidFill>
                  <a:srgbClr val="F2F2F2"/>
                </a:solidFill>
              </a:rPr>
            </a:br>
            <a:r>
              <a:rPr lang="ko" sz="4800">
                <a:solidFill>
                  <a:srgbClr val="F2F2F2"/>
                </a:solidFill>
              </a:rPr>
              <a:t>방문해 주셔서 감사합니다.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- 1.2 텃밭 현황</a:t>
            </a:r>
            <a:endParaRPr/>
          </a:p>
        </p:txBody>
      </p:sp>
      <p:graphicFrame>
        <p:nvGraphicFramePr>
          <p:cNvPr id="188" name="Google Shape;188;p12"/>
          <p:cNvGraphicFramePr/>
          <p:nvPr/>
        </p:nvGraphicFramePr>
        <p:xfrm>
          <a:off x="850604" y="21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759700"/>
                <a:gridCol w="1759700"/>
                <a:gridCol w="1759700"/>
                <a:gridCol w="17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총 면적(㎡)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시작일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종료일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9x.x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727600" y="15757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텃밭 현황 목록</a:t>
            </a:r>
            <a:endParaRPr sz="1500"/>
          </a:p>
        </p:txBody>
      </p:sp>
      <p:sp>
        <p:nvSpPr>
          <p:cNvPr id="190" name="Google Shape;190;p12"/>
          <p:cNvSpPr txBox="1"/>
          <p:nvPr/>
        </p:nvSpPr>
        <p:spPr>
          <a:xfrm>
            <a:off x="685580" y="3240776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- 1.3 농작물 구매 내역</a:t>
            </a:r>
            <a:endParaRPr/>
          </a:p>
        </p:txBody>
      </p:sp>
      <p:graphicFrame>
        <p:nvGraphicFramePr>
          <p:cNvPr id="196" name="Google Shape;196;p13"/>
          <p:cNvGraphicFramePr/>
          <p:nvPr/>
        </p:nvGraphicFramePr>
        <p:xfrm>
          <a:off x="82605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98375"/>
                <a:gridCol w="1098375"/>
                <a:gridCol w="1098375"/>
                <a:gridCol w="1098375"/>
                <a:gridCol w="1098375"/>
                <a:gridCol w="1098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씨앗 수량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씨앗 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A003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727600" y="1289413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농작물 구매 목록</a:t>
            </a:r>
            <a:endParaRPr sz="1500"/>
          </a:p>
        </p:txBody>
      </p:sp>
      <p:sp>
        <p:nvSpPr>
          <p:cNvPr id="198" name="Google Shape;198;p13"/>
          <p:cNvSpPr txBox="1"/>
          <p:nvPr/>
        </p:nvSpPr>
        <p:spPr>
          <a:xfrm>
            <a:off x="685580" y="379368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- 1.4 농기구 대여 현황</a:t>
            </a:r>
            <a:endParaRPr/>
          </a:p>
        </p:txBody>
      </p:sp>
      <p:graphicFrame>
        <p:nvGraphicFramePr>
          <p:cNvPr id="204" name="Google Shape;204;p14"/>
          <p:cNvGraphicFramePr/>
          <p:nvPr/>
        </p:nvGraphicFramePr>
        <p:xfrm>
          <a:off x="82934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97925"/>
                <a:gridCol w="1097925"/>
                <a:gridCol w="1097925"/>
                <a:gridCol w="1097925"/>
                <a:gridCol w="1097925"/>
                <a:gridCol w="1097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개수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시작일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종료일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결재 금액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낫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삽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2021-XX-XX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727600" y="1289413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농기구 대여 목록</a:t>
            </a:r>
            <a:endParaRPr sz="1500"/>
          </a:p>
        </p:txBody>
      </p:sp>
      <p:sp>
        <p:nvSpPr>
          <p:cNvPr id="206" name="Google Shape;206;p14"/>
          <p:cNvSpPr txBox="1"/>
          <p:nvPr/>
        </p:nvSpPr>
        <p:spPr>
          <a:xfrm>
            <a:off x="685580" y="377597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- 1.5. 농장 계약서 조회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727600" y="1563016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ko" sz="1837">
                <a:solidFill>
                  <a:srgbClr val="000000"/>
                </a:solidFill>
              </a:rPr>
              <a:t>내 농장 계약서</a:t>
            </a:r>
            <a:endParaRPr sz="1837"/>
          </a:p>
        </p:txBody>
      </p:sp>
      <p:graphicFrame>
        <p:nvGraphicFramePr>
          <p:cNvPr id="213" name="Google Shape;213;p15"/>
          <p:cNvGraphicFramePr/>
          <p:nvPr/>
        </p:nvGraphicFramePr>
        <p:xfrm>
          <a:off x="861237" y="21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827000"/>
                <a:gridCol w="793350"/>
                <a:gridCol w="1278775"/>
                <a:gridCol w="1559400"/>
                <a:gridCol w="1841725"/>
                <a:gridCol w="1262475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금액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2021.05.05~ 2021.12.26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500,000원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15"/>
          <p:cNvSpPr txBox="1"/>
          <p:nvPr/>
        </p:nvSpPr>
        <p:spPr>
          <a:xfrm>
            <a:off x="685580" y="3173088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- 2. 방문 예약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2794350" y="1912531"/>
            <a:ext cx="3555300" cy="2149106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방문 예약하기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확인하기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- 2.1 방문 예약하기</a:t>
            </a:r>
            <a:endParaRPr/>
          </a:p>
        </p:txBody>
      </p:sp>
      <p:graphicFrame>
        <p:nvGraphicFramePr>
          <p:cNvPr id="226" name="Google Shape;226;p17"/>
          <p:cNvGraphicFramePr/>
          <p:nvPr/>
        </p:nvGraphicFramePr>
        <p:xfrm>
          <a:off x="952475" y="1464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7" name="Google Shape;227;p17"/>
          <p:cNvSpPr txBox="1"/>
          <p:nvPr/>
        </p:nvSpPr>
        <p:spPr>
          <a:xfrm>
            <a:off x="866333" y="4300096"/>
            <a:ext cx="7325192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원하는 날짜 입력하기				0. 뒤로가기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예약할 날짜 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866333" y="11947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[5월]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회원 - 2.1 방문 예약하기</a:t>
            </a:r>
            <a:endParaRPr sz="2300"/>
          </a:p>
        </p:txBody>
      </p:sp>
      <p:sp>
        <p:nvSpPr>
          <p:cNvPr id="234" name="Google Shape;234;p18"/>
          <p:cNvSpPr txBox="1"/>
          <p:nvPr/>
        </p:nvSpPr>
        <p:spPr>
          <a:xfrm>
            <a:off x="2794350" y="1763675"/>
            <a:ext cx="3555300" cy="2571444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</a:t>
            </a:r>
            <a:endParaRPr/>
          </a:p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예약이 가능한 날짜입니다.</a:t>
            </a:r>
            <a:endParaRPr/>
          </a:p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남은 예약 가능 팀 : 3팀</a:t>
            </a:r>
            <a:endParaRPr/>
          </a:p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방문 예약하기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- 2.2 예약 확인하기</a:t>
            </a:r>
            <a:endParaRPr/>
          </a:p>
        </p:txBody>
      </p:sp>
      <p:graphicFrame>
        <p:nvGraphicFramePr>
          <p:cNvPr id="240" name="Google Shape;240;p19"/>
          <p:cNvGraphicFramePr/>
          <p:nvPr/>
        </p:nvGraphicFramePr>
        <p:xfrm>
          <a:off x="866333" y="1595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826425"/>
                <a:gridCol w="792800"/>
                <a:gridCol w="1544175"/>
                <a:gridCol w="1292075"/>
                <a:gridCol w="1840475"/>
                <a:gridCol w="1261625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예약번호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텃밭번호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방문일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D001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C001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D002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D003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2021.05.15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확정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19"/>
          <p:cNvSpPr txBox="1"/>
          <p:nvPr/>
        </p:nvSpPr>
        <p:spPr>
          <a:xfrm>
            <a:off x="866333" y="3359249"/>
            <a:ext cx="7325192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예약 취소하기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3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취소할 예약번호 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2282677" y="1402521"/>
            <a:ext cx="3261595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구현 목표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판매 대상, 이용자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설계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819053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20"/>
          <p:cNvGraphicFramePr/>
          <p:nvPr/>
        </p:nvGraphicFramePr>
        <p:xfrm>
          <a:off x="952475" y="1571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492775"/>
                <a:gridCol w="1279425"/>
                <a:gridCol w="1706150"/>
                <a:gridCol w="1492775"/>
                <a:gridCol w="1492775"/>
              </a:tblGrid>
              <a:tr h="48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평수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분양 가능한 평수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1인 분양 가능 최대 평수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평당 가격 정보 </a:t>
                      </a:r>
                      <a:r>
                        <a:rPr lang="ko" sz="1000" u="none" cap="none" strike="noStrike"/>
                        <a:t>(30일) 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30일 이후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 (30,250평) 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 (302.5평)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99.1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chemeClr val="lt1"/>
                          </a:highlight>
                        </a:rPr>
                        <a:t>㎡ (</a:t>
                      </a:r>
                      <a:r>
                        <a:rPr lang="ko" sz="1000" u="none" cap="none" strike="noStrike"/>
                        <a:t>30평)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1평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chemeClr val="lt1"/>
                          </a:highlight>
                        </a:rPr>
                        <a:t>당 3,000원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1일당 1,500원 추가 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- 3. 텃밭 분양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866333" y="2442541"/>
            <a:ext cx="7325192" cy="1679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분양받기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분양 받을 평수(10평 </a:t>
            </a:r>
            <a:r>
              <a:rPr lang="ko" sz="1300"/>
              <a:t>이상</a:t>
            </a: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분양 받을 기간(30일 이상) 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 농자재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2794350" y="1912531"/>
            <a:ext cx="3555300" cy="2149106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구매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농기구 대여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- 4.1 농작물 구매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2794350" y="1912531"/>
            <a:ext cx="3555300" cy="241492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과채류(고추 토마토...)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엽채류(상추 배추..)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근채류(무 당근...)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- 4.1.1 과채류</a:t>
            </a:r>
            <a:endParaRPr/>
          </a:p>
        </p:txBody>
      </p:sp>
      <p:graphicFrame>
        <p:nvGraphicFramePr>
          <p:cNvPr id="266" name="Google Shape;266;p23"/>
          <p:cNvGraphicFramePr/>
          <p:nvPr/>
        </p:nvGraphicFramePr>
        <p:xfrm>
          <a:off x="850604" y="1487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80825"/>
                <a:gridCol w="1080825"/>
                <a:gridCol w="1080825"/>
                <a:gridCol w="1080825"/>
                <a:gridCol w="1080825"/>
                <a:gridCol w="1080825"/>
                <a:gridCol w="1080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농작물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난이도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평균 재배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남은 수량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고추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1200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토마토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500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600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3"/>
          <p:cNvSpPr txBox="1"/>
          <p:nvPr/>
        </p:nvSpPr>
        <p:spPr>
          <a:xfrm>
            <a:off x="727650" y="1073757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과채류 씨앗 목록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850604" y="3392702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구매하기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농작물 번호 : 				씨앗 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금액 : xxx원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- 4.1.2 </a:t>
            </a:r>
            <a:r>
              <a:rPr lang="ko">
                <a:solidFill>
                  <a:srgbClr val="000000"/>
                </a:solidFill>
                <a:highlight>
                  <a:schemeClr val="lt1"/>
                </a:highlight>
              </a:rPr>
              <a:t>엽채류</a:t>
            </a:r>
            <a:endParaRPr/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850604" y="149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80825"/>
                <a:gridCol w="1080825"/>
                <a:gridCol w="1080825"/>
                <a:gridCol w="1080825"/>
                <a:gridCol w="1080825"/>
                <a:gridCol w="1080825"/>
                <a:gridCol w="1080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농작물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난이도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평균 재배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남은 수량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A010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A011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A012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부추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24"/>
          <p:cNvSpPr txBox="1"/>
          <p:nvPr/>
        </p:nvSpPr>
        <p:spPr>
          <a:xfrm>
            <a:off x="850604" y="33779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구매하기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농작물 번호 : 				씨앗 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금액 : xxx원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727650" y="1073757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엽채류 씨앗 목록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- 4.1.3 근채류</a:t>
            </a:r>
            <a:endParaRPr/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850604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80825"/>
                <a:gridCol w="1080825"/>
                <a:gridCol w="1080825"/>
                <a:gridCol w="1080825"/>
                <a:gridCol w="1080825"/>
                <a:gridCol w="1080825"/>
                <a:gridCol w="1080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농작물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난이도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평균 재배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남은 수량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A020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A021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9800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A022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25"/>
          <p:cNvSpPr txBox="1"/>
          <p:nvPr/>
        </p:nvSpPr>
        <p:spPr>
          <a:xfrm>
            <a:off x="850604" y="33779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구매하기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농작물 번호 : 				씨앗 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금액 : xxx원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727650" y="1073757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근채류 씨앗 목록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- 4.2 농기구 대여</a:t>
            </a:r>
            <a:endParaRPr/>
          </a:p>
        </p:txBody>
      </p:sp>
      <p:graphicFrame>
        <p:nvGraphicFramePr>
          <p:cNvPr id="290" name="Google Shape;290;p26"/>
          <p:cNvGraphicFramePr/>
          <p:nvPr/>
        </p:nvGraphicFramePr>
        <p:xfrm>
          <a:off x="87900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922175"/>
                <a:gridCol w="1922175"/>
                <a:gridCol w="1922175"/>
                <a:gridCol w="192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농기구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가능 수량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낫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삽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6"/>
          <p:cNvSpPr txBox="1"/>
          <p:nvPr/>
        </p:nvSpPr>
        <p:spPr>
          <a:xfrm>
            <a:off x="727650" y="1073757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농기구 목록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850604" y="33779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대여하기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농기구 번호 : 				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금액 : xxx원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- 5. 날씨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2794350" y="1721145"/>
            <a:ext cx="3555300" cy="241492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오늘의 날씨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이번주 날씨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다음주 날씨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- 5.1 오늘의 날씨</a:t>
            </a:r>
            <a:endParaRPr/>
          </a:p>
        </p:txBody>
      </p:sp>
      <p:graphicFrame>
        <p:nvGraphicFramePr>
          <p:cNvPr id="304" name="Google Shape;304;p28"/>
          <p:cNvGraphicFramePr/>
          <p:nvPr/>
        </p:nvGraphicFramePr>
        <p:xfrm>
          <a:off x="4411250" y="16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314625"/>
                <a:gridCol w="1314625"/>
              </a:tblGrid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현재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최저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최고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시간당 강수량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 ~ 4.0mm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 확률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og foggy weather icon - Weather Color"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154" y="1600275"/>
            <a:ext cx="2199569" cy="219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 txBox="1"/>
          <p:nvPr/>
        </p:nvSpPr>
        <p:spPr>
          <a:xfrm>
            <a:off x="2170575" y="4038762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- 5.2 이번주 날씨</a:t>
            </a:r>
            <a:endParaRPr/>
          </a:p>
        </p:txBody>
      </p:sp>
      <p:graphicFrame>
        <p:nvGraphicFramePr>
          <p:cNvPr id="312" name="Google Shape;312;p29"/>
          <p:cNvGraphicFramePr/>
          <p:nvPr/>
        </p:nvGraphicFramePr>
        <p:xfrm>
          <a:off x="82610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날씨   /    요일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강수확률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9"/>
          <p:cNvSpPr txBox="1"/>
          <p:nvPr/>
        </p:nvSpPr>
        <p:spPr>
          <a:xfrm>
            <a:off x="685580" y="3694084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lang="ko" sz="1200"/>
              <a:t>프로젝트 주제 </a:t>
            </a:r>
            <a:endParaRPr sz="1200"/>
          </a:p>
        </p:txBody>
      </p:sp>
      <p:sp>
        <p:nvSpPr>
          <p:cNvPr id="127" name="Google Shape;127;p3"/>
          <p:cNvSpPr txBox="1"/>
          <p:nvPr>
            <p:ph idx="4294967295" type="body"/>
          </p:nvPr>
        </p:nvSpPr>
        <p:spPr>
          <a:xfrm>
            <a:off x="729450" y="1990725"/>
            <a:ext cx="70101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주말 농장 프로그램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(Weekend Farm Program)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- 5.3 다음주 날씨</a:t>
            </a:r>
            <a:endParaRPr/>
          </a:p>
        </p:txBody>
      </p:sp>
      <p:graphicFrame>
        <p:nvGraphicFramePr>
          <p:cNvPr id="319" name="Google Shape;319;p30"/>
          <p:cNvGraphicFramePr/>
          <p:nvPr/>
        </p:nvGraphicFramePr>
        <p:xfrm>
          <a:off x="82610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날씨   /    요일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강수확률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30"/>
          <p:cNvSpPr txBox="1"/>
          <p:nvPr/>
        </p:nvSpPr>
        <p:spPr>
          <a:xfrm>
            <a:off x="685580" y="3694084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6. 병해충</a:t>
            </a:r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2794350" y="1912531"/>
            <a:ext cx="3555300" cy="241492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병해충 검색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병해충 목록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6.1 병해충 검색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2794350" y="1572289"/>
            <a:ext cx="3555300" cy="2911686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병해충 검색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5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병해충 이름 입력: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6.2 병해충 목록</a:t>
            </a:r>
            <a:endParaRPr/>
          </a:p>
        </p:txBody>
      </p:sp>
      <p:graphicFrame>
        <p:nvGraphicFramePr>
          <p:cNvPr id="338" name="Google Shape;338;p33"/>
          <p:cNvGraphicFramePr/>
          <p:nvPr/>
        </p:nvGraphicFramePr>
        <p:xfrm>
          <a:off x="903766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299300"/>
                <a:gridCol w="1299300"/>
                <a:gridCol w="1766175"/>
                <a:gridCol w="1546475"/>
                <a:gridCol w="1601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병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발생 환경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증상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방제법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궤양병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겨울 전염원으로..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잎, 가지, 열매에..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온주밀감은 궤양병에..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붉은별무늬병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동포자의 발아에 의해..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주로 잎에 발생하거나..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사과원 부근 1km 이내...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과수화상병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겨울 전염원으로..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잎, 가지, 열매에..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온주밀감은 궤양병에..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검은별무늬병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동포자의 발아에 의해..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주로 잎에 발생하거나..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사과원 부근 1km 이내...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33"/>
          <p:cNvSpPr txBox="1"/>
          <p:nvPr/>
        </p:nvSpPr>
        <p:spPr>
          <a:xfrm>
            <a:off x="850604" y="3516198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목록선택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병충해 번호 :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- 6.2 병해충 (자세히)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818707" y="1134072"/>
            <a:ext cx="7304567" cy="3852597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병해충 번호 : </a:t>
            </a: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E001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병 이름 : </a:t>
            </a: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궤양병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발생 환경 : </a:t>
            </a: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겨울 전염원으로 하추지(夏秋枝)상의 병반이 가장 중요하다.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병반 내에서 겨울을 지낸 균은 이른 봄부터 15℃이상이 되면 조직 내에서 증식하기 시작하여 강우 시 균이 비산하여 기공 및 상처를 통하여 침입한다.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증상 : 잎, 가지, 열매에 발생하며 반점 형태로 외관을 해치고 심할 경우에는 잎이 뒤틀리며 낙엽이 되며 새순의 경우 순 전체가 죽고 과실은 낙과 될 수도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방제법 : 온주밀감은 궤양병에 대해서 중도저항성이기 때문에 크게 병이 만연하지는 않지만 타 지역에 비하여 궤양병 발생이 많은 제주도 서부지역과 대미 수출단지, 그리고 전년도에 많이 발생한 과원은 방제에 힘을 써야 할 것이다.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100">
                <a:solidFill>
                  <a:schemeClr val="dk2"/>
                </a:solidFill>
              </a:rPr>
              <a:t>==========================</a:t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None/>
            </a:pPr>
            <a:r>
              <a:rPr lang="ko" sz="1100">
                <a:solidFill>
                  <a:schemeClr val="dk2"/>
                </a:solidFill>
              </a:rPr>
              <a:t> 0. 뒤로가기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None/>
            </a:pPr>
            <a:r>
              <a:rPr lang="ko" sz="1100">
                <a:solidFill>
                  <a:schemeClr val="dk2"/>
                </a:solidFill>
                <a:highlight>
                  <a:schemeClr val="lt1"/>
                </a:highlight>
              </a:rPr>
              <a:t> 번호 입력: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- 7. 거래소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2794350" y="1359639"/>
            <a:ext cx="3555300" cy="3222994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판매하기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구매하기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농작물 시세확인하기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농작물 거래현황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농작물 장부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7.1 농작물 판매하기</a:t>
            </a:r>
            <a:endParaRPr/>
          </a:p>
        </p:txBody>
      </p:sp>
      <p:graphicFrame>
        <p:nvGraphicFramePr>
          <p:cNvPr id="357" name="Google Shape;357;p36"/>
          <p:cNvGraphicFramePr/>
          <p:nvPr/>
        </p:nvGraphicFramePr>
        <p:xfrm>
          <a:off x="1132367" y="1621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429475"/>
                <a:gridCol w="1429475"/>
                <a:gridCol w="1429475"/>
                <a:gridCol w="1295400"/>
                <a:gridCol w="12954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 수량(KG)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등급(A,B,C)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근채류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36"/>
          <p:cNvSpPr txBox="1"/>
          <p:nvPr/>
        </p:nvSpPr>
        <p:spPr>
          <a:xfrm>
            <a:off x="727650" y="1115518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판매가능한 농작물</a:t>
            </a: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1082394" y="2425707"/>
            <a:ext cx="6979211" cy="2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판매하기 				0. 뒤로가기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판매할 농작물 번호: 			판매할 농작물 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 금액(원)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7.2 농작물 구매하기</a:t>
            </a:r>
            <a:endParaRPr/>
          </a:p>
        </p:txBody>
      </p:sp>
      <p:graphicFrame>
        <p:nvGraphicFramePr>
          <p:cNvPr id="365" name="Google Shape;365;p37"/>
          <p:cNvGraphicFramePr/>
          <p:nvPr/>
        </p:nvGraphicFramePr>
        <p:xfrm>
          <a:off x="1132367" y="1530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202950"/>
                <a:gridCol w="1202950"/>
                <a:gridCol w="1202950"/>
                <a:gridCol w="1090125"/>
                <a:gridCol w="1090125"/>
                <a:gridCol w="1090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종류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수량(KG)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등급(A,B,C)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 금액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근채류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7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구매가능한 농작물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32422" y="2308131"/>
            <a:ext cx="6979211" cy="213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구매하기 				0. 뒤로가기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구매할 농작물 번호: 			구매할 농작물 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[거래방식 선택]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카드   2. 무통장입금  3. 계좌이체  4. 직거래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7.3 농작물 시세 확인하기</a:t>
            </a:r>
            <a:endParaRPr/>
          </a:p>
        </p:txBody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2642250" y="1562986"/>
            <a:ext cx="3555300" cy="22860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1. 농작물 별 시세 검색하기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2. 지역별 시세 검색하기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highlight>
                  <a:schemeClr val="lt1"/>
                </a:highlight>
              </a:rPr>
              <a:t>번호 입력:</a:t>
            </a:r>
            <a:r>
              <a:rPr lang="ko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7.3.1 지역별 시세 검색하기</a:t>
            </a:r>
            <a:endParaRPr/>
          </a:p>
        </p:txBody>
      </p:sp>
      <p:graphicFrame>
        <p:nvGraphicFramePr>
          <p:cNvPr id="379" name="Google Shape;379;p39"/>
          <p:cNvGraphicFramePr/>
          <p:nvPr/>
        </p:nvGraphicFramePr>
        <p:xfrm>
          <a:off x="87187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2514800"/>
                <a:gridCol w="2514800"/>
                <a:gridCol w="2514800"/>
              </a:tblGrid>
              <a:tr h="2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 (1kg 1000원)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양파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  (1kg 3000원)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 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39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지역별 농작물 시세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871870" y="360573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검색하기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검색할 지역명 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lang="ko" sz="1200"/>
              <a:t>구현     목표</a:t>
            </a:r>
            <a:endParaRPr sz="1200"/>
          </a:p>
        </p:txBody>
      </p:sp>
      <p:sp>
        <p:nvSpPr>
          <p:cNvPr id="133" name="Google Shape;133;p4"/>
          <p:cNvSpPr txBox="1"/>
          <p:nvPr>
            <p:ph idx="4294967295" type="body"/>
          </p:nvPr>
        </p:nvSpPr>
        <p:spPr>
          <a:xfrm>
            <a:off x="729450" y="2038350"/>
            <a:ext cx="70101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텃밭을 대여하여 주말 농장 운영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주말농장 운영에 대한 회원관리시스템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주말농장 운영에 대한 인사시스템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수확물에 대한 거래소 제공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7.3.2 농작물 별 시세 검색하기 </a:t>
            </a:r>
            <a:endParaRPr/>
          </a:p>
        </p:txBody>
      </p:sp>
      <p:sp>
        <p:nvSpPr>
          <p:cNvPr id="387" name="Google Shape;387;p40"/>
          <p:cNvSpPr txBox="1"/>
          <p:nvPr/>
        </p:nvSpPr>
        <p:spPr>
          <a:xfrm>
            <a:off x="850604" y="349098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검색하기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검색할 농작물명 : 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별 시세</a:t>
            </a:r>
            <a:endParaRPr/>
          </a:p>
        </p:txBody>
      </p:sp>
      <p:graphicFrame>
        <p:nvGraphicFramePr>
          <p:cNvPr id="389" name="Google Shape;389;p40"/>
          <p:cNvGraphicFramePr/>
          <p:nvPr/>
        </p:nvGraphicFramePr>
        <p:xfrm>
          <a:off x="87187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2514800"/>
                <a:gridCol w="2514800"/>
                <a:gridCol w="2514800"/>
              </a:tblGrid>
              <a:tr h="2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 (1kg 1000원)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양파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인천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  (1kg 3000원)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충청북도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 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경상북도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7.4 </a:t>
            </a:r>
            <a:r>
              <a:rPr lang="ko">
                <a:solidFill>
                  <a:srgbClr val="000000"/>
                </a:solidFill>
              </a:rPr>
              <a:t>거래현황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395" name="Google Shape;395;p41"/>
          <p:cNvGraphicFramePr/>
          <p:nvPr/>
        </p:nvGraphicFramePr>
        <p:xfrm>
          <a:off x="276448" y="147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03775"/>
                <a:gridCol w="637950"/>
                <a:gridCol w="726775"/>
                <a:gridCol w="634200"/>
                <a:gridCol w="595425"/>
                <a:gridCol w="584800"/>
                <a:gridCol w="946300"/>
                <a:gridCol w="1984850"/>
                <a:gridCol w="749875"/>
                <a:gridCol w="827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수량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주소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판매/구매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1000원)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강남구 역삼동 352-234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2021-04-21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- 15,000원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3000원)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마포구 서교동 304-194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다다다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xxx원)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노원구 중계동 32-42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입금대기중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금액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금액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96" name="Google Shape;396;p41"/>
          <p:cNvSpPr txBox="1"/>
          <p:nvPr/>
        </p:nvSpPr>
        <p:spPr>
          <a:xfrm>
            <a:off x="685580" y="4034282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– 7.5 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농작물 장부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402" name="Google Shape;402;p42"/>
          <p:cNvGraphicFramePr/>
          <p:nvPr/>
        </p:nvGraphicFramePr>
        <p:xfrm>
          <a:off x="826098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 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 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수량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등급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판매/구매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(1kg 1000원)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2021-04-21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5kg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B등급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-15,000원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(1kg 3000원)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다다다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19kg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C등급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금액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xxx원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손익금액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xxx원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42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농작물 장부</a:t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685580" y="3812675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- 8. 영농일지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 txBox="1"/>
          <p:nvPr/>
        </p:nvSpPr>
        <p:spPr>
          <a:xfrm>
            <a:off x="2794350" y="1846813"/>
            <a:ext cx="3555300" cy="2424224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영농일지 작성하기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영농일지 목록보기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영농일지 삭제하기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- 8.1 영농일지 작성하기</a:t>
            </a:r>
            <a:endParaRPr/>
          </a:p>
        </p:txBody>
      </p:sp>
      <p:sp>
        <p:nvSpPr>
          <p:cNvPr id="416" name="Google Shape;416;p44"/>
          <p:cNvSpPr txBox="1"/>
          <p:nvPr/>
        </p:nvSpPr>
        <p:spPr>
          <a:xfrm>
            <a:off x="2794350" y="1527835"/>
            <a:ext cx="3555300" cy="3080589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 입력: 202x – xx - xx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제목 : 첫 씨앗xxxx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 : 주말농장xxxxxxxxx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저장하기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- 8.2 영농일지 목록보기</a:t>
            </a:r>
            <a:endParaRPr/>
          </a:p>
        </p:txBody>
      </p:sp>
      <p:graphicFrame>
        <p:nvGraphicFramePr>
          <p:cNvPr id="422" name="Google Shape;422;p45"/>
          <p:cNvGraphicFramePr/>
          <p:nvPr/>
        </p:nvGraphicFramePr>
        <p:xfrm>
          <a:off x="829546" y="1414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78050"/>
                <a:gridCol w="1271000"/>
                <a:gridCol w="2328425"/>
                <a:gridCol w="266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첫 씨앗을 심었다.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주말농장을 처음으로...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새싹이 돋아났다.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드디어 새싹이 돋아나기...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병이 걸렸다.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무슨 병에 걸렸는 지..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농약을 뿌렸다.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농자재 코너에서 농약을..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3" name="Google Shape;423;p45"/>
          <p:cNvSpPr txBox="1"/>
          <p:nvPr/>
        </p:nvSpPr>
        <p:spPr>
          <a:xfrm>
            <a:off x="727650" y="3388607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목록선택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목록 번호 :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- 8.2 영농일지 (자세히)</a:t>
            </a:r>
            <a:endParaRPr/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1924494" y="1458399"/>
            <a:ext cx="5752214" cy="317443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날짜 : 2021-05-04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제목: 첫 씨앗을 심었다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내용 : 주말농장을 처음으로 방문하였는데 생각보다 넓고 좋았다.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다음엔 다른 씨앗을 심어야 겠다.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=========================================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0. 뒤로가기</a:t>
            </a:r>
            <a:endParaRPr sz="14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400">
                <a:solidFill>
                  <a:srgbClr val="000000"/>
                </a:solidFill>
              </a:rPr>
              <a:t>번호 입력: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- 8.3 영농일지 삭제하기</a:t>
            </a:r>
            <a:endParaRPr/>
          </a:p>
        </p:txBody>
      </p:sp>
      <p:graphicFrame>
        <p:nvGraphicFramePr>
          <p:cNvPr id="435" name="Google Shape;435;p47"/>
          <p:cNvGraphicFramePr/>
          <p:nvPr/>
        </p:nvGraphicFramePr>
        <p:xfrm>
          <a:off x="829546" y="1424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78050"/>
                <a:gridCol w="1271000"/>
                <a:gridCol w="2328425"/>
                <a:gridCol w="2661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첫 씨앗을 심었다.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주말농장을 처음으로...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새싹이 돋아났다.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드디어 새싹이 돋아나기...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병이 걸렸다.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무슨 병에 걸렸는 지..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2021-05-04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농약을 뿌렸다.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농자재 코너에서 농약을..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47"/>
          <p:cNvSpPr txBox="1"/>
          <p:nvPr/>
        </p:nvSpPr>
        <p:spPr>
          <a:xfrm>
            <a:off x="727650" y="3399240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목록선택 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삭제할 목록 번호 :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 알림함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 txBox="1"/>
          <p:nvPr/>
        </p:nvSpPr>
        <p:spPr>
          <a:xfrm>
            <a:off x="2794350" y="1846813"/>
            <a:ext cx="3555300" cy="2424224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프로모션 목록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텃밭 관련 메시지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Google Shape;447;p49"/>
          <p:cNvGraphicFramePr/>
          <p:nvPr/>
        </p:nvGraphicFramePr>
        <p:xfrm>
          <a:off x="879338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923425"/>
                <a:gridCol w="1923425"/>
                <a:gridCol w="1923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등급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- 9.1 프로모션 목록</a:t>
            </a:r>
            <a:endParaRPr/>
          </a:p>
        </p:txBody>
      </p:sp>
      <p:sp>
        <p:nvSpPr>
          <p:cNvPr id="449" name="Google Shape;449;p49"/>
          <p:cNvSpPr txBox="1"/>
          <p:nvPr/>
        </p:nvSpPr>
        <p:spPr>
          <a:xfrm>
            <a:off x="778653" y="1219050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진행중인 프로모션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9"/>
          <p:cNvSpPr txBox="1"/>
          <p:nvPr/>
        </p:nvSpPr>
        <p:spPr>
          <a:xfrm>
            <a:off x="778653" y="3527618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프로모션 번호 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761349" y="1322450"/>
            <a:ext cx="7010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lang="ko" sz="1200"/>
              <a:t>판매 대상</a:t>
            </a:r>
            <a:endParaRPr sz="1200"/>
          </a:p>
        </p:txBody>
      </p:sp>
      <p:sp>
        <p:nvSpPr>
          <p:cNvPr id="139" name="Google Shape;139;p5"/>
          <p:cNvSpPr txBox="1"/>
          <p:nvPr>
            <p:ph idx="4294967295" type="body"/>
          </p:nvPr>
        </p:nvSpPr>
        <p:spPr>
          <a:xfrm>
            <a:off x="740083" y="1673150"/>
            <a:ext cx="7010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주말 농장 관리자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61349" y="2979578"/>
            <a:ext cx="7010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lang="ko" sz="1200"/>
              <a:t>이용자</a:t>
            </a:r>
            <a:endParaRPr sz="1200"/>
          </a:p>
        </p:txBody>
      </p:sp>
      <p:sp>
        <p:nvSpPr>
          <p:cNvPr id="141" name="Google Shape;141;p5"/>
          <p:cNvSpPr txBox="1"/>
          <p:nvPr>
            <p:ph idx="4294967295" type="body"/>
          </p:nvPr>
        </p:nvSpPr>
        <p:spPr>
          <a:xfrm>
            <a:off x="740083" y="3266853"/>
            <a:ext cx="7010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주말 농장 회원, 직원, 관리자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830392" y="2956665"/>
            <a:ext cx="745763" cy="45826"/>
            <a:chOff x="4580561" y="2589004"/>
            <a:chExt cx="1064464" cy="25200"/>
          </a:xfrm>
        </p:grpSpPr>
        <p:sp>
          <p:nvSpPr>
            <p:cNvPr id="143" name="Google Shape;14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- 9.1 프로모션 목록(자세히)</a:t>
            </a:r>
            <a:endParaRPr/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2794350" y="1341442"/>
            <a:ext cx="3555300" cy="341131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번호 : P001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이름 :농기구 세일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기간 : 2021-01-05 ~ 2021-03-05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안녕하세요. 주말농장입니다.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제초제 30% 행사예정입니다.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많은 이용 부탁드립니다.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  <a:highlight>
                  <a:schemeClr val="lt1"/>
                </a:highlight>
              </a:rPr>
              <a:t>번호 입력: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oogle Shape;461;p51"/>
          <p:cNvGraphicFramePr/>
          <p:nvPr/>
        </p:nvGraphicFramePr>
        <p:xfrm>
          <a:off x="828335" y="1722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2609375"/>
                <a:gridCol w="4978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제목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신규 농기구 도입예정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5월 근태 일지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기상악화로 인한 농장 상태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51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- 9.2 공지사항 목록</a:t>
            </a:r>
            <a:endParaRPr/>
          </a:p>
        </p:txBody>
      </p:sp>
      <p:sp>
        <p:nvSpPr>
          <p:cNvPr id="463" name="Google Shape;463;p51"/>
          <p:cNvSpPr txBox="1"/>
          <p:nvPr/>
        </p:nvSpPr>
        <p:spPr>
          <a:xfrm>
            <a:off x="727650" y="125991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등록된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727650" y="341821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공지사항 번호 :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- 9.2 공지사항 목록(자세히)</a:t>
            </a:r>
            <a:endParaRPr/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2227581" y="1455436"/>
            <a:ext cx="4938764" cy="3028539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공지사항 번호 : G001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공지사항 이름 :신규 농기구 도입예정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안녕하세요. 주말농장입니다.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2021-05-08 에 자동 온도조절기가 도입될 예정입니다.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많은 이용 부탁드립니다.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감사합니다.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====================================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None/>
            </a:pPr>
            <a:r>
              <a:rPr lang="ko" sz="1500">
                <a:solidFill>
                  <a:srgbClr val="000000"/>
                </a:solidFill>
              </a:rPr>
              <a:t>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번호 입력 :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53"/>
          <p:cNvGraphicFramePr/>
          <p:nvPr/>
        </p:nvGraphicFramePr>
        <p:xfrm>
          <a:off x="839972" y="16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99875"/>
                <a:gridCol w="999875"/>
                <a:gridCol w="1978000"/>
                <a:gridCol w="2751150"/>
              </a:tblGrid>
              <a:tr h="3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받은 메세지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보낸 메세지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오늘 농장&lt;1&gt;번지 비료작업 완료했습니다.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농약은 언제 작업하나요?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농약은 10일에 진행예정입니다.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3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- 9.3 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텃밭 관련 메시지</a:t>
            </a:r>
            <a:endParaRPr/>
          </a:p>
        </p:txBody>
      </p:sp>
      <p:sp>
        <p:nvSpPr>
          <p:cNvPr id="477" name="Google Shape;477;p53"/>
          <p:cNvSpPr txBox="1"/>
          <p:nvPr/>
        </p:nvSpPr>
        <p:spPr>
          <a:xfrm>
            <a:off x="727649" y="1228012"/>
            <a:ext cx="336588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메시지 확인하기(물,비료,잡초,농약 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3"/>
          <p:cNvSpPr txBox="1"/>
          <p:nvPr/>
        </p:nvSpPr>
        <p:spPr>
          <a:xfrm>
            <a:off x="727650" y="3515289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메시지 보내기 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보낼 메시지 내용(exit 입력 시 종료):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4800"/>
              <a:buNone/>
            </a:pPr>
            <a:r>
              <a:rPr lang="ko"/>
              <a:t>직원, 관리자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메뉴 목록 화면</a:t>
            </a:r>
            <a:endParaRPr/>
          </a:p>
        </p:txBody>
      </p:sp>
      <p:sp>
        <p:nvSpPr>
          <p:cNvPr id="489" name="Google Shape;489;p55"/>
          <p:cNvSpPr txBox="1"/>
          <p:nvPr/>
        </p:nvSpPr>
        <p:spPr>
          <a:xfrm>
            <a:off x="2642250" y="1318437"/>
            <a:ext cx="3555300" cy="354064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회원 정보 등록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 농장 조회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방문 예약 관리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회원 텃밭 관리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농자재 관리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날씨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병해충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거래소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알림함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인사관리</a:t>
            </a:r>
            <a:endParaRPr/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Lato"/>
              <a:buNone/>
            </a:pPr>
            <a:r>
              <a:rPr b="0" i="0" lang="ko" sz="15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1. 회원정보 등록</a:t>
            </a:r>
            <a:endParaRPr/>
          </a:p>
        </p:txBody>
      </p:sp>
      <p:sp>
        <p:nvSpPr>
          <p:cNvPr id="495" name="Google Shape;495;p56"/>
          <p:cNvSpPr txBox="1"/>
          <p:nvPr>
            <p:ph idx="1" type="body"/>
          </p:nvPr>
        </p:nvSpPr>
        <p:spPr>
          <a:xfrm>
            <a:off x="2089357" y="1383973"/>
            <a:ext cx="5268373" cy="34137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[회원 정보 등록]</a:t>
            </a:r>
            <a:endParaRPr sz="1500">
              <a:solidFill>
                <a:srgbClr val="000000"/>
              </a:solidFill>
            </a:endParaRPr>
          </a:p>
          <a:p>
            <a:pPr indent="-342900" lvl="0" marL="476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회원 번호 : 0000x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이름 : xxx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생년월일: 1995.01.04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전화번호 : xxx-xxxx-xxxx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주소 : 인천광역시 xxx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은행 계좌번호 : 국민 135-127xxx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계약기간 : 2013.05.03 ~ 2013.06.30(30일)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ko" sz="1500">
                <a:solidFill>
                  <a:srgbClr val="000000"/>
                </a:solidFill>
              </a:rPr>
              <a:t>계약면적 : 54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highlight>
                  <a:schemeClr val="lt1"/>
                </a:highlight>
              </a:rPr>
              <a:t>1. 등록하기			0. 뒤로가기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500"/>
              <a:t>번호 입력: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 회원 농장 조회 </a:t>
            </a:r>
            <a:endParaRPr/>
          </a:p>
        </p:txBody>
      </p:sp>
      <p:sp>
        <p:nvSpPr>
          <p:cNvPr id="501" name="Google Shape;501;p57"/>
          <p:cNvSpPr txBox="1"/>
          <p:nvPr/>
        </p:nvSpPr>
        <p:spPr>
          <a:xfrm>
            <a:off x="2794350" y="1473160"/>
            <a:ext cx="3555300" cy="314282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텃밭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회원 정보 검색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농자재 구매내역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</a:t>
            </a:r>
            <a:r>
              <a:rPr lang="ko"/>
              <a:t>농기구 대여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회원 농장계약서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2.1 회원 텃밭 현황</a:t>
            </a:r>
            <a:endParaRPr/>
          </a:p>
        </p:txBody>
      </p:sp>
      <p:graphicFrame>
        <p:nvGraphicFramePr>
          <p:cNvPr id="507" name="Google Shape;507;p58"/>
          <p:cNvGraphicFramePr/>
          <p:nvPr/>
        </p:nvGraphicFramePr>
        <p:xfrm>
          <a:off x="727650" y="154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696025"/>
                <a:gridCol w="763925"/>
                <a:gridCol w="1247150"/>
                <a:gridCol w="727000"/>
                <a:gridCol w="1177325"/>
                <a:gridCol w="1215925"/>
                <a:gridCol w="1203075"/>
                <a:gridCol w="560575"/>
                <a:gridCol w="322525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면적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기간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재배중인 농작물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재배 농작물 </a:t>
                      </a:r>
                      <a:r>
                        <a:rPr lang="ko" sz="1000"/>
                        <a:t>종류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1,140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㎡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270,000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2021.01.01 ~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2021.06.01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토마토, 수박..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㎡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1,000,000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2020.01.01 ~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2021.03.01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오이,양파..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면적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대여가격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08" name="Google Shape;508;p58"/>
          <p:cNvSpPr txBox="1"/>
          <p:nvPr/>
        </p:nvSpPr>
        <p:spPr>
          <a:xfrm>
            <a:off x="727650" y="3727487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  <p:sp>
        <p:nvSpPr>
          <p:cNvPr id="509" name="Google Shape;509;p58"/>
          <p:cNvSpPr txBox="1"/>
          <p:nvPr/>
        </p:nvSpPr>
        <p:spPr>
          <a:xfrm>
            <a:off x="727650" y="1124176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텃밭 현황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2.2 회원 정보 검색</a:t>
            </a:r>
            <a:endParaRPr/>
          </a:p>
        </p:txBody>
      </p:sp>
      <p:graphicFrame>
        <p:nvGraphicFramePr>
          <p:cNvPr id="515" name="Google Shape;515;p59"/>
          <p:cNvGraphicFramePr/>
          <p:nvPr/>
        </p:nvGraphicFramePr>
        <p:xfrm>
          <a:off x="727650" y="1514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644575"/>
                <a:gridCol w="575175"/>
                <a:gridCol w="1248600"/>
                <a:gridCol w="882500"/>
                <a:gridCol w="1446025"/>
                <a:gridCol w="882500"/>
                <a:gridCol w="2273775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주소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은행 계좌번호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계약기간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1995.01.04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강남구 역삼동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국민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135-127xxx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2013.05.03 ~ 2013.06.30(30일)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010-1212-3434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1996.02.04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가가구 나나동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우리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135-127xxx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solidFill>
                            <a:srgbClr val="000000"/>
                          </a:solidFill>
                        </a:rPr>
                        <a:t>2013.05.03 ~ 2013.06.30(30일)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6" name="Google Shape;516;p59"/>
          <p:cNvSpPr txBox="1"/>
          <p:nvPr/>
        </p:nvSpPr>
        <p:spPr>
          <a:xfrm>
            <a:off x="727650" y="1113992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9"/>
          <p:cNvSpPr txBox="1"/>
          <p:nvPr/>
        </p:nvSpPr>
        <p:spPr>
          <a:xfrm>
            <a:off x="727650" y="3547909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4800"/>
              <a:buNone/>
            </a:pPr>
            <a:r>
              <a:rPr lang="ko"/>
              <a:t>화면 설계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2.3 회원 농자재 구매내역</a:t>
            </a:r>
            <a:endParaRPr/>
          </a:p>
        </p:txBody>
      </p:sp>
      <p:graphicFrame>
        <p:nvGraphicFramePr>
          <p:cNvPr id="523" name="Google Shape;523;p60"/>
          <p:cNvGraphicFramePr/>
          <p:nvPr/>
        </p:nvGraphicFramePr>
        <p:xfrm>
          <a:off x="866332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23550"/>
                <a:gridCol w="1077850"/>
                <a:gridCol w="1423350"/>
                <a:gridCol w="1543625"/>
                <a:gridCol w="1288350"/>
                <a:gridCol w="1093300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전화번호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농자재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 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 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토마토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010-2222-3333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2021.03.22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24" name="Google Shape;524;p60"/>
          <p:cNvSpPr txBox="1"/>
          <p:nvPr/>
        </p:nvSpPr>
        <p:spPr>
          <a:xfrm>
            <a:off x="866332" y="33356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  <p:sp>
        <p:nvSpPr>
          <p:cNvPr id="525" name="Google Shape;525;p60"/>
          <p:cNvSpPr txBox="1"/>
          <p:nvPr/>
        </p:nvSpPr>
        <p:spPr>
          <a:xfrm>
            <a:off x="727650" y="1113992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농자재 구매내역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2.4 회원 농기구 대여내역</a:t>
            </a:r>
            <a:endParaRPr/>
          </a:p>
        </p:txBody>
      </p:sp>
      <p:graphicFrame>
        <p:nvGraphicFramePr>
          <p:cNvPr id="531" name="Google Shape;531;p61"/>
          <p:cNvGraphicFramePr/>
          <p:nvPr/>
        </p:nvGraphicFramePr>
        <p:xfrm>
          <a:off x="952475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09800"/>
                <a:gridCol w="1009800"/>
                <a:gridCol w="1271575"/>
                <a:gridCol w="706950"/>
                <a:gridCol w="1279300"/>
                <a:gridCol w="2186425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전화번호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2021.05.05~ 2021.12.26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3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010-2222-3333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삽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2021.03.22~ 2021.06.07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2" name="Google Shape;532;p61"/>
          <p:cNvSpPr txBox="1"/>
          <p:nvPr/>
        </p:nvSpPr>
        <p:spPr>
          <a:xfrm>
            <a:off x="727650" y="1113992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농기구 대여내역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827979" y="3328376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2.5 회원 농장 계약서 조회</a:t>
            </a:r>
            <a:endParaRPr/>
          </a:p>
        </p:txBody>
      </p:sp>
      <p:graphicFrame>
        <p:nvGraphicFramePr>
          <p:cNvPr id="539" name="Google Shape;539;p62"/>
          <p:cNvGraphicFramePr/>
          <p:nvPr/>
        </p:nvGraphicFramePr>
        <p:xfrm>
          <a:off x="720025" y="143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842425"/>
                <a:gridCol w="808150"/>
                <a:gridCol w="1302650"/>
                <a:gridCol w="1588500"/>
                <a:gridCol w="1876100"/>
                <a:gridCol w="1286050"/>
              </a:tblGrid>
              <a:tr h="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전화번호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텃밭번호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텃밭 대여 기간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금액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2021.05.05~ 2021.12.26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500,000원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2020.04.01~2021.06.20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하하하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2020.03.01~2021.09.10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호호호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2020.01.01~2021.09.11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600,000원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540" name="Google Shape;540;p62"/>
          <p:cNvSpPr txBox="1"/>
          <p:nvPr/>
        </p:nvSpPr>
        <p:spPr>
          <a:xfrm>
            <a:off x="785449" y="352882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  <p:sp>
        <p:nvSpPr>
          <p:cNvPr id="541" name="Google Shape;541;p62"/>
          <p:cNvSpPr txBox="1"/>
          <p:nvPr/>
        </p:nvSpPr>
        <p:spPr>
          <a:xfrm>
            <a:off x="727650" y="1113992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농장 계약서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3. 방문 예약 관리</a:t>
            </a:r>
            <a:endParaRPr/>
          </a:p>
        </p:txBody>
      </p:sp>
      <p:sp>
        <p:nvSpPr>
          <p:cNvPr id="547" name="Google Shape;547;p63"/>
          <p:cNvSpPr txBox="1"/>
          <p:nvPr/>
        </p:nvSpPr>
        <p:spPr>
          <a:xfrm>
            <a:off x="2794350" y="1918277"/>
            <a:ext cx="3555300" cy="193071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방문 예약 확인하기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방문 객수 설정하기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3.1 방문 예약 확인하기</a:t>
            </a:r>
            <a:endParaRPr/>
          </a:p>
        </p:txBody>
      </p:sp>
      <p:graphicFrame>
        <p:nvGraphicFramePr>
          <p:cNvPr id="553" name="Google Shape;553;p64"/>
          <p:cNvGraphicFramePr/>
          <p:nvPr/>
        </p:nvGraphicFramePr>
        <p:xfrm>
          <a:off x="861237" y="1562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879975"/>
                <a:gridCol w="1037050"/>
                <a:gridCol w="2722425"/>
                <a:gridCol w="1151025"/>
                <a:gridCol w="1822500"/>
              </a:tblGrid>
              <a:tr h="381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번호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이름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전화번호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방문일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65425">
                <a:tc vMerge="1"/>
                <a:tc vMerge="1"/>
                <a:tc vMerge="1"/>
                <a:tc gridSpan="2" vMerge="1"/>
                <a:tc hMerge="1" v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X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2021.05.07 (월)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X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2021.05.14 (화)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X</a:t>
                      </a: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하하하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010-1234-5678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2021.05.21 (수)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54" name="Google Shape;554;p64"/>
          <p:cNvSpPr txBox="1"/>
          <p:nvPr/>
        </p:nvSpPr>
        <p:spPr>
          <a:xfrm>
            <a:off x="727650" y="1113992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신청 완료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4"/>
          <p:cNvSpPr txBox="1"/>
          <p:nvPr/>
        </p:nvSpPr>
        <p:spPr>
          <a:xfrm>
            <a:off x="785449" y="352882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회원선택 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회원 번호 :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3.2 방문객 수 설정하기</a:t>
            </a:r>
            <a:endParaRPr/>
          </a:p>
        </p:txBody>
      </p:sp>
      <p:sp>
        <p:nvSpPr>
          <p:cNvPr id="561" name="Google Shape;561;p65"/>
          <p:cNvSpPr txBox="1"/>
          <p:nvPr/>
        </p:nvSpPr>
        <p:spPr>
          <a:xfrm>
            <a:off x="2794350" y="1811952"/>
            <a:ext cx="3555300" cy="239854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방문 객수 입력 :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============================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저장하기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4. 텃밭 분양 관리</a:t>
            </a:r>
            <a:endParaRPr/>
          </a:p>
        </p:txBody>
      </p:sp>
      <p:graphicFrame>
        <p:nvGraphicFramePr>
          <p:cNvPr id="567" name="Google Shape;567;p66"/>
          <p:cNvGraphicFramePr/>
          <p:nvPr/>
        </p:nvGraphicFramePr>
        <p:xfrm>
          <a:off x="830547" y="17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22100"/>
                <a:gridCol w="2299325"/>
                <a:gridCol w="2714000"/>
                <a:gridCol w="14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분양 가능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1인 최대 분양 가능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평당 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66"/>
          <p:cNvSpPr txBox="1"/>
          <p:nvPr/>
        </p:nvSpPr>
        <p:spPr>
          <a:xfrm>
            <a:off x="727650" y="1194725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텃밭 분양 관리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6"/>
          <p:cNvSpPr txBox="1"/>
          <p:nvPr/>
        </p:nvSpPr>
        <p:spPr>
          <a:xfrm>
            <a:off x="727650" y="2741037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4. 텃밭 분양 관리</a:t>
            </a:r>
            <a:endParaRPr/>
          </a:p>
        </p:txBody>
      </p:sp>
      <p:sp>
        <p:nvSpPr>
          <p:cNvPr id="575" name="Google Shape;575;p67"/>
          <p:cNvSpPr txBox="1"/>
          <p:nvPr/>
        </p:nvSpPr>
        <p:spPr>
          <a:xfrm>
            <a:off x="785449" y="2571750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평당 가격 수정하기 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수정할 평당 가격 :</a:t>
            </a:r>
            <a:endParaRPr/>
          </a:p>
        </p:txBody>
      </p:sp>
      <p:sp>
        <p:nvSpPr>
          <p:cNvPr id="576" name="Google Shape;576;p67"/>
          <p:cNvSpPr txBox="1"/>
          <p:nvPr/>
        </p:nvSpPr>
        <p:spPr>
          <a:xfrm>
            <a:off x="727650" y="1194725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텃밭 분양 관리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7" name="Google Shape;577;p67"/>
          <p:cNvGraphicFramePr/>
          <p:nvPr/>
        </p:nvGraphicFramePr>
        <p:xfrm>
          <a:off x="830547" y="17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22100"/>
                <a:gridCol w="2299325"/>
                <a:gridCol w="2714000"/>
                <a:gridCol w="1469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분양 가능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1인 최대 분양 가능 평수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평당 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</a:t>
                      </a:r>
                      <a:r>
                        <a:rPr lang="ko" sz="1000" u="none" cap="none" strike="noStrike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㎡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3,000</a:t>
                      </a:r>
                      <a:r>
                        <a:rPr lang="ko" sz="1000"/>
                        <a:t>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5. 농자재 관리</a:t>
            </a:r>
            <a:endParaRPr/>
          </a:p>
        </p:txBody>
      </p:sp>
      <p:sp>
        <p:nvSpPr>
          <p:cNvPr id="583" name="Google Shape;583;p68"/>
          <p:cNvSpPr txBox="1"/>
          <p:nvPr/>
        </p:nvSpPr>
        <p:spPr>
          <a:xfrm>
            <a:off x="2794350" y="1918277"/>
            <a:ext cx="3555300" cy="193071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등록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농기구 등록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5.1 농작물 등록</a:t>
            </a:r>
            <a:endParaRPr/>
          </a:p>
        </p:txBody>
      </p:sp>
      <p:graphicFrame>
        <p:nvGraphicFramePr>
          <p:cNvPr id="589" name="Google Shape;589;p69"/>
          <p:cNvGraphicFramePr/>
          <p:nvPr/>
        </p:nvGraphicFramePr>
        <p:xfrm>
          <a:off x="861237" y="154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340975"/>
                <a:gridCol w="1822825"/>
                <a:gridCol w="1596075"/>
                <a:gridCol w="1652725"/>
                <a:gridCol w="1142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고추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엽채류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근채류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p69"/>
          <p:cNvSpPr txBox="1"/>
          <p:nvPr/>
        </p:nvSpPr>
        <p:spPr>
          <a:xfrm>
            <a:off x="727650" y="1140186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등록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9"/>
          <p:cNvSpPr txBox="1"/>
          <p:nvPr/>
        </p:nvSpPr>
        <p:spPr>
          <a:xfrm>
            <a:off x="785449" y="3510763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농작물 등록하기 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분류 : 					이름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수량 :					가격 : </a:t>
            </a:r>
            <a:endParaRPr/>
          </a:p>
        </p:txBody>
      </p:sp>
      <p:sp>
        <p:nvSpPr>
          <p:cNvPr id="592" name="Google Shape;592;p69"/>
          <p:cNvSpPr txBox="1"/>
          <p:nvPr/>
        </p:nvSpPr>
        <p:spPr>
          <a:xfrm>
            <a:off x="5172675" y="583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수량 어떻게 해야할지?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프로그램 초기화면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2794350" y="3035558"/>
            <a:ext cx="3555300" cy="173089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1. 로그인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ko" sz="1500">
                <a:solidFill>
                  <a:srgbClr val="000000"/>
                </a:solidFill>
              </a:rPr>
              <a:t>2. 프로그램 종료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  번호 입력:</a:t>
            </a:r>
            <a:r>
              <a:rPr lang="ko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descr="새싹 1070056 - 무료 다운로드 - illustAC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7182" y="1459024"/>
            <a:ext cx="1312235" cy="131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5.2 농기구 등록</a:t>
            </a:r>
            <a:endParaRPr/>
          </a:p>
        </p:txBody>
      </p:sp>
      <p:graphicFrame>
        <p:nvGraphicFramePr>
          <p:cNvPr id="598" name="Google Shape;598;p70"/>
          <p:cNvGraphicFramePr/>
          <p:nvPr/>
        </p:nvGraphicFramePr>
        <p:xfrm>
          <a:off x="839972" y="154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250875"/>
                <a:gridCol w="1700350"/>
                <a:gridCol w="1541700"/>
                <a:gridCol w="1541700"/>
                <a:gridCol w="154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품명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대여 가능 수량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상세 설명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낫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이 농기구는…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쿨토시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이 농기구는…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이 농기구는…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분무기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이 농기구는…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70"/>
          <p:cNvSpPr txBox="1"/>
          <p:nvPr/>
        </p:nvSpPr>
        <p:spPr>
          <a:xfrm>
            <a:off x="727650" y="1087021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등록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0"/>
          <p:cNvSpPr txBox="1"/>
          <p:nvPr/>
        </p:nvSpPr>
        <p:spPr>
          <a:xfrm>
            <a:off x="785449" y="3510763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농기구 등록하기 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품명 : 					수량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가격 :					상세설명 : </a:t>
            </a:r>
            <a:endParaRPr/>
          </a:p>
        </p:txBody>
      </p:sp>
      <p:sp>
        <p:nvSpPr>
          <p:cNvPr id="601" name="Google Shape;601;p70"/>
          <p:cNvSpPr txBox="1"/>
          <p:nvPr/>
        </p:nvSpPr>
        <p:spPr>
          <a:xfrm>
            <a:off x="5105700" y="196675"/>
            <a:ext cx="435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상세설명 : 농기구에 설명보여주는 항목이 없는데 필요한가?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농기구 번호 입력받는거로 변경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-&gt; 같은 번호 재등록시 대여가능 수량 증가.. 가격 변동가능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6. 날씨</a:t>
            </a:r>
            <a:endParaRPr/>
          </a:p>
        </p:txBody>
      </p:sp>
      <p:sp>
        <p:nvSpPr>
          <p:cNvPr id="607" name="Google Shape;607;p71"/>
          <p:cNvSpPr txBox="1"/>
          <p:nvPr/>
        </p:nvSpPr>
        <p:spPr>
          <a:xfrm>
            <a:off x="2794350" y="1641830"/>
            <a:ext cx="3555300" cy="227095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오늘의 날씨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이번주 날씨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다음주 날씨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직원, 관리자 - 6.1 오늘의 날씨</a:t>
            </a:r>
            <a:endParaRPr sz="2300"/>
          </a:p>
        </p:txBody>
      </p:sp>
      <p:graphicFrame>
        <p:nvGraphicFramePr>
          <p:cNvPr id="613" name="Google Shape;613;p72"/>
          <p:cNvGraphicFramePr/>
          <p:nvPr/>
        </p:nvGraphicFramePr>
        <p:xfrm>
          <a:off x="4411250" y="16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314625"/>
                <a:gridCol w="1314625"/>
              </a:tblGrid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현재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최저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최고 기온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시간당 강수량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 ~ 4.0mm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 확률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22%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og foggy weather icon - Weather Color" id="614" name="Google Shape;6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154" y="1600275"/>
            <a:ext cx="2199569" cy="219956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2"/>
          <p:cNvSpPr txBox="1"/>
          <p:nvPr/>
        </p:nvSpPr>
        <p:spPr>
          <a:xfrm>
            <a:off x="2170575" y="4038762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" name="Google Shape;620;p73"/>
          <p:cNvGraphicFramePr/>
          <p:nvPr/>
        </p:nvGraphicFramePr>
        <p:xfrm>
          <a:off x="82610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날씨   /    요일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강수확률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" name="Google Shape;621;p73"/>
          <p:cNvSpPr txBox="1"/>
          <p:nvPr/>
        </p:nvSpPr>
        <p:spPr>
          <a:xfrm>
            <a:off x="685580" y="3694084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직원, 관리자 – 6.2 이번주 날씨</a:t>
            </a:r>
            <a:endParaRPr sz="23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300"/>
              <a:t>직원, 관리자 - 6.3 다음주 날씨</a:t>
            </a:r>
            <a:endParaRPr sz="2300"/>
          </a:p>
        </p:txBody>
      </p:sp>
      <p:graphicFrame>
        <p:nvGraphicFramePr>
          <p:cNvPr id="628" name="Google Shape;628;p74"/>
          <p:cNvGraphicFramePr/>
          <p:nvPr/>
        </p:nvGraphicFramePr>
        <p:xfrm>
          <a:off x="826100" y="17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  <a:gridCol w="961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날씨   /    요일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습도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강수확률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풍속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1m/s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74"/>
          <p:cNvSpPr txBox="1"/>
          <p:nvPr/>
        </p:nvSpPr>
        <p:spPr>
          <a:xfrm>
            <a:off x="685580" y="3694084"/>
            <a:ext cx="355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7. 병해충</a:t>
            </a:r>
            <a:endParaRPr/>
          </a:p>
        </p:txBody>
      </p:sp>
      <p:sp>
        <p:nvSpPr>
          <p:cNvPr id="635" name="Google Shape;635;p75"/>
          <p:cNvSpPr txBox="1"/>
          <p:nvPr/>
        </p:nvSpPr>
        <p:spPr>
          <a:xfrm>
            <a:off x="2794350" y="1865114"/>
            <a:ext cx="3555300" cy="227095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병해충 등록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병해충 목록 조회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</a:t>
            </a:r>
            <a:r>
              <a:rPr lang="ko">
                <a:solidFill>
                  <a:schemeClr val="dk2"/>
                </a:solidFill>
                <a:highlight>
                  <a:schemeClr val="lt1"/>
                </a:highlight>
              </a:rPr>
              <a:t>입력</a:t>
            </a: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7.1 병해충 등록</a:t>
            </a:r>
            <a:endParaRPr/>
          </a:p>
        </p:txBody>
      </p:sp>
      <p:sp>
        <p:nvSpPr>
          <p:cNvPr id="641" name="Google Shape;641;p76"/>
          <p:cNvSpPr txBox="1"/>
          <p:nvPr/>
        </p:nvSpPr>
        <p:spPr>
          <a:xfrm>
            <a:off x="785449" y="1375642"/>
            <a:ext cx="7325192" cy="3289087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 등록 			</a:t>
            </a:r>
            <a:r>
              <a:rPr b="0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2. 해충 등록 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		 (번호 입력 : 2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 이름 입력:			해충 이름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발생 환경 입력:		숙종명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증상 입력:			목/과명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방제법 입력:			해충 설명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해충 발생 원인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해충 피해 입력: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해충 방제법 입력: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7.2 병해충 목록 조회</a:t>
            </a:r>
            <a:endParaRPr/>
          </a:p>
        </p:txBody>
      </p:sp>
      <p:graphicFrame>
        <p:nvGraphicFramePr>
          <p:cNvPr id="647" name="Google Shape;647;p77"/>
          <p:cNvGraphicFramePr/>
          <p:nvPr/>
        </p:nvGraphicFramePr>
        <p:xfrm>
          <a:off x="839947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329750"/>
                <a:gridCol w="1329750"/>
                <a:gridCol w="1807575"/>
                <a:gridCol w="1582725"/>
                <a:gridCol w="1638900"/>
              </a:tblGrid>
              <a:tr h="35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병해충 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발생 환경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증상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방제법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궤양병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겨울 전염원으로..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잎, 가지, 열매에..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온주밀감은 궤양병에..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붉은별무늬병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동포자의 발아에 의해..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주로 잎에 발생하거나..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사과원 부근 1km 이내...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과수화상병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겨울 전염원으로..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잎, 가지, 열매에..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온주밀감은 궤양병에..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검은별무늬병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동포자의 발아에 의해..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주로 잎에 발생하거나..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사과원 부근 1km 이내...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77"/>
          <p:cNvSpPr txBox="1"/>
          <p:nvPr/>
        </p:nvSpPr>
        <p:spPr>
          <a:xfrm>
            <a:off x="727650" y="1087021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병해충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7"/>
          <p:cNvSpPr txBox="1"/>
          <p:nvPr/>
        </p:nvSpPr>
        <p:spPr>
          <a:xfrm>
            <a:off x="785449" y="3656401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병해충 검색 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병해충 번호 :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- 7.2 병해충 (자세히)</a:t>
            </a:r>
            <a:endParaRPr/>
          </a:p>
        </p:txBody>
      </p:sp>
      <p:sp>
        <p:nvSpPr>
          <p:cNvPr id="655" name="Google Shape;655;p78"/>
          <p:cNvSpPr txBox="1"/>
          <p:nvPr/>
        </p:nvSpPr>
        <p:spPr>
          <a:xfrm>
            <a:off x="818707" y="1282929"/>
            <a:ext cx="7304567" cy="3586784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병해충 번호 : E001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병 이름 : 궤양병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발생 환경 : 겨울 전염원으로 하추지(夏秋枝)상의 병반이 가장 중요하다.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병반 내에서 겨울을 지낸 균은 이른 봄부터 15℃이상이 되면 조직 내에서 증식하기 시작하여 강우 시 균이 비산하여 기공 및 상처를 통하여 침입한다.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증상 : 잎, 가지, 열매에 발생하며 반점 형태로 외관을 해치고 심할 경우에는 잎이 뒤틀리며 낙엽이 되며 새순의 경우 순 전체가 죽고 과실은 낙과 될 수도 있다.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방제법 : 온주밀감은 궤양병에 대해서 중도저항성이기 때문에 크게 병이 만연하지는 않지만 타 지역에 비하여 궤양병 발생이 많은 제주도 서부지역과 대미 수출단지, 그리고 전년도에 많이 발생한 과원은 방제에 힘을 써야 할 것이다.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==========================</a:t>
            </a:r>
            <a:endParaRPr b="0" i="0" sz="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1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번호 입력: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 거래소</a:t>
            </a:r>
            <a:endParaRPr/>
          </a:p>
        </p:txBody>
      </p:sp>
      <p:sp>
        <p:nvSpPr>
          <p:cNvPr id="661" name="Google Shape;661;p79"/>
          <p:cNvSpPr txBox="1"/>
          <p:nvPr>
            <p:ph idx="1" type="body"/>
          </p:nvPr>
        </p:nvSpPr>
        <p:spPr>
          <a:xfrm>
            <a:off x="2642250" y="1562985"/>
            <a:ext cx="3555300" cy="2920989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1. 회원 판매내역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2. 회원 구매내역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3. 농작물 시세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highlight>
                  <a:schemeClr val="lt1"/>
                </a:highlight>
              </a:rPr>
              <a:t>번호 입력</a:t>
            </a:r>
            <a:r>
              <a:rPr lang="ko" sz="1500">
                <a:highlight>
                  <a:schemeClr val="lt1"/>
                </a:highlight>
              </a:rPr>
              <a:t>:</a:t>
            </a:r>
            <a:r>
              <a:rPr lang="ko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프로그램 초기화면 – 1.로그인(회원, 직원, 관리자)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2794350" y="1912531"/>
            <a:ext cx="3555300" cy="2149106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[로그인 하기(Enter)]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ID (회원번호/사원번호) : 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PW(생년월일6자리) :</a:t>
            </a:r>
            <a:endParaRPr/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None/>
            </a:pPr>
            <a:r>
              <a:rPr b="0" i="0" lang="ko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8.1 회원 판매내역 확인하기 </a:t>
            </a:r>
            <a:endParaRPr/>
          </a:p>
        </p:txBody>
      </p:sp>
      <p:graphicFrame>
        <p:nvGraphicFramePr>
          <p:cNvPr id="667" name="Google Shape;667;p80"/>
          <p:cNvGraphicFramePr/>
          <p:nvPr/>
        </p:nvGraphicFramePr>
        <p:xfrm>
          <a:off x="72760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12450"/>
                <a:gridCol w="1112450"/>
                <a:gridCol w="1112450"/>
                <a:gridCol w="1112450"/>
                <a:gridCol w="1112450"/>
                <a:gridCol w="1112450"/>
                <a:gridCol w="1112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수량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등급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거거거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1000원)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너너너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3000원)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다다다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누누누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xxx원)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라라라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마마마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xxx원)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8" name="Google Shape;668;p80"/>
          <p:cNvSpPr txBox="1"/>
          <p:nvPr/>
        </p:nvSpPr>
        <p:spPr>
          <a:xfrm>
            <a:off x="727650" y="1087021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판매내역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0"/>
          <p:cNvSpPr txBox="1"/>
          <p:nvPr/>
        </p:nvSpPr>
        <p:spPr>
          <a:xfrm>
            <a:off x="785449" y="38045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 조회	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번호 :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1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8.2 회원 구매내역 확인하기 </a:t>
            </a:r>
            <a:endParaRPr/>
          </a:p>
        </p:txBody>
      </p:sp>
      <p:graphicFrame>
        <p:nvGraphicFramePr>
          <p:cNvPr id="675" name="Google Shape;675;p81"/>
          <p:cNvGraphicFramePr/>
          <p:nvPr/>
        </p:nvGraphicFramePr>
        <p:xfrm>
          <a:off x="72760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112450"/>
                <a:gridCol w="1112450"/>
                <a:gridCol w="1112450"/>
                <a:gridCol w="1112450"/>
                <a:gridCol w="1112450"/>
                <a:gridCol w="1112450"/>
                <a:gridCol w="1112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수량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 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가가가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거거거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1000원)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나나나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너너너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3000원)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다다다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누누누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xxx원)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라라라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2kg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마마마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(1kg xxx원)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6" name="Google Shape;676;p81"/>
          <p:cNvSpPr txBox="1"/>
          <p:nvPr/>
        </p:nvSpPr>
        <p:spPr>
          <a:xfrm>
            <a:off x="727650" y="1087021"/>
            <a:ext cx="3365885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구매내역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1"/>
          <p:cNvSpPr txBox="1"/>
          <p:nvPr/>
        </p:nvSpPr>
        <p:spPr>
          <a:xfrm>
            <a:off x="785449" y="380457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 조회						0. 뒤로가기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번호 :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2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8.3 농작물 시세 확인하기</a:t>
            </a:r>
            <a:endParaRPr/>
          </a:p>
        </p:txBody>
      </p:sp>
      <p:sp>
        <p:nvSpPr>
          <p:cNvPr id="683" name="Google Shape;683;p82"/>
          <p:cNvSpPr txBox="1"/>
          <p:nvPr>
            <p:ph idx="1" type="body"/>
          </p:nvPr>
        </p:nvSpPr>
        <p:spPr>
          <a:xfrm>
            <a:off x="2642250" y="1562986"/>
            <a:ext cx="3555300" cy="22860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1. 농작물 별 시세 검색하기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2. 지역별 시세 검색하기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highlight>
                  <a:schemeClr val="lt1"/>
                </a:highlight>
              </a:rPr>
              <a:t>번호 입력</a:t>
            </a:r>
            <a:r>
              <a:rPr lang="ko" sz="1500">
                <a:highlight>
                  <a:schemeClr val="lt1"/>
                </a:highlight>
              </a:rPr>
              <a:t>:</a:t>
            </a:r>
            <a:r>
              <a:rPr lang="ko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3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8.3.1 농작물 별 시세 검색하기 </a:t>
            </a:r>
            <a:endParaRPr/>
          </a:p>
        </p:txBody>
      </p:sp>
      <p:sp>
        <p:nvSpPr>
          <p:cNvPr id="689" name="Google Shape;689;p83"/>
          <p:cNvSpPr txBox="1"/>
          <p:nvPr/>
        </p:nvSpPr>
        <p:spPr>
          <a:xfrm>
            <a:off x="850604" y="349098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농작물 검색하기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검색할 농작물명 : </a:t>
            </a:r>
            <a:endParaRPr/>
          </a:p>
        </p:txBody>
      </p:sp>
      <p:sp>
        <p:nvSpPr>
          <p:cNvPr id="690" name="Google Shape;690;p83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농작물 별 시세</a:t>
            </a:r>
            <a:endParaRPr/>
          </a:p>
        </p:txBody>
      </p:sp>
      <p:graphicFrame>
        <p:nvGraphicFramePr>
          <p:cNvPr id="691" name="Google Shape;691;p83"/>
          <p:cNvGraphicFramePr/>
          <p:nvPr/>
        </p:nvGraphicFramePr>
        <p:xfrm>
          <a:off x="87187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2514800"/>
                <a:gridCol w="2514800"/>
                <a:gridCol w="2514800"/>
              </a:tblGrid>
              <a:tr h="2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 (1kg 1000원)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양파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인천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  (1kg 3000원)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충청북도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 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경상북도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4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8.3.2 지역별 시세 검색하기</a:t>
            </a:r>
            <a:endParaRPr/>
          </a:p>
        </p:txBody>
      </p:sp>
      <p:graphicFrame>
        <p:nvGraphicFramePr>
          <p:cNvPr id="697" name="Google Shape;697;p84"/>
          <p:cNvGraphicFramePr/>
          <p:nvPr/>
        </p:nvGraphicFramePr>
        <p:xfrm>
          <a:off x="871870" y="1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2514800"/>
                <a:gridCol w="2514800"/>
                <a:gridCol w="2514800"/>
              </a:tblGrid>
              <a:tr h="2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10,000원  (1kg 1000원)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양파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15,000원  (1kg 3000원)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대파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50,000원 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6,000원 (1kg xxx원)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8" name="Google Shape;698;p84"/>
          <p:cNvSpPr txBox="1"/>
          <p:nvPr/>
        </p:nvSpPr>
        <p:spPr>
          <a:xfrm>
            <a:off x="727650" y="1031225"/>
            <a:ext cx="3555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지역별 농작물 시세</a:t>
            </a:r>
            <a:endParaRPr/>
          </a:p>
        </p:txBody>
      </p:sp>
      <p:sp>
        <p:nvSpPr>
          <p:cNvPr id="699" name="Google Shape;699;p84"/>
          <p:cNvSpPr txBox="1"/>
          <p:nvPr/>
        </p:nvSpPr>
        <p:spPr>
          <a:xfrm>
            <a:off x="871870" y="360573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지역 검색하기		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검색할 지역명 :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5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– 8. 거래소</a:t>
            </a:r>
            <a:endParaRPr/>
          </a:p>
        </p:txBody>
      </p:sp>
      <p:sp>
        <p:nvSpPr>
          <p:cNvPr id="705" name="Google Shape;705;p85"/>
          <p:cNvSpPr txBox="1"/>
          <p:nvPr>
            <p:ph idx="1" type="body"/>
          </p:nvPr>
        </p:nvSpPr>
        <p:spPr>
          <a:xfrm>
            <a:off x="2642250" y="1899655"/>
            <a:ext cx="3555300" cy="1743741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1. 농작물 시세 등록하기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>
                <a:highlight>
                  <a:schemeClr val="lt1"/>
                </a:highlight>
              </a:rPr>
              <a:t>번호 입력</a:t>
            </a:r>
            <a:r>
              <a:rPr lang="ko" sz="1500">
                <a:highlight>
                  <a:schemeClr val="lt1"/>
                </a:highlight>
              </a:rPr>
              <a:t>:</a:t>
            </a:r>
            <a:r>
              <a:rPr lang="ko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관리자 - 8.1 농작물 시세 등록하기</a:t>
            </a:r>
            <a:endParaRPr/>
          </a:p>
        </p:txBody>
      </p:sp>
      <p:sp>
        <p:nvSpPr>
          <p:cNvPr id="711" name="Google Shape;711;p86"/>
          <p:cNvSpPr txBox="1"/>
          <p:nvPr>
            <p:ph idx="1" type="body"/>
          </p:nvPr>
        </p:nvSpPr>
        <p:spPr>
          <a:xfrm>
            <a:off x="2642250" y="1734847"/>
            <a:ext cx="3514001" cy="266703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농작물 이름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지역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 가격(시세) :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1. 등록하기	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ko" sz="1500"/>
              <a:t>번호 입력</a:t>
            </a:r>
            <a:r>
              <a:rPr lang="ko" sz="1500"/>
              <a:t>: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7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 알림함</a:t>
            </a:r>
            <a:endParaRPr/>
          </a:p>
        </p:txBody>
      </p:sp>
      <p:sp>
        <p:nvSpPr>
          <p:cNvPr id="717" name="Google Shape;717;p87"/>
          <p:cNvSpPr txBox="1"/>
          <p:nvPr/>
        </p:nvSpPr>
        <p:spPr>
          <a:xfrm>
            <a:off x="2642250" y="1562985"/>
            <a:ext cx="3555300" cy="2668773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프로모션 등록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프로모션 삭제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공지사항 등록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공지사항 삭제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텃밭 메시지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ko" sz="1500">
                <a:solidFill>
                  <a:schemeClr val="accent1"/>
                </a:solidFill>
                <a:highlight>
                  <a:schemeClr val="lt1"/>
                </a:highlight>
              </a:rPr>
              <a:t>번호 입력</a:t>
            </a:r>
            <a:r>
              <a:rPr b="0" i="0" lang="ko" sz="15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ko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" name="Google Shape;722;p88"/>
          <p:cNvGraphicFramePr/>
          <p:nvPr/>
        </p:nvGraphicFramePr>
        <p:xfrm>
          <a:off x="879338" y="16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923425"/>
                <a:gridCol w="1923425"/>
                <a:gridCol w="1923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등급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3" name="Google Shape;723;p88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9.1 프로모션 등록</a:t>
            </a:r>
            <a:endParaRPr/>
          </a:p>
        </p:txBody>
      </p:sp>
      <p:sp>
        <p:nvSpPr>
          <p:cNvPr id="724" name="Google Shape;724;p88"/>
          <p:cNvSpPr txBox="1"/>
          <p:nvPr/>
        </p:nvSpPr>
        <p:spPr>
          <a:xfrm>
            <a:off x="727650" y="1290400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진행중인 프로모션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88"/>
          <p:cNvSpPr txBox="1"/>
          <p:nvPr/>
        </p:nvSpPr>
        <p:spPr>
          <a:xfrm>
            <a:off x="778653" y="3527618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2. 등록하기	 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조회할 프로모션 번호 :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9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9.1.1 프로모션 등록(자세히보기)</a:t>
            </a:r>
            <a:endParaRPr/>
          </a:p>
        </p:txBody>
      </p:sp>
      <p:sp>
        <p:nvSpPr>
          <p:cNvPr id="731" name="Google Shape;731;p89"/>
          <p:cNvSpPr txBox="1"/>
          <p:nvPr>
            <p:ph idx="1" type="body"/>
          </p:nvPr>
        </p:nvSpPr>
        <p:spPr>
          <a:xfrm>
            <a:off x="2794350" y="1341442"/>
            <a:ext cx="3555300" cy="341131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번호 : P001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이름 :농기구 세일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기간 : 2021-01-05 ~ 2021-03-05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안녕하세요. 주말농장입니다.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제초제 30% 행사예정입니다.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많은 이용 부탁드립니다.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  <a:highlight>
                  <a:schemeClr val="lt1"/>
                </a:highlight>
              </a:rPr>
              <a:t>번호 입력</a:t>
            </a:r>
            <a:r>
              <a:rPr lang="ko" sz="15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회원 - 메뉴 목록 화면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2642250" y="1318437"/>
            <a:ext cx="3555300" cy="354064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1. 내 농장 조회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2. 방문 예약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3. 텃밭 분양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4. 농자재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5. 날씨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6. 병해충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7. 거래소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8. 영농일지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9. 알림함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rgbClr val="000000"/>
                </a:solidFill>
              </a:rPr>
              <a:t>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1333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번호 입력:</a:t>
            </a:r>
            <a:endParaRPr sz="15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0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9.1.2 프로모션 등록(등록하기)</a:t>
            </a:r>
            <a:endParaRPr/>
          </a:p>
        </p:txBody>
      </p:sp>
      <p:sp>
        <p:nvSpPr>
          <p:cNvPr id="737" name="Google Shape;737;p90"/>
          <p:cNvSpPr txBox="1"/>
          <p:nvPr/>
        </p:nvSpPr>
        <p:spPr>
          <a:xfrm>
            <a:off x="819094" y="1501550"/>
            <a:ext cx="7410600" cy="29862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[프로모션 등록]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프로모션 번호: Pxxx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프로모션 이름: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프로모션 종류: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등록하기				0. 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번호 입력</a:t>
            </a:r>
            <a:r>
              <a:rPr b="0" i="0" lang="ko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1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9.2 프로모션 삭제</a:t>
            </a:r>
            <a:endParaRPr/>
          </a:p>
        </p:txBody>
      </p:sp>
      <p:graphicFrame>
        <p:nvGraphicFramePr>
          <p:cNvPr id="743" name="Google Shape;743;p91"/>
          <p:cNvGraphicFramePr/>
          <p:nvPr/>
        </p:nvGraphicFramePr>
        <p:xfrm>
          <a:off x="879338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923425"/>
                <a:gridCol w="1923425"/>
                <a:gridCol w="1923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이름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프로모션 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농기구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당근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 종자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농작물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P004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등급 세일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관련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4" name="Google Shape;744;p91"/>
          <p:cNvSpPr txBox="1"/>
          <p:nvPr/>
        </p:nvSpPr>
        <p:spPr>
          <a:xfrm>
            <a:off x="727650" y="1219050"/>
            <a:ext cx="29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진행중인 프로모션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1"/>
          <p:cNvSpPr txBox="1"/>
          <p:nvPr/>
        </p:nvSpPr>
        <p:spPr>
          <a:xfrm>
            <a:off x="778653" y="3456268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2. 삭제하기	 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삭제할 프로모션 번호 :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2"/>
          <p:cNvSpPr txBox="1"/>
          <p:nvPr>
            <p:ph idx="1" type="body"/>
          </p:nvPr>
        </p:nvSpPr>
        <p:spPr>
          <a:xfrm>
            <a:off x="818707" y="1341442"/>
            <a:ext cx="6900529" cy="341131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번호 : P001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프로모션 이름 :농기구 세일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기간 : 2021-01-05 ~ 2021-03-05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안녕하세요. 주말농장입니다.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제초제 30% 행사예정입니다.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많은 이용 부탁드립니다.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==========================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1. 삭제하기 		0. 뒤로가기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  <a:highlight>
                  <a:schemeClr val="lt1"/>
                </a:highlight>
              </a:rPr>
              <a:t>번호 입력</a:t>
            </a:r>
            <a:r>
              <a:rPr lang="ko" sz="15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51" name="Google Shape;751;p92"/>
          <p:cNvSpPr txBox="1"/>
          <p:nvPr/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1" i="0" lang="ko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직원, 관리자 - 9.2.1 프로모션 삭제(자세히보기)</a:t>
            </a:r>
            <a:endParaRPr b="1" i="0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3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- 9.3 공지사항 등록</a:t>
            </a:r>
            <a:endParaRPr/>
          </a:p>
        </p:txBody>
      </p:sp>
      <p:graphicFrame>
        <p:nvGraphicFramePr>
          <p:cNvPr id="757" name="Google Shape;757;p93"/>
          <p:cNvGraphicFramePr/>
          <p:nvPr/>
        </p:nvGraphicFramePr>
        <p:xfrm>
          <a:off x="828335" y="1722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575600"/>
                <a:gridCol w="3006200"/>
                <a:gridCol w="300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제목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대상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신규 농기구 도입예정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직원, 회원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5월 근태 일지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기상악화로 인한 농장 상태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직원, 회원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8" name="Google Shape;758;p93"/>
          <p:cNvSpPr txBox="1"/>
          <p:nvPr/>
        </p:nvSpPr>
        <p:spPr>
          <a:xfrm>
            <a:off x="727650" y="125991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등록된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3"/>
          <p:cNvSpPr txBox="1"/>
          <p:nvPr/>
        </p:nvSpPr>
        <p:spPr>
          <a:xfrm>
            <a:off x="727650" y="3418215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2. 등록하기	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선택할 공지사항 번호 :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4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- 9.3.1 공지사항 등록(자세히보기)</a:t>
            </a:r>
            <a:endParaRPr/>
          </a:p>
        </p:txBody>
      </p:sp>
      <p:sp>
        <p:nvSpPr>
          <p:cNvPr id="765" name="Google Shape;765;p94"/>
          <p:cNvSpPr txBox="1"/>
          <p:nvPr/>
        </p:nvSpPr>
        <p:spPr>
          <a:xfrm>
            <a:off x="1196223" y="1455436"/>
            <a:ext cx="4938764" cy="3028539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번호 : G001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이름 :신규 농기구 도입예정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안녕하세요. 주말농장입니다.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2021-05-08 에 자동 온도조절기가 도입될 예정입니다.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많은 이용 부탁드립니다.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번호 입력</a:t>
            </a:r>
            <a:r>
              <a:rPr b="0" i="0" lang="ko" sz="15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5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- 9.3.2 공지사항 등록(등록하기)</a:t>
            </a:r>
            <a:endParaRPr/>
          </a:p>
        </p:txBody>
      </p:sp>
      <p:sp>
        <p:nvSpPr>
          <p:cNvPr id="771" name="Google Shape;771;p95"/>
          <p:cNvSpPr txBox="1"/>
          <p:nvPr/>
        </p:nvSpPr>
        <p:spPr>
          <a:xfrm>
            <a:off x="819094" y="1501550"/>
            <a:ext cx="7410600" cy="29862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[공지사항 등록]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번호: GXX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제목: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대상: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등록하기				0. 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번호 입력</a:t>
            </a:r>
            <a:r>
              <a:rPr b="0" i="0" lang="ko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6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- 9.3 공지사항 삭제</a:t>
            </a:r>
            <a:endParaRPr/>
          </a:p>
        </p:txBody>
      </p:sp>
      <p:sp>
        <p:nvSpPr>
          <p:cNvPr id="777" name="Google Shape;777;p96"/>
          <p:cNvSpPr txBox="1"/>
          <p:nvPr/>
        </p:nvSpPr>
        <p:spPr>
          <a:xfrm>
            <a:off x="778653" y="3456268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자세히 보기 		2. 삭제하기	 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삭제할 프로모션 번호 : </a:t>
            </a:r>
            <a:endParaRPr/>
          </a:p>
        </p:txBody>
      </p:sp>
      <p:graphicFrame>
        <p:nvGraphicFramePr>
          <p:cNvPr id="778" name="Google Shape;778;p96"/>
          <p:cNvGraphicFramePr/>
          <p:nvPr/>
        </p:nvGraphicFramePr>
        <p:xfrm>
          <a:off x="828335" y="1722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575600"/>
                <a:gridCol w="3006200"/>
                <a:gridCol w="300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제목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대상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신규 농기구 도입예정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직원, 회원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5월 근태 일지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G003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기상악화로 인한 농장 상태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직원, 회원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9" name="Google Shape;779;p96"/>
          <p:cNvSpPr txBox="1"/>
          <p:nvPr/>
        </p:nvSpPr>
        <p:spPr>
          <a:xfrm>
            <a:off x="727650" y="1259910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등록된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7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- 9.3.1 공지사항 삭제(자세히보기)</a:t>
            </a:r>
            <a:endParaRPr/>
          </a:p>
        </p:txBody>
      </p:sp>
      <p:sp>
        <p:nvSpPr>
          <p:cNvPr id="785" name="Google Shape;785;p97"/>
          <p:cNvSpPr txBox="1"/>
          <p:nvPr/>
        </p:nvSpPr>
        <p:spPr>
          <a:xfrm>
            <a:off x="1196223" y="1455436"/>
            <a:ext cx="7044010" cy="3028539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번호 : G001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이름 :신규 농기구 도입예정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안녕하세요. 주말농장입니다.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2021-05-08 에 자동 온도조절기가 도입될 예정입니다.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많은 이용 부탁드립니다.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삭제하기			0.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ko" sz="1500">
                <a:solidFill>
                  <a:schemeClr val="dk2"/>
                </a:solidFill>
                <a:highlight>
                  <a:schemeClr val="lt1"/>
                </a:highlight>
              </a:rPr>
              <a:t>번호 입력</a:t>
            </a:r>
            <a:r>
              <a:rPr b="0" i="0" lang="ko" sz="15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0" name="Google Shape;790;p98"/>
          <p:cNvGraphicFramePr/>
          <p:nvPr/>
        </p:nvGraphicFramePr>
        <p:xfrm>
          <a:off x="860300" y="15576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{8610643C-53A4-47C6-BAAA-A68DC2E82BE5}</a:tableStyleId>
              </a:tblPr>
              <a:tblGrid>
                <a:gridCol w="1014600"/>
                <a:gridCol w="1014600"/>
                <a:gridCol w="2007125"/>
                <a:gridCol w="2791650"/>
              </a:tblGrid>
              <a:tr h="3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받은 메세지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보낸 메세지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오늘 농장&lt;1&gt;번지 비료작업 완료했습니다.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농약은 언제 작업하나요?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2021-04-05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농약은 10일에 진행예정입니다.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98"/>
          <p:cNvSpPr txBox="1"/>
          <p:nvPr>
            <p:ph type="title"/>
          </p:nvPr>
        </p:nvSpPr>
        <p:spPr>
          <a:xfrm>
            <a:off x="727650" y="659525"/>
            <a:ext cx="768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직원, 관리자 – 9.5 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텃밭 메시지</a:t>
            </a:r>
            <a:endParaRPr/>
          </a:p>
        </p:txBody>
      </p:sp>
      <p:sp>
        <p:nvSpPr>
          <p:cNvPr id="792" name="Google Shape;792;p98"/>
          <p:cNvSpPr txBox="1"/>
          <p:nvPr/>
        </p:nvSpPr>
        <p:spPr>
          <a:xfrm>
            <a:off x="784258" y="3465750"/>
            <a:ext cx="7325192" cy="140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메시지 보내기 		 		0. 뒤로가기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3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(번호 입력 : 1 입력 시)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보낼 메시지 내용 입력(exit 입력시 종료):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98"/>
          <p:cNvSpPr txBox="1"/>
          <p:nvPr/>
        </p:nvSpPr>
        <p:spPr>
          <a:xfrm>
            <a:off x="727650" y="1165625"/>
            <a:ext cx="28099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메시지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9"/>
          <p:cNvSpPr txBox="1"/>
          <p:nvPr>
            <p:ph type="title"/>
          </p:nvPr>
        </p:nvSpPr>
        <p:spPr>
          <a:xfrm>
            <a:off x="727650" y="659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직원 – 10. 인사관리</a:t>
            </a:r>
            <a:endParaRPr/>
          </a:p>
        </p:txBody>
      </p:sp>
      <p:sp>
        <p:nvSpPr>
          <p:cNvPr id="799" name="Google Shape;799;p99"/>
          <p:cNvSpPr txBox="1"/>
          <p:nvPr>
            <p:ph idx="1" type="body"/>
          </p:nvPr>
        </p:nvSpPr>
        <p:spPr>
          <a:xfrm>
            <a:off x="2642250" y="1788010"/>
            <a:ext cx="3555300" cy="2252362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1. 내 정보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2. 근태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3. 급여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4. 근로계약서 확인하기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0. 뒤로가기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번호 입력</a:t>
            </a:r>
            <a:r>
              <a:rPr lang="ko" sz="1500">
                <a:solidFill>
                  <a:srgbClr val="000000"/>
                </a:solidFill>
              </a:rPr>
              <a:t>: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nhye</dc:creator>
</cp:coreProperties>
</file>