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2"/>
  </p:notesMasterIdLst>
  <p:sldIdLst>
    <p:sldId id="256" r:id="rId2"/>
    <p:sldId id="257" r:id="rId3"/>
    <p:sldId id="42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8" r:id="rId31"/>
  </p:sldIdLst>
  <p:sldSz cx="9144000" cy="5143500" type="screen16x9"/>
  <p:notesSz cx="6858000" cy="9144000"/>
  <p:embeddedFontLst>
    <p:embeddedFont>
      <p:font typeface="Inter" panose="020B0604020202020204" charset="0"/>
      <p:regular r:id="rId33"/>
      <p:bold r:id="rId34"/>
    </p:embeddedFont>
    <p:embeddedFont>
      <p:font typeface="Open Sans" panose="020B0606030504020204" pitchFamily="34" charset="0"/>
      <p:regular r:id="rId35"/>
      <p:bold r:id="rId36"/>
      <p:italic r:id="rId37"/>
      <p:boldItalic r:id="rId38"/>
    </p:embeddedFont>
    <p:embeddedFont>
      <p:font typeface="Outfit" panose="020B0604020202020204" charset="0"/>
      <p:regular r:id="rId39"/>
      <p:bold r:id="rId40"/>
    </p:embeddedFont>
    <p:embeddedFont>
      <p:font typeface="Outfit Medium" panose="020B0604020202020204" charset="0"/>
      <p:regular r:id="rId41"/>
      <p:bold r:id="rId42"/>
    </p:embeddedFont>
    <p:embeddedFont>
      <p:font typeface="Outfit SemiBold"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70">
          <p15:clr>
            <a:srgbClr val="9AA0A6"/>
          </p15:clr>
        </p15:guide>
        <p15:guide id="4" pos="549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2080B-9533-49F4-911C-DA2FCBBDFA51}">
  <a:tblStyle styleId="{0F22080B-9533-49F4-911C-DA2FCBBDF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67" autoAdjust="0"/>
  </p:normalViewPr>
  <p:slideViewPr>
    <p:cSldViewPr snapToGrid="0">
      <p:cViewPr varScale="1">
        <p:scale>
          <a:sx n="103" d="100"/>
          <a:sy n="103" d="100"/>
        </p:scale>
        <p:origin x="237" y="58"/>
      </p:cViewPr>
      <p:guideLst>
        <p:guide orient="horz" pos="1620"/>
        <p:guide pos="2880"/>
        <p:guide pos="270"/>
        <p:guide pos="549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d47ed18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1d47ed18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98212ef08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98212ef08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d47ed18b1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11d47ed18b1_0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3125" y="870200"/>
            <a:ext cx="3679800" cy="2365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1" name="Google Shape;11;p2"/>
          <p:cNvSpPr txBox="1">
            <a:spLocks noGrp="1"/>
          </p:cNvSpPr>
          <p:nvPr>
            <p:ph type="subTitle" idx="1"/>
          </p:nvPr>
        </p:nvSpPr>
        <p:spPr>
          <a:xfrm>
            <a:off x="363125" y="3430775"/>
            <a:ext cx="32991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24875" y="186901"/>
            <a:ext cx="1707858"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9D1D8F"/>
              </a:buClr>
              <a:buSzPts val="3600"/>
              <a:buNone/>
              <a:defRPr sz="3600">
                <a:solidFill>
                  <a:srgbClr val="9D1D8F"/>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6"/>
          <p:cNvSpPr txBox="1">
            <a:spLocks noGrp="1"/>
          </p:cNvSpPr>
          <p:nvPr>
            <p:ph type="sldNum" idx="12"/>
          </p:nvPr>
        </p:nvSpPr>
        <p:spPr>
          <a:xfrm>
            <a:off x="31170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it"/>
              <a:t>‹N›</a:t>
            </a:fld>
            <a:endParaRPr/>
          </a:p>
        </p:txBody>
      </p:sp>
      <p:pic>
        <p:nvPicPr>
          <p:cNvPr id="25" name="Google Shape;25;p6"/>
          <p:cNvPicPr preferRelativeResize="0"/>
          <p:nvPr/>
        </p:nvPicPr>
        <p:blipFill>
          <a:blip r:embed="rId2">
            <a:alphaModFix/>
          </a:blip>
          <a:stretch>
            <a:fillRect/>
          </a:stretch>
        </p:blipFill>
        <p:spPr>
          <a:xfrm>
            <a:off x="424875" y="186901"/>
            <a:ext cx="1707858"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2-chiaro" userDrawn="1">
  <p:cSld name="CUSTOM_2_1">
    <p:bg>
      <p:bgPr>
        <a:solidFill>
          <a:schemeClr val="lt1"/>
        </a:solidFill>
        <a:effectLst/>
      </p:bgPr>
    </p:bg>
    <p:spTree>
      <p:nvGrpSpPr>
        <p:cNvPr id="1" name="Shape 77"/>
        <p:cNvGrpSpPr/>
        <p:nvPr/>
      </p:nvGrpSpPr>
      <p:grpSpPr>
        <a:xfrm>
          <a:off x="0" y="0"/>
          <a:ext cx="0" cy="0"/>
          <a:chOff x="0" y="0"/>
          <a:chExt cx="0" cy="0"/>
        </a:xfrm>
      </p:grpSpPr>
      <p:sp>
        <p:nvSpPr>
          <p:cNvPr id="10" name="Google Shape;101;p17">
            <a:extLst>
              <a:ext uri="{FF2B5EF4-FFF2-40B4-BE49-F238E27FC236}">
                <a16:creationId xmlns:a16="http://schemas.microsoft.com/office/drawing/2014/main" id="{39DA08B7-1E2C-E5B2-9F2B-7560172F646E}"/>
              </a:ext>
            </a:extLst>
          </p:cNvPr>
          <p:cNvSpPr/>
          <p:nvPr userDrawn="1"/>
        </p:nvSpPr>
        <p:spPr>
          <a:xfrm>
            <a:off x="-13200" y="69125"/>
            <a:ext cx="9157200" cy="669000"/>
          </a:xfrm>
          <a:prstGeom prst="rect">
            <a:avLst/>
          </a:prstGeom>
          <a:solidFill>
            <a:srgbClr val="10102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02;p17">
            <a:extLst>
              <a:ext uri="{FF2B5EF4-FFF2-40B4-BE49-F238E27FC236}">
                <a16:creationId xmlns:a16="http://schemas.microsoft.com/office/drawing/2014/main" id="{A655075D-B855-FC2C-280A-87558A07B99A}"/>
              </a:ext>
            </a:extLst>
          </p:cNvPr>
          <p:cNvPicPr preferRelativeResize="0"/>
          <p:nvPr userDrawn="1"/>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00FFFF"/>
              </a:buClr>
              <a:buSzPts val="2800"/>
              <a:buFont typeface="Outfit"/>
              <a:buNone/>
              <a:defRPr sz="2800" b="1">
                <a:solidFill>
                  <a:srgbClr val="00FFFF"/>
                </a:solidFill>
                <a:latin typeface="Outfit"/>
                <a:ea typeface="Outfit"/>
                <a:cs typeface="Outfit"/>
                <a:sym typeface="Outfi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9D1D8F"/>
              </a:buClr>
              <a:buSzPts val="1800"/>
              <a:buFont typeface="Outfit Medium"/>
              <a:buChar char="●"/>
              <a:defRPr sz="1800">
                <a:solidFill>
                  <a:srgbClr val="9D1D8F"/>
                </a:solidFill>
                <a:latin typeface="Outfit Medium"/>
                <a:ea typeface="Outfit Medium"/>
                <a:cs typeface="Outfit Medium"/>
                <a:sym typeface="Outfit Medium"/>
              </a:defRPr>
            </a:lvl1pPr>
            <a:lvl2pPr marL="914400" lvl="1" indent="-317500" rtl="0">
              <a:lnSpc>
                <a:spcPct val="115000"/>
              </a:lnSpc>
              <a:spcBef>
                <a:spcPts val="0"/>
              </a:spcBef>
              <a:spcAft>
                <a:spcPts val="0"/>
              </a:spcAft>
              <a:buClr>
                <a:srgbClr val="CB2376"/>
              </a:buClr>
              <a:buSzPts val="1400"/>
              <a:buFont typeface="Outfit SemiBold"/>
              <a:buChar char="○"/>
              <a:defRPr>
                <a:solidFill>
                  <a:srgbClr val="CB2376"/>
                </a:solidFill>
                <a:latin typeface="Outfit SemiBold"/>
                <a:ea typeface="Outfit SemiBold"/>
                <a:cs typeface="Outfit SemiBold"/>
                <a:sym typeface="Outfit SemiBold"/>
              </a:defRPr>
            </a:lvl2pPr>
            <a:lvl3pPr marL="1371600" lvl="2" indent="-317500" rtl="0">
              <a:lnSpc>
                <a:spcPct val="115000"/>
              </a:lnSpc>
              <a:spcBef>
                <a:spcPts val="0"/>
              </a:spcBef>
              <a:spcAft>
                <a:spcPts val="0"/>
              </a:spcAft>
              <a:buClr>
                <a:srgbClr val="00FFFF"/>
              </a:buClr>
              <a:buSzPts val="1400"/>
              <a:buFont typeface="Outfit Medium"/>
              <a:buChar char="■"/>
              <a:defRPr>
                <a:solidFill>
                  <a:srgbClr val="00FFFF"/>
                </a:solidFill>
                <a:latin typeface="Outfit Medium"/>
                <a:ea typeface="Outfit Medium"/>
                <a:cs typeface="Outfit Medium"/>
                <a:sym typeface="Outfit Medium"/>
              </a:defRPr>
            </a:lvl3pPr>
            <a:lvl4pPr marL="1828800" lvl="3" indent="-317500" rtl="0">
              <a:lnSpc>
                <a:spcPct val="115000"/>
              </a:lnSpc>
              <a:spcBef>
                <a:spcPts val="0"/>
              </a:spcBef>
              <a:spcAft>
                <a:spcPts val="0"/>
              </a:spcAft>
              <a:buClr>
                <a:schemeClr val="lt1"/>
              </a:buClr>
              <a:buSzPts val="1400"/>
              <a:buFont typeface="Outfit Medium"/>
              <a:buChar char="●"/>
              <a:defRPr>
                <a:solidFill>
                  <a:schemeClr val="lt1"/>
                </a:solidFill>
                <a:latin typeface="Outfit Medium"/>
                <a:ea typeface="Outfit Medium"/>
                <a:cs typeface="Outfit Medium"/>
                <a:sym typeface="Outfit Medium"/>
              </a:defRPr>
            </a:lvl4pPr>
            <a:lvl5pPr marL="2286000" lvl="4" indent="-317500" rtl="0">
              <a:lnSpc>
                <a:spcPct val="115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5pPr>
            <a:lvl6pPr marL="2743200" lvl="5" indent="-317500" rtl="0">
              <a:lnSpc>
                <a:spcPct val="115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6pPr>
            <a:lvl7pPr marL="3200400" lvl="6" indent="-317500" rtl="0">
              <a:lnSpc>
                <a:spcPct val="115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7pPr>
            <a:lvl8pPr marL="3657600" lvl="7" indent="-317500" rtl="0">
              <a:lnSpc>
                <a:spcPct val="115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8pPr>
            <a:lvl9pPr marL="4114800" lvl="8" indent="-317500" rtl="0">
              <a:lnSpc>
                <a:spcPct val="115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9pPr>
          </a:lstStyle>
          <a:p>
            <a:endParaRPr dirty="0"/>
          </a:p>
        </p:txBody>
      </p:sp>
      <p:sp>
        <p:nvSpPr>
          <p:cNvPr id="8" name="Google Shape;8;p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lvl="0" rtl="0">
              <a:buNone/>
              <a:defRPr sz="1000">
                <a:solidFill>
                  <a:schemeClr val="lt1"/>
                </a:solidFill>
                <a:latin typeface="Inter"/>
                <a:ea typeface="Inter"/>
                <a:cs typeface="Inter"/>
                <a:sym typeface="Inter"/>
              </a:defRPr>
            </a:lvl1pPr>
            <a:lvl2pPr lvl="1" rtl="0">
              <a:buNone/>
              <a:defRPr sz="1000">
                <a:solidFill>
                  <a:schemeClr val="lt1"/>
                </a:solidFill>
                <a:latin typeface="Inter"/>
                <a:ea typeface="Inter"/>
                <a:cs typeface="Inter"/>
                <a:sym typeface="Inter"/>
              </a:defRPr>
            </a:lvl2pPr>
            <a:lvl3pPr lvl="2" rtl="0">
              <a:buNone/>
              <a:defRPr sz="1000">
                <a:solidFill>
                  <a:schemeClr val="lt1"/>
                </a:solidFill>
                <a:latin typeface="Inter"/>
                <a:ea typeface="Inter"/>
                <a:cs typeface="Inter"/>
                <a:sym typeface="Inter"/>
              </a:defRPr>
            </a:lvl3pPr>
            <a:lvl4pPr lvl="3" rtl="0">
              <a:buNone/>
              <a:defRPr sz="1000">
                <a:solidFill>
                  <a:schemeClr val="lt1"/>
                </a:solidFill>
                <a:latin typeface="Inter"/>
                <a:ea typeface="Inter"/>
                <a:cs typeface="Inter"/>
                <a:sym typeface="Inter"/>
              </a:defRPr>
            </a:lvl4pPr>
            <a:lvl5pPr lvl="4" rtl="0">
              <a:buNone/>
              <a:defRPr sz="1000">
                <a:solidFill>
                  <a:schemeClr val="lt1"/>
                </a:solidFill>
                <a:latin typeface="Inter"/>
                <a:ea typeface="Inter"/>
                <a:cs typeface="Inter"/>
                <a:sym typeface="Inter"/>
              </a:defRPr>
            </a:lvl5pPr>
            <a:lvl6pPr lvl="5" rtl="0">
              <a:buNone/>
              <a:defRPr sz="1000">
                <a:solidFill>
                  <a:schemeClr val="lt1"/>
                </a:solidFill>
                <a:latin typeface="Inter"/>
                <a:ea typeface="Inter"/>
                <a:cs typeface="Inter"/>
                <a:sym typeface="Inter"/>
              </a:defRPr>
            </a:lvl6pPr>
            <a:lvl7pPr lvl="6" rtl="0">
              <a:buNone/>
              <a:defRPr sz="1000">
                <a:solidFill>
                  <a:schemeClr val="lt1"/>
                </a:solidFill>
                <a:latin typeface="Inter"/>
                <a:ea typeface="Inter"/>
                <a:cs typeface="Inter"/>
                <a:sym typeface="Inter"/>
              </a:defRPr>
            </a:lvl7pPr>
            <a:lvl8pPr lvl="7" rtl="0">
              <a:buNone/>
              <a:defRPr sz="1000">
                <a:solidFill>
                  <a:schemeClr val="lt1"/>
                </a:solidFill>
                <a:latin typeface="Inter"/>
                <a:ea typeface="Inter"/>
                <a:cs typeface="Inter"/>
                <a:sym typeface="Inter"/>
              </a:defRPr>
            </a:lvl8pPr>
            <a:lvl9pPr lvl="8" rtl="0">
              <a:buNone/>
              <a:defRPr sz="1000">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338925" y="3240900"/>
            <a:ext cx="3679800" cy="14295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000"/>
              <a:buNone/>
            </a:pPr>
            <a:r>
              <a:rPr lang="it" sz="3000" dirty="0"/>
              <a:t>Spring Boot II</a:t>
            </a:r>
            <a:br>
              <a:rPr lang="it" sz="3000" dirty="0"/>
            </a:br>
            <a:r>
              <a:rPr lang="it" sz="3000" b="0" dirty="0"/>
              <a:t>Giorno 4</a:t>
            </a:r>
            <a:endParaRPr sz="30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5" name="Google Shape;135;p9"/>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Per implementare un sistema di autenticazione ed autorizzazione è necessario prevedere un modello atto a supportare le funzionalità.</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Il modello tipico per la realizzazione di un sistema di autenticazione dinamico è una classe che mappi l’utente, comprensiva di username e password associata ad una classe che mappi i ruoli che sono assegnati all’utente.</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In questo modo, ogni volta che un client autenticato effettua una chiamata ad un endpoint, il sistema può verificare se i ruoli associati all’utente gli consentono di invocare l’endpoint.</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Questo modello di base può essere esteso e migliorato per fornire una granularità dei permessi maggiore, qualora sia richiesto dall’applicazione.</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A titolo di esempio, a partire dal modello dello User introdotto precedentemente, è possibile aggiungere le caratteristiche descritte.</a:t>
            </a:r>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p:txBody>
      </p:sp>
      <p:sp>
        <p:nvSpPr>
          <p:cNvPr id="136" name="Google Shape;136;p9"/>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10</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FD38E40A-F8B3-15BF-0CEE-73C3E110B5B8}"/>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BBB6CF32-2978-7716-480E-45F000B3214B}"/>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Estensione del modello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6" name="Google Shape;146;p11"/>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11</a:t>
            </a:fld>
            <a:endParaRPr>
              <a:latin typeface="Open Sans"/>
              <a:ea typeface="Open Sans"/>
              <a:cs typeface="Open Sans"/>
              <a:sym typeface="Open Sans"/>
            </a:endParaRPr>
          </a:p>
        </p:txBody>
      </p:sp>
      <p:pic>
        <p:nvPicPr>
          <p:cNvPr id="147" name="Google Shape;147;p11"/>
          <p:cNvPicPr preferRelativeResize="0"/>
          <p:nvPr/>
        </p:nvPicPr>
        <p:blipFill rotWithShape="1">
          <a:blip r:embed="rId3">
            <a:alphaModFix/>
          </a:blip>
          <a:srcRect/>
          <a:stretch/>
        </p:blipFill>
        <p:spPr>
          <a:xfrm>
            <a:off x="356775" y="3930650"/>
            <a:ext cx="1743318" cy="714475"/>
          </a:xfrm>
          <a:prstGeom prst="rect">
            <a:avLst/>
          </a:prstGeom>
          <a:noFill/>
          <a:ln>
            <a:noFill/>
          </a:ln>
        </p:spPr>
      </p:pic>
      <p:pic>
        <p:nvPicPr>
          <p:cNvPr id="148" name="Google Shape;148;p11"/>
          <p:cNvPicPr preferRelativeResize="0"/>
          <p:nvPr/>
        </p:nvPicPr>
        <p:blipFill rotWithShape="1">
          <a:blip r:embed="rId4">
            <a:alphaModFix/>
          </a:blip>
          <a:srcRect/>
          <a:stretch/>
        </p:blipFill>
        <p:spPr>
          <a:xfrm>
            <a:off x="356775" y="1777681"/>
            <a:ext cx="6182588" cy="2057687"/>
          </a:xfrm>
          <a:prstGeom prst="rect">
            <a:avLst/>
          </a:prstGeom>
          <a:noFill/>
          <a:ln>
            <a:noFill/>
          </a:ln>
        </p:spPr>
      </p:pic>
      <p:sp>
        <p:nvSpPr>
          <p:cNvPr id="10" name="Google Shape;103;p17">
            <a:extLst>
              <a:ext uri="{FF2B5EF4-FFF2-40B4-BE49-F238E27FC236}">
                <a16:creationId xmlns:a16="http://schemas.microsoft.com/office/drawing/2014/main" id="{EED572DA-7DDB-5005-3D0F-53FEC6BD510C}"/>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07ABC756-D4CC-BECD-DEFD-91220766161B}"/>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Estensione del modello</a:t>
            </a:r>
          </a:p>
          <a:p>
            <a:pPr algn="r"/>
            <a:endParaRPr lang="it-IT" sz="1300" dirty="0">
              <a:solidFill>
                <a:schemeClr val="bg1"/>
              </a:solidFill>
              <a:latin typeface="Outfit Medium"/>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8" name="Google Shape;158;p14"/>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12</a:t>
            </a:fld>
            <a:endParaRPr>
              <a:latin typeface="Open Sans"/>
              <a:ea typeface="Open Sans"/>
              <a:cs typeface="Open Sans"/>
              <a:sym typeface="Open Sans"/>
            </a:endParaRPr>
          </a:p>
        </p:txBody>
      </p:sp>
      <p:pic>
        <p:nvPicPr>
          <p:cNvPr id="159" name="Google Shape;159;p14"/>
          <p:cNvPicPr preferRelativeResize="0"/>
          <p:nvPr/>
        </p:nvPicPr>
        <p:blipFill rotWithShape="1">
          <a:blip r:embed="rId3">
            <a:alphaModFix/>
          </a:blip>
          <a:srcRect/>
          <a:stretch/>
        </p:blipFill>
        <p:spPr>
          <a:xfrm>
            <a:off x="3086325" y="1080964"/>
            <a:ext cx="5887272" cy="3867690"/>
          </a:xfrm>
          <a:prstGeom prst="rect">
            <a:avLst/>
          </a:prstGeom>
          <a:noFill/>
          <a:ln>
            <a:noFill/>
          </a:ln>
        </p:spPr>
      </p:pic>
      <p:sp>
        <p:nvSpPr>
          <p:cNvPr id="9" name="Google Shape;103;p17">
            <a:extLst>
              <a:ext uri="{FF2B5EF4-FFF2-40B4-BE49-F238E27FC236}">
                <a16:creationId xmlns:a16="http://schemas.microsoft.com/office/drawing/2014/main" id="{35AC4EF6-21F8-0DC4-7E3E-9990DF4A1422}"/>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612B274B-BF0D-36B1-A0F2-1D3ADE646513}"/>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Estensione del modello</a:t>
            </a:r>
          </a:p>
          <a:p>
            <a:pPr algn="r"/>
            <a:endParaRPr lang="it-IT" sz="1300" dirty="0">
              <a:solidFill>
                <a:schemeClr val="bg1"/>
              </a:solidFill>
              <a:latin typeface="Outfit Medium"/>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9" name="Google Shape;169;p15"/>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Per disaccoppiare l’implementazione del modello applicativo dalle meccaniche di autenticazione, è opportuno implementare due classi:</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1" i="0" u="none" strike="noStrike" cap="none">
                <a:solidFill>
                  <a:schemeClr val="accent1"/>
                </a:solidFill>
                <a:latin typeface="Open Sans"/>
                <a:ea typeface="Open Sans"/>
                <a:cs typeface="Open Sans"/>
                <a:sym typeface="Open Sans"/>
              </a:rPr>
              <a:t>UserDetailsImpl</a:t>
            </a:r>
            <a:r>
              <a:rPr lang="it" sz="1000" b="0" i="0" u="none" strike="noStrike" cap="none">
                <a:solidFill>
                  <a:schemeClr val="dk1"/>
                </a:solidFill>
                <a:latin typeface="Open Sans"/>
                <a:ea typeface="Open Sans"/>
                <a:cs typeface="Open Sans"/>
                <a:sym typeface="Open Sans"/>
              </a:rPr>
              <a:t> che implementa l’interfaccia UserDetails fornita dal modulo Spring Security</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1" i="0" u="none" strike="noStrike" cap="none">
                <a:solidFill>
                  <a:schemeClr val="accent2"/>
                </a:solidFill>
                <a:latin typeface="Open Sans"/>
                <a:ea typeface="Open Sans"/>
                <a:cs typeface="Open Sans"/>
                <a:sym typeface="Open Sans"/>
              </a:rPr>
              <a:t>UserDetailsServiceImpl</a:t>
            </a:r>
            <a:r>
              <a:rPr lang="it" sz="1000" b="0" i="0" u="none" strike="noStrike" cap="none">
                <a:solidFill>
                  <a:schemeClr val="dk1"/>
                </a:solidFill>
                <a:latin typeface="Open Sans"/>
                <a:ea typeface="Open Sans"/>
                <a:cs typeface="Open Sans"/>
                <a:sym typeface="Open Sans"/>
              </a:rPr>
              <a:t> che implementa l’interfaccia UserDetailsService fornita dal modulo Spring Security</a:t>
            </a:r>
            <a:endParaRPr/>
          </a:p>
          <a:p>
            <a:pPr marL="0" marR="0" lvl="0" indent="0" algn="l" rtl="0">
              <a:lnSpc>
                <a:spcPct val="150000"/>
              </a:lnSpc>
              <a:spcBef>
                <a:spcPts val="500"/>
              </a:spcBef>
              <a:spcAft>
                <a:spcPts val="0"/>
              </a:spcAft>
              <a:buNone/>
            </a:pPr>
            <a:r>
              <a:rPr lang="it" sz="1000" b="0" i="0" u="none" strike="noStrike" cap="none">
                <a:solidFill>
                  <a:schemeClr val="dk1"/>
                </a:solidFill>
                <a:latin typeface="Open Sans"/>
                <a:ea typeface="Open Sans"/>
                <a:cs typeface="Open Sans"/>
                <a:sym typeface="Open Sans"/>
              </a:rPr>
              <a:t>Queste classi permettono di acquisire le informazioni di autenticazione e autorizzazione dal modello applicativo, adattandone le interfacce ai requisiti dell’infrastruttura di autenticazione.</a:t>
            </a:r>
            <a:endParaRPr/>
          </a:p>
          <a:p>
            <a:pPr marL="171450" marR="0" lvl="0" indent="-10795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p:txBody>
      </p:sp>
      <p:sp>
        <p:nvSpPr>
          <p:cNvPr id="170" name="Google Shape;170;p15"/>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13</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DD2B70D1-7ECF-E886-583B-892C58AE2F93}"/>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CBF65DC4-45B2-FB64-C656-F36855DE2AEC}"/>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Estensione del modello</a:t>
            </a:r>
          </a:p>
          <a:p>
            <a:pPr algn="r"/>
            <a:endParaRPr lang="it-IT" sz="1300" dirty="0">
              <a:solidFill>
                <a:schemeClr val="bg1"/>
              </a:solidFill>
              <a:latin typeface="Outfit Medium"/>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0" name="Google Shape;180;p17"/>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14</a:t>
            </a:fld>
            <a:endParaRPr>
              <a:latin typeface="Open Sans"/>
              <a:ea typeface="Open Sans"/>
              <a:cs typeface="Open Sans"/>
              <a:sym typeface="Open Sans"/>
            </a:endParaRPr>
          </a:p>
        </p:txBody>
      </p:sp>
      <p:pic>
        <p:nvPicPr>
          <p:cNvPr id="181" name="Google Shape;181;p17"/>
          <p:cNvPicPr preferRelativeResize="0"/>
          <p:nvPr/>
        </p:nvPicPr>
        <p:blipFill rotWithShape="1">
          <a:blip r:embed="rId3">
            <a:alphaModFix/>
          </a:blip>
          <a:srcRect/>
          <a:stretch/>
        </p:blipFill>
        <p:spPr>
          <a:xfrm>
            <a:off x="1588343" y="770965"/>
            <a:ext cx="5967313" cy="4372535"/>
          </a:xfrm>
          <a:prstGeom prst="rect">
            <a:avLst/>
          </a:prstGeom>
          <a:noFill/>
          <a:ln>
            <a:noFill/>
          </a:ln>
        </p:spPr>
      </p:pic>
      <p:sp>
        <p:nvSpPr>
          <p:cNvPr id="9" name="Google Shape;103;p17">
            <a:extLst>
              <a:ext uri="{FF2B5EF4-FFF2-40B4-BE49-F238E27FC236}">
                <a16:creationId xmlns:a16="http://schemas.microsoft.com/office/drawing/2014/main" id="{9F1858E6-535B-9567-78C4-0F9F8594FC53}"/>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06195809-7E26-0364-DDDA-8FC2ADDBCFE8}"/>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Estensione del modello</a:t>
            </a:r>
          </a:p>
          <a:p>
            <a:pPr algn="r"/>
            <a:endParaRPr lang="it-IT" sz="1300" dirty="0">
              <a:solidFill>
                <a:schemeClr val="bg1"/>
              </a:solidFill>
              <a:latin typeface="Outfit Medium"/>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91" name="Google Shape;191;p47"/>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15</a:t>
            </a:fld>
            <a:endParaRPr>
              <a:latin typeface="Open Sans"/>
              <a:ea typeface="Open Sans"/>
              <a:cs typeface="Open Sans"/>
              <a:sym typeface="Open Sans"/>
            </a:endParaRPr>
          </a:p>
        </p:txBody>
      </p:sp>
      <p:pic>
        <p:nvPicPr>
          <p:cNvPr id="192" name="Google Shape;192;p47"/>
          <p:cNvPicPr preferRelativeResize="0"/>
          <p:nvPr/>
        </p:nvPicPr>
        <p:blipFill rotWithShape="1">
          <a:blip r:embed="rId3">
            <a:alphaModFix/>
          </a:blip>
          <a:srcRect/>
          <a:stretch/>
        </p:blipFill>
        <p:spPr>
          <a:xfrm>
            <a:off x="356775" y="1843423"/>
            <a:ext cx="6363588" cy="2819794"/>
          </a:xfrm>
          <a:prstGeom prst="rect">
            <a:avLst/>
          </a:prstGeom>
          <a:noFill/>
          <a:ln>
            <a:noFill/>
          </a:ln>
        </p:spPr>
      </p:pic>
      <p:sp>
        <p:nvSpPr>
          <p:cNvPr id="9" name="Google Shape;103;p17">
            <a:extLst>
              <a:ext uri="{FF2B5EF4-FFF2-40B4-BE49-F238E27FC236}">
                <a16:creationId xmlns:a16="http://schemas.microsoft.com/office/drawing/2014/main" id="{C2C0C328-0F2E-AE93-C018-0E054A8A9D3C}"/>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4687F27E-3FD9-5DDF-EC7A-04BA9A45B10E}"/>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Estensione del modello</a:t>
            </a:r>
          </a:p>
          <a:p>
            <a:pPr algn="r"/>
            <a:endParaRPr lang="it-IT" sz="1300" dirty="0">
              <a:solidFill>
                <a:schemeClr val="bg1"/>
              </a:solidFill>
              <a:latin typeface="Outfit Medium"/>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02" name="Google Shape;202;p48"/>
          <p:cNvSpPr txBox="1"/>
          <p:nvPr/>
        </p:nvSpPr>
        <p:spPr>
          <a:xfrm>
            <a:off x="382384" y="1883676"/>
            <a:ext cx="2492791"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La classe </a:t>
            </a:r>
            <a:r>
              <a:rPr lang="it" sz="1000" b="1" i="0" u="none" strike="noStrike" cap="none">
                <a:solidFill>
                  <a:schemeClr val="accent1"/>
                </a:solidFill>
                <a:latin typeface="Open Sans"/>
                <a:ea typeface="Open Sans"/>
                <a:cs typeface="Open Sans"/>
                <a:sym typeface="Open Sans"/>
              </a:rPr>
              <a:t>JwtUtils</a:t>
            </a:r>
            <a:r>
              <a:rPr lang="it" sz="1000" b="0" i="0" u="none" strike="noStrike" cap="none">
                <a:solidFill>
                  <a:schemeClr val="dk1"/>
                </a:solidFill>
                <a:latin typeface="Open Sans"/>
                <a:ea typeface="Open Sans"/>
                <a:cs typeface="Open Sans"/>
                <a:sym typeface="Open Sans"/>
              </a:rPr>
              <a:t> incapsula le funzioni di gestione dei token JWT.</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I parametri precedentemente inseriti in configurazione vengono impiegato in questa classe per </a:t>
            </a:r>
            <a:r>
              <a:rPr lang="it" sz="1000" b="1" i="0" u="none" strike="noStrike" cap="none">
                <a:solidFill>
                  <a:schemeClr val="accent2"/>
                </a:solidFill>
                <a:latin typeface="Open Sans"/>
                <a:ea typeface="Open Sans"/>
                <a:cs typeface="Open Sans"/>
                <a:sym typeface="Open Sans"/>
              </a:rPr>
              <a:t>generare il token </a:t>
            </a:r>
            <a:r>
              <a:rPr lang="it" sz="1000" b="0" i="0" u="none" strike="noStrike" cap="none">
                <a:solidFill>
                  <a:schemeClr val="dk1"/>
                </a:solidFill>
                <a:latin typeface="Open Sans"/>
                <a:ea typeface="Open Sans"/>
                <a:cs typeface="Open Sans"/>
                <a:sym typeface="Open Sans"/>
              </a:rPr>
              <a:t>ed impostarne la </a:t>
            </a:r>
            <a:r>
              <a:rPr lang="it" sz="1000" b="1" i="0" u="none" strike="noStrike" cap="none">
                <a:solidFill>
                  <a:schemeClr val="accent3"/>
                </a:solidFill>
                <a:latin typeface="Open Sans"/>
                <a:ea typeface="Open Sans"/>
                <a:cs typeface="Open Sans"/>
                <a:sym typeface="Open Sans"/>
              </a:rPr>
              <a:t>data di scadenza.</a:t>
            </a:r>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p:txBody>
      </p:sp>
      <p:sp>
        <p:nvSpPr>
          <p:cNvPr id="203" name="Google Shape;203;p48"/>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16</a:t>
            </a:fld>
            <a:endParaRPr>
              <a:latin typeface="Open Sans"/>
              <a:ea typeface="Open Sans"/>
              <a:cs typeface="Open Sans"/>
              <a:sym typeface="Open Sans"/>
            </a:endParaRPr>
          </a:p>
        </p:txBody>
      </p:sp>
      <p:pic>
        <p:nvPicPr>
          <p:cNvPr id="204" name="Google Shape;204;p48"/>
          <p:cNvPicPr preferRelativeResize="0"/>
          <p:nvPr/>
        </p:nvPicPr>
        <p:blipFill rotWithShape="1">
          <a:blip r:embed="rId3">
            <a:alphaModFix/>
          </a:blip>
          <a:srcRect/>
          <a:stretch/>
        </p:blipFill>
        <p:spPr>
          <a:xfrm>
            <a:off x="3178895" y="765087"/>
            <a:ext cx="5582721" cy="4345641"/>
          </a:xfrm>
          <a:prstGeom prst="rect">
            <a:avLst/>
          </a:prstGeom>
          <a:noFill/>
          <a:ln>
            <a:noFill/>
          </a:ln>
        </p:spPr>
      </p:pic>
      <p:sp>
        <p:nvSpPr>
          <p:cNvPr id="10" name="Google Shape;103;p17">
            <a:extLst>
              <a:ext uri="{FF2B5EF4-FFF2-40B4-BE49-F238E27FC236}">
                <a16:creationId xmlns:a16="http://schemas.microsoft.com/office/drawing/2014/main" id="{BAA8F44A-442C-5C7B-C7B2-4483C01C975B}"/>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B13028ED-BB24-6158-602A-93CB679C0AB5}"/>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err="1">
                <a:solidFill>
                  <a:schemeClr val="bg1"/>
                </a:solidFill>
                <a:latin typeface="Outfit Medium"/>
                <a:sym typeface="Inter"/>
              </a:rPr>
              <a:t>JwtUtils</a:t>
            </a:r>
            <a:endParaRPr lang="it-IT" sz="1300" dirty="0">
              <a:solidFill>
                <a:schemeClr val="bg1"/>
              </a:solidFill>
              <a:latin typeface="Outfit Medium"/>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4" name="Google Shape;214;p49"/>
          <p:cNvSpPr txBox="1"/>
          <p:nvPr/>
        </p:nvSpPr>
        <p:spPr>
          <a:xfrm>
            <a:off x="382385" y="1883676"/>
            <a:ext cx="2454130"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La classe </a:t>
            </a:r>
            <a:r>
              <a:rPr lang="it" sz="1000" b="1" i="0" u="none" strike="noStrike" cap="none">
                <a:solidFill>
                  <a:schemeClr val="accent1"/>
                </a:solidFill>
                <a:latin typeface="Open Sans"/>
                <a:ea typeface="Open Sans"/>
                <a:cs typeface="Open Sans"/>
                <a:sym typeface="Open Sans"/>
              </a:rPr>
              <a:t>AuthTokenFilter </a:t>
            </a:r>
            <a:r>
              <a:rPr lang="it" sz="1000" b="0" i="0" u="none" strike="noStrike" cap="none">
                <a:solidFill>
                  <a:schemeClr val="dk1"/>
                </a:solidFill>
                <a:latin typeface="Open Sans"/>
                <a:ea typeface="Open Sans"/>
                <a:cs typeface="Open Sans"/>
                <a:sym typeface="Open Sans"/>
              </a:rPr>
              <a:t>viene invocata dal framework ogni volta che il client effettua una request ed ha il compito di estrarre eventuali dati relativi al token JWT ed elaborarli per permettere il processo di autenticazione.</a:t>
            </a:r>
            <a:endParaRPr sz="1000" b="0" i="0" u="none" strike="noStrike" cap="none">
              <a:solidFill>
                <a:schemeClr val="dk1"/>
              </a:solidFill>
              <a:latin typeface="Open Sans"/>
              <a:ea typeface="Open Sans"/>
              <a:cs typeface="Open Sans"/>
              <a:sym typeface="Open Sans"/>
            </a:endParaRPr>
          </a:p>
        </p:txBody>
      </p:sp>
      <p:sp>
        <p:nvSpPr>
          <p:cNvPr id="215" name="Google Shape;215;p49"/>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17</a:t>
            </a:fld>
            <a:endParaRPr>
              <a:latin typeface="Open Sans"/>
              <a:ea typeface="Open Sans"/>
              <a:cs typeface="Open Sans"/>
              <a:sym typeface="Open Sans"/>
            </a:endParaRPr>
          </a:p>
        </p:txBody>
      </p:sp>
      <p:pic>
        <p:nvPicPr>
          <p:cNvPr id="216" name="Google Shape;216;p49"/>
          <p:cNvPicPr preferRelativeResize="0"/>
          <p:nvPr/>
        </p:nvPicPr>
        <p:blipFill rotWithShape="1">
          <a:blip r:embed="rId3">
            <a:alphaModFix/>
          </a:blip>
          <a:srcRect/>
          <a:stretch/>
        </p:blipFill>
        <p:spPr>
          <a:xfrm>
            <a:off x="2836514" y="945624"/>
            <a:ext cx="6307486" cy="4049991"/>
          </a:xfrm>
          <a:prstGeom prst="rect">
            <a:avLst/>
          </a:prstGeom>
          <a:noFill/>
          <a:ln>
            <a:noFill/>
          </a:ln>
        </p:spPr>
      </p:pic>
      <p:sp>
        <p:nvSpPr>
          <p:cNvPr id="10" name="Google Shape;103;p17">
            <a:extLst>
              <a:ext uri="{FF2B5EF4-FFF2-40B4-BE49-F238E27FC236}">
                <a16:creationId xmlns:a16="http://schemas.microsoft.com/office/drawing/2014/main" id="{454915C0-1F28-2987-8BD4-A80C6F7AF67A}"/>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50C4DB76-686A-AEF6-DC8D-C9181CB387FB}"/>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err="1">
                <a:solidFill>
                  <a:schemeClr val="bg1"/>
                </a:solidFill>
                <a:latin typeface="Outfit Medium"/>
                <a:sym typeface="Inter"/>
              </a:rPr>
              <a:t>AuthTokenFilter</a:t>
            </a:r>
            <a:endParaRPr lang="it-IT" sz="1300" dirty="0">
              <a:solidFill>
                <a:schemeClr val="bg1"/>
              </a:solidFill>
              <a:latin typeface="Outfit Medium"/>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6" name="Google Shape;226;p50"/>
          <p:cNvSpPr txBox="1"/>
          <p:nvPr/>
        </p:nvSpPr>
        <p:spPr>
          <a:xfrm>
            <a:off x="382384" y="1883676"/>
            <a:ext cx="8186581"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La classe </a:t>
            </a:r>
            <a:r>
              <a:rPr lang="it" sz="1000" b="1" i="0" u="none" strike="noStrike" cap="none">
                <a:solidFill>
                  <a:schemeClr val="accent2"/>
                </a:solidFill>
                <a:latin typeface="Open Sans"/>
                <a:ea typeface="Open Sans"/>
                <a:cs typeface="Open Sans"/>
                <a:sym typeface="Open Sans"/>
              </a:rPr>
              <a:t>AuthEntryPointUnauthorizedJwt</a:t>
            </a:r>
            <a:r>
              <a:rPr lang="it" sz="1000" b="1" i="0" u="none" strike="noStrike" cap="none">
                <a:solidFill>
                  <a:schemeClr val="accent1"/>
                </a:solidFill>
                <a:latin typeface="Open Sans"/>
                <a:ea typeface="Open Sans"/>
                <a:cs typeface="Open Sans"/>
                <a:sym typeface="Open Sans"/>
              </a:rPr>
              <a:t> </a:t>
            </a:r>
            <a:r>
              <a:rPr lang="it" sz="1000" b="0" i="0" u="none" strike="noStrike" cap="none">
                <a:solidFill>
                  <a:schemeClr val="dk1"/>
                </a:solidFill>
                <a:latin typeface="Open Sans"/>
                <a:ea typeface="Open Sans"/>
                <a:cs typeface="Open Sans"/>
                <a:sym typeface="Open Sans"/>
              </a:rPr>
              <a:t>gestisce lo scenario di richiesta non autorizzata.</a:t>
            </a:r>
            <a:endParaRPr sz="1000" b="0" i="0" u="none" strike="noStrike" cap="none">
              <a:solidFill>
                <a:schemeClr val="dk1"/>
              </a:solidFill>
              <a:latin typeface="Open Sans"/>
              <a:ea typeface="Open Sans"/>
              <a:cs typeface="Open Sans"/>
              <a:sym typeface="Open Sans"/>
            </a:endParaRPr>
          </a:p>
        </p:txBody>
      </p:sp>
      <p:sp>
        <p:nvSpPr>
          <p:cNvPr id="227" name="Google Shape;227;p50"/>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18</a:t>
            </a:fld>
            <a:endParaRPr>
              <a:latin typeface="Open Sans"/>
              <a:ea typeface="Open Sans"/>
              <a:cs typeface="Open Sans"/>
              <a:sym typeface="Open Sans"/>
            </a:endParaRPr>
          </a:p>
        </p:txBody>
      </p:sp>
      <p:pic>
        <p:nvPicPr>
          <p:cNvPr id="228" name="Google Shape;228;p50"/>
          <p:cNvPicPr preferRelativeResize="0"/>
          <p:nvPr/>
        </p:nvPicPr>
        <p:blipFill rotWithShape="1">
          <a:blip r:embed="rId3">
            <a:alphaModFix/>
          </a:blip>
          <a:srcRect/>
          <a:stretch/>
        </p:blipFill>
        <p:spPr>
          <a:xfrm>
            <a:off x="356775" y="2427203"/>
            <a:ext cx="6077798" cy="1971950"/>
          </a:xfrm>
          <a:prstGeom prst="rect">
            <a:avLst/>
          </a:prstGeom>
          <a:noFill/>
          <a:ln>
            <a:noFill/>
          </a:ln>
        </p:spPr>
      </p:pic>
      <p:sp>
        <p:nvSpPr>
          <p:cNvPr id="10" name="Google Shape;103;p17">
            <a:extLst>
              <a:ext uri="{FF2B5EF4-FFF2-40B4-BE49-F238E27FC236}">
                <a16:creationId xmlns:a16="http://schemas.microsoft.com/office/drawing/2014/main" id="{251598A8-AC8D-624F-3309-03B43F670B8C}"/>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3B31F31B-5218-359B-0F8E-AA1B426CE9CD}"/>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err="1">
                <a:solidFill>
                  <a:schemeClr val="bg1"/>
                </a:solidFill>
                <a:latin typeface="Outfit Medium"/>
                <a:sym typeface="Inter"/>
              </a:rPr>
              <a:t>AuthEntryPoint</a:t>
            </a:r>
            <a:endParaRPr lang="it-IT" sz="1300" dirty="0">
              <a:solidFill>
                <a:schemeClr val="bg1"/>
              </a:solidFill>
              <a:latin typeface="Outfit Medium"/>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8" name="Google Shape;238;p51"/>
          <p:cNvSpPr txBox="1"/>
          <p:nvPr/>
        </p:nvSpPr>
        <p:spPr>
          <a:xfrm>
            <a:off x="382384" y="1883676"/>
            <a:ext cx="8186581"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None/>
            </a:pPr>
            <a:r>
              <a:rPr lang="it" sz="1000" b="0" i="0" u="none" strike="noStrike" cap="none">
                <a:solidFill>
                  <a:schemeClr val="dk1"/>
                </a:solidFill>
                <a:latin typeface="Open Sans"/>
                <a:ea typeface="Open Sans"/>
                <a:cs typeface="Open Sans"/>
                <a:sym typeface="Open Sans"/>
              </a:rPr>
              <a:t>La classe </a:t>
            </a:r>
            <a:r>
              <a:rPr lang="it" sz="1000" b="1" i="0" u="none" strike="noStrike" cap="none">
                <a:solidFill>
                  <a:schemeClr val="accent3"/>
                </a:solidFill>
                <a:latin typeface="Open Sans"/>
                <a:ea typeface="Open Sans"/>
                <a:cs typeface="Open Sans"/>
                <a:sym typeface="Open Sans"/>
              </a:rPr>
              <a:t>WebSecurityConfig</a:t>
            </a:r>
            <a:r>
              <a:rPr lang="it" sz="1000" b="0" i="0" u="none" strike="noStrike" cap="none">
                <a:solidFill>
                  <a:schemeClr val="dk1"/>
                </a:solidFill>
                <a:latin typeface="Open Sans"/>
                <a:ea typeface="Open Sans"/>
                <a:cs typeface="Open Sans"/>
                <a:sym typeface="Open Sans"/>
              </a:rPr>
              <a:t> identificata dalle annotazioni @Configuration e @EnableWebSecurity ha lo scopo di abilitare le funzioni di sicurezza del framework e di configurarne i parametri di funzionamento.</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Istruisce il sistema sul servizio da impiegare per manipolare i dati dello user</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Registra il filtro che ha il compito di estrarre e processare il token JWT dalle request</a:t>
            </a:r>
            <a:endParaRPr sz="1000" b="0" i="0" u="none" strike="noStrike" cap="none">
              <a:solidFill>
                <a:schemeClr val="dk1"/>
              </a:solidFill>
              <a:latin typeface="Open Sans"/>
              <a:ea typeface="Open Sans"/>
              <a:cs typeface="Open Sans"/>
              <a:sym typeface="Open Sans"/>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Definisce il sistema di encoding delle password</a:t>
            </a:r>
            <a:endParaRPr/>
          </a:p>
          <a:p>
            <a:pPr marL="0" marR="0" lvl="0" indent="0" algn="l" rtl="0">
              <a:lnSpc>
                <a:spcPct val="150000"/>
              </a:lnSpc>
              <a:spcBef>
                <a:spcPts val="500"/>
              </a:spcBef>
              <a:spcAft>
                <a:spcPts val="0"/>
              </a:spcAft>
              <a:buNone/>
            </a:pPr>
            <a:r>
              <a:rPr lang="it" sz="1000" b="0" i="0" u="none" strike="noStrike" cap="none">
                <a:solidFill>
                  <a:schemeClr val="dk1"/>
                </a:solidFill>
                <a:latin typeface="Open Sans"/>
                <a:ea typeface="Open Sans"/>
                <a:cs typeface="Open Sans"/>
                <a:sym typeface="Open Sans"/>
              </a:rPr>
              <a:t>In questo esempio per semplicità si utilizzerà un encoder base (NoOpPasswordEncoder) che gestisce le password in chiaro, ma nel seguito del corso verranno evidenziate le problematiche relative a questo approccio e verranno esplorate soluzioni più sicure.</a:t>
            </a:r>
            <a:endParaRPr/>
          </a:p>
        </p:txBody>
      </p:sp>
      <p:sp>
        <p:nvSpPr>
          <p:cNvPr id="239" name="Google Shape;239;p51"/>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19</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957745E2-7804-4A70-4010-D862AA3AB475}"/>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3FF0B248-57CD-9043-222E-E862C44C373D}"/>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err="1">
                <a:solidFill>
                  <a:schemeClr val="bg1"/>
                </a:solidFill>
                <a:latin typeface="Outfit Medium"/>
                <a:sym typeface="Inter"/>
              </a:rPr>
              <a:t>WebSecurityConfig</a:t>
            </a:r>
            <a:endParaRPr lang="it-IT" sz="1300" dirty="0">
              <a:solidFill>
                <a:schemeClr val="bg1"/>
              </a:solidFill>
              <a:latin typeface="Outfit Medium"/>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75" y="2150850"/>
            <a:ext cx="914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3200" dirty="0">
                <a:solidFill>
                  <a:schemeClr val="lt1"/>
                </a:solidFill>
              </a:rPr>
              <a:t>Spring Security e autenticazione</a:t>
            </a:r>
            <a:endParaRPr sz="32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52"/>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20</a:t>
            </a:fld>
            <a:endParaRPr>
              <a:latin typeface="Open Sans"/>
              <a:ea typeface="Open Sans"/>
              <a:cs typeface="Open Sans"/>
              <a:sym typeface="Open Sans"/>
            </a:endParaRPr>
          </a:p>
        </p:txBody>
      </p:sp>
      <p:pic>
        <p:nvPicPr>
          <p:cNvPr id="250" name="Google Shape;250;p52"/>
          <p:cNvPicPr preferRelativeResize="0"/>
          <p:nvPr/>
        </p:nvPicPr>
        <p:blipFill rotWithShape="1">
          <a:blip r:embed="rId3">
            <a:alphaModFix/>
          </a:blip>
          <a:srcRect/>
          <a:stretch/>
        </p:blipFill>
        <p:spPr>
          <a:xfrm>
            <a:off x="2337704" y="667498"/>
            <a:ext cx="6341167" cy="4482017"/>
          </a:xfrm>
          <a:prstGeom prst="rect">
            <a:avLst/>
          </a:prstGeom>
          <a:noFill/>
          <a:ln>
            <a:noFill/>
          </a:ln>
        </p:spPr>
      </p:pic>
      <p:sp>
        <p:nvSpPr>
          <p:cNvPr id="9" name="Google Shape;103;p17">
            <a:extLst>
              <a:ext uri="{FF2B5EF4-FFF2-40B4-BE49-F238E27FC236}">
                <a16:creationId xmlns:a16="http://schemas.microsoft.com/office/drawing/2014/main" id="{B4CF000E-90A2-B059-4A4D-D1974C9F57C2}"/>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33311F5B-B542-35D7-D727-0F09C7FDE6FD}"/>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err="1">
                <a:solidFill>
                  <a:schemeClr val="bg1"/>
                </a:solidFill>
                <a:latin typeface="Outfit Medium"/>
                <a:sym typeface="Inter"/>
              </a:rPr>
              <a:t>WebSecurityConfig</a:t>
            </a:r>
            <a:endParaRPr lang="it-IT" sz="1300" dirty="0">
              <a:solidFill>
                <a:schemeClr val="bg1"/>
              </a:solidFill>
              <a:latin typeface="Outfit Medium"/>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60" name="Google Shape;260;p53"/>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21</a:t>
            </a:fld>
            <a:endParaRPr>
              <a:latin typeface="Open Sans"/>
              <a:ea typeface="Open Sans"/>
              <a:cs typeface="Open Sans"/>
              <a:sym typeface="Open Sans"/>
            </a:endParaRPr>
          </a:p>
        </p:txBody>
      </p:sp>
      <p:pic>
        <p:nvPicPr>
          <p:cNvPr id="261" name="Google Shape;261;p53"/>
          <p:cNvPicPr preferRelativeResize="0"/>
          <p:nvPr/>
        </p:nvPicPr>
        <p:blipFill rotWithShape="1">
          <a:blip r:embed="rId3">
            <a:alphaModFix/>
          </a:blip>
          <a:srcRect/>
          <a:stretch/>
        </p:blipFill>
        <p:spPr>
          <a:xfrm>
            <a:off x="356775" y="1824371"/>
            <a:ext cx="7249537" cy="2838846"/>
          </a:xfrm>
          <a:prstGeom prst="rect">
            <a:avLst/>
          </a:prstGeom>
          <a:noFill/>
          <a:ln>
            <a:noFill/>
          </a:ln>
        </p:spPr>
      </p:pic>
      <p:sp>
        <p:nvSpPr>
          <p:cNvPr id="9" name="Google Shape;103;p17">
            <a:extLst>
              <a:ext uri="{FF2B5EF4-FFF2-40B4-BE49-F238E27FC236}">
                <a16:creationId xmlns:a16="http://schemas.microsoft.com/office/drawing/2014/main" id="{FDD99D0D-B043-46FD-9179-DF358727B6D5}"/>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8F9723C0-A8B2-B395-5717-E6CF414BCFE3}"/>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err="1">
                <a:solidFill>
                  <a:schemeClr val="bg1"/>
                </a:solidFill>
                <a:latin typeface="Outfit Medium"/>
                <a:sym typeface="Inter"/>
              </a:rPr>
              <a:t>WebSecurityConfig</a:t>
            </a:r>
            <a:endParaRPr lang="it-IT" sz="1300" dirty="0">
              <a:solidFill>
                <a:schemeClr val="bg1"/>
              </a:solidFill>
              <a:latin typeface="Outfit Medium"/>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71" name="Google Shape;271;p54"/>
          <p:cNvSpPr txBox="1"/>
          <p:nvPr/>
        </p:nvSpPr>
        <p:spPr>
          <a:xfrm>
            <a:off x="382384" y="1883676"/>
            <a:ext cx="8186581"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None/>
            </a:pPr>
            <a:r>
              <a:rPr lang="it" sz="1000" b="0" i="0" u="none" strike="noStrike" cap="none">
                <a:solidFill>
                  <a:schemeClr val="dk1"/>
                </a:solidFill>
                <a:latin typeface="Open Sans"/>
                <a:ea typeface="Open Sans"/>
                <a:cs typeface="Open Sans"/>
                <a:sym typeface="Open Sans"/>
              </a:rPr>
              <a:t>Per permettere al client di effettuare l’autenticazione ed ottenere il token JWT che dovrà poi essere inviato nelle successive chiamte al servizio, è necessario implementare un endpoint di login. Questo endpoint accetta dal client username e password e restituisce una serie di informazioni:</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Username</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User id</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Email</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Ruoli associati</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Data di scadenza del token</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Token </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Tipo del token – per i nostri scopi sarà sempre di tipo Bearer</a:t>
            </a: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None/>
            </a:pPr>
            <a:endParaRPr sz="1000" b="0" i="0" u="none" strike="noStrike" cap="none">
              <a:solidFill>
                <a:schemeClr val="dk1"/>
              </a:solidFill>
              <a:latin typeface="Open Sans"/>
              <a:ea typeface="Open Sans"/>
              <a:cs typeface="Open Sans"/>
              <a:sym typeface="Open Sans"/>
            </a:endParaRPr>
          </a:p>
        </p:txBody>
      </p:sp>
      <p:sp>
        <p:nvSpPr>
          <p:cNvPr id="272" name="Google Shape;272;p54"/>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22</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4ED4BCC2-DF53-8315-7A8E-59C01E580A2E}"/>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858DB2D5-086F-D8A2-F6DC-BA7EE31292C9}"/>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Endpoint di login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82" name="Google Shape;282;p55"/>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23</a:t>
            </a:fld>
            <a:endParaRPr>
              <a:latin typeface="Open Sans"/>
              <a:ea typeface="Open Sans"/>
              <a:cs typeface="Open Sans"/>
              <a:sym typeface="Open Sans"/>
            </a:endParaRPr>
          </a:p>
        </p:txBody>
      </p:sp>
      <p:pic>
        <p:nvPicPr>
          <p:cNvPr id="283" name="Google Shape;283;p55"/>
          <p:cNvPicPr preferRelativeResize="0"/>
          <p:nvPr/>
        </p:nvPicPr>
        <p:blipFill rotWithShape="1">
          <a:blip r:embed="rId3">
            <a:alphaModFix/>
          </a:blip>
          <a:srcRect/>
          <a:stretch/>
        </p:blipFill>
        <p:spPr>
          <a:xfrm>
            <a:off x="356775" y="1977740"/>
            <a:ext cx="2172003" cy="1105054"/>
          </a:xfrm>
          <a:prstGeom prst="rect">
            <a:avLst/>
          </a:prstGeom>
          <a:noFill/>
          <a:ln>
            <a:noFill/>
          </a:ln>
        </p:spPr>
      </p:pic>
      <p:pic>
        <p:nvPicPr>
          <p:cNvPr id="284" name="Google Shape;284;p55"/>
          <p:cNvPicPr preferRelativeResize="0"/>
          <p:nvPr/>
        </p:nvPicPr>
        <p:blipFill rotWithShape="1">
          <a:blip r:embed="rId4">
            <a:alphaModFix/>
          </a:blip>
          <a:srcRect/>
          <a:stretch/>
        </p:blipFill>
        <p:spPr>
          <a:xfrm>
            <a:off x="5258250" y="2053950"/>
            <a:ext cx="2857899" cy="2057687"/>
          </a:xfrm>
          <a:prstGeom prst="rect">
            <a:avLst/>
          </a:prstGeom>
          <a:noFill/>
          <a:ln>
            <a:noFill/>
          </a:ln>
        </p:spPr>
      </p:pic>
      <p:sp>
        <p:nvSpPr>
          <p:cNvPr id="10" name="Google Shape;103;p17">
            <a:extLst>
              <a:ext uri="{FF2B5EF4-FFF2-40B4-BE49-F238E27FC236}">
                <a16:creationId xmlns:a16="http://schemas.microsoft.com/office/drawing/2014/main" id="{F080AD4B-5549-A707-42F6-9ECFF39CE959}"/>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D83B70B3-C233-920F-2436-D1640AA47F50}"/>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Endpoint di login</a:t>
            </a:r>
          </a:p>
          <a:p>
            <a:pPr algn="r"/>
            <a:endParaRPr lang="it-IT" sz="1300" dirty="0">
              <a:solidFill>
                <a:schemeClr val="bg1"/>
              </a:solidFill>
              <a:latin typeface="Outfit Medium"/>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4" name="Google Shape;294;p56"/>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24</a:t>
            </a:fld>
            <a:endParaRPr>
              <a:latin typeface="Open Sans"/>
              <a:ea typeface="Open Sans"/>
              <a:cs typeface="Open Sans"/>
              <a:sym typeface="Open Sans"/>
            </a:endParaRPr>
          </a:p>
        </p:txBody>
      </p:sp>
      <p:pic>
        <p:nvPicPr>
          <p:cNvPr id="295" name="Google Shape;295;p56"/>
          <p:cNvPicPr preferRelativeResize="0"/>
          <p:nvPr/>
        </p:nvPicPr>
        <p:blipFill rotWithShape="1">
          <a:blip r:embed="rId3">
            <a:alphaModFix/>
          </a:blip>
          <a:srcRect/>
          <a:stretch/>
        </p:blipFill>
        <p:spPr>
          <a:xfrm>
            <a:off x="2834832" y="970001"/>
            <a:ext cx="6309168" cy="3854299"/>
          </a:xfrm>
          <a:prstGeom prst="rect">
            <a:avLst/>
          </a:prstGeom>
          <a:noFill/>
          <a:ln>
            <a:noFill/>
          </a:ln>
        </p:spPr>
      </p:pic>
      <p:sp>
        <p:nvSpPr>
          <p:cNvPr id="11" name="Google Shape;103;p17">
            <a:extLst>
              <a:ext uri="{FF2B5EF4-FFF2-40B4-BE49-F238E27FC236}">
                <a16:creationId xmlns:a16="http://schemas.microsoft.com/office/drawing/2014/main" id="{5B372989-52FD-4B59-E292-F55DEFE3AC9F}"/>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2" name="Google Shape;104;p17">
            <a:extLst>
              <a:ext uri="{FF2B5EF4-FFF2-40B4-BE49-F238E27FC236}">
                <a16:creationId xmlns:a16="http://schemas.microsoft.com/office/drawing/2014/main" id="{22D22857-84CE-999A-04D2-243A1E09D522}"/>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Endpoint di login</a:t>
            </a:r>
          </a:p>
          <a:p>
            <a:pPr algn="r"/>
            <a:endParaRPr lang="it-IT" sz="1300" dirty="0">
              <a:solidFill>
                <a:schemeClr val="bg1"/>
              </a:solidFill>
              <a:latin typeface="Outfit Medium"/>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5" name="Google Shape;305;p57"/>
          <p:cNvSpPr txBox="1"/>
          <p:nvPr/>
        </p:nvSpPr>
        <p:spPr>
          <a:xfrm>
            <a:off x="382384" y="1883676"/>
            <a:ext cx="8186581"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None/>
            </a:pPr>
            <a:r>
              <a:rPr lang="it" sz="1000" b="0" i="0" u="none" strike="noStrike" cap="none" dirty="0">
                <a:solidFill>
                  <a:schemeClr val="dk1"/>
                </a:solidFill>
                <a:latin typeface="Open Sans"/>
                <a:ea typeface="Open Sans"/>
                <a:cs typeface="Open Sans"/>
                <a:sym typeface="Open Sans"/>
              </a:rPr>
              <a:t>Per indicare al sistema che l’accesso ad un endpoint deve essere sottoposto ad autenticazione, si impiega l’annotazione @PreAuthorize in corrispondenza del metodo mappato. L’annotazione accetta dei parametri che possono essere espressi per mezzo delle Spring Security Expressions (SSE).</a:t>
            </a:r>
            <a:endParaRPr dirty="0"/>
          </a:p>
          <a:p>
            <a:pPr marL="0" marR="0" lvl="0" indent="0" algn="l" rtl="0">
              <a:lnSpc>
                <a:spcPct val="150000"/>
              </a:lnSpc>
              <a:spcBef>
                <a:spcPts val="500"/>
              </a:spcBef>
              <a:spcAft>
                <a:spcPts val="0"/>
              </a:spcAft>
              <a:buNone/>
            </a:pPr>
            <a:r>
              <a:rPr lang="it" sz="1000" b="0" i="0" u="none" strike="noStrike" cap="none" dirty="0">
                <a:solidFill>
                  <a:schemeClr val="dk1"/>
                </a:solidFill>
                <a:latin typeface="Open Sans"/>
                <a:ea typeface="Open Sans"/>
                <a:cs typeface="Open Sans"/>
                <a:sym typeface="Open Sans"/>
              </a:rPr>
              <a:t> SSE permette di dichiarare in modo semplice le regole che devono essere verificate dal framework per autorizzare l’accesso ad una funzione. Alcune delle istruzioni supportate da SSE sono:</a:t>
            </a:r>
            <a:endParaRPr dirty="0"/>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hasRole, hasAnyRole</a:t>
            </a:r>
            <a:endParaRPr sz="1000" b="0" i="0" u="none" strike="noStrike" cap="none" dirty="0">
              <a:solidFill>
                <a:schemeClr val="dk1"/>
              </a:solidFill>
              <a:latin typeface="Open Sans"/>
              <a:ea typeface="Open Sans"/>
              <a:cs typeface="Open Sans"/>
              <a:sym typeface="Open Sans"/>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hasAuthority, hasAnyAuthority</a:t>
            </a:r>
            <a:endParaRPr sz="1000" b="0" i="0" u="none" strike="noStrike" cap="none" dirty="0">
              <a:solidFill>
                <a:schemeClr val="dk1"/>
              </a:solidFill>
              <a:latin typeface="Open Sans"/>
              <a:ea typeface="Open Sans"/>
              <a:cs typeface="Open Sans"/>
              <a:sym typeface="Open Sans"/>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permitAll, denyAll</a:t>
            </a:r>
            <a:endParaRPr sz="1000" b="0" i="0" u="none" strike="noStrike" cap="none" dirty="0">
              <a:solidFill>
                <a:schemeClr val="dk1"/>
              </a:solidFill>
              <a:latin typeface="Open Sans"/>
              <a:ea typeface="Open Sans"/>
              <a:cs typeface="Open Sans"/>
              <a:sym typeface="Open Sans"/>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isAnonymous, isAuthenticated, isFullyAuthenticated</a:t>
            </a:r>
            <a:endParaRPr sz="1000" b="0" i="0" u="none" strike="noStrike" cap="none" dirty="0">
              <a:solidFill>
                <a:schemeClr val="dk1"/>
              </a:solidFill>
              <a:latin typeface="Open Sans"/>
              <a:ea typeface="Open Sans"/>
              <a:cs typeface="Open Sans"/>
              <a:sym typeface="Open Sans"/>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hasPermission</a:t>
            </a:r>
            <a:endParaRPr sz="1000" b="0" i="0" u="none" strike="noStrike" cap="none" dirty="0">
              <a:solidFill>
                <a:schemeClr val="dk1"/>
              </a:solidFill>
              <a:latin typeface="Open Sans"/>
              <a:ea typeface="Open Sans"/>
              <a:cs typeface="Open Sans"/>
              <a:sym typeface="Open Sans"/>
            </a:endParaRPr>
          </a:p>
        </p:txBody>
      </p:sp>
      <p:sp>
        <p:nvSpPr>
          <p:cNvPr id="306" name="Google Shape;306;p57"/>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25</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73C83A26-532C-86E6-0C1B-AB9268D20608}"/>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1AC79450-94A5-59D4-14C1-F03DF583B172}"/>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SSE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6" name="Google Shape;316;p58"/>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26</a:t>
            </a:fld>
            <a:endParaRPr>
              <a:latin typeface="Open Sans"/>
              <a:ea typeface="Open Sans"/>
              <a:cs typeface="Open Sans"/>
              <a:sym typeface="Open Sans"/>
            </a:endParaRPr>
          </a:p>
        </p:txBody>
      </p:sp>
      <p:pic>
        <p:nvPicPr>
          <p:cNvPr id="317" name="Google Shape;317;p58"/>
          <p:cNvPicPr preferRelativeResize="0"/>
          <p:nvPr/>
        </p:nvPicPr>
        <p:blipFill rotWithShape="1">
          <a:blip r:embed="rId3">
            <a:alphaModFix/>
          </a:blip>
          <a:srcRect/>
          <a:stretch/>
        </p:blipFill>
        <p:spPr>
          <a:xfrm>
            <a:off x="356775" y="1817885"/>
            <a:ext cx="4994425" cy="2855174"/>
          </a:xfrm>
          <a:prstGeom prst="rect">
            <a:avLst/>
          </a:prstGeom>
          <a:noFill/>
          <a:ln>
            <a:noFill/>
          </a:ln>
        </p:spPr>
      </p:pic>
      <p:sp>
        <p:nvSpPr>
          <p:cNvPr id="9" name="Google Shape;103;p17">
            <a:extLst>
              <a:ext uri="{FF2B5EF4-FFF2-40B4-BE49-F238E27FC236}">
                <a16:creationId xmlns:a16="http://schemas.microsoft.com/office/drawing/2014/main" id="{0A6071B6-39AD-8A71-D589-307F798FFB7E}"/>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E9F7E8D0-F44C-2993-C8CB-86218E0FAB56}"/>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Configurazione endpoint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7" name="Google Shape;327;p59"/>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27</a:t>
            </a:fld>
            <a:endParaRPr>
              <a:latin typeface="Open Sans"/>
              <a:ea typeface="Open Sans"/>
              <a:cs typeface="Open Sans"/>
              <a:sym typeface="Open Sans"/>
            </a:endParaRPr>
          </a:p>
        </p:txBody>
      </p:sp>
      <p:pic>
        <p:nvPicPr>
          <p:cNvPr id="328" name="Google Shape;328;p59"/>
          <p:cNvPicPr preferRelativeResize="0"/>
          <p:nvPr/>
        </p:nvPicPr>
        <p:blipFill rotWithShape="1">
          <a:blip r:embed="rId3">
            <a:alphaModFix/>
          </a:blip>
          <a:srcRect/>
          <a:stretch/>
        </p:blipFill>
        <p:spPr>
          <a:xfrm>
            <a:off x="2857211" y="574800"/>
            <a:ext cx="4869023" cy="4435288"/>
          </a:xfrm>
          <a:prstGeom prst="rect">
            <a:avLst/>
          </a:prstGeom>
          <a:noFill/>
          <a:ln>
            <a:noFill/>
          </a:ln>
        </p:spPr>
      </p:pic>
      <p:sp>
        <p:nvSpPr>
          <p:cNvPr id="329" name="Google Shape;329;p59"/>
          <p:cNvSpPr/>
          <p:nvPr/>
        </p:nvSpPr>
        <p:spPr>
          <a:xfrm>
            <a:off x="3415912" y="3190718"/>
            <a:ext cx="4168229" cy="520671"/>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 name="Google Shape;103;p17">
            <a:extLst>
              <a:ext uri="{FF2B5EF4-FFF2-40B4-BE49-F238E27FC236}">
                <a16:creationId xmlns:a16="http://schemas.microsoft.com/office/drawing/2014/main" id="{1FA27994-04FD-3E92-2860-4D3E924C8226}"/>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80BD3656-7255-D9B4-F936-1B24260564D7}"/>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Login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9" name="Google Shape;339;p60"/>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28</a:t>
            </a:fld>
            <a:endParaRPr>
              <a:latin typeface="Open Sans"/>
              <a:ea typeface="Open Sans"/>
              <a:cs typeface="Open Sans"/>
              <a:sym typeface="Open Sans"/>
            </a:endParaRPr>
          </a:p>
        </p:txBody>
      </p:sp>
      <p:pic>
        <p:nvPicPr>
          <p:cNvPr id="340" name="Google Shape;340;p60"/>
          <p:cNvPicPr preferRelativeResize="0"/>
          <p:nvPr/>
        </p:nvPicPr>
        <p:blipFill rotWithShape="1">
          <a:blip r:embed="rId3">
            <a:alphaModFix/>
          </a:blip>
          <a:srcRect/>
          <a:stretch/>
        </p:blipFill>
        <p:spPr>
          <a:xfrm>
            <a:off x="3252941" y="808801"/>
            <a:ext cx="4268396" cy="4015499"/>
          </a:xfrm>
          <a:prstGeom prst="rect">
            <a:avLst/>
          </a:prstGeom>
          <a:noFill/>
          <a:ln>
            <a:noFill/>
          </a:ln>
        </p:spPr>
      </p:pic>
      <p:sp>
        <p:nvSpPr>
          <p:cNvPr id="341" name="Google Shape;341;p60"/>
          <p:cNvSpPr/>
          <p:nvPr/>
        </p:nvSpPr>
        <p:spPr>
          <a:xfrm>
            <a:off x="3252941" y="2388846"/>
            <a:ext cx="4226111" cy="22936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42" name="Google Shape;342;p60"/>
          <p:cNvSpPr txBox="1"/>
          <p:nvPr/>
        </p:nvSpPr>
        <p:spPr>
          <a:xfrm>
            <a:off x="382385" y="1883676"/>
            <a:ext cx="2454130"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Una volta ottenuto il token JWT, in tutte le richieste successive il client dovrà aggiungere un header ‘</a:t>
            </a:r>
            <a:r>
              <a:rPr lang="it" sz="1000" b="1" i="0" u="none" strike="noStrike" cap="none">
                <a:solidFill>
                  <a:schemeClr val="accent1"/>
                </a:solidFill>
                <a:latin typeface="Open Sans"/>
                <a:ea typeface="Open Sans"/>
                <a:cs typeface="Open Sans"/>
                <a:sym typeface="Open Sans"/>
              </a:rPr>
              <a:t>’Authorization</a:t>
            </a:r>
            <a:r>
              <a:rPr lang="it" sz="1000" b="0" i="0" u="none" strike="noStrike" cap="none">
                <a:solidFill>
                  <a:schemeClr val="dk1"/>
                </a:solidFill>
                <a:latin typeface="Open Sans"/>
                <a:ea typeface="Open Sans"/>
                <a:cs typeface="Open Sans"/>
                <a:sym typeface="Open Sans"/>
              </a:rPr>
              <a:t>’’ contenente la keyword ‘</a:t>
            </a:r>
            <a:r>
              <a:rPr lang="it" sz="1000" b="1" i="0" u="none" strike="noStrike" cap="none">
                <a:solidFill>
                  <a:schemeClr val="accent2"/>
                </a:solidFill>
                <a:latin typeface="Open Sans"/>
                <a:ea typeface="Open Sans"/>
                <a:cs typeface="Open Sans"/>
                <a:sym typeface="Open Sans"/>
              </a:rPr>
              <a:t>’Bearer</a:t>
            </a:r>
            <a:r>
              <a:rPr lang="it" sz="1000" b="0" i="0" u="none" strike="noStrike" cap="none">
                <a:solidFill>
                  <a:schemeClr val="dk1"/>
                </a:solidFill>
                <a:latin typeface="Open Sans"/>
                <a:ea typeface="Open Sans"/>
                <a:cs typeface="Open Sans"/>
                <a:sym typeface="Open Sans"/>
              </a:rPr>
              <a:t>’’ seguita dal </a:t>
            </a:r>
            <a:r>
              <a:rPr lang="it" sz="1000" b="1" i="0" u="none" strike="noStrike" cap="none">
                <a:solidFill>
                  <a:schemeClr val="accent3"/>
                </a:solidFill>
                <a:latin typeface="Open Sans"/>
                <a:ea typeface="Open Sans"/>
                <a:cs typeface="Open Sans"/>
                <a:sym typeface="Open Sans"/>
              </a:rPr>
              <a:t>token</a:t>
            </a:r>
            <a:r>
              <a:rPr lang="it" sz="1000" b="0" i="0" u="none" strike="noStrike" cap="none">
                <a:solidFill>
                  <a:schemeClr val="dk1"/>
                </a:solidFill>
                <a:latin typeface="Open Sans"/>
                <a:ea typeface="Open Sans"/>
                <a:cs typeface="Open Sans"/>
                <a:sym typeface="Open Sans"/>
              </a:rPr>
              <a:t>.</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In caso di scadenza del token o di sua revoca da parte del server, il client dovrà effettuare nuovamente il login per ottenere un nuovo token valido.</a:t>
            </a:r>
            <a:endParaRPr sz="1000" b="0" i="0" u="none" strike="noStrike" cap="none">
              <a:solidFill>
                <a:schemeClr val="dk1"/>
              </a:solidFill>
              <a:latin typeface="Open Sans"/>
              <a:ea typeface="Open Sans"/>
              <a:cs typeface="Open Sans"/>
              <a:sym typeface="Open Sans"/>
            </a:endParaRPr>
          </a:p>
        </p:txBody>
      </p:sp>
      <p:sp>
        <p:nvSpPr>
          <p:cNvPr id="11" name="Google Shape;103;p17">
            <a:extLst>
              <a:ext uri="{FF2B5EF4-FFF2-40B4-BE49-F238E27FC236}">
                <a16:creationId xmlns:a16="http://schemas.microsoft.com/office/drawing/2014/main" id="{6FF3B59F-883C-8351-C225-5142C19C76CB}"/>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2" name="Google Shape;104;p17">
            <a:extLst>
              <a:ext uri="{FF2B5EF4-FFF2-40B4-BE49-F238E27FC236}">
                <a16:creationId xmlns:a16="http://schemas.microsoft.com/office/drawing/2014/main" id="{8ADE082E-8102-EE12-AAFA-1FFDCF95E68A}"/>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Endpoint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52" name="Google Shape;352;p61"/>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29</a:t>
            </a:fld>
            <a:endParaRPr>
              <a:latin typeface="Open Sans"/>
              <a:ea typeface="Open Sans"/>
              <a:cs typeface="Open Sans"/>
              <a:sym typeface="Open Sans"/>
            </a:endParaRPr>
          </a:p>
        </p:txBody>
      </p:sp>
      <p:pic>
        <p:nvPicPr>
          <p:cNvPr id="353" name="Google Shape;353;p61"/>
          <p:cNvPicPr preferRelativeResize="0"/>
          <p:nvPr/>
        </p:nvPicPr>
        <p:blipFill rotWithShape="1">
          <a:blip r:embed="rId3">
            <a:alphaModFix/>
          </a:blip>
          <a:srcRect/>
          <a:stretch/>
        </p:blipFill>
        <p:spPr>
          <a:xfrm>
            <a:off x="3200399" y="835440"/>
            <a:ext cx="5127485" cy="3988860"/>
          </a:xfrm>
          <a:prstGeom prst="rect">
            <a:avLst/>
          </a:prstGeom>
          <a:noFill/>
          <a:ln>
            <a:noFill/>
          </a:ln>
        </p:spPr>
      </p:pic>
      <p:sp>
        <p:nvSpPr>
          <p:cNvPr id="9" name="Google Shape;103;p17">
            <a:extLst>
              <a:ext uri="{FF2B5EF4-FFF2-40B4-BE49-F238E27FC236}">
                <a16:creationId xmlns:a16="http://schemas.microsoft.com/office/drawing/2014/main" id="{801AA1BA-F624-8499-FB62-1F97C05D614C}"/>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03167F82-EFFF-ADCD-C2CB-3849D555887F}"/>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Endpoint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6" name="Google Shape;56;p2"/>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Fino a questo momento tutti i web services che sono stati illustrati prevedono un </a:t>
            </a:r>
            <a:r>
              <a:rPr lang="it" sz="1000" b="1" i="0" u="none" strike="noStrike" cap="none">
                <a:solidFill>
                  <a:schemeClr val="accent1"/>
                </a:solidFill>
                <a:latin typeface="Open Sans"/>
                <a:ea typeface="Open Sans"/>
                <a:cs typeface="Open Sans"/>
                <a:sym typeface="Open Sans"/>
              </a:rPr>
              <a:t>accesso pubblico </a:t>
            </a:r>
            <a:r>
              <a:rPr lang="it" sz="1000" b="0" i="0" u="none" strike="noStrike" cap="none">
                <a:solidFill>
                  <a:schemeClr val="dk1"/>
                </a:solidFill>
                <a:latin typeface="Open Sans"/>
                <a:ea typeface="Open Sans"/>
                <a:cs typeface="Open Sans"/>
                <a:sym typeface="Open Sans"/>
              </a:rPr>
              <a:t>agli endpoint: chiunque in grado di accedere al server che ospita il Web Service e che sia a conoscenza della URL di un servizio può invocarlo liberamente.</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In genere, soprattutto in ambito enterprise, si necessita di un sistema di sicurezza che permetta di consentire l’accesso agli endpoint dei servizi solo ad </a:t>
            </a:r>
            <a:r>
              <a:rPr lang="it" sz="1000" b="1" i="0" u="none" strike="noStrike" cap="none">
                <a:solidFill>
                  <a:schemeClr val="accent2"/>
                </a:solidFill>
                <a:latin typeface="Open Sans"/>
                <a:ea typeface="Open Sans"/>
                <a:cs typeface="Open Sans"/>
                <a:sym typeface="Open Sans"/>
              </a:rPr>
              <a:t>utenti autorizzati</a:t>
            </a:r>
            <a:r>
              <a:rPr lang="it" sz="1000" b="0" i="0" u="none" strike="noStrike" cap="none">
                <a:solidFill>
                  <a:schemeClr val="dk1"/>
                </a:solidFill>
                <a:latin typeface="Open Sans"/>
                <a:ea typeface="Open Sans"/>
                <a:cs typeface="Open Sans"/>
                <a:sym typeface="Open Sans"/>
              </a:rPr>
              <a:t>.</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Inoltre spesso, gli stessi utenti, pur essendo riconosciuti dal sistema, devono poter accedere a risorse differenti in base al proprio ruolo: si pensi ad esempio ad utenti ‘base’’ che possono accedere alle funzioni di consultazione dati e ad utenti ‘’avanzati’’ che invece possono modificare i dati, oppure ad utenti ‘’amministratori’’ che possono accedere a impostazioni del sistema interdette a tutti gli altri tipi di utente.</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Per rispondere a queste esigenze sono stati sviluppati moltissimi meccanismi di autenticazione e autorizzazione, che permettono di mettere in sicurezza i sistemi. </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Tra i sistemi più diffusi e semplici da utilizzare nell’ambito dei servizi REST c’è senz’altro lo </a:t>
            </a:r>
            <a:r>
              <a:rPr lang="it" sz="1000" b="1" i="0" u="none" strike="noStrike" cap="none">
                <a:solidFill>
                  <a:schemeClr val="accent3"/>
                </a:solidFill>
                <a:latin typeface="Open Sans"/>
                <a:ea typeface="Open Sans"/>
                <a:cs typeface="Open Sans"/>
                <a:sym typeface="Open Sans"/>
              </a:rPr>
              <a:t>standard JWT (JSON Web Token)</a:t>
            </a:r>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p:txBody>
      </p:sp>
      <p:sp>
        <p:nvSpPr>
          <p:cNvPr id="57" name="Google Shape;57;p2"/>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3</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69866F73-C0D4-940E-F44A-CDE5A749E584}"/>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C2417D86-65E1-88AD-B59A-01A44A546263}"/>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Introduzione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0"/>
        <p:cNvGrpSpPr/>
        <p:nvPr/>
      </p:nvGrpSpPr>
      <p:grpSpPr>
        <a:xfrm>
          <a:off x="0" y="0"/>
          <a:ext cx="0" cy="0"/>
          <a:chOff x="0" y="0"/>
          <a:chExt cx="0" cy="0"/>
        </a:xfrm>
      </p:grpSpPr>
      <p:sp>
        <p:nvSpPr>
          <p:cNvPr id="411" name="Google Shape;411;p47"/>
          <p:cNvSpPr txBox="1">
            <a:spLocks noGrp="1"/>
          </p:cNvSpPr>
          <p:nvPr>
            <p:ph type="ctrTitle"/>
          </p:nvPr>
        </p:nvSpPr>
        <p:spPr>
          <a:xfrm>
            <a:off x="347000" y="3885850"/>
            <a:ext cx="3679800" cy="1047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ct val="133333"/>
              <a:buNone/>
            </a:pPr>
            <a:r>
              <a:rPr lang="it" sz="3000" dirty="0"/>
              <a:t>GRAZIE</a:t>
            </a:r>
            <a:br>
              <a:rPr lang="it" sz="3000" dirty="0"/>
            </a:br>
            <a:r>
              <a:rPr lang="it" sz="1200" dirty="0"/>
              <a:t>Epicode</a:t>
            </a:r>
            <a:br>
              <a:rPr lang="it" sz="1200" dirty="0"/>
            </a:br>
            <a:endParaRPr sz="1200" b="0" dirty="0">
              <a:solidFill>
                <a:srgbClr val="5E5E5E"/>
              </a:solidFill>
            </a:endParaRPr>
          </a:p>
          <a:p>
            <a:pPr marL="0" lvl="0" indent="0" algn="l" rtl="0">
              <a:lnSpc>
                <a:spcPct val="100000"/>
              </a:lnSpc>
              <a:spcBef>
                <a:spcPts val="0"/>
              </a:spcBef>
              <a:spcAft>
                <a:spcPts val="0"/>
              </a:spcAft>
              <a:buSzPct val="133333"/>
              <a:buNone/>
            </a:pPr>
            <a:endParaRPr sz="30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7" name="Google Shape;67;p3"/>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JWT è uno standard  (RFC 7519) impiegato per autenticare le richieste ai Web Services durante lo scambio di informazioni tra client e server. Esso si basa su un oggetto, chiamato token, che ha una rappresentazione JSON ed è composto da tre elementi:</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Header</a:t>
            </a:r>
            <a:endParaRPr sz="1000" b="0" i="0" u="none" strike="noStrike" cap="none">
              <a:solidFill>
                <a:schemeClr val="dk1"/>
              </a:solidFill>
              <a:latin typeface="Open Sans"/>
              <a:ea typeface="Open Sans"/>
              <a:cs typeface="Open Sans"/>
              <a:sym typeface="Open Sans"/>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Payload (in set di informazioni chiamate claims)</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Signature</a:t>
            </a:r>
            <a:endParaRPr/>
          </a:p>
          <a:p>
            <a:pPr marL="0" marR="0" lvl="0" indent="0" algn="l" rtl="0">
              <a:lnSpc>
                <a:spcPct val="150000"/>
              </a:lnSpc>
              <a:spcBef>
                <a:spcPts val="500"/>
              </a:spcBef>
              <a:spcAft>
                <a:spcPts val="0"/>
              </a:spcAft>
              <a:buNone/>
            </a:pPr>
            <a:r>
              <a:rPr lang="it" sz="1000" b="0" i="0" u="none" strike="noStrike" cap="none">
                <a:solidFill>
                  <a:schemeClr val="dk1"/>
                </a:solidFill>
                <a:latin typeface="Open Sans"/>
                <a:ea typeface="Open Sans"/>
                <a:cs typeface="Open Sans"/>
                <a:sym typeface="Open Sans"/>
              </a:rPr>
              <a:t>La signature è importante in quanto per garantire al sicurezza del sistema, un token JWT può essere firmato tramite un algoritmo di cifratura, come SHA256, che ne garantisce l’integrità.</a:t>
            </a:r>
            <a:endParaRPr/>
          </a:p>
          <a:p>
            <a:pPr marL="0" marR="0" lvl="0" indent="0" algn="l" rtl="0">
              <a:lnSpc>
                <a:spcPct val="150000"/>
              </a:lnSpc>
              <a:spcBef>
                <a:spcPts val="500"/>
              </a:spcBef>
              <a:spcAft>
                <a:spcPts val="0"/>
              </a:spcAft>
              <a:buNone/>
            </a:pPr>
            <a:r>
              <a:rPr lang="it" sz="1000" b="0" i="0" u="none" strike="noStrike" cap="none">
                <a:solidFill>
                  <a:schemeClr val="dk1"/>
                </a:solidFill>
                <a:latin typeface="Open Sans"/>
                <a:ea typeface="Open Sans"/>
                <a:cs typeface="Open Sans"/>
                <a:sym typeface="Open Sans"/>
              </a:rPr>
              <a:t>L’impiego di questo standard consente al client di inviare le credenziali usa sola volta in fase di autenticazione e poi di garantire l’accesso protetto agli endpoint dei servizi grazie al token.</a:t>
            </a:r>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p:txBody>
      </p:sp>
      <p:sp>
        <p:nvSpPr>
          <p:cNvPr id="68" name="Google Shape;68;p3"/>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4</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D6368F6F-FE67-63DC-B070-A68C4C37E039}"/>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FE525C79-B415-4AA7-88D7-3324B22E266F}"/>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JWT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8" name="Google Shape;78;p4"/>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5</a:t>
            </a:fld>
            <a:endParaRPr>
              <a:latin typeface="Open Sans"/>
              <a:ea typeface="Open Sans"/>
              <a:cs typeface="Open Sans"/>
              <a:sym typeface="Open Sans"/>
            </a:endParaRPr>
          </a:p>
        </p:txBody>
      </p:sp>
      <p:pic>
        <p:nvPicPr>
          <p:cNvPr id="79" name="Google Shape;79;p4"/>
          <p:cNvPicPr preferRelativeResize="0"/>
          <p:nvPr/>
        </p:nvPicPr>
        <p:blipFill rotWithShape="1">
          <a:blip r:embed="rId3">
            <a:alphaModFix/>
          </a:blip>
          <a:srcRect/>
          <a:stretch/>
        </p:blipFill>
        <p:spPr>
          <a:xfrm>
            <a:off x="1720245" y="1485603"/>
            <a:ext cx="5703510" cy="3408294"/>
          </a:xfrm>
          <a:prstGeom prst="rect">
            <a:avLst/>
          </a:prstGeom>
          <a:noFill/>
          <a:ln>
            <a:noFill/>
          </a:ln>
        </p:spPr>
      </p:pic>
      <p:sp>
        <p:nvSpPr>
          <p:cNvPr id="9" name="Google Shape;103;p17">
            <a:extLst>
              <a:ext uri="{FF2B5EF4-FFF2-40B4-BE49-F238E27FC236}">
                <a16:creationId xmlns:a16="http://schemas.microsoft.com/office/drawing/2014/main" id="{22A5E3CC-D561-761C-0CAF-6A3AFD508DCC}"/>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CFA2A7A0-943E-B70C-57BA-0A8766361FA1}"/>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JWT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5"/>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228600" marR="0" lvl="0" indent="-228600" algn="l" rtl="0">
              <a:lnSpc>
                <a:spcPct val="150000"/>
              </a:lnSpc>
              <a:spcBef>
                <a:spcPts val="500"/>
              </a:spcBef>
              <a:spcAft>
                <a:spcPts val="0"/>
              </a:spcAft>
              <a:buClr>
                <a:srgbClr val="000000"/>
              </a:buClr>
              <a:buSzPts val="1000"/>
              <a:buFont typeface="Arial"/>
              <a:buAutoNum type="arabicPeriod"/>
            </a:pPr>
            <a:r>
              <a:rPr lang="it" sz="1000" b="0" i="0" u="none" strike="noStrike" cap="none" dirty="0">
                <a:solidFill>
                  <a:schemeClr val="dk1"/>
                </a:solidFill>
                <a:latin typeface="Open Sans"/>
                <a:ea typeface="Open Sans"/>
                <a:cs typeface="Open Sans"/>
                <a:sym typeface="Open Sans"/>
              </a:rPr>
              <a:t>Il client effettua l’accesso inviando le credenziali all’Identity Provider</a:t>
            </a:r>
            <a:endParaRPr dirty="0"/>
          </a:p>
          <a:p>
            <a:pPr marL="228600" marR="0" lvl="0" indent="-228600" algn="l" rtl="0">
              <a:lnSpc>
                <a:spcPct val="150000"/>
              </a:lnSpc>
              <a:spcBef>
                <a:spcPts val="500"/>
              </a:spcBef>
              <a:spcAft>
                <a:spcPts val="0"/>
              </a:spcAft>
              <a:buClr>
                <a:srgbClr val="000000"/>
              </a:buClr>
              <a:buSzPts val="1000"/>
              <a:buFont typeface="Arial"/>
              <a:buAutoNum type="arabicPeriod"/>
            </a:pPr>
            <a:r>
              <a:rPr lang="it" sz="1000" b="0" i="0" u="none" strike="noStrike" cap="none" dirty="0">
                <a:solidFill>
                  <a:schemeClr val="dk1"/>
                </a:solidFill>
                <a:latin typeface="Open Sans"/>
                <a:ea typeface="Open Sans"/>
                <a:cs typeface="Open Sans"/>
                <a:sym typeface="Open Sans"/>
              </a:rPr>
              <a:t>L’Identity Provider verifica le credenziali e, se sono OK, recupera i dati dell’utente, genera un token JWT contenente informazioni sull’utente e permessi a lui associati ed imposta una data di scadenza sul token</a:t>
            </a:r>
            <a:endParaRPr dirty="0"/>
          </a:p>
          <a:p>
            <a:pPr marL="228600" marR="0" lvl="0" indent="-228600" algn="l" rtl="0">
              <a:lnSpc>
                <a:spcPct val="150000"/>
              </a:lnSpc>
              <a:spcBef>
                <a:spcPts val="500"/>
              </a:spcBef>
              <a:spcAft>
                <a:spcPts val="0"/>
              </a:spcAft>
              <a:buClr>
                <a:srgbClr val="000000"/>
              </a:buClr>
              <a:buSzPts val="1000"/>
              <a:buFont typeface="Arial"/>
              <a:buAutoNum type="arabicPeriod"/>
            </a:pPr>
            <a:r>
              <a:rPr lang="it" sz="1000" b="0" i="0" u="none" strike="noStrike" cap="none" dirty="0">
                <a:solidFill>
                  <a:schemeClr val="dk1"/>
                </a:solidFill>
                <a:latin typeface="Open Sans"/>
                <a:ea typeface="Open Sans"/>
                <a:cs typeface="Open Sans"/>
                <a:sym typeface="Open Sans"/>
              </a:rPr>
              <a:t>L’identity Provider firma ed eventualmente cripta il token JWT e lo invia al client come risposta alla richiesta di login</a:t>
            </a:r>
            <a:endParaRPr dirty="0"/>
          </a:p>
          <a:p>
            <a:pPr marL="228600" marR="0" lvl="0" indent="-228600" algn="l" rtl="0">
              <a:lnSpc>
                <a:spcPct val="150000"/>
              </a:lnSpc>
              <a:spcBef>
                <a:spcPts val="500"/>
              </a:spcBef>
              <a:spcAft>
                <a:spcPts val="0"/>
              </a:spcAft>
              <a:buClr>
                <a:srgbClr val="000000"/>
              </a:buClr>
              <a:buSzPts val="1000"/>
              <a:buFont typeface="Arial"/>
              <a:buAutoNum type="arabicPeriod"/>
            </a:pPr>
            <a:r>
              <a:rPr lang="it" sz="1000" b="0" i="0" u="none" strike="noStrike" cap="none" dirty="0">
                <a:solidFill>
                  <a:schemeClr val="dk1"/>
                </a:solidFill>
                <a:latin typeface="Open Sans"/>
                <a:ea typeface="Open Sans"/>
                <a:cs typeface="Open Sans"/>
                <a:sym typeface="Open Sans"/>
              </a:rPr>
              <a:t>Il client memorizza il token per la durata della validità dello stesso</a:t>
            </a:r>
            <a:endParaRPr dirty="0"/>
          </a:p>
          <a:p>
            <a:pPr marL="228600" marR="0" lvl="0" indent="-228600" algn="l" rtl="0">
              <a:lnSpc>
                <a:spcPct val="150000"/>
              </a:lnSpc>
              <a:spcBef>
                <a:spcPts val="500"/>
              </a:spcBef>
              <a:spcAft>
                <a:spcPts val="0"/>
              </a:spcAft>
              <a:buClr>
                <a:srgbClr val="000000"/>
              </a:buClr>
              <a:buSzPts val="1000"/>
              <a:buFont typeface="Arial"/>
              <a:buAutoNum type="arabicPeriod"/>
            </a:pPr>
            <a:r>
              <a:rPr lang="it" sz="1000" b="0" i="0" u="none" strike="noStrike" cap="none" dirty="0">
                <a:solidFill>
                  <a:schemeClr val="dk1"/>
                </a:solidFill>
                <a:latin typeface="Open Sans"/>
                <a:ea typeface="Open Sans"/>
                <a:cs typeface="Open Sans"/>
                <a:sym typeface="Open Sans"/>
              </a:rPr>
              <a:t>Il client invia il token JWT in un apposito Authorization header per ogni successiva richiesta effettuata al servizio</a:t>
            </a:r>
            <a:endParaRPr dirty="0"/>
          </a:p>
          <a:p>
            <a:pPr marL="228600" marR="0" lvl="0" indent="-228600" algn="l" rtl="0">
              <a:lnSpc>
                <a:spcPct val="150000"/>
              </a:lnSpc>
              <a:spcBef>
                <a:spcPts val="500"/>
              </a:spcBef>
              <a:spcAft>
                <a:spcPts val="0"/>
              </a:spcAft>
              <a:buClr>
                <a:srgbClr val="000000"/>
              </a:buClr>
              <a:buSzPts val="1000"/>
              <a:buFont typeface="Arial"/>
              <a:buAutoNum type="arabicPeriod"/>
            </a:pPr>
            <a:r>
              <a:rPr lang="it" sz="1000" b="0" i="0" u="none" strike="noStrike" cap="none" dirty="0">
                <a:solidFill>
                  <a:schemeClr val="dk1"/>
                </a:solidFill>
                <a:latin typeface="Open Sans"/>
                <a:ea typeface="Open Sans"/>
                <a:cs typeface="Open Sans"/>
                <a:sym typeface="Open Sans"/>
              </a:rPr>
              <a:t>Per ogni richiesta, il servizio estrae il token dall’Authorization header, lo decripta e ne verifica la firma. Se il token è valido, estrae i dati utente ed i permessi e verifica se esso ha i permessi necessari per accedere alla funzione chiamata, appoggiandosi eventualmente all’Identity Provider</a:t>
            </a:r>
            <a:endParaRPr dirty="0"/>
          </a:p>
          <a:p>
            <a:pPr marL="0" marR="0" lvl="0" indent="0" algn="l" rtl="0">
              <a:lnSpc>
                <a:spcPct val="150000"/>
              </a:lnSpc>
              <a:spcBef>
                <a:spcPts val="500"/>
              </a:spcBef>
              <a:spcAft>
                <a:spcPts val="0"/>
              </a:spcAft>
              <a:buNone/>
            </a:pPr>
            <a:r>
              <a:rPr lang="it" sz="1000" b="0" i="0" u="none" strike="noStrike" cap="none" dirty="0">
                <a:solidFill>
                  <a:schemeClr val="dk1"/>
                </a:solidFill>
                <a:latin typeface="Open Sans"/>
                <a:ea typeface="Open Sans"/>
                <a:cs typeface="Open Sans"/>
                <a:sym typeface="Open Sans"/>
              </a:rPr>
              <a:t>Questo flusso garantisce grande flessibilità e semplicità di implementazione mantenendo al contempo un elevato grado di sicurezza.</a:t>
            </a:r>
            <a:endParaRPr sz="1000" b="0" i="0" u="none" strike="noStrike" cap="none" dirty="0">
              <a:solidFill>
                <a:schemeClr val="dk1"/>
              </a:solidFill>
              <a:latin typeface="Open Sans"/>
              <a:ea typeface="Open Sans"/>
              <a:cs typeface="Open Sans"/>
              <a:sym typeface="Open Sans"/>
            </a:endParaRPr>
          </a:p>
        </p:txBody>
      </p:sp>
      <p:sp>
        <p:nvSpPr>
          <p:cNvPr id="90" name="Google Shape;90;p5"/>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6</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91BECB20-59D4-5162-32DE-72E7C35B6CB3}"/>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E4FB7D54-7905-167F-709F-4CF505C1C51B}"/>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JWT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100" name="Google Shape;100;p6"/>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Spring mette a disposizione numerosi strumenti per la gestione degli aspetti relativi alla sicurezza delle applicazioni. Tra questi strumenti c’è il supporto completo allo standard JWT. Il modulo dedicato alla sicurezza è denominato Spring Security ed ha le seguenti caratteristiche:</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Supporto completo ed espandibile a Autenticazione ed Autorizzazione</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Protezione da attacchi di tipo session fixation, clickjacking, cross site request forgery (CSRF)…</a:t>
            </a:r>
            <a:endParaRPr/>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a:solidFill>
                  <a:schemeClr val="dk1"/>
                </a:solidFill>
                <a:latin typeface="Open Sans"/>
                <a:ea typeface="Open Sans"/>
                <a:cs typeface="Open Sans"/>
                <a:sym typeface="Open Sans"/>
              </a:rPr>
              <a:t>Integrazione con Spring Web MVC</a:t>
            </a:r>
            <a:endParaRPr/>
          </a:p>
          <a:p>
            <a:pPr marL="0" marR="0" lvl="0" indent="0" algn="l" rtl="0">
              <a:lnSpc>
                <a:spcPct val="150000"/>
              </a:lnSpc>
              <a:spcBef>
                <a:spcPts val="500"/>
              </a:spcBef>
              <a:spcAft>
                <a:spcPts val="0"/>
              </a:spcAft>
              <a:buNone/>
            </a:pPr>
            <a:r>
              <a:rPr lang="it" sz="1000" b="0" i="0" u="none" strike="noStrike" cap="none">
                <a:solidFill>
                  <a:schemeClr val="dk1"/>
                </a:solidFill>
                <a:latin typeface="Open Sans"/>
                <a:ea typeface="Open Sans"/>
                <a:cs typeface="Open Sans"/>
                <a:sym typeface="Open Sans"/>
              </a:rPr>
              <a:t>Per aggiungere il supporto a Spring Security e JWT in un progetto Spring Boot è come al solito sufficiente aggiungere al pom.xml le seguenti dipendenze:</a:t>
            </a:r>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p:txBody>
      </p:sp>
      <p:sp>
        <p:nvSpPr>
          <p:cNvPr id="101" name="Google Shape;101;p6"/>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7</a:t>
            </a:fld>
            <a:endParaRPr>
              <a:latin typeface="Open Sans"/>
              <a:ea typeface="Open Sans"/>
              <a:cs typeface="Open Sans"/>
              <a:sym typeface="Open Sans"/>
            </a:endParaRPr>
          </a:p>
        </p:txBody>
      </p:sp>
      <p:pic>
        <p:nvPicPr>
          <p:cNvPr id="102" name="Google Shape;102;p6"/>
          <p:cNvPicPr preferRelativeResize="0"/>
          <p:nvPr/>
        </p:nvPicPr>
        <p:blipFill rotWithShape="1">
          <a:blip r:embed="rId3">
            <a:alphaModFix/>
          </a:blip>
          <a:srcRect/>
          <a:stretch/>
        </p:blipFill>
        <p:spPr>
          <a:xfrm>
            <a:off x="2857211" y="3620857"/>
            <a:ext cx="3972479" cy="1495634"/>
          </a:xfrm>
          <a:prstGeom prst="rect">
            <a:avLst/>
          </a:prstGeom>
          <a:noFill/>
          <a:ln>
            <a:noFill/>
          </a:ln>
        </p:spPr>
      </p:pic>
      <p:sp>
        <p:nvSpPr>
          <p:cNvPr id="10" name="Google Shape;103;p17">
            <a:extLst>
              <a:ext uri="{FF2B5EF4-FFF2-40B4-BE49-F238E27FC236}">
                <a16:creationId xmlns:a16="http://schemas.microsoft.com/office/drawing/2014/main" id="{569215E9-249D-A4B8-CEB9-39BB62047447}"/>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95250B7C-4AF8-F629-DF0D-50D2C7EBA212}"/>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JWT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2" name="Google Shape;112;p7"/>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Le funzioni di firma e cifratura del token JWT necessitano di una chiave segreta per poter essere utilizzate.</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La chiave, che può essere condivisa tra più applicazioni che hanno in comune lo stesso Entity Provider, viene impiegata dal sistema per applicare gli algoritmi di firma, cifratura e successiva decodifica del token. Essa viene combinata con l’header ed il payload del token per generare un hash univoco.</a:t>
            </a:r>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E’ possibile specificare la chiave segreta all’interno del file application.properties:</a:t>
            </a:r>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a:p>
            <a:pPr marL="0" marR="0" lvl="0" indent="0" algn="l" rtl="0">
              <a:lnSpc>
                <a:spcPct val="150000"/>
              </a:lnSpc>
              <a:spcBef>
                <a:spcPts val="500"/>
              </a:spcBef>
              <a:spcAft>
                <a:spcPts val="0"/>
              </a:spcAft>
              <a:buClr>
                <a:srgbClr val="000000"/>
              </a:buClr>
              <a:buSzPts val="1000"/>
              <a:buFont typeface="Arial"/>
              <a:buNone/>
            </a:pPr>
            <a:r>
              <a:rPr lang="it" sz="1000" b="0" i="0" u="none" strike="noStrike" cap="none">
                <a:solidFill>
                  <a:schemeClr val="dk1"/>
                </a:solidFill>
                <a:latin typeface="Open Sans"/>
                <a:ea typeface="Open Sans"/>
                <a:cs typeface="Open Sans"/>
                <a:sym typeface="Open Sans"/>
              </a:rPr>
              <a:t>Oltre alla chiave, è utile inserire in configurazione la durata prevista per la validità dei token, trascorsa la quale un token non sarà più considerato valido.</a:t>
            </a:r>
            <a:endParaRPr/>
          </a:p>
          <a:p>
            <a:pPr marL="0" marR="0" lvl="0" indent="0" algn="l" rtl="0">
              <a:lnSpc>
                <a:spcPct val="150000"/>
              </a:lnSpc>
              <a:spcBef>
                <a:spcPts val="500"/>
              </a:spcBef>
              <a:spcAft>
                <a:spcPts val="0"/>
              </a:spcAft>
              <a:buClr>
                <a:srgbClr val="000000"/>
              </a:buClr>
              <a:buSzPts val="1000"/>
              <a:buFont typeface="Arial"/>
              <a:buNone/>
            </a:pPr>
            <a:endParaRPr sz="1000" b="0" i="0" u="none" strike="noStrike" cap="none">
              <a:solidFill>
                <a:schemeClr val="dk1"/>
              </a:solidFill>
              <a:latin typeface="Open Sans"/>
              <a:ea typeface="Open Sans"/>
              <a:cs typeface="Open Sans"/>
              <a:sym typeface="Open Sans"/>
            </a:endParaRPr>
          </a:p>
        </p:txBody>
      </p:sp>
      <p:sp>
        <p:nvSpPr>
          <p:cNvPr id="113" name="Google Shape;113;p7"/>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8</a:t>
            </a:fld>
            <a:endParaRPr>
              <a:latin typeface="Open Sans"/>
              <a:ea typeface="Open Sans"/>
              <a:cs typeface="Open Sans"/>
              <a:sym typeface="Open Sans"/>
            </a:endParaRPr>
          </a:p>
        </p:txBody>
      </p:sp>
      <p:pic>
        <p:nvPicPr>
          <p:cNvPr id="114" name="Google Shape;114;p7"/>
          <p:cNvPicPr preferRelativeResize="0"/>
          <p:nvPr/>
        </p:nvPicPr>
        <p:blipFill rotWithShape="1">
          <a:blip r:embed="rId3">
            <a:alphaModFix/>
          </a:blip>
          <a:srcRect/>
          <a:stretch/>
        </p:blipFill>
        <p:spPr>
          <a:xfrm>
            <a:off x="309019" y="3281725"/>
            <a:ext cx="2105319" cy="447737"/>
          </a:xfrm>
          <a:prstGeom prst="rect">
            <a:avLst/>
          </a:prstGeom>
          <a:noFill/>
          <a:ln>
            <a:noFill/>
          </a:ln>
        </p:spPr>
      </p:pic>
      <p:sp>
        <p:nvSpPr>
          <p:cNvPr id="10" name="Google Shape;103;p17">
            <a:extLst>
              <a:ext uri="{FF2B5EF4-FFF2-40B4-BE49-F238E27FC236}">
                <a16:creationId xmlns:a16="http://schemas.microsoft.com/office/drawing/2014/main" id="{E2CF4FE3-3CF7-CEE8-2249-66A5C17FA987}"/>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1" name="Google Shape;104;p17">
            <a:extLst>
              <a:ext uri="{FF2B5EF4-FFF2-40B4-BE49-F238E27FC236}">
                <a16:creationId xmlns:a16="http://schemas.microsoft.com/office/drawing/2014/main" id="{AC517C8C-719C-0866-FA9C-7309CD83901D}"/>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Configurazione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4" name="Google Shape;124;p8"/>
          <p:cNvSpPr txBox="1"/>
          <p:nvPr/>
        </p:nvSpPr>
        <p:spPr>
          <a:xfrm>
            <a:off x="382383" y="1883676"/>
            <a:ext cx="8261995" cy="23142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500"/>
              </a:spcBef>
              <a:spcAft>
                <a:spcPts val="0"/>
              </a:spcAft>
              <a:buClr>
                <a:srgbClr val="000000"/>
              </a:buClr>
              <a:buSzPts val="1000"/>
              <a:buFont typeface="Arial"/>
              <a:buNone/>
            </a:pPr>
            <a:r>
              <a:rPr lang="it" sz="1000" b="0" i="0" u="none" strike="noStrike" cap="none" dirty="0">
                <a:solidFill>
                  <a:schemeClr val="dk1"/>
                </a:solidFill>
                <a:latin typeface="Open Sans"/>
                <a:ea typeface="Open Sans"/>
                <a:cs typeface="Open Sans"/>
                <a:sym typeface="Open Sans"/>
              </a:rPr>
              <a:t>Il principio alla base dell’implementazione dell’autenticazione JWT in Spring che verrà illustrato è il seguente:</a:t>
            </a:r>
            <a:endParaRPr dirty="0"/>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L’applicazione memorizza al proprio interno le informazioni relative agli utenti, in particolare username e pass</a:t>
            </a:r>
            <a:r>
              <a:rPr lang="it" sz="1000" dirty="0">
                <a:solidFill>
                  <a:schemeClr val="dk1"/>
                </a:solidFill>
                <a:latin typeface="Open Sans"/>
                <a:ea typeface="Open Sans"/>
                <a:cs typeface="Open Sans"/>
                <a:sym typeface="Open Sans"/>
              </a:rPr>
              <a:t>wo</a:t>
            </a:r>
            <a:r>
              <a:rPr lang="it" sz="1000" b="0" i="0" u="none" strike="noStrike" cap="none" dirty="0">
                <a:solidFill>
                  <a:schemeClr val="dk1"/>
                </a:solidFill>
                <a:latin typeface="Open Sans"/>
                <a:ea typeface="Open Sans"/>
                <a:cs typeface="Open Sans"/>
                <a:sym typeface="Open Sans"/>
              </a:rPr>
              <a:t>rd, ed ai ruoli ad essi associati</a:t>
            </a:r>
            <a:endParaRPr dirty="0"/>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Per ogni metodo esposto dal web service vengono definiti i ruoli autorizzati a chiamarlo</a:t>
            </a:r>
            <a:endParaRPr dirty="0"/>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L’applicazione espone un nuovo endpoint di login che il client invoca passando come argomenti username e password e che restituisce un token JWT contenente i dati dell’utente e i suoi ruoli</a:t>
            </a:r>
            <a:endParaRPr dirty="0"/>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Ogni volta che viene invocato un endpoint, il sistema cerca il token nella request e se lo trova lo decripta e  ne verifica la validità</a:t>
            </a:r>
            <a:endParaRPr dirty="0"/>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Prima di invocare l’endpoint richiesto, il sistema confronta i ruoli dell’utente dichiarati nel token con quelli necessari all’invocazione</a:t>
            </a:r>
            <a:endParaRPr dirty="0"/>
          </a:p>
          <a:p>
            <a:pPr marL="171450" marR="0" lvl="0" indent="-171450" algn="l" rtl="0">
              <a:lnSpc>
                <a:spcPct val="150000"/>
              </a:lnSpc>
              <a:spcBef>
                <a:spcPts val="500"/>
              </a:spcBef>
              <a:spcAft>
                <a:spcPts val="0"/>
              </a:spcAft>
              <a:buClr>
                <a:srgbClr val="000000"/>
              </a:buClr>
              <a:buSzPts val="1000"/>
              <a:buFont typeface="Arial"/>
              <a:buChar char="•"/>
            </a:pPr>
            <a:r>
              <a:rPr lang="it" sz="1000" b="0" i="0" u="none" strike="noStrike" cap="none" dirty="0">
                <a:solidFill>
                  <a:schemeClr val="dk1"/>
                </a:solidFill>
                <a:latin typeface="Open Sans"/>
                <a:ea typeface="Open Sans"/>
                <a:cs typeface="Open Sans"/>
                <a:sym typeface="Open Sans"/>
              </a:rPr>
              <a:t>Se i dati corrispondono, il sistema invoca l’endpoint normalmente, altrimenti restituisce un messaggio di errore ad-hoc</a:t>
            </a:r>
            <a:endParaRPr sz="1000" b="0" i="0" u="none" strike="noStrike" cap="none" dirty="0">
              <a:solidFill>
                <a:schemeClr val="dk1"/>
              </a:solidFill>
              <a:latin typeface="Open Sans"/>
              <a:ea typeface="Open Sans"/>
              <a:cs typeface="Open Sans"/>
              <a:sym typeface="Open Sans"/>
            </a:endParaRPr>
          </a:p>
        </p:txBody>
      </p:sp>
      <p:sp>
        <p:nvSpPr>
          <p:cNvPr id="125" name="Google Shape;125;p8"/>
          <p:cNvSpPr txBox="1">
            <a:spLocks noGrp="1"/>
          </p:cNvSpPr>
          <p:nvPr>
            <p:ph type="sldNum" idx="4294967295"/>
          </p:nvPr>
        </p:nvSpPr>
        <p:spPr>
          <a:xfrm>
            <a:off x="8594725" y="4662488"/>
            <a:ext cx="549275" cy="3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it" smtClean="0"/>
              <a:pPr marL="0" lvl="0" indent="0" algn="r" rtl="0">
                <a:lnSpc>
                  <a:spcPct val="100000"/>
                </a:lnSpc>
                <a:spcBef>
                  <a:spcPts val="0"/>
                </a:spcBef>
                <a:spcAft>
                  <a:spcPts val="0"/>
                </a:spcAft>
                <a:buSzPts val="1000"/>
                <a:buNone/>
              </a:pPr>
              <a:t>9</a:t>
            </a:fld>
            <a:endParaRPr>
              <a:latin typeface="Open Sans"/>
              <a:ea typeface="Open Sans"/>
              <a:cs typeface="Open Sans"/>
              <a:sym typeface="Open Sans"/>
            </a:endParaRPr>
          </a:p>
        </p:txBody>
      </p:sp>
      <p:sp>
        <p:nvSpPr>
          <p:cNvPr id="9" name="Google Shape;103;p17">
            <a:extLst>
              <a:ext uri="{FF2B5EF4-FFF2-40B4-BE49-F238E27FC236}">
                <a16:creationId xmlns:a16="http://schemas.microsoft.com/office/drawing/2014/main" id="{B4592873-8971-594E-11C8-2F3DDF2425A3}"/>
              </a:ext>
            </a:extLst>
          </p:cNvPr>
          <p:cNvSpPr txBox="1"/>
          <p:nvPr/>
        </p:nvSpPr>
        <p:spPr>
          <a:xfrm>
            <a:off x="4174250" y="20062"/>
            <a:ext cx="4837500" cy="31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it-IT" sz="1878" b="1" dirty="0">
                <a:solidFill>
                  <a:srgbClr val="FFFFFF"/>
                </a:solidFill>
                <a:latin typeface="Outfit"/>
                <a:ea typeface="Outfit"/>
                <a:cs typeface="Outfit"/>
                <a:sym typeface="Outfit"/>
              </a:rPr>
              <a:t>Spring Security</a:t>
            </a: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a:p>
            <a:pPr marL="0" lvl="0" indent="0" algn="r" rtl="0">
              <a:spcBef>
                <a:spcPts val="0"/>
              </a:spcBef>
              <a:spcAft>
                <a:spcPts val="0"/>
              </a:spcAft>
              <a:buNone/>
            </a:pPr>
            <a:endParaRPr sz="1878" b="1" dirty="0">
              <a:solidFill>
                <a:srgbClr val="FFFFFF"/>
              </a:solidFill>
              <a:latin typeface="Outfit"/>
              <a:ea typeface="Outfit"/>
              <a:cs typeface="Outfit"/>
              <a:sym typeface="Outfit"/>
            </a:endParaRPr>
          </a:p>
        </p:txBody>
      </p:sp>
      <p:sp>
        <p:nvSpPr>
          <p:cNvPr id="10" name="Google Shape;104;p17">
            <a:extLst>
              <a:ext uri="{FF2B5EF4-FFF2-40B4-BE49-F238E27FC236}">
                <a16:creationId xmlns:a16="http://schemas.microsoft.com/office/drawing/2014/main" id="{9118E31C-D0B4-F624-BF3A-0F4E0C719CE9}"/>
              </a:ext>
            </a:extLst>
          </p:cNvPr>
          <p:cNvSpPr txBox="1"/>
          <p:nvPr/>
        </p:nvSpPr>
        <p:spPr>
          <a:xfrm>
            <a:off x="4174250" y="343780"/>
            <a:ext cx="4837500" cy="316500"/>
          </a:xfrm>
          <a:prstGeom prst="rect">
            <a:avLst/>
          </a:prstGeom>
          <a:noFill/>
          <a:ln>
            <a:noFill/>
          </a:ln>
        </p:spPr>
        <p:txBody>
          <a:bodyPr spcFirstLastPara="1" wrap="square" lIns="91425" tIns="91425" rIns="91425" bIns="91425" anchor="t" anchorCtr="0">
            <a:noAutofit/>
          </a:bodyPr>
          <a:lstStyle/>
          <a:p>
            <a:pPr algn="r"/>
            <a:r>
              <a:rPr lang="it-IT" sz="1300" dirty="0">
                <a:solidFill>
                  <a:schemeClr val="bg1"/>
                </a:solidFill>
                <a:latin typeface="Outfit Medium"/>
                <a:sym typeface="Inter"/>
              </a:rPr>
              <a:t>Flusso applicativo</a:t>
            </a:r>
          </a:p>
        </p:txBody>
      </p:sp>
    </p:spTree>
  </p:cSld>
  <p:clrMapOvr>
    <a:masterClrMapping/>
  </p:clrMapOvr>
</p:sld>
</file>

<file path=ppt/theme/theme1.xml><?xml version="1.0" encoding="utf-8"?>
<a:theme xmlns:a="http://schemas.openxmlformats.org/drawingml/2006/main" name="Epicode-mis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2844</TotalTime>
  <Words>1590</Words>
  <Application>Microsoft Office PowerPoint</Application>
  <PresentationFormat>Presentazione su schermo (16:9)</PresentationFormat>
  <Paragraphs>215</Paragraphs>
  <Slides>30</Slides>
  <Notes>30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30</vt:i4>
      </vt:variant>
    </vt:vector>
  </HeadingPairs>
  <TitlesOfParts>
    <vt:vector size="37" baseType="lpstr">
      <vt:lpstr>Open Sans</vt:lpstr>
      <vt:lpstr>Outfit</vt:lpstr>
      <vt:lpstr>Arial</vt:lpstr>
      <vt:lpstr>Outfit SemiBold</vt:lpstr>
      <vt:lpstr>Outfit Medium</vt:lpstr>
      <vt:lpstr>Inter</vt:lpstr>
      <vt:lpstr>Epicode-misto</vt:lpstr>
      <vt:lpstr>Spring Boot II Giorno 4</vt:lpstr>
      <vt:lpstr>Spring Security e autenticazione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Epicode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Fondamenti di programmazione Giorno 1</dc:title>
  <cp:lastModifiedBy>Gabriele Cestra</cp:lastModifiedBy>
  <cp:revision>28</cp:revision>
  <dcterms:modified xsi:type="dcterms:W3CDTF">2022-08-03T06:07:27Z</dcterms:modified>
</cp:coreProperties>
</file>