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77" r:id="rId3"/>
    <p:sldId id="278" r:id="rId4"/>
    <p:sldId id="279" r:id="rId5"/>
    <p:sldId id="280" r:id="rId6"/>
    <p:sldId id="281" r:id="rId7"/>
    <p:sldId id="282" r:id="rId8"/>
    <p:sldId id="352" r:id="rId9"/>
    <p:sldId id="353" r:id="rId10"/>
    <p:sldId id="283" r:id="rId11"/>
    <p:sldId id="257" r:id="rId12"/>
    <p:sldId id="258" r:id="rId13"/>
    <p:sldId id="259" r:id="rId14"/>
    <p:sldId id="260" r:id="rId15"/>
    <p:sldId id="261" r:id="rId16"/>
    <p:sldId id="262" r:id="rId17"/>
    <p:sldId id="263" r:id="rId18"/>
    <p:sldId id="264" r:id="rId19"/>
    <p:sldId id="265" r:id="rId20"/>
    <p:sldId id="267" r:id="rId21"/>
    <p:sldId id="268" r:id="rId22"/>
    <p:sldId id="272" r:id="rId23"/>
    <p:sldId id="269" r:id="rId24"/>
    <p:sldId id="273" r:id="rId25"/>
    <p:sldId id="275" r:id="rId26"/>
    <p:sldId id="276" r:id="rId27"/>
    <p:sldId id="284" r:id="rId28"/>
    <p:sldId id="286" r:id="rId29"/>
    <p:sldId id="287" r:id="rId30"/>
    <p:sldId id="288" r:id="rId31"/>
    <p:sldId id="290" r:id="rId32"/>
    <p:sldId id="291" r:id="rId33"/>
    <p:sldId id="292" r:id="rId34"/>
    <p:sldId id="294" r:id="rId35"/>
    <p:sldId id="295" r:id="rId36"/>
    <p:sldId id="296" r:id="rId37"/>
    <p:sldId id="297" r:id="rId38"/>
    <p:sldId id="298" r:id="rId39"/>
    <p:sldId id="300" r:id="rId40"/>
    <p:sldId id="301" r:id="rId41"/>
    <p:sldId id="302" r:id="rId42"/>
    <p:sldId id="304" r:id="rId43"/>
    <p:sldId id="305" r:id="rId44"/>
    <p:sldId id="306" r:id="rId45"/>
    <p:sldId id="307" r:id="rId46"/>
    <p:sldId id="309" r:id="rId47"/>
    <p:sldId id="310" r:id="rId48"/>
    <p:sldId id="311" r:id="rId49"/>
    <p:sldId id="312" r:id="rId50"/>
    <p:sldId id="314" r:id="rId51"/>
    <p:sldId id="315" r:id="rId52"/>
    <p:sldId id="316" r:id="rId53"/>
    <p:sldId id="318" r:id="rId54"/>
    <p:sldId id="319" r:id="rId55"/>
    <p:sldId id="320" r:id="rId56"/>
    <p:sldId id="322" r:id="rId57"/>
    <p:sldId id="323" r:id="rId58"/>
    <p:sldId id="324" r:id="rId59"/>
    <p:sldId id="326" r:id="rId60"/>
    <p:sldId id="327" r:id="rId61"/>
    <p:sldId id="328" r:id="rId62"/>
    <p:sldId id="329" r:id="rId63"/>
    <p:sldId id="331" r:id="rId64"/>
    <p:sldId id="332" r:id="rId65"/>
    <p:sldId id="334" r:id="rId66"/>
    <p:sldId id="335" r:id="rId67"/>
    <p:sldId id="336" r:id="rId68"/>
    <p:sldId id="337" r:id="rId69"/>
    <p:sldId id="339" r:id="rId70"/>
    <p:sldId id="340" r:id="rId71"/>
    <p:sldId id="341" r:id="rId72"/>
    <p:sldId id="343" r:id="rId73"/>
    <p:sldId id="344" r:id="rId74"/>
    <p:sldId id="345" r:id="rId75"/>
    <p:sldId id="347" r:id="rId76"/>
    <p:sldId id="348" r:id="rId77"/>
    <p:sldId id="349" r:id="rId78"/>
    <p:sldId id="351" r:id="rId79"/>
    <p:sldId id="354" r:id="rId80"/>
    <p:sldId id="355" r:id="rId81"/>
    <p:sldId id="356" r:id="rId82"/>
    <p:sldId id="358" r:id="rId83"/>
    <p:sldId id="359" r:id="rId84"/>
    <p:sldId id="360" r:id="rId85"/>
    <p:sldId id="362" r:id="rId86"/>
    <p:sldId id="363" r:id="rId87"/>
    <p:sldId id="364" r:id="rId88"/>
    <p:sldId id="366" r:id="rId89"/>
    <p:sldId id="367" r:id="rId90"/>
    <p:sldId id="368" r:id="rId91"/>
    <p:sldId id="370" r:id="rId9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3" autoAdjust="0"/>
    <p:restoredTop sz="69540" autoAdjust="0"/>
  </p:normalViewPr>
  <p:slideViewPr>
    <p:cSldViewPr>
      <p:cViewPr varScale="1">
        <p:scale>
          <a:sx n="79" d="100"/>
          <a:sy n="79" d="100"/>
        </p:scale>
        <p:origin x="4062" y="90"/>
      </p:cViewPr>
      <p:guideLst>
        <p:guide orient="horz" pos="2160"/>
        <p:guide pos="2880"/>
      </p:guideLst>
    </p:cSldViewPr>
  </p:slideViewPr>
  <p:outlineViewPr>
    <p:cViewPr>
      <p:scale>
        <a:sx n="33" d="100"/>
        <a:sy n="33" d="100"/>
      </p:scale>
      <p:origin x="0" y="13134"/>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2004-F6DE-4631-94F9-942022075524}" type="datetimeFigureOut">
              <a:rPr lang="it-IT" smtClean="0"/>
              <a:pPr/>
              <a:t>27/09/2021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9D272-4AA4-4756-9E41-DC8E985E8EE1}"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refactoring.guru/design-patterns/bridge"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 Id="rId9" Type="http://schemas.openxmlformats.org/officeDocument/2006/relationships/hyperlink" Target="https://refactoring.guru/design-patterns/singleton"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refactoring.guru/design-patterns/composite"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command"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11" Type="http://schemas.openxmlformats.org/officeDocument/2006/relationships/hyperlink" Target="https://refactoring.guru/design-patterns/singleton" TargetMode="External"/><Relationship Id="rId5" Type="http://schemas.openxmlformats.org/officeDocument/2006/relationships/hyperlink" Target="https://refactoring.guru/design-patterns/prototype" TargetMode="External"/><Relationship Id="rId10" Type="http://schemas.openxmlformats.org/officeDocument/2006/relationships/hyperlink" Target="https://refactoring.guru/design-patterns/memento" TargetMode="External"/><Relationship Id="rId4" Type="http://schemas.openxmlformats.org/officeDocument/2006/relationships/hyperlink" Target="https://refactoring.guru/design-patterns/abstract-factory" TargetMode="External"/><Relationship Id="rId9" Type="http://schemas.openxmlformats.org/officeDocument/2006/relationships/hyperlink" Target="https://refactoring.guru/design-patterns/decorato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refactoring.guru/design-patterns/prototype" TargetMode="External"/><Relationship Id="rId3" Type="http://schemas.openxmlformats.org/officeDocument/2006/relationships/hyperlink" Target="https://refactoring.guru/design-patterns/facade" TargetMode="External"/><Relationship Id="rId7" Type="http://schemas.openxmlformats.org/officeDocument/2006/relationships/hyperlink" Target="https://refactoring.guru/design-patterns/builder"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refactoring.guru/design-patterns/abstract-factory" TargetMode="External"/><Relationship Id="rId5" Type="http://schemas.openxmlformats.org/officeDocument/2006/relationships/hyperlink" Target="https://refactoring.guru/design-patterns/flyweight" TargetMode="External"/><Relationship Id="rId4" Type="http://schemas.openxmlformats.org/officeDocument/2006/relationships/hyperlink" Target="https://refactoring.guru/design-patterns/singleton"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refactoring.guru/design-patterns/state"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facad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refactoring.guru/design-patterns/proxy" TargetMode="Externa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adapter" TargetMode="External"/><Relationship Id="rId9" Type="http://schemas.openxmlformats.org/officeDocument/2006/relationships/hyperlink" Target="https://refactoring.guru/design-patterns/strateg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refactoring.guru/design-patterns/builder"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abstract-factory"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refactoring.guru/design-patterns/strategy" TargetMode="External"/><Relationship Id="rId5" Type="http://schemas.openxmlformats.org/officeDocument/2006/relationships/hyperlink" Target="https://refactoring.guru/design-patterns/state" TargetMode="External"/><Relationship Id="rId4" Type="http://schemas.openxmlformats.org/officeDocument/2006/relationships/hyperlink" Target="https://refactoring.guru/design-patterns/adapter"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refactoring.guru/design-patterns/flyweight" TargetMode="External"/><Relationship Id="rId3" Type="http://schemas.openxmlformats.org/officeDocument/2006/relationships/hyperlink" Target="https://refactoring.guru/design-patterns/builder" TargetMode="External"/><Relationship Id="rId7" Type="http://schemas.openxmlformats.org/officeDocument/2006/relationships/hyperlink" Target="https://refactoring.guru/design-patterns/visitor"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refactoring.guru/design-patterns/iterator" TargetMode="External"/><Relationship Id="rId5" Type="http://schemas.openxmlformats.org/officeDocument/2006/relationships/hyperlink" Target="https://refactoring.guru/design-patterns/chain-of-responsibility" TargetMode="External"/><Relationship Id="rId10" Type="http://schemas.openxmlformats.org/officeDocument/2006/relationships/hyperlink" Target="https://refactoring.guru/design-patterns/prototype" TargetMode="External"/><Relationship Id="rId4" Type="http://schemas.openxmlformats.org/officeDocument/2006/relationships/hyperlink" Target="https://refactoring.guru/design-patterns/composite" TargetMode="External"/><Relationship Id="rId9" Type="http://schemas.openxmlformats.org/officeDocument/2006/relationships/hyperlink" Target="https://refactoring.guru/design-patterns/decorat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refactoring.guru/design-patterns/prototype" TargetMode="External"/><Relationship Id="rId3" Type="http://schemas.openxmlformats.org/officeDocument/2006/relationships/hyperlink" Target="https://refactoring.guru/design-patterns/adapter"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refactoring.guru/design-patterns/chain-of-responsibility" TargetMode="External"/><Relationship Id="rId5" Type="http://schemas.openxmlformats.org/officeDocument/2006/relationships/hyperlink" Target="https://refactoring.guru/design-patterns/proxy" TargetMode="External"/><Relationship Id="rId4" Type="http://schemas.openxmlformats.org/officeDocument/2006/relationships/hyperlink" Target="https://refactoring.guru/design-patterns/decorator" TargetMode="External"/><Relationship Id="rId9" Type="http://schemas.openxmlformats.org/officeDocument/2006/relationships/hyperlink" Target="https://refactoring.guru/design-patterns/strategy"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efactoring.guru/design-patterns/mediator"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refactoring.guru/design-patterns/singleton" TargetMode="External"/><Relationship Id="rId3" Type="http://schemas.openxmlformats.org/officeDocument/2006/relationships/hyperlink" Target="https://refactoring.guru/design-patterns/facade" TargetMode="External"/><Relationship Id="rId7" Type="http://schemas.openxmlformats.org/officeDocument/2006/relationships/hyperlink" Target="https://refactoring.guru/design-patterns/mediator"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refactoring.guru/design-patterns/flyweight" TargetMode="External"/><Relationship Id="rId5" Type="http://schemas.openxmlformats.org/officeDocument/2006/relationships/hyperlink" Target="https://refactoring.guru/design-patterns/abstract-factory" TargetMode="External"/><Relationship Id="rId4" Type="http://schemas.openxmlformats.org/officeDocument/2006/relationships/hyperlink" Target="https://refactoring.guru/design-patterns/adapter" TargetMode="External"/><Relationship Id="rId9" Type="http://schemas.openxmlformats.org/officeDocument/2006/relationships/hyperlink" Target="https://refactoring.guru/design-patterns/proxy"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efactoring.guru/design-patterns/composite"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refactoring.guru/design-patterns/singleton" TargetMode="External"/><Relationship Id="rId5" Type="http://schemas.openxmlformats.org/officeDocument/2006/relationships/hyperlink" Target="https://refactoring.guru/design-patterns/facade" TargetMode="External"/><Relationship Id="rId4" Type="http://schemas.openxmlformats.org/officeDocument/2006/relationships/hyperlink" Target="https://refactoring.guru/design-patterns/flyweigh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refactoring.guru/design-patterns/facade" TargetMode="Externa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proxy"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refactoring.guru/design-patterns/decorator" TargetMode="External"/><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composite"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pattern-language-book"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refactoring.guru/gof-book"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refactoring.guru/design-patterns/memento"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refactoring.guru/design-patterns/strategy" TargetMode="External"/><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memento"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10" Type="http://schemas.openxmlformats.org/officeDocument/2006/relationships/hyperlink" Target="https://refactoring.guru/design-patterns/visitor" TargetMode="External"/><Relationship Id="rId4" Type="http://schemas.openxmlformats.org/officeDocument/2006/relationships/hyperlink" Target="https://refactoring.guru/design-patterns/command" TargetMode="External"/><Relationship Id="rId9" Type="http://schemas.openxmlformats.org/officeDocument/2006/relationships/hyperlink" Target="https://refactoring.guru/design-patterns/prototyp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efactoring.guru/design-patterns/iterator" TargetMode="External"/><Relationship Id="rId7" Type="http://schemas.openxmlformats.org/officeDocument/2006/relationships/hyperlink" Target="https://refactoring.guru/design-patterns/visitor"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s://refactoring.guru/design-patterns/memento" TargetMode="External"/><Relationship Id="rId5" Type="http://schemas.openxmlformats.org/officeDocument/2006/relationships/hyperlink" Target="https://refactoring.guru/design-patterns/factory-method" TargetMode="External"/><Relationship Id="rId4" Type="http://schemas.openxmlformats.org/officeDocument/2006/relationships/hyperlink" Target="https://refactoring.guru/design-patterns/composit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efactoring.guru/design-patterns/chain-of-responsibility" TargetMode="External"/><Relationship Id="rId7" Type="http://schemas.openxmlformats.org/officeDocument/2006/relationships/hyperlink" Target="https://refactoring.guru/design-patterns/facade"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slide" Target="../slides/slide75.xml"/><Relationship Id="rId1" Type="http://schemas.openxmlformats.org/officeDocument/2006/relationships/notesMaster" Target="../notesMasters/notesMaster1.xml"/><Relationship Id="rId6" Type="http://schemas.openxmlformats.org/officeDocument/2006/relationships/hyperlink" Target="https://refactoring.guru/design-patterns/prototype" TargetMode="External"/><Relationship Id="rId5" Type="http://schemas.openxmlformats.org/officeDocument/2006/relationships/hyperlink" Target="https://refactoring.guru/design-patterns/iterator" TargetMode="External"/><Relationship Id="rId4" Type="http://schemas.openxmlformats.org/officeDocument/2006/relationships/hyperlink" Target="https://refactoring.guru/design-patterns/memento"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refactoring.guru/design-patterns/chain-of-responsibility"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refactoring.guru/design-patterns/observer" TargetMode="External"/><Relationship Id="rId5" Type="http://schemas.openxmlformats.org/officeDocument/2006/relationships/hyperlink" Target="https://refactoring.guru/design-patterns/mediator" TargetMode="External"/><Relationship Id="rId4" Type="http://schemas.openxmlformats.org/officeDocument/2006/relationships/hyperlink" Target="https://refactoring.guru/design-patterns/command"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slide" Target="../slides/slide81.xml"/><Relationship Id="rId1" Type="http://schemas.openxmlformats.org/officeDocument/2006/relationships/notesMaster" Target="../notesMasters/notesMaster1.xml"/><Relationship Id="rId6" Type="http://schemas.openxmlformats.org/officeDocument/2006/relationships/hyperlink" Target="https://refactoring.guru/design-patterns/adapter" TargetMode="Externa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state"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8" Type="http://schemas.openxmlformats.org/officeDocument/2006/relationships/hyperlink" Target="https://refactoring.guru/design-patterns/decorator" TargetMode="External"/><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command" TargetMode="External"/><Relationship Id="rId2" Type="http://schemas.openxmlformats.org/officeDocument/2006/relationships/slide" Target="../slides/slide85.xml"/><Relationship Id="rId1" Type="http://schemas.openxmlformats.org/officeDocument/2006/relationships/notesMaster" Target="../notesMasters/notesMaster1.xml"/><Relationship Id="rId6" Type="http://schemas.openxmlformats.org/officeDocument/2006/relationships/hyperlink" Target="https://refactoring.guru/design-patterns/adapter" TargetMode="Externa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state" TargetMode="External"/><Relationship Id="rId9" Type="http://schemas.openxmlformats.org/officeDocument/2006/relationships/hyperlink" Target="https://refactoring.guru/design-patterns/template-method"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slide" Target="../slides/slide88.xml"/><Relationship Id="rId1" Type="http://schemas.openxmlformats.org/officeDocument/2006/relationships/notesMaster" Target="../notesMasters/notesMaster1.xml"/><Relationship Id="rId5" Type="http://schemas.openxmlformats.org/officeDocument/2006/relationships/hyperlink" Target="https://refactoring.guru/design-patterns/strategy" TargetMode="External"/><Relationship Id="rId4" Type="http://schemas.openxmlformats.org/officeDocument/2006/relationships/hyperlink" Target="https://refactoring.guru/design-patterns/template-method"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refactoring.guru/design-patterns/visitor" TargetMode="External"/><Relationship Id="rId2" Type="http://schemas.openxmlformats.org/officeDocument/2006/relationships/slide" Target="../slides/slide91.xml"/><Relationship Id="rId1" Type="http://schemas.openxmlformats.org/officeDocument/2006/relationships/notesMaster" Target="../notesMasters/notesMaster1.xml"/><Relationship Id="rId6" Type="http://schemas.openxmlformats.org/officeDocument/2006/relationships/hyperlink" Target="https://refactoring.guru/design-patterns/iterator" TargetMode="External"/><Relationship Id="rId5" Type="http://schemas.openxmlformats.org/officeDocument/2006/relationships/hyperlink" Target="https://refactoring.guru/design-patterns/composite" TargetMode="External"/><Relationship Id="rId4" Type="http://schemas.openxmlformats.org/officeDocument/2006/relationships/hyperlink" Target="https://refactoring.guru/design-patterns/comman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factoring.guru/design-patterns/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refactoring.guru/design-patterns/template-method"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iterator"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refactoring.guru/design-patterns/template-method" TargetMode="External"/><Relationship Id="rId3" Type="http://schemas.openxmlformats.org/officeDocument/2006/relationships/hyperlink" Target="https://refactoring.guru/design-patterns/factory-method" TargetMode="External"/><Relationship Id="rId7" Type="http://schemas.openxmlformats.org/officeDocument/2006/relationships/hyperlink" Target="https://refactoring.guru/design-patterns/iterato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refactoring.guru/design-patterns/builder"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What’s a design pattern?</a:t>
            </a:r>
          </a:p>
          <a:p>
            <a:r>
              <a:rPr lang="en-US" sz="1200" b="1" i="0" kern="1200" dirty="0">
                <a:solidFill>
                  <a:schemeClr val="tx1"/>
                </a:solidFill>
                <a:latin typeface="+mn-lt"/>
                <a:ea typeface="+mn-ea"/>
                <a:cs typeface="+mn-cs"/>
              </a:rPr>
              <a:t>Design patterns</a:t>
            </a:r>
            <a:r>
              <a:rPr lang="en-US" sz="1200" b="0" i="0" kern="1200" dirty="0">
                <a:solidFill>
                  <a:schemeClr val="tx1"/>
                </a:solidFill>
                <a:latin typeface="+mn-lt"/>
                <a:ea typeface="+mn-ea"/>
                <a:cs typeface="+mn-cs"/>
              </a:rPr>
              <a:t> are typical solutions to commonly occurring problems in software design. They are like pre-made blueprints that you can customize to solve a recurring design problem in your code.</a:t>
            </a:r>
          </a:p>
          <a:p>
            <a:r>
              <a:rPr lang="en-US" sz="1200" b="0" i="0" kern="1200" dirty="0">
                <a:solidFill>
                  <a:schemeClr val="tx1"/>
                </a:solidFill>
                <a:latin typeface="+mn-lt"/>
                <a:ea typeface="+mn-ea"/>
                <a:cs typeface="+mn-cs"/>
              </a:rPr>
              <a:t>You can’t just find a pattern and copy it into your program, the way you can with off-the-shelf functions or libraries. The pattern is not a specific piece of code, but a general concept for solving a particular problem. You can follow the pattern details and implement a solution that suits the realities of your own program.</a:t>
            </a:r>
          </a:p>
          <a:p>
            <a:r>
              <a:rPr lang="en-US" sz="1200" b="0" i="0" kern="1200" dirty="0">
                <a:solidFill>
                  <a:schemeClr val="tx1"/>
                </a:solidFill>
                <a:latin typeface="+mn-lt"/>
                <a:ea typeface="+mn-ea"/>
                <a:cs typeface="+mn-cs"/>
              </a:rPr>
              <a:t>Patterns are often confused with algorithms, because both concepts describe typical solutions to some known problems. While an algorithm always defines a clear set of actions that can achieve some goal, a pattern is a more high-level description of a solution. The code of the same pattern applied to two different programs may be different.</a:t>
            </a:r>
          </a:p>
          <a:p>
            <a:r>
              <a:rPr lang="en-US" sz="1200" b="0" i="0" kern="1200" dirty="0">
                <a:solidFill>
                  <a:schemeClr val="tx1"/>
                </a:solidFill>
                <a:latin typeface="+mn-lt"/>
                <a:ea typeface="+mn-ea"/>
                <a:cs typeface="+mn-cs"/>
              </a:rPr>
              <a:t>An analogy to an algorithm is a cooking recipe: both have clear steps to achieve a goal. On the other hand, a pattern is more like a blueprint: you can see what the result and its features are, but the exact order of implementation is up to you.</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Many designs start by using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(less complicated and more customizable via subclasses) and evolve toward </a:t>
            </a:r>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or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(more flexible, but more complicated).</a:t>
            </a:r>
          </a:p>
          <a:p>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focuses on constructing complex objects step by step. </a:t>
            </a:r>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specializes in creating families of related objects. </a:t>
            </a:r>
            <a:r>
              <a:rPr lang="en-US" sz="1200" b="0" i="1" kern="1200" dirty="0">
                <a:solidFill>
                  <a:schemeClr val="tx1"/>
                </a:solidFill>
                <a:latin typeface="+mn-lt"/>
                <a:ea typeface="+mn-ea"/>
                <a:cs typeface="+mn-cs"/>
              </a:rPr>
              <a:t>Abstract Factory</a:t>
            </a:r>
            <a:r>
              <a:rPr lang="en-US" sz="1200" b="0" i="0" kern="1200" dirty="0">
                <a:solidFill>
                  <a:schemeClr val="tx1"/>
                </a:solidFill>
                <a:latin typeface="+mn-lt"/>
                <a:ea typeface="+mn-ea"/>
                <a:cs typeface="+mn-cs"/>
              </a:rPr>
              <a:t> returns the product immediately, whereas </a:t>
            </a:r>
            <a:r>
              <a:rPr lang="en-US" sz="1200" b="0" i="1" kern="1200" dirty="0">
                <a:solidFill>
                  <a:schemeClr val="tx1"/>
                </a:solidFill>
                <a:latin typeface="+mn-lt"/>
                <a:ea typeface="+mn-ea"/>
                <a:cs typeface="+mn-cs"/>
              </a:rPr>
              <a:t>Builder</a:t>
            </a:r>
            <a:r>
              <a:rPr lang="en-US" sz="1200" b="0" i="0" kern="1200" dirty="0">
                <a:solidFill>
                  <a:schemeClr val="tx1"/>
                </a:solidFill>
                <a:latin typeface="+mn-lt"/>
                <a:ea typeface="+mn-ea"/>
                <a:cs typeface="+mn-cs"/>
              </a:rPr>
              <a:t> lets you run some additional construction steps before fetching the product.</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when creating complex </a:t>
            </a:r>
            <a:r>
              <a:rPr lang="en-US" sz="1200" b="1" i="0" u="none" strike="noStrike" kern="1200" dirty="0">
                <a:solidFill>
                  <a:schemeClr val="tx1"/>
                </a:solidFill>
                <a:latin typeface="+mn-lt"/>
                <a:ea typeface="+mn-ea"/>
                <a:cs typeface="+mn-cs"/>
                <a:hlinkClick r:id="rId7"/>
              </a:rPr>
              <a:t>Composite</a:t>
            </a:r>
            <a:r>
              <a:rPr lang="en-US" sz="1200" b="0" i="0" kern="1200" dirty="0">
                <a:solidFill>
                  <a:schemeClr val="tx1"/>
                </a:solidFill>
                <a:latin typeface="+mn-lt"/>
                <a:ea typeface="+mn-ea"/>
                <a:cs typeface="+mn-cs"/>
              </a:rPr>
              <a:t> trees because you can program its construction steps to work recursively.</a:t>
            </a:r>
          </a:p>
          <a:p>
            <a:r>
              <a:rPr lang="en-US" sz="1200" b="0" i="0" kern="1200" dirty="0">
                <a:solidFill>
                  <a:schemeClr val="tx1"/>
                </a:solidFill>
                <a:latin typeface="+mn-lt"/>
                <a:ea typeface="+mn-ea"/>
                <a:cs typeface="+mn-cs"/>
              </a:rPr>
              <a:t>You can combine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with </a:t>
            </a:r>
            <a:r>
              <a:rPr lang="en-US" sz="1200" b="1" i="0" u="none" strike="noStrike" kern="1200" dirty="0">
                <a:solidFill>
                  <a:schemeClr val="tx1"/>
                </a:solidFill>
                <a:latin typeface="+mn-lt"/>
                <a:ea typeface="+mn-ea"/>
                <a:cs typeface="+mn-cs"/>
                <a:hlinkClick r:id="rId8"/>
              </a:rPr>
              <a:t>Bridge</a:t>
            </a:r>
            <a:r>
              <a:rPr lang="en-US" sz="1200" b="0" i="0" kern="1200" dirty="0">
                <a:solidFill>
                  <a:schemeClr val="tx1"/>
                </a:solidFill>
                <a:latin typeface="+mn-lt"/>
                <a:ea typeface="+mn-ea"/>
                <a:cs typeface="+mn-cs"/>
              </a:rPr>
              <a:t>: the director class plays the role of the abstraction, while different builders act as implementations.</a:t>
            </a:r>
          </a:p>
          <a:p>
            <a:r>
              <a:rPr lang="en-US" sz="1200" b="1" i="0" u="none" strike="noStrike" kern="1200" dirty="0">
                <a:solidFill>
                  <a:schemeClr val="tx1"/>
                </a:solidFill>
                <a:latin typeface="+mn-lt"/>
                <a:ea typeface="+mn-ea"/>
                <a:cs typeface="+mn-cs"/>
                <a:hlinkClick r:id="rId4"/>
              </a:rPr>
              <a:t>Abstract Factories</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6"/>
              </a:rPr>
              <a:t>Builders</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5"/>
              </a:rPr>
              <a:t>Prototypes</a:t>
            </a:r>
            <a:r>
              <a:rPr lang="en-US" sz="1200" b="0" i="0" kern="1200" dirty="0">
                <a:solidFill>
                  <a:schemeClr val="tx1"/>
                </a:solidFill>
                <a:latin typeface="+mn-lt"/>
                <a:ea typeface="+mn-ea"/>
                <a:cs typeface="+mn-cs"/>
              </a:rPr>
              <a:t> can all be implemented as </a:t>
            </a:r>
            <a:r>
              <a:rPr lang="en-US" sz="1200" b="1" i="0" u="none" strike="noStrike" kern="1200" dirty="0">
                <a:solidFill>
                  <a:schemeClr val="tx1"/>
                </a:solidFill>
                <a:latin typeface="+mn-lt"/>
                <a:ea typeface="+mn-ea"/>
                <a:cs typeface="+mn-cs"/>
                <a:hlinkClick r:id="rId9"/>
              </a:rPr>
              <a:t>Singletons</a:t>
            </a:r>
            <a:r>
              <a:rPr lang="en-US" sz="1200" b="0" i="0" kern="1200" dirty="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28</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Many designs start by using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(less complicated and more customizable via subclasses) and evolve toward </a:t>
            </a:r>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or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(more flexible, but more complicated).</a:t>
            </a:r>
          </a:p>
          <a:p>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classes are often based on a set of </a:t>
            </a:r>
            <a:r>
              <a:rPr lang="en-US" sz="1200" b="1" i="0" u="none" strike="noStrike" kern="1200" dirty="0">
                <a:solidFill>
                  <a:schemeClr val="tx1"/>
                </a:solidFill>
                <a:latin typeface="+mn-lt"/>
                <a:ea typeface="+mn-ea"/>
                <a:cs typeface="+mn-cs"/>
                <a:hlinkClick r:id="rId3"/>
              </a:rPr>
              <a:t>Factory Methods</a:t>
            </a:r>
            <a:r>
              <a:rPr lang="en-US" sz="1200" b="0" i="0" kern="1200" dirty="0">
                <a:solidFill>
                  <a:schemeClr val="tx1"/>
                </a:solidFill>
                <a:latin typeface="+mn-lt"/>
                <a:ea typeface="+mn-ea"/>
                <a:cs typeface="+mn-cs"/>
              </a:rPr>
              <a:t>, but you can also use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to compose the methods on these classes.</a:t>
            </a:r>
          </a:p>
          <a:p>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can help when you need to save copies of </a:t>
            </a:r>
            <a:r>
              <a:rPr lang="en-US" sz="1200" b="1" i="0" u="none" strike="noStrike" kern="1200" dirty="0">
                <a:solidFill>
                  <a:schemeClr val="tx1"/>
                </a:solidFill>
                <a:latin typeface="+mn-lt"/>
                <a:ea typeface="+mn-ea"/>
                <a:cs typeface="+mn-cs"/>
                <a:hlinkClick r:id="rId7"/>
              </a:rPr>
              <a:t>Commands</a:t>
            </a:r>
            <a:r>
              <a:rPr lang="en-US" sz="1200" b="0" i="0" kern="1200" dirty="0">
                <a:solidFill>
                  <a:schemeClr val="tx1"/>
                </a:solidFill>
                <a:latin typeface="+mn-lt"/>
                <a:ea typeface="+mn-ea"/>
                <a:cs typeface="+mn-cs"/>
              </a:rPr>
              <a:t> into history.</a:t>
            </a:r>
          </a:p>
          <a:p>
            <a:r>
              <a:rPr lang="en-US" sz="1200" b="0" i="0" kern="1200" dirty="0">
                <a:solidFill>
                  <a:schemeClr val="tx1"/>
                </a:solidFill>
                <a:latin typeface="+mn-lt"/>
                <a:ea typeface="+mn-ea"/>
                <a:cs typeface="+mn-cs"/>
              </a:rPr>
              <a:t>Designs that make heavy use of </a:t>
            </a:r>
            <a:r>
              <a:rPr lang="en-US" sz="1200" b="1" i="0" u="none" strike="noStrike" kern="1200" dirty="0">
                <a:solidFill>
                  <a:schemeClr val="tx1"/>
                </a:solidFill>
                <a:latin typeface="+mn-lt"/>
                <a:ea typeface="+mn-ea"/>
                <a:cs typeface="+mn-cs"/>
                <a:hlinkClick r:id="rId8"/>
              </a:rPr>
              <a:t>Composite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9"/>
              </a:rPr>
              <a:t>Decorator</a:t>
            </a:r>
            <a:r>
              <a:rPr lang="en-US" sz="1200" b="0" i="0" kern="1200" dirty="0">
                <a:solidFill>
                  <a:schemeClr val="tx1"/>
                </a:solidFill>
                <a:latin typeface="+mn-lt"/>
                <a:ea typeface="+mn-ea"/>
                <a:cs typeface="+mn-cs"/>
              </a:rPr>
              <a:t> can often benefit from using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Applying the pattern lets you clone complex structures instead of re-constructing them from scratch.</a:t>
            </a:r>
          </a:p>
          <a:p>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isn’t based on inheritance, so it doesn’t have its drawbacks. On the other hand, </a:t>
            </a:r>
            <a:r>
              <a:rPr lang="en-US" sz="1200" b="0" i="1" kern="1200" dirty="0">
                <a:solidFill>
                  <a:schemeClr val="tx1"/>
                </a:solidFill>
                <a:latin typeface="+mn-lt"/>
                <a:ea typeface="+mn-ea"/>
                <a:cs typeface="+mn-cs"/>
              </a:rPr>
              <a:t>Prototype</a:t>
            </a:r>
            <a:r>
              <a:rPr lang="en-US" sz="1200" b="0" i="0" kern="1200" dirty="0">
                <a:solidFill>
                  <a:schemeClr val="tx1"/>
                </a:solidFill>
                <a:latin typeface="+mn-lt"/>
                <a:ea typeface="+mn-ea"/>
                <a:cs typeface="+mn-cs"/>
              </a:rPr>
              <a:t> requires a complicated initialization of the cloned object.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based on inheritance but doesn’t require an initialization step.</a:t>
            </a:r>
          </a:p>
          <a:p>
            <a:r>
              <a:rPr lang="en-US" sz="1200" b="0" i="0" kern="1200" dirty="0">
                <a:solidFill>
                  <a:schemeClr val="tx1"/>
                </a:solidFill>
                <a:latin typeface="+mn-lt"/>
                <a:ea typeface="+mn-ea"/>
                <a:cs typeface="+mn-cs"/>
              </a:rPr>
              <a:t>Sometimes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can be a simpler alternative to </a:t>
            </a:r>
            <a:r>
              <a:rPr lang="en-US" sz="1200" b="1" i="0" u="none" strike="noStrike" kern="1200" dirty="0">
                <a:solidFill>
                  <a:schemeClr val="tx1"/>
                </a:solidFill>
                <a:latin typeface="+mn-lt"/>
                <a:ea typeface="+mn-ea"/>
                <a:cs typeface="+mn-cs"/>
                <a:hlinkClick r:id="rId10"/>
              </a:rPr>
              <a:t>Memento</a:t>
            </a:r>
            <a:r>
              <a:rPr lang="en-US" sz="1200" b="0" i="0" kern="1200" dirty="0">
                <a:solidFill>
                  <a:schemeClr val="tx1"/>
                </a:solidFill>
                <a:latin typeface="+mn-lt"/>
                <a:ea typeface="+mn-ea"/>
                <a:cs typeface="+mn-cs"/>
              </a:rPr>
              <a:t>. This works if the object, the state of which you want to store in the history, is fairly straightforward and doesn’t have links to external resources, or the links are easy to re-establish.</a:t>
            </a:r>
          </a:p>
          <a:p>
            <a:r>
              <a:rPr lang="en-US" sz="1200" b="1" i="0" u="none" strike="noStrike" kern="1200" dirty="0">
                <a:solidFill>
                  <a:schemeClr val="tx1"/>
                </a:solidFill>
                <a:latin typeface="+mn-lt"/>
                <a:ea typeface="+mn-ea"/>
                <a:cs typeface="+mn-cs"/>
                <a:hlinkClick r:id="rId4"/>
              </a:rPr>
              <a:t>Abstract Factories</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6"/>
              </a:rPr>
              <a:t>Builders</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5"/>
              </a:rPr>
              <a:t>Prototypes</a:t>
            </a:r>
            <a:r>
              <a:rPr lang="en-US" sz="1200" b="0" i="0" kern="1200" dirty="0">
                <a:solidFill>
                  <a:schemeClr val="tx1"/>
                </a:solidFill>
                <a:latin typeface="+mn-lt"/>
                <a:ea typeface="+mn-ea"/>
                <a:cs typeface="+mn-cs"/>
              </a:rPr>
              <a:t> can all be implemented as </a:t>
            </a:r>
            <a:r>
              <a:rPr lang="en-US" sz="1200" b="1" i="0" u="none" strike="noStrike" kern="1200" dirty="0">
                <a:solidFill>
                  <a:schemeClr val="tx1"/>
                </a:solidFill>
                <a:latin typeface="+mn-lt"/>
                <a:ea typeface="+mn-ea"/>
                <a:cs typeface="+mn-cs"/>
                <a:hlinkClick r:id="rId11"/>
              </a:rPr>
              <a:t>Singletons</a:t>
            </a:r>
            <a:r>
              <a:rPr lang="en-US" sz="1200" b="0" i="0" kern="1200" dirty="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31</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b="1" i="0" kern="1200" dirty="0">
                <a:solidFill>
                  <a:schemeClr val="tx1"/>
                </a:solidFill>
                <a:latin typeface="+mn-lt"/>
                <a:ea typeface="+mn-ea"/>
                <a:cs typeface="+mn-cs"/>
              </a:rPr>
              <a:t>Problem</a:t>
            </a:r>
          </a:p>
          <a:p>
            <a:r>
              <a:rPr lang="en-US" sz="1200" b="0" i="0" kern="1200" dirty="0">
                <a:solidFill>
                  <a:schemeClr val="tx1"/>
                </a:solidFill>
                <a:latin typeface="+mn-lt"/>
                <a:ea typeface="+mn-ea"/>
                <a:cs typeface="+mn-cs"/>
              </a:rPr>
              <a:t>The Singleton pattern solves two problems at the same time, violating the </a:t>
            </a:r>
            <a:r>
              <a:rPr lang="en-US" sz="1200" b="0" i="1" kern="1200" dirty="0">
                <a:solidFill>
                  <a:schemeClr val="tx1"/>
                </a:solidFill>
                <a:latin typeface="+mn-lt"/>
                <a:ea typeface="+mn-ea"/>
                <a:cs typeface="+mn-cs"/>
              </a:rPr>
              <a:t>Single Responsibility Principle</a:t>
            </a:r>
            <a:r>
              <a:rPr lang="en-US" sz="1200" b="0" i="0" kern="1200" dirty="0">
                <a:solidFill>
                  <a:schemeClr val="tx1"/>
                </a:solidFill>
                <a:latin typeface="+mn-lt"/>
                <a:ea typeface="+mn-ea"/>
                <a:cs typeface="+mn-cs"/>
              </a:rPr>
              <a:t>:</a:t>
            </a:r>
          </a:p>
          <a:p>
            <a:r>
              <a:rPr lang="en-US" sz="1200" b="1" i="0" kern="1200" dirty="0">
                <a:solidFill>
                  <a:schemeClr val="tx1"/>
                </a:solidFill>
                <a:latin typeface="+mn-lt"/>
                <a:ea typeface="+mn-ea"/>
                <a:cs typeface="+mn-cs"/>
              </a:rPr>
              <a:t>Ensure that a class has just a single instance</a:t>
            </a:r>
            <a:r>
              <a:rPr lang="en-US" sz="1200" b="0" i="0" kern="1200" dirty="0">
                <a:solidFill>
                  <a:schemeClr val="tx1"/>
                </a:solidFill>
                <a:latin typeface="+mn-lt"/>
                <a:ea typeface="+mn-ea"/>
                <a:cs typeface="+mn-cs"/>
              </a:rPr>
              <a:t>. Why would anyone want to control how many instances a class has? The most common reason for this is to control access to some shared resource—for example, a database or a file.</a:t>
            </a:r>
          </a:p>
          <a:p>
            <a:r>
              <a:rPr lang="en-US" sz="1200" b="0" i="0" kern="1200" dirty="0">
                <a:solidFill>
                  <a:schemeClr val="tx1"/>
                </a:solidFill>
                <a:latin typeface="+mn-lt"/>
                <a:ea typeface="+mn-ea"/>
                <a:cs typeface="+mn-cs"/>
              </a:rPr>
              <a:t>Here’s how it works: imagine that you created an object, but after a while decided to create a new one. Instead of receiving a fresh object, you’ll get the one you already created.</a:t>
            </a:r>
          </a:p>
          <a:p>
            <a:r>
              <a:rPr lang="en-US" sz="1200" b="0" i="0" kern="1200" dirty="0">
                <a:solidFill>
                  <a:schemeClr val="tx1"/>
                </a:solidFill>
                <a:latin typeface="+mn-lt"/>
                <a:ea typeface="+mn-ea"/>
                <a:cs typeface="+mn-cs"/>
              </a:rPr>
              <a:t>Note that this behavior is impossible to implement with a regular constructor since a constructor call </a:t>
            </a:r>
            <a:r>
              <a:rPr lang="en-US" sz="1200" b="1" i="0" kern="1200" dirty="0">
                <a:solidFill>
                  <a:schemeClr val="tx1"/>
                </a:solidFill>
                <a:latin typeface="+mn-lt"/>
                <a:ea typeface="+mn-ea"/>
                <a:cs typeface="+mn-cs"/>
              </a:rPr>
              <a:t>must</a:t>
            </a:r>
            <a:r>
              <a:rPr lang="en-US" sz="1200" b="0" i="0" kern="1200" dirty="0">
                <a:solidFill>
                  <a:schemeClr val="tx1"/>
                </a:solidFill>
                <a:latin typeface="+mn-lt"/>
                <a:ea typeface="+mn-ea"/>
                <a:cs typeface="+mn-cs"/>
              </a:rPr>
              <a:t> always return a new object by design.</a:t>
            </a:r>
          </a:p>
          <a:p>
            <a:r>
              <a:rPr lang="en-US" sz="1200" b="1" i="0" kern="1200" dirty="0">
                <a:solidFill>
                  <a:schemeClr val="tx1"/>
                </a:solidFill>
                <a:latin typeface="+mn-lt"/>
                <a:ea typeface="+mn-ea"/>
                <a:cs typeface="+mn-cs"/>
              </a:rPr>
              <a:t>Provide a global access point to that instance</a:t>
            </a:r>
            <a:r>
              <a:rPr lang="en-US" sz="1200" b="0" i="0" kern="1200" dirty="0">
                <a:solidFill>
                  <a:schemeClr val="tx1"/>
                </a:solidFill>
                <a:latin typeface="+mn-lt"/>
                <a:ea typeface="+mn-ea"/>
                <a:cs typeface="+mn-cs"/>
              </a:rPr>
              <a:t>. Remember those global variables that you (all right, me) used to store some essential objects? While they’re very handy, they’re also very unsafe since any code can potentially overwrite the contents of those variables and crash the app.</a:t>
            </a:r>
          </a:p>
          <a:p>
            <a:r>
              <a:rPr lang="en-US" sz="1200" b="0" i="0" kern="1200" dirty="0">
                <a:solidFill>
                  <a:schemeClr val="tx1"/>
                </a:solidFill>
                <a:latin typeface="+mn-lt"/>
                <a:ea typeface="+mn-ea"/>
                <a:cs typeface="+mn-cs"/>
              </a:rPr>
              <a:t>Just like a global variable, the Singleton pattern lets you access some object from anywhere in the program. However, it also protects that instance from being overwritten by other code.</a:t>
            </a:r>
          </a:p>
          <a:p>
            <a:r>
              <a:rPr lang="en-US" sz="1200" b="0" i="0" kern="1200" dirty="0">
                <a:solidFill>
                  <a:schemeClr val="tx1"/>
                </a:solidFill>
                <a:latin typeface="+mn-lt"/>
                <a:ea typeface="+mn-ea"/>
                <a:cs typeface="+mn-cs"/>
              </a:rPr>
              <a:t>There’s another side to this problem: you don’t want the code that solves problem #1 to be scattered all over your program. It’s much better to have it within one class, especially if the rest of your code already depends on it.</a:t>
            </a:r>
          </a:p>
          <a:p>
            <a:r>
              <a:rPr lang="en-US" sz="1200" b="0" i="0" kern="1200" dirty="0">
                <a:solidFill>
                  <a:schemeClr val="tx1"/>
                </a:solidFill>
                <a:latin typeface="+mn-lt"/>
                <a:ea typeface="+mn-ea"/>
                <a:cs typeface="+mn-cs"/>
              </a:rPr>
              <a:t>Nowadays, the Singleton pattern has become so popular that people may call something a </a:t>
            </a:r>
            <a:r>
              <a:rPr lang="en-US" sz="1200" b="0" i="1" kern="1200" dirty="0">
                <a:solidFill>
                  <a:schemeClr val="tx1"/>
                </a:solidFill>
                <a:latin typeface="+mn-lt"/>
                <a:ea typeface="+mn-ea"/>
                <a:cs typeface="+mn-cs"/>
              </a:rPr>
              <a:t>singleton</a:t>
            </a:r>
            <a:r>
              <a:rPr lang="en-US" sz="1200" b="0" i="0" kern="1200" dirty="0">
                <a:solidFill>
                  <a:schemeClr val="tx1"/>
                </a:solidFill>
                <a:latin typeface="+mn-lt"/>
                <a:ea typeface="+mn-ea"/>
                <a:cs typeface="+mn-cs"/>
              </a:rPr>
              <a:t> even if it solves just one of the listed problems.</a:t>
            </a:r>
          </a:p>
          <a:p>
            <a:endParaRPr lang="en-US" sz="1200" b="0" i="0" kern="120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32</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Cons</a:t>
            </a:r>
          </a:p>
          <a:p>
            <a:r>
              <a:rPr lang="en-US" sz="1200" b="0" i="0" kern="1200" dirty="0">
                <a:solidFill>
                  <a:schemeClr val="tx1"/>
                </a:solidFill>
                <a:latin typeface="+mn-lt"/>
                <a:ea typeface="+mn-ea"/>
                <a:cs typeface="+mn-cs"/>
              </a:rPr>
              <a:t>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endParaRPr lang="en-US" sz="1200" b="1" i="0" kern="1200" dirty="0">
              <a:solidFill>
                <a:schemeClr val="tx1"/>
              </a:solidFill>
              <a:latin typeface="+mn-lt"/>
              <a:ea typeface="+mn-ea"/>
              <a:cs typeface="+mn-cs"/>
            </a:endParaRP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A </a:t>
            </a:r>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class can often be transformed into a </a:t>
            </a:r>
            <a:r>
              <a:rPr lang="en-US" sz="1200" b="1" i="0" u="none" strike="noStrike" kern="1200" dirty="0">
                <a:solidFill>
                  <a:schemeClr val="tx1"/>
                </a:solidFill>
                <a:latin typeface="+mn-lt"/>
                <a:ea typeface="+mn-ea"/>
                <a:cs typeface="+mn-cs"/>
                <a:hlinkClick r:id="rId4"/>
              </a:rPr>
              <a:t>Singleton</a:t>
            </a:r>
            <a:r>
              <a:rPr lang="en-US" sz="1200" b="0" i="0" kern="1200" dirty="0">
                <a:solidFill>
                  <a:schemeClr val="tx1"/>
                </a:solidFill>
                <a:latin typeface="+mn-lt"/>
                <a:ea typeface="+mn-ea"/>
                <a:cs typeface="+mn-cs"/>
              </a:rPr>
              <a:t> since a single facade object is sufficient in most cases.</a:t>
            </a:r>
          </a:p>
          <a:p>
            <a:r>
              <a:rPr lang="en-US" sz="1200" b="1" i="0" u="none" strike="noStrike" kern="1200" dirty="0">
                <a:solidFill>
                  <a:schemeClr val="tx1"/>
                </a:solidFill>
                <a:latin typeface="+mn-lt"/>
                <a:ea typeface="+mn-ea"/>
                <a:cs typeface="+mn-cs"/>
                <a:hlinkClick r:id="rId5"/>
              </a:rPr>
              <a:t>Flyweight</a:t>
            </a:r>
            <a:r>
              <a:rPr lang="en-US" sz="1200" b="0" i="0" kern="1200" dirty="0">
                <a:solidFill>
                  <a:schemeClr val="tx1"/>
                </a:solidFill>
                <a:latin typeface="+mn-lt"/>
                <a:ea typeface="+mn-ea"/>
                <a:cs typeface="+mn-cs"/>
              </a:rPr>
              <a:t> would resemble </a:t>
            </a:r>
            <a:r>
              <a:rPr lang="en-US" sz="1200" b="1" i="0" u="none" strike="noStrike" kern="1200" dirty="0">
                <a:solidFill>
                  <a:schemeClr val="tx1"/>
                </a:solidFill>
                <a:latin typeface="+mn-lt"/>
                <a:ea typeface="+mn-ea"/>
                <a:cs typeface="+mn-cs"/>
                <a:hlinkClick r:id="rId4"/>
              </a:rPr>
              <a:t>Singleton</a:t>
            </a:r>
            <a:r>
              <a:rPr lang="en-US" sz="1200" b="0" i="0" kern="1200" dirty="0">
                <a:solidFill>
                  <a:schemeClr val="tx1"/>
                </a:solidFill>
                <a:latin typeface="+mn-lt"/>
                <a:ea typeface="+mn-ea"/>
                <a:cs typeface="+mn-cs"/>
              </a:rPr>
              <a:t> if you somehow managed to reduce all shared states of the objects to just one flyweight object. But there are two fundamental differences between these patterns:</a:t>
            </a:r>
          </a:p>
          <a:p>
            <a:pPr lvl="1"/>
            <a:r>
              <a:rPr lang="en-US" sz="1200" b="0" i="0" kern="1200" dirty="0">
                <a:solidFill>
                  <a:schemeClr val="tx1"/>
                </a:solidFill>
                <a:latin typeface="+mn-lt"/>
                <a:ea typeface="+mn-ea"/>
                <a:cs typeface="+mn-cs"/>
              </a:rPr>
              <a:t>There should be only one Singleton instance, whereas a </a:t>
            </a:r>
            <a:r>
              <a:rPr lang="en-US" sz="1200" b="0" i="1" kern="1200" dirty="0">
                <a:solidFill>
                  <a:schemeClr val="tx1"/>
                </a:solidFill>
                <a:latin typeface="+mn-lt"/>
                <a:ea typeface="+mn-ea"/>
                <a:cs typeface="+mn-cs"/>
              </a:rPr>
              <a:t>Flyweight</a:t>
            </a:r>
            <a:r>
              <a:rPr lang="en-US" sz="1200" b="0" i="0" kern="1200" dirty="0">
                <a:solidFill>
                  <a:schemeClr val="tx1"/>
                </a:solidFill>
                <a:latin typeface="+mn-lt"/>
                <a:ea typeface="+mn-ea"/>
                <a:cs typeface="+mn-cs"/>
              </a:rPr>
              <a:t> class can have multiple instances with different intrinsic states.</a:t>
            </a:r>
          </a:p>
          <a:p>
            <a:pPr lvl="1"/>
            <a:r>
              <a:rPr lang="en-US" sz="1200" b="0" i="0" kern="1200" dirty="0">
                <a:solidFill>
                  <a:schemeClr val="tx1"/>
                </a:solidFill>
                <a:latin typeface="+mn-lt"/>
                <a:ea typeface="+mn-ea"/>
                <a:cs typeface="+mn-cs"/>
              </a:rPr>
              <a:t>The </a:t>
            </a:r>
            <a:r>
              <a:rPr lang="en-US" sz="1200" b="0" i="1" kern="1200" dirty="0">
                <a:solidFill>
                  <a:schemeClr val="tx1"/>
                </a:solidFill>
                <a:latin typeface="+mn-lt"/>
                <a:ea typeface="+mn-ea"/>
                <a:cs typeface="+mn-cs"/>
              </a:rPr>
              <a:t>Singleton</a:t>
            </a:r>
            <a:r>
              <a:rPr lang="en-US" sz="1200" b="0" i="0" kern="1200" dirty="0">
                <a:solidFill>
                  <a:schemeClr val="tx1"/>
                </a:solidFill>
                <a:latin typeface="+mn-lt"/>
                <a:ea typeface="+mn-ea"/>
                <a:cs typeface="+mn-cs"/>
              </a:rPr>
              <a:t> object can be mutable. Flyweight objects are immutable.</a:t>
            </a:r>
          </a:p>
          <a:p>
            <a:r>
              <a:rPr lang="en-US" sz="1200" b="1" i="0" u="none" strike="noStrike" kern="1200" dirty="0">
                <a:solidFill>
                  <a:schemeClr val="tx1"/>
                </a:solidFill>
                <a:latin typeface="+mn-lt"/>
                <a:ea typeface="+mn-ea"/>
                <a:cs typeface="+mn-cs"/>
                <a:hlinkClick r:id="rId6"/>
              </a:rPr>
              <a:t>Abstract Factories</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7"/>
              </a:rPr>
              <a:t>Builders</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8"/>
              </a:rPr>
              <a:t>Prototypes</a:t>
            </a:r>
            <a:r>
              <a:rPr lang="en-US" sz="1200" b="0" i="0" kern="1200" dirty="0">
                <a:solidFill>
                  <a:schemeClr val="tx1"/>
                </a:solidFill>
                <a:latin typeface="+mn-lt"/>
                <a:ea typeface="+mn-ea"/>
                <a:cs typeface="+mn-cs"/>
              </a:rPr>
              <a:t> can all be implemented as </a:t>
            </a:r>
            <a:r>
              <a:rPr lang="en-US" sz="1200" b="1" i="0" u="none" strike="noStrike" kern="1200" dirty="0">
                <a:solidFill>
                  <a:schemeClr val="tx1"/>
                </a:solidFill>
                <a:latin typeface="+mn-lt"/>
                <a:ea typeface="+mn-ea"/>
                <a:cs typeface="+mn-cs"/>
                <a:hlinkClick r:id="rId4"/>
              </a:rPr>
              <a:t>Singletons</a:t>
            </a:r>
            <a:r>
              <a:rPr lang="en-US" sz="1200" b="0" i="0" kern="1200" dirty="0">
                <a:solidFill>
                  <a:schemeClr val="tx1"/>
                </a:solidFill>
                <a:latin typeface="+mn-lt"/>
                <a:ea typeface="+mn-ea"/>
                <a:cs typeface="+mn-cs"/>
              </a:rPr>
              <a:t>.</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34</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is usually designed up-front, letting you develop parts of an application independently of each other. On the other hand,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is commonly used with an existing app to make some otherwise-incompatible classes work together nicely.</a:t>
            </a:r>
          </a:p>
          <a:p>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changes the interface of an existing object, while </a:t>
            </a:r>
            <a:r>
              <a:rPr lang="en-US" sz="1200" b="1" i="0" u="none" strike="noStrike" kern="1200" dirty="0">
                <a:solidFill>
                  <a:schemeClr val="tx1"/>
                </a:solidFill>
                <a:latin typeface="+mn-lt"/>
                <a:ea typeface="+mn-ea"/>
                <a:cs typeface="+mn-cs"/>
                <a:hlinkClick r:id="rId5"/>
              </a:rPr>
              <a:t>Decorator</a:t>
            </a:r>
            <a:r>
              <a:rPr lang="en-US" sz="1200" b="0" i="0" kern="1200" dirty="0">
                <a:solidFill>
                  <a:schemeClr val="tx1"/>
                </a:solidFill>
                <a:latin typeface="+mn-lt"/>
                <a:ea typeface="+mn-ea"/>
                <a:cs typeface="+mn-cs"/>
              </a:rPr>
              <a:t> enhances an object without changing its interface. In addition,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supports recursive composition, which isn’t possible when you use </a:t>
            </a:r>
            <a:r>
              <a:rPr lang="en-US" sz="1200" b="0" i="1" kern="1200" dirty="0">
                <a:solidFill>
                  <a:schemeClr val="tx1"/>
                </a:solidFill>
                <a:latin typeface="+mn-lt"/>
                <a:ea typeface="+mn-ea"/>
                <a:cs typeface="+mn-cs"/>
              </a:rPr>
              <a:t>Adapter</a:t>
            </a:r>
            <a:r>
              <a:rPr lang="en-US" sz="1200" b="0" i="0" kern="1200" dirty="0">
                <a:solidFill>
                  <a:schemeClr val="tx1"/>
                </a:solidFill>
                <a:latin typeface="+mn-lt"/>
                <a:ea typeface="+mn-ea"/>
                <a:cs typeface="+mn-cs"/>
              </a:rPr>
              <a:t>.</a:t>
            </a:r>
          </a:p>
          <a:p>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provides a different interface to the wrapped object, </a:t>
            </a:r>
            <a:r>
              <a:rPr lang="en-US" sz="1200" b="1" i="0" u="none" strike="noStrike" kern="1200" dirty="0">
                <a:solidFill>
                  <a:schemeClr val="tx1"/>
                </a:solidFill>
                <a:latin typeface="+mn-lt"/>
                <a:ea typeface="+mn-ea"/>
                <a:cs typeface="+mn-cs"/>
                <a:hlinkClick r:id="rId6"/>
              </a:rPr>
              <a:t>Proxy</a:t>
            </a:r>
            <a:r>
              <a:rPr lang="en-US" sz="1200" b="0" i="0" kern="1200" dirty="0">
                <a:solidFill>
                  <a:schemeClr val="tx1"/>
                </a:solidFill>
                <a:latin typeface="+mn-lt"/>
                <a:ea typeface="+mn-ea"/>
                <a:cs typeface="+mn-cs"/>
              </a:rPr>
              <a:t> provides it with the same interface, and </a:t>
            </a:r>
            <a:r>
              <a:rPr lang="en-US" sz="1200" b="1" i="0" u="none" strike="noStrike" kern="1200" dirty="0">
                <a:solidFill>
                  <a:schemeClr val="tx1"/>
                </a:solidFill>
                <a:latin typeface="+mn-lt"/>
                <a:ea typeface="+mn-ea"/>
                <a:cs typeface="+mn-cs"/>
                <a:hlinkClick r:id="rId5"/>
              </a:rPr>
              <a:t>Decorator</a:t>
            </a:r>
            <a:r>
              <a:rPr lang="en-US" sz="1200" b="0" i="0" kern="1200" dirty="0">
                <a:solidFill>
                  <a:schemeClr val="tx1"/>
                </a:solidFill>
                <a:latin typeface="+mn-lt"/>
                <a:ea typeface="+mn-ea"/>
                <a:cs typeface="+mn-cs"/>
              </a:rPr>
              <a:t> provides it with an enhanced interface.</a:t>
            </a:r>
          </a:p>
          <a:p>
            <a:r>
              <a:rPr lang="en-US" sz="1200" b="1" i="0" u="none" strike="noStrike" kern="1200" dirty="0">
                <a:solidFill>
                  <a:schemeClr val="tx1"/>
                </a:solidFill>
                <a:latin typeface="+mn-lt"/>
                <a:ea typeface="+mn-ea"/>
                <a:cs typeface="+mn-cs"/>
                <a:hlinkClick r:id="rId7"/>
              </a:rPr>
              <a:t>Facade</a:t>
            </a:r>
            <a:r>
              <a:rPr lang="en-US" sz="1200" b="0" i="0" kern="1200" dirty="0">
                <a:solidFill>
                  <a:schemeClr val="tx1"/>
                </a:solidFill>
                <a:latin typeface="+mn-lt"/>
                <a:ea typeface="+mn-ea"/>
                <a:cs typeface="+mn-cs"/>
              </a:rPr>
              <a:t> defines a new interface for existing objects, whereas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tries to make the existing interface usable. </a:t>
            </a:r>
            <a:r>
              <a:rPr lang="en-US" sz="1200" b="0" i="1" kern="1200" dirty="0">
                <a:solidFill>
                  <a:schemeClr val="tx1"/>
                </a:solidFill>
                <a:latin typeface="+mn-lt"/>
                <a:ea typeface="+mn-ea"/>
                <a:cs typeface="+mn-cs"/>
              </a:rPr>
              <a:t>Adapter</a:t>
            </a:r>
            <a:r>
              <a:rPr lang="en-US" sz="1200" b="0" i="0" kern="1200" dirty="0">
                <a:solidFill>
                  <a:schemeClr val="tx1"/>
                </a:solidFill>
                <a:latin typeface="+mn-lt"/>
                <a:ea typeface="+mn-ea"/>
                <a:cs typeface="+mn-cs"/>
              </a:rPr>
              <a:t> usually wraps just one object, while </a:t>
            </a:r>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works with an entire subsystem of objects.</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8"/>
              </a:rPr>
              <a:t>State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9"/>
              </a:rPr>
              <a:t>Strategy</a:t>
            </a:r>
            <a:r>
              <a:rPr lang="en-US" sz="1200" b="0" i="0" kern="1200" dirty="0">
                <a:solidFill>
                  <a:schemeClr val="tx1"/>
                </a:solidFill>
                <a:latin typeface="+mn-lt"/>
                <a:ea typeface="+mn-ea"/>
                <a:cs typeface="+mn-cs"/>
              </a:rPr>
              <a:t> (and to some degree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38</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85000" lnSpcReduction="20000"/>
          </a:bodyPr>
          <a:lstStyle/>
          <a:p>
            <a:r>
              <a:rPr lang="en-US" sz="1200" b="1" i="0" kern="1200" dirty="0" err="1">
                <a:solidFill>
                  <a:schemeClr val="tx1"/>
                </a:solidFill>
                <a:latin typeface="+mn-lt"/>
                <a:ea typeface="+mn-ea"/>
                <a:cs typeface="+mn-cs"/>
              </a:rPr>
              <a:t>bstraction</a:t>
            </a:r>
            <a:r>
              <a:rPr lang="en-US" sz="1200" b="1" i="0" kern="1200" dirty="0">
                <a:solidFill>
                  <a:schemeClr val="tx1"/>
                </a:solidFill>
                <a:latin typeface="+mn-lt"/>
                <a:ea typeface="+mn-ea"/>
                <a:cs typeface="+mn-cs"/>
              </a:rPr>
              <a:t> and Implementation</a:t>
            </a:r>
          </a:p>
          <a:p>
            <a:r>
              <a:rPr lang="en-US" sz="1200" b="0" i="0" kern="1200" dirty="0">
                <a:solidFill>
                  <a:schemeClr val="tx1"/>
                </a:solidFill>
                <a:latin typeface="+mn-lt"/>
                <a:ea typeface="+mn-ea"/>
                <a:cs typeface="+mn-cs"/>
              </a:rPr>
              <a:t>The </a:t>
            </a:r>
            <a:r>
              <a:rPr lang="en-US" sz="1200" b="0" i="0" kern="1200" dirty="0" err="1">
                <a:solidFill>
                  <a:schemeClr val="tx1"/>
                </a:solidFill>
                <a:latin typeface="+mn-lt"/>
                <a:ea typeface="+mn-ea"/>
                <a:cs typeface="+mn-cs"/>
              </a:rPr>
              <a:t>GoF</a:t>
            </a:r>
            <a:r>
              <a:rPr lang="en-US" sz="1200" b="0" i="0" kern="1200" dirty="0">
                <a:solidFill>
                  <a:schemeClr val="tx1"/>
                </a:solidFill>
                <a:latin typeface="+mn-lt"/>
                <a:ea typeface="+mn-ea"/>
                <a:cs typeface="+mn-cs"/>
              </a:rPr>
              <a:t> book  introduces the terms </a:t>
            </a:r>
            <a:r>
              <a:rPr lang="en-US" sz="1200" b="0" i="1" kern="1200" dirty="0">
                <a:solidFill>
                  <a:schemeClr val="tx1"/>
                </a:solidFill>
                <a:latin typeface="+mn-lt"/>
                <a:ea typeface="+mn-ea"/>
                <a:cs typeface="+mn-cs"/>
              </a:rPr>
              <a:t>Abstraction</a:t>
            </a:r>
            <a:r>
              <a:rPr lang="en-US" sz="1200" b="0" i="0" kern="1200" dirty="0">
                <a:solidFill>
                  <a:schemeClr val="tx1"/>
                </a:solidFill>
                <a:latin typeface="+mn-lt"/>
                <a:ea typeface="+mn-ea"/>
                <a:cs typeface="+mn-cs"/>
              </a:rPr>
              <a:t> and </a:t>
            </a:r>
            <a:r>
              <a:rPr lang="en-US" sz="1200" b="0" i="1" kern="1200" dirty="0">
                <a:solidFill>
                  <a:schemeClr val="tx1"/>
                </a:solidFill>
                <a:latin typeface="+mn-lt"/>
                <a:ea typeface="+mn-ea"/>
                <a:cs typeface="+mn-cs"/>
              </a:rPr>
              <a:t>Implementation</a:t>
            </a:r>
            <a:r>
              <a:rPr lang="en-US" sz="1200" b="0" i="0" kern="1200" dirty="0">
                <a:solidFill>
                  <a:schemeClr val="tx1"/>
                </a:solidFill>
                <a:latin typeface="+mn-lt"/>
                <a:ea typeface="+mn-ea"/>
                <a:cs typeface="+mn-cs"/>
              </a:rPr>
              <a:t> as part of the Bridge definition. In my opinion, the terms sound too academic and make the pattern seem more complicated than it really is. Having read the simple example with shapes and colors, let’s decipher the meaning behind the </a:t>
            </a:r>
            <a:r>
              <a:rPr lang="en-US" sz="1200" b="0" i="0" kern="1200" dirty="0" err="1">
                <a:solidFill>
                  <a:schemeClr val="tx1"/>
                </a:solidFill>
                <a:latin typeface="+mn-lt"/>
                <a:ea typeface="+mn-ea"/>
                <a:cs typeface="+mn-cs"/>
              </a:rPr>
              <a:t>GoF</a:t>
            </a:r>
            <a:r>
              <a:rPr lang="en-US" sz="1200" b="0" i="0" kern="1200" dirty="0">
                <a:solidFill>
                  <a:schemeClr val="tx1"/>
                </a:solidFill>
                <a:latin typeface="+mn-lt"/>
                <a:ea typeface="+mn-ea"/>
                <a:cs typeface="+mn-cs"/>
              </a:rPr>
              <a:t> book’s scary words.</a:t>
            </a:r>
          </a:p>
          <a:p>
            <a:r>
              <a:rPr lang="en-US" sz="1200" b="0" i="1" kern="1200" dirty="0">
                <a:solidFill>
                  <a:schemeClr val="tx1"/>
                </a:solidFill>
                <a:latin typeface="+mn-lt"/>
                <a:ea typeface="+mn-ea"/>
                <a:cs typeface="+mn-cs"/>
              </a:rPr>
              <a:t>Abstraction</a:t>
            </a:r>
            <a:r>
              <a:rPr lang="en-US" sz="1200" b="0" i="0" kern="1200" dirty="0">
                <a:solidFill>
                  <a:schemeClr val="tx1"/>
                </a:solidFill>
                <a:latin typeface="+mn-lt"/>
                <a:ea typeface="+mn-ea"/>
                <a:cs typeface="+mn-cs"/>
              </a:rPr>
              <a:t> (also called </a:t>
            </a:r>
            <a:r>
              <a:rPr lang="en-US" sz="1200" b="0" i="1" kern="1200" dirty="0">
                <a:solidFill>
                  <a:schemeClr val="tx1"/>
                </a:solidFill>
                <a:latin typeface="+mn-lt"/>
                <a:ea typeface="+mn-ea"/>
                <a:cs typeface="+mn-cs"/>
              </a:rPr>
              <a:t>interface</a:t>
            </a:r>
            <a:r>
              <a:rPr lang="en-US" sz="1200" b="0" i="0" kern="1200" dirty="0">
                <a:solidFill>
                  <a:schemeClr val="tx1"/>
                </a:solidFill>
                <a:latin typeface="+mn-lt"/>
                <a:ea typeface="+mn-ea"/>
                <a:cs typeface="+mn-cs"/>
              </a:rPr>
              <a:t>) is a high-level control layer for some entity. This layer isn’t supposed to do any real work on its own. It should delegate the work to the </a:t>
            </a:r>
            <a:r>
              <a:rPr lang="en-US" sz="1200" b="0" i="1" kern="1200" dirty="0">
                <a:solidFill>
                  <a:schemeClr val="tx1"/>
                </a:solidFill>
                <a:latin typeface="+mn-lt"/>
                <a:ea typeface="+mn-ea"/>
                <a:cs typeface="+mn-cs"/>
              </a:rPr>
              <a:t>implementation</a:t>
            </a:r>
            <a:r>
              <a:rPr lang="en-US" sz="1200" b="0" i="0" kern="1200" dirty="0">
                <a:solidFill>
                  <a:schemeClr val="tx1"/>
                </a:solidFill>
                <a:latin typeface="+mn-lt"/>
                <a:ea typeface="+mn-ea"/>
                <a:cs typeface="+mn-cs"/>
              </a:rPr>
              <a:t> layer (also called </a:t>
            </a:r>
            <a:r>
              <a:rPr lang="en-US" sz="1200" b="0" i="1" kern="1200" dirty="0">
                <a:solidFill>
                  <a:schemeClr val="tx1"/>
                </a:solidFill>
                <a:latin typeface="+mn-lt"/>
                <a:ea typeface="+mn-ea"/>
                <a:cs typeface="+mn-cs"/>
              </a:rPr>
              <a:t>platform</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Note that we’re not talking about </a:t>
            </a:r>
            <a:r>
              <a:rPr lang="en-US" sz="1200" b="0" i="1" kern="1200" dirty="0">
                <a:solidFill>
                  <a:schemeClr val="tx1"/>
                </a:solidFill>
                <a:latin typeface="+mn-lt"/>
                <a:ea typeface="+mn-ea"/>
                <a:cs typeface="+mn-cs"/>
              </a:rPr>
              <a:t>interfaces</a:t>
            </a:r>
            <a:r>
              <a:rPr lang="en-US" sz="1200" b="0" i="0" kern="1200" dirty="0">
                <a:solidFill>
                  <a:schemeClr val="tx1"/>
                </a:solidFill>
                <a:latin typeface="+mn-lt"/>
                <a:ea typeface="+mn-ea"/>
                <a:cs typeface="+mn-cs"/>
              </a:rPr>
              <a:t> or </a:t>
            </a:r>
            <a:r>
              <a:rPr lang="en-US" sz="1200" b="0" i="1" kern="1200" dirty="0">
                <a:solidFill>
                  <a:schemeClr val="tx1"/>
                </a:solidFill>
                <a:latin typeface="+mn-lt"/>
                <a:ea typeface="+mn-ea"/>
                <a:cs typeface="+mn-cs"/>
              </a:rPr>
              <a:t>abstract classes</a:t>
            </a:r>
            <a:r>
              <a:rPr lang="en-US" sz="1200" b="0" i="0" kern="1200" dirty="0">
                <a:solidFill>
                  <a:schemeClr val="tx1"/>
                </a:solidFill>
                <a:latin typeface="+mn-lt"/>
                <a:ea typeface="+mn-ea"/>
                <a:cs typeface="+mn-cs"/>
              </a:rPr>
              <a:t> from your programming language. These aren’t the same things.</a:t>
            </a:r>
          </a:p>
          <a:p>
            <a:r>
              <a:rPr lang="en-US" sz="1200" b="0" i="0" kern="1200" dirty="0">
                <a:solidFill>
                  <a:schemeClr val="tx1"/>
                </a:solidFill>
                <a:latin typeface="+mn-lt"/>
                <a:ea typeface="+mn-ea"/>
                <a:cs typeface="+mn-cs"/>
              </a:rPr>
              <a:t>When talking about real applications, the abstraction can be represented by a graphical user interface (GUI), and the implementation could be the underlying operating system code (API) which the GUI layer calls in response to user interactions.</a:t>
            </a:r>
          </a:p>
          <a:p>
            <a:r>
              <a:rPr lang="en-US" sz="1200" b="0" i="0" kern="1200" dirty="0">
                <a:solidFill>
                  <a:schemeClr val="tx1"/>
                </a:solidFill>
                <a:latin typeface="+mn-lt"/>
                <a:ea typeface="+mn-ea"/>
                <a:cs typeface="+mn-cs"/>
              </a:rPr>
              <a:t>Generally speaking, you can extend such an app in two independent directions:</a:t>
            </a:r>
          </a:p>
          <a:p>
            <a:r>
              <a:rPr lang="en-US" sz="1200" b="0" i="0" kern="1200" dirty="0">
                <a:solidFill>
                  <a:schemeClr val="tx1"/>
                </a:solidFill>
                <a:latin typeface="+mn-lt"/>
                <a:ea typeface="+mn-ea"/>
                <a:cs typeface="+mn-cs"/>
              </a:rPr>
              <a:t>Have several different GUIs (for instance, tailored for regular customers or </a:t>
            </a:r>
            <a:r>
              <a:rPr lang="en-US" sz="1200" b="0" i="0" kern="1200" dirty="0" err="1">
                <a:solidFill>
                  <a:schemeClr val="tx1"/>
                </a:solidFill>
                <a:latin typeface="+mn-lt"/>
                <a:ea typeface="+mn-ea"/>
                <a:cs typeface="+mn-cs"/>
              </a:rPr>
              <a:t>admins</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Support several different APIs (for example, to be able to launch the app under Windows, Linux, and </a:t>
            </a:r>
            <a:r>
              <a:rPr lang="en-US" sz="1200" b="0" i="0" kern="1200" dirty="0" err="1">
                <a:solidFill>
                  <a:schemeClr val="tx1"/>
                </a:solidFill>
                <a:latin typeface="+mn-lt"/>
                <a:ea typeface="+mn-ea"/>
                <a:cs typeface="+mn-cs"/>
              </a:rPr>
              <a:t>macOS</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In a worst-case scenario, this app might look like a giant spaghetti bowl, where hundreds of conditionals connect different types of GUI with various APIs all over the code.</a:t>
            </a:r>
          </a:p>
          <a:p>
            <a:r>
              <a:rPr lang="en-US" sz="1200" b="0" i="0" kern="1200" dirty="0">
                <a:solidFill>
                  <a:schemeClr val="tx1"/>
                </a:solidFill>
                <a:latin typeface="+mn-lt"/>
                <a:ea typeface="+mn-ea"/>
                <a:cs typeface="+mn-cs"/>
              </a:rPr>
              <a:t>You can bring order to this chaos by extracting the code related to specific interface-platform combinations into separate classes. However, soon you’ll discover that there are </a:t>
            </a:r>
            <a:r>
              <a:rPr lang="en-US" sz="1200" b="0" i="1" kern="1200" dirty="0">
                <a:solidFill>
                  <a:schemeClr val="tx1"/>
                </a:solidFill>
                <a:latin typeface="+mn-lt"/>
                <a:ea typeface="+mn-ea"/>
                <a:cs typeface="+mn-cs"/>
              </a:rPr>
              <a:t>lots</a:t>
            </a:r>
            <a:r>
              <a:rPr lang="en-US" sz="1200" b="0" i="0" kern="1200" dirty="0">
                <a:solidFill>
                  <a:schemeClr val="tx1"/>
                </a:solidFill>
                <a:latin typeface="+mn-lt"/>
                <a:ea typeface="+mn-ea"/>
                <a:cs typeface="+mn-cs"/>
              </a:rPr>
              <a:t> of these classes. The class hierarchy will grow exponentially because adding a new GUI or supporting a different API would require creating more and more classes.</a:t>
            </a:r>
          </a:p>
          <a:p>
            <a:r>
              <a:rPr lang="en-US" sz="1200" b="0" i="0" kern="1200" dirty="0">
                <a:solidFill>
                  <a:schemeClr val="tx1"/>
                </a:solidFill>
                <a:latin typeface="+mn-lt"/>
                <a:ea typeface="+mn-ea"/>
                <a:cs typeface="+mn-cs"/>
              </a:rPr>
              <a:t>Let’s try to solve this issue with the Bridge pattern. It suggests that we divide the classes into two hierarchies:</a:t>
            </a:r>
          </a:p>
          <a:p>
            <a:r>
              <a:rPr lang="en-US" sz="1200" b="0" i="0" kern="1200" dirty="0">
                <a:solidFill>
                  <a:schemeClr val="tx1"/>
                </a:solidFill>
                <a:latin typeface="+mn-lt"/>
                <a:ea typeface="+mn-ea"/>
                <a:cs typeface="+mn-cs"/>
              </a:rPr>
              <a:t>Abstraction: the GUI layer of the app.</a:t>
            </a:r>
          </a:p>
          <a:p>
            <a:r>
              <a:rPr lang="en-US" sz="1200" b="0" i="0" kern="1200" dirty="0">
                <a:solidFill>
                  <a:schemeClr val="tx1"/>
                </a:solidFill>
                <a:latin typeface="+mn-lt"/>
                <a:ea typeface="+mn-ea"/>
                <a:cs typeface="+mn-cs"/>
              </a:rPr>
              <a:t>Implementation: the operating systems’ APIs.</a:t>
            </a:r>
          </a:p>
          <a:p>
            <a:r>
              <a:rPr lang="en-US" sz="1200" b="0" i="0" kern="1200" dirty="0">
                <a:solidFill>
                  <a:schemeClr val="tx1"/>
                </a:solidFill>
                <a:latin typeface="+mn-lt"/>
                <a:ea typeface="+mn-ea"/>
                <a:cs typeface="+mn-cs"/>
              </a:rPr>
              <a:t>The abstraction object controls the appearance of the app, delegating the actual work to the linked implementation object. Different implementations are interchangeable as long as they follow a common interface, enabling the same GUI to work under Windows and Linux.</a:t>
            </a:r>
          </a:p>
          <a:p>
            <a:r>
              <a:rPr lang="en-US" sz="1200" b="0" i="0" kern="1200" dirty="0">
                <a:solidFill>
                  <a:schemeClr val="tx1"/>
                </a:solidFill>
                <a:latin typeface="+mn-lt"/>
                <a:ea typeface="+mn-ea"/>
                <a:cs typeface="+mn-cs"/>
              </a:rPr>
              <a:t>As a result, you can change the GUI classes without touching the API-related classes. Moreover, adding support for another operating system only requires creating a subclass in the implementation hierarchy.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40</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How to Implement</a:t>
            </a:r>
          </a:p>
          <a:p>
            <a:r>
              <a:rPr lang="en-US" sz="1200" b="0" i="0" kern="1200" dirty="0">
                <a:solidFill>
                  <a:schemeClr val="tx1"/>
                </a:solidFill>
                <a:latin typeface="+mn-lt"/>
                <a:ea typeface="+mn-ea"/>
                <a:cs typeface="+mn-cs"/>
              </a:rPr>
              <a:t>Identify the orthogonal dimensions in your classes. These independent concepts could be: abstraction/platform, domain/infrastructure, front-end/back-end, or interface/implementation.</a:t>
            </a:r>
          </a:p>
          <a:p>
            <a:r>
              <a:rPr lang="en-US" sz="1200" b="0" i="0" kern="1200" dirty="0">
                <a:solidFill>
                  <a:schemeClr val="tx1"/>
                </a:solidFill>
                <a:latin typeface="+mn-lt"/>
                <a:ea typeface="+mn-ea"/>
                <a:cs typeface="+mn-cs"/>
              </a:rPr>
              <a:t>See what operations the client needs and define them in the base abstraction class.</a:t>
            </a:r>
          </a:p>
          <a:p>
            <a:r>
              <a:rPr lang="en-US" sz="1200" b="0" i="0" kern="1200" dirty="0">
                <a:solidFill>
                  <a:schemeClr val="tx1"/>
                </a:solidFill>
                <a:latin typeface="+mn-lt"/>
                <a:ea typeface="+mn-ea"/>
                <a:cs typeface="+mn-cs"/>
              </a:rPr>
              <a:t>Determine the operations available on all platforms. Declare the ones that the abstraction needs in the general implementation interface.</a:t>
            </a:r>
          </a:p>
          <a:p>
            <a:r>
              <a:rPr lang="en-US" sz="1200" b="0" i="0" kern="1200" dirty="0">
                <a:solidFill>
                  <a:schemeClr val="tx1"/>
                </a:solidFill>
                <a:latin typeface="+mn-lt"/>
                <a:ea typeface="+mn-ea"/>
                <a:cs typeface="+mn-cs"/>
              </a:rPr>
              <a:t>For all platforms in your domain create concrete implementation classes, but make sure they all follow the implementation interface.</a:t>
            </a:r>
          </a:p>
          <a:p>
            <a:r>
              <a:rPr lang="en-US" sz="1200" b="0" i="0" kern="1200" dirty="0">
                <a:solidFill>
                  <a:schemeClr val="tx1"/>
                </a:solidFill>
                <a:latin typeface="+mn-lt"/>
                <a:ea typeface="+mn-ea"/>
                <a:cs typeface="+mn-cs"/>
              </a:rPr>
              <a:t>Inside the abstraction class, add a reference field for the implementation type. The abstraction delegates most of the work to the implementation object that’s referenced in that field.</a:t>
            </a:r>
          </a:p>
          <a:p>
            <a:r>
              <a:rPr lang="en-US" sz="1200" b="0" i="0" kern="1200" dirty="0">
                <a:solidFill>
                  <a:schemeClr val="tx1"/>
                </a:solidFill>
                <a:latin typeface="+mn-lt"/>
                <a:ea typeface="+mn-ea"/>
                <a:cs typeface="+mn-cs"/>
              </a:rPr>
              <a:t>If you have several variants of high-level logic, create refined abstractions for each variant by extending the base abstraction class.</a:t>
            </a:r>
          </a:p>
          <a:p>
            <a:r>
              <a:rPr lang="en-US" sz="1200" b="0" i="0" kern="1200" dirty="0">
                <a:solidFill>
                  <a:schemeClr val="tx1"/>
                </a:solidFill>
                <a:latin typeface="+mn-lt"/>
                <a:ea typeface="+mn-ea"/>
                <a:cs typeface="+mn-cs"/>
              </a:rPr>
              <a:t>The client code should pass an implementation object to the abstraction’s constructor to associate one with the other. After that, the client can forget about the implementation and work only with the abstraction object.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41</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is usually designed up-front, letting you develop parts of an application independently of each other. On the other hand,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is commonly used with an existing app to make some otherwise-incompatible classes work together nicely.</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State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6"/>
              </a:rPr>
              <a:t>Strategy</a:t>
            </a:r>
            <a:r>
              <a:rPr lang="en-US" sz="1200" b="0" i="0" kern="1200" dirty="0">
                <a:solidFill>
                  <a:schemeClr val="tx1"/>
                </a:solidFill>
                <a:latin typeface="+mn-lt"/>
                <a:ea typeface="+mn-ea"/>
                <a:cs typeface="+mn-cs"/>
              </a:rPr>
              <a:t> (and to some degree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7"/>
              </a:rPr>
              <a:t>Abstract Factory</a:t>
            </a:r>
            <a:r>
              <a:rPr lang="en-US" sz="1200" b="0" i="0" kern="1200" dirty="0">
                <a:solidFill>
                  <a:schemeClr val="tx1"/>
                </a:solidFill>
                <a:latin typeface="+mn-lt"/>
                <a:ea typeface="+mn-ea"/>
                <a:cs typeface="+mn-cs"/>
              </a:rPr>
              <a:t> along with </a:t>
            </a:r>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This pairing is useful when some abstractions defined by </a:t>
            </a:r>
            <a:r>
              <a:rPr lang="en-US" sz="1200" b="0" i="1" kern="1200" dirty="0">
                <a:solidFill>
                  <a:schemeClr val="tx1"/>
                </a:solidFill>
                <a:latin typeface="+mn-lt"/>
                <a:ea typeface="+mn-ea"/>
                <a:cs typeface="+mn-cs"/>
              </a:rPr>
              <a:t>Bridge</a:t>
            </a:r>
            <a:r>
              <a:rPr lang="en-US" sz="1200" b="0" i="0" kern="1200" dirty="0">
                <a:solidFill>
                  <a:schemeClr val="tx1"/>
                </a:solidFill>
                <a:latin typeface="+mn-lt"/>
                <a:ea typeface="+mn-ea"/>
                <a:cs typeface="+mn-cs"/>
              </a:rPr>
              <a:t> can only work with specific implementations. In this case, </a:t>
            </a:r>
            <a:r>
              <a:rPr lang="en-US" sz="1200" b="0" i="1" kern="1200" dirty="0">
                <a:solidFill>
                  <a:schemeClr val="tx1"/>
                </a:solidFill>
                <a:latin typeface="+mn-lt"/>
                <a:ea typeface="+mn-ea"/>
                <a:cs typeface="+mn-cs"/>
              </a:rPr>
              <a:t>Abstract Factory</a:t>
            </a:r>
            <a:r>
              <a:rPr lang="en-US" sz="1200" b="0" i="0" kern="1200" dirty="0">
                <a:solidFill>
                  <a:schemeClr val="tx1"/>
                </a:solidFill>
                <a:latin typeface="+mn-lt"/>
                <a:ea typeface="+mn-ea"/>
                <a:cs typeface="+mn-cs"/>
              </a:rPr>
              <a:t> can encapsulate these relations and hide the complexity from the client code.</a:t>
            </a:r>
          </a:p>
          <a:p>
            <a:r>
              <a:rPr lang="en-US" sz="1200" b="0" i="0" kern="1200" dirty="0">
                <a:solidFill>
                  <a:schemeClr val="tx1"/>
                </a:solidFill>
                <a:latin typeface="+mn-lt"/>
                <a:ea typeface="+mn-ea"/>
                <a:cs typeface="+mn-cs"/>
              </a:rPr>
              <a:t>You can combine </a:t>
            </a:r>
            <a:r>
              <a:rPr lang="en-US" sz="1200" b="1" i="0" u="none" strike="noStrike" kern="1200" dirty="0">
                <a:solidFill>
                  <a:schemeClr val="tx1"/>
                </a:solidFill>
                <a:latin typeface="+mn-lt"/>
                <a:ea typeface="+mn-ea"/>
                <a:cs typeface="+mn-cs"/>
                <a:hlinkClick r:id="rId8"/>
              </a:rPr>
              <a:t>Builder</a:t>
            </a:r>
            <a:r>
              <a:rPr lang="en-US" sz="1200" b="0" i="0" kern="1200" dirty="0">
                <a:solidFill>
                  <a:schemeClr val="tx1"/>
                </a:solidFill>
                <a:latin typeface="+mn-lt"/>
                <a:ea typeface="+mn-ea"/>
                <a:cs typeface="+mn-cs"/>
              </a:rPr>
              <a:t> with </a:t>
            </a:r>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the director class plays the role of the abstraction, while different builders act as implementations.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42</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Composite pattern when you have to implement a tree-like object structure.</a:t>
            </a:r>
          </a:p>
          <a:p>
            <a:r>
              <a:rPr lang="en-US" sz="1200" b="0" i="0" kern="1200" dirty="0">
                <a:solidFill>
                  <a:schemeClr val="tx1"/>
                </a:solidFill>
                <a:latin typeface="+mn-lt"/>
                <a:ea typeface="+mn-ea"/>
                <a:cs typeface="+mn-cs"/>
              </a:rPr>
              <a:t> The Composite pattern provides you with two basic element types that share a common interface: simple leaves and complex containers. A container can be composed of both leaves and other containers. This lets you construct a nested recursive object structure that resembles a tree.</a:t>
            </a:r>
          </a:p>
          <a:p>
            <a:r>
              <a:rPr lang="en-US" sz="1200" b="1" i="0" kern="1200" dirty="0">
                <a:solidFill>
                  <a:schemeClr val="tx1"/>
                </a:solidFill>
                <a:latin typeface="+mn-lt"/>
                <a:ea typeface="+mn-ea"/>
                <a:cs typeface="+mn-cs"/>
              </a:rPr>
              <a:t> Use the pattern when you want the client code to treat both simple and complex elements uniformly.</a:t>
            </a:r>
          </a:p>
          <a:p>
            <a:r>
              <a:rPr lang="en-US" sz="1200" b="0" i="0" kern="1200" dirty="0">
                <a:solidFill>
                  <a:schemeClr val="tx1"/>
                </a:solidFill>
                <a:latin typeface="+mn-lt"/>
                <a:ea typeface="+mn-ea"/>
                <a:cs typeface="+mn-cs"/>
              </a:rPr>
              <a:t> All elements defined by the Composite pattern share a common interface. Using this interface, the client doesn’t have to worry about the concrete class of the objects it works with.</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45</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Builder</a:t>
            </a:r>
            <a:r>
              <a:rPr lang="en-US" sz="1200" b="0" i="0" kern="1200" dirty="0">
                <a:solidFill>
                  <a:schemeClr val="tx1"/>
                </a:solidFill>
                <a:latin typeface="+mn-lt"/>
                <a:ea typeface="+mn-ea"/>
                <a:cs typeface="+mn-cs"/>
              </a:rPr>
              <a:t> when creating complex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trees because you can program its construction steps to work recursively.</a:t>
            </a:r>
          </a:p>
          <a:p>
            <a:r>
              <a:rPr lang="en-US" sz="1200" b="1" i="0" u="none" strike="noStrike" kern="1200" dirty="0">
                <a:solidFill>
                  <a:schemeClr val="tx1"/>
                </a:solidFill>
                <a:latin typeface="+mn-lt"/>
                <a:ea typeface="+mn-ea"/>
                <a:cs typeface="+mn-cs"/>
                <a:hlinkClick r:id="rId5"/>
              </a:rPr>
              <a:t>Chain of Responsibility</a:t>
            </a:r>
            <a:r>
              <a:rPr lang="en-US" sz="1200" b="0" i="0" kern="1200" dirty="0">
                <a:solidFill>
                  <a:schemeClr val="tx1"/>
                </a:solidFill>
                <a:latin typeface="+mn-lt"/>
                <a:ea typeface="+mn-ea"/>
                <a:cs typeface="+mn-cs"/>
              </a:rPr>
              <a:t> is often used in conjunction with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In this case, when a leaf component gets a request, it may pass it through the chain of all of the parent components down to the root of the object tree.</a:t>
            </a:r>
          </a:p>
          <a:p>
            <a:r>
              <a:rPr lang="en-US" sz="1200" b="0" i="0" kern="1200" dirty="0">
                <a:solidFill>
                  <a:schemeClr val="tx1"/>
                </a:solidFill>
                <a:latin typeface="+mn-lt"/>
                <a:ea typeface="+mn-ea"/>
                <a:cs typeface="+mn-cs"/>
              </a:rPr>
              <a:t>You can use </a:t>
            </a:r>
            <a:r>
              <a:rPr lang="en-US" sz="1200" b="1" i="0" u="none" strike="noStrike" kern="1200" dirty="0" err="1">
                <a:solidFill>
                  <a:schemeClr val="tx1"/>
                </a:solidFill>
                <a:latin typeface="+mn-lt"/>
                <a:ea typeface="+mn-ea"/>
                <a:cs typeface="+mn-cs"/>
                <a:hlinkClick r:id="rId6"/>
              </a:rPr>
              <a:t>Iterators</a:t>
            </a:r>
            <a:r>
              <a:rPr lang="en-US" sz="1200" b="0" i="0" kern="1200" dirty="0">
                <a:solidFill>
                  <a:schemeClr val="tx1"/>
                </a:solidFill>
                <a:latin typeface="+mn-lt"/>
                <a:ea typeface="+mn-ea"/>
                <a:cs typeface="+mn-cs"/>
              </a:rPr>
              <a:t> to traverse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trees.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7"/>
              </a:rPr>
              <a:t>Visitor</a:t>
            </a:r>
            <a:r>
              <a:rPr lang="en-US" sz="1200" b="0" i="0" kern="1200" dirty="0">
                <a:solidFill>
                  <a:schemeClr val="tx1"/>
                </a:solidFill>
                <a:latin typeface="+mn-lt"/>
                <a:ea typeface="+mn-ea"/>
                <a:cs typeface="+mn-cs"/>
              </a:rPr>
              <a:t> to execute an operation over an entire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tree.</a:t>
            </a:r>
          </a:p>
          <a:p>
            <a:r>
              <a:rPr lang="en-US" sz="1200" b="0" i="0" kern="1200" dirty="0">
                <a:solidFill>
                  <a:schemeClr val="tx1"/>
                </a:solidFill>
                <a:latin typeface="+mn-lt"/>
                <a:ea typeface="+mn-ea"/>
                <a:cs typeface="+mn-cs"/>
              </a:rPr>
              <a:t>You can implement shared leaf nodes of the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tree as </a:t>
            </a:r>
            <a:r>
              <a:rPr lang="en-US" sz="1200" b="1" i="0" u="none" strike="noStrike" kern="1200" dirty="0">
                <a:solidFill>
                  <a:schemeClr val="tx1"/>
                </a:solidFill>
                <a:latin typeface="+mn-lt"/>
                <a:ea typeface="+mn-ea"/>
                <a:cs typeface="+mn-cs"/>
                <a:hlinkClick r:id="rId8"/>
              </a:rPr>
              <a:t>Flyweights</a:t>
            </a:r>
            <a:r>
              <a:rPr lang="en-US" sz="1200" b="0" i="0" kern="1200" dirty="0">
                <a:solidFill>
                  <a:schemeClr val="tx1"/>
                </a:solidFill>
                <a:latin typeface="+mn-lt"/>
                <a:ea typeface="+mn-ea"/>
                <a:cs typeface="+mn-cs"/>
              </a:rPr>
              <a:t> to save some RAM.</a:t>
            </a:r>
          </a:p>
          <a:p>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9"/>
              </a:rPr>
              <a:t>Decorator</a:t>
            </a:r>
            <a:r>
              <a:rPr lang="en-US" sz="1200" b="0" i="0" kern="1200" dirty="0">
                <a:solidFill>
                  <a:schemeClr val="tx1"/>
                </a:solidFill>
                <a:latin typeface="+mn-lt"/>
                <a:ea typeface="+mn-ea"/>
                <a:cs typeface="+mn-cs"/>
              </a:rPr>
              <a:t> have similar structure diagrams since both rely on recursive composition to organize an open-ended number of objects.</a:t>
            </a:r>
          </a:p>
          <a:p>
            <a:r>
              <a:rPr lang="en-US" sz="1200" b="0" i="0" kern="1200" dirty="0">
                <a:solidFill>
                  <a:schemeClr val="tx1"/>
                </a:solidFill>
                <a:latin typeface="+mn-lt"/>
                <a:ea typeface="+mn-ea"/>
                <a:cs typeface="+mn-cs"/>
              </a:rPr>
              <a:t>A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is like a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but only has one child component. There’s another significant difference: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adds additional responsibilities to the wrapped object, while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just “sums up” its children’s results.</a:t>
            </a:r>
          </a:p>
          <a:p>
            <a:r>
              <a:rPr lang="en-US" sz="1200" b="0" i="0" kern="1200" dirty="0">
                <a:solidFill>
                  <a:schemeClr val="tx1"/>
                </a:solidFill>
                <a:latin typeface="+mn-lt"/>
                <a:ea typeface="+mn-ea"/>
                <a:cs typeface="+mn-cs"/>
              </a:rPr>
              <a:t>However, the patterns can also cooperate: you can use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to extend the behavior of a specific object in the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tree.</a:t>
            </a:r>
          </a:p>
          <a:p>
            <a:r>
              <a:rPr lang="en-US" sz="1200" b="0" i="0" kern="1200" dirty="0">
                <a:solidFill>
                  <a:schemeClr val="tx1"/>
                </a:solidFill>
                <a:latin typeface="+mn-lt"/>
                <a:ea typeface="+mn-ea"/>
                <a:cs typeface="+mn-cs"/>
              </a:rPr>
              <a:t>Designs that make heavy use of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9"/>
              </a:rPr>
              <a:t>Decorator</a:t>
            </a:r>
            <a:r>
              <a:rPr lang="en-US" sz="1200" b="0" i="0" kern="1200" dirty="0">
                <a:solidFill>
                  <a:schemeClr val="tx1"/>
                </a:solidFill>
                <a:latin typeface="+mn-lt"/>
                <a:ea typeface="+mn-ea"/>
                <a:cs typeface="+mn-cs"/>
              </a:rPr>
              <a:t> can often benefit from using </a:t>
            </a:r>
            <a:r>
              <a:rPr lang="en-US" sz="1200" b="1" i="0" u="none" strike="noStrike" kern="1200" dirty="0">
                <a:solidFill>
                  <a:schemeClr val="tx1"/>
                </a:solidFill>
                <a:latin typeface="+mn-lt"/>
                <a:ea typeface="+mn-ea"/>
                <a:cs typeface="+mn-cs"/>
                <a:hlinkClick r:id="rId10"/>
              </a:rPr>
              <a:t>Prototype</a:t>
            </a:r>
            <a:r>
              <a:rPr lang="en-US" sz="1200" b="0" i="0" kern="1200" dirty="0">
                <a:solidFill>
                  <a:schemeClr val="tx1"/>
                </a:solidFill>
                <a:latin typeface="+mn-lt"/>
                <a:ea typeface="+mn-ea"/>
                <a:cs typeface="+mn-cs"/>
              </a:rPr>
              <a:t>. Applying the pattern lets you clone complex structures instead of re-constructing them from scratch.</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46</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does the pattern consist of?</a:t>
            </a:r>
          </a:p>
          <a:p>
            <a:r>
              <a:rPr lang="en-US" sz="1200" b="0" i="0" kern="1200" dirty="0">
                <a:solidFill>
                  <a:schemeClr val="tx1"/>
                </a:solidFill>
                <a:latin typeface="+mn-lt"/>
                <a:ea typeface="+mn-ea"/>
                <a:cs typeface="+mn-cs"/>
              </a:rPr>
              <a:t>Most patterns are described very formally so people can reproduce them in many contexts. Here are the sections that are usually present in a pattern description:</a:t>
            </a:r>
          </a:p>
          <a:p>
            <a:r>
              <a:rPr lang="en-US" sz="1200" b="1" i="0" kern="1200" dirty="0">
                <a:solidFill>
                  <a:schemeClr val="tx1"/>
                </a:solidFill>
                <a:latin typeface="+mn-lt"/>
                <a:ea typeface="+mn-ea"/>
                <a:cs typeface="+mn-cs"/>
              </a:rPr>
              <a:t>Intent</a:t>
            </a:r>
            <a:r>
              <a:rPr lang="en-US" sz="1200" b="0" i="0" kern="1200" dirty="0">
                <a:solidFill>
                  <a:schemeClr val="tx1"/>
                </a:solidFill>
                <a:latin typeface="+mn-lt"/>
                <a:ea typeface="+mn-ea"/>
                <a:cs typeface="+mn-cs"/>
              </a:rPr>
              <a:t> of the pattern briefly describes both the problem and the solution.</a:t>
            </a:r>
          </a:p>
          <a:p>
            <a:r>
              <a:rPr lang="en-US" sz="1200" b="1" i="0" kern="1200" dirty="0">
                <a:solidFill>
                  <a:schemeClr val="tx1"/>
                </a:solidFill>
                <a:latin typeface="+mn-lt"/>
                <a:ea typeface="+mn-ea"/>
                <a:cs typeface="+mn-cs"/>
              </a:rPr>
              <a:t>Motivation</a:t>
            </a:r>
            <a:r>
              <a:rPr lang="en-US" sz="1200" b="0" i="0" kern="1200" dirty="0">
                <a:solidFill>
                  <a:schemeClr val="tx1"/>
                </a:solidFill>
                <a:latin typeface="+mn-lt"/>
                <a:ea typeface="+mn-ea"/>
                <a:cs typeface="+mn-cs"/>
              </a:rPr>
              <a:t> further explains the problem and the solution the pattern makes possible.</a:t>
            </a:r>
          </a:p>
          <a:p>
            <a:r>
              <a:rPr lang="en-US" sz="1200" b="1" i="0" kern="1200" dirty="0">
                <a:solidFill>
                  <a:schemeClr val="tx1"/>
                </a:solidFill>
                <a:latin typeface="+mn-lt"/>
                <a:ea typeface="+mn-ea"/>
                <a:cs typeface="+mn-cs"/>
              </a:rPr>
              <a:t>Structure</a:t>
            </a:r>
            <a:r>
              <a:rPr lang="en-US" sz="1200" b="0" i="0" kern="1200" dirty="0">
                <a:solidFill>
                  <a:schemeClr val="tx1"/>
                </a:solidFill>
                <a:latin typeface="+mn-lt"/>
                <a:ea typeface="+mn-ea"/>
                <a:cs typeface="+mn-cs"/>
              </a:rPr>
              <a:t> of classes shows each part of the pattern and how they are related.</a:t>
            </a:r>
          </a:p>
          <a:p>
            <a:r>
              <a:rPr lang="en-US" sz="1200" b="1" i="0" kern="1200" dirty="0">
                <a:solidFill>
                  <a:schemeClr val="tx1"/>
                </a:solidFill>
                <a:latin typeface="+mn-lt"/>
                <a:ea typeface="+mn-ea"/>
                <a:cs typeface="+mn-cs"/>
              </a:rPr>
              <a:t>Code example</a:t>
            </a:r>
            <a:r>
              <a:rPr lang="en-US" sz="1200" b="0" i="0" kern="1200" dirty="0">
                <a:solidFill>
                  <a:schemeClr val="tx1"/>
                </a:solidFill>
                <a:latin typeface="+mn-lt"/>
                <a:ea typeface="+mn-ea"/>
                <a:cs typeface="+mn-cs"/>
              </a:rPr>
              <a:t> in one of the popular programming languages makes it easier to grasp the idea behind the pattern.</a:t>
            </a:r>
          </a:p>
          <a:p>
            <a:r>
              <a:rPr lang="en-US" sz="1200" b="0" i="0" kern="1200" dirty="0">
                <a:solidFill>
                  <a:schemeClr val="tx1"/>
                </a:solidFill>
                <a:latin typeface="+mn-lt"/>
                <a:ea typeface="+mn-ea"/>
                <a:cs typeface="+mn-cs"/>
              </a:rPr>
              <a:t>Some pattern catalogs list other useful details, such as applicability of the pattern, implementation steps and relations with other patterns.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Decorator pattern when you need to be able to assign extra behaviors to objects at runtime without breaking the code that uses these objects.</a:t>
            </a:r>
          </a:p>
          <a:p>
            <a:r>
              <a:rPr lang="en-US" sz="1200" b="0" i="0" kern="1200" dirty="0">
                <a:solidFill>
                  <a:schemeClr val="tx1"/>
                </a:solidFill>
                <a:latin typeface="+mn-lt"/>
                <a:ea typeface="+mn-ea"/>
                <a:cs typeface="+mn-cs"/>
              </a:rPr>
              <a:t> The Decorator lets you structure your business logic into layers, create a decorator for each layer and compose objects with various combinations of this logic at runtime. The client code can treat all these objects in the same way, since they all follow a common interface.</a:t>
            </a:r>
          </a:p>
          <a:p>
            <a:r>
              <a:rPr lang="en-US" sz="1200" b="1" i="0" kern="1200" dirty="0">
                <a:solidFill>
                  <a:schemeClr val="tx1"/>
                </a:solidFill>
                <a:latin typeface="+mn-lt"/>
                <a:ea typeface="+mn-ea"/>
                <a:cs typeface="+mn-cs"/>
              </a:rPr>
              <a:t> Use the pattern when it’s awkward or not possible to extend an object’s behavior using inheritance.</a:t>
            </a:r>
          </a:p>
          <a:p>
            <a:r>
              <a:rPr lang="en-US" sz="1200" b="0" i="0" kern="1200" dirty="0">
                <a:solidFill>
                  <a:schemeClr val="tx1"/>
                </a:solidFill>
                <a:latin typeface="+mn-lt"/>
                <a:ea typeface="+mn-ea"/>
                <a:cs typeface="+mn-cs"/>
              </a:rPr>
              <a:t> Many programming languages have the final keyword that can be used to prevent further extension of a class. For a final class, the only way to reuse the existing behavior would be to wrap the class with your own wrapper, using the Decorator pattern.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49</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Adapter</a:t>
            </a:r>
            <a:r>
              <a:rPr lang="en-US" sz="1200" b="0" i="0" kern="1200" dirty="0">
                <a:solidFill>
                  <a:schemeClr val="tx1"/>
                </a:solidFill>
                <a:latin typeface="+mn-lt"/>
                <a:ea typeface="+mn-ea"/>
                <a:cs typeface="+mn-cs"/>
              </a:rPr>
              <a:t> changes the interface of an existing object, while </a:t>
            </a:r>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enhances an object without changing its interface. In addition,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supports recursive composition, which isn’t possible when you use </a:t>
            </a:r>
            <a:r>
              <a:rPr lang="en-US" sz="1200" b="0" i="1" kern="1200" dirty="0">
                <a:solidFill>
                  <a:schemeClr val="tx1"/>
                </a:solidFill>
                <a:latin typeface="+mn-lt"/>
                <a:ea typeface="+mn-ea"/>
                <a:cs typeface="+mn-cs"/>
              </a:rPr>
              <a:t>Adapter</a:t>
            </a:r>
            <a:r>
              <a:rPr lang="en-US" sz="1200" b="0" i="0" kern="1200" dirty="0">
                <a:solidFill>
                  <a:schemeClr val="tx1"/>
                </a:solidFill>
                <a:latin typeface="+mn-lt"/>
                <a:ea typeface="+mn-ea"/>
                <a:cs typeface="+mn-cs"/>
              </a:rPr>
              <a:t>.</a:t>
            </a:r>
          </a:p>
          <a:p>
            <a:r>
              <a:rPr lang="en-US" sz="1200" b="1" i="0" u="none" strike="noStrike" kern="1200" dirty="0">
                <a:solidFill>
                  <a:schemeClr val="tx1"/>
                </a:solidFill>
                <a:latin typeface="+mn-lt"/>
                <a:ea typeface="+mn-ea"/>
                <a:cs typeface="+mn-cs"/>
                <a:hlinkClick r:id="rId3"/>
              </a:rPr>
              <a:t>Adapter</a:t>
            </a:r>
            <a:r>
              <a:rPr lang="en-US" sz="1200" b="0" i="0" kern="1200" dirty="0">
                <a:solidFill>
                  <a:schemeClr val="tx1"/>
                </a:solidFill>
                <a:latin typeface="+mn-lt"/>
                <a:ea typeface="+mn-ea"/>
                <a:cs typeface="+mn-cs"/>
              </a:rPr>
              <a:t> provides a different interface to the wrapped object, </a:t>
            </a:r>
            <a:r>
              <a:rPr lang="en-US" sz="1200" b="1" i="0" u="none" strike="noStrike" kern="1200" dirty="0">
                <a:solidFill>
                  <a:schemeClr val="tx1"/>
                </a:solidFill>
                <a:latin typeface="+mn-lt"/>
                <a:ea typeface="+mn-ea"/>
                <a:cs typeface="+mn-cs"/>
                <a:hlinkClick r:id="rId5"/>
              </a:rPr>
              <a:t>Proxy</a:t>
            </a:r>
            <a:r>
              <a:rPr lang="en-US" sz="1200" b="0" i="0" kern="1200" dirty="0">
                <a:solidFill>
                  <a:schemeClr val="tx1"/>
                </a:solidFill>
                <a:latin typeface="+mn-lt"/>
                <a:ea typeface="+mn-ea"/>
                <a:cs typeface="+mn-cs"/>
              </a:rPr>
              <a:t> provides it with the same interface, and </a:t>
            </a:r>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provides it with an enhanced interface.</a:t>
            </a:r>
          </a:p>
          <a:p>
            <a:r>
              <a:rPr lang="en-US" sz="1200" b="1" i="0" u="none" strike="noStrike" kern="1200" dirty="0">
                <a:solidFill>
                  <a:schemeClr val="tx1"/>
                </a:solidFill>
                <a:latin typeface="+mn-lt"/>
                <a:ea typeface="+mn-ea"/>
                <a:cs typeface="+mn-cs"/>
                <a:hlinkClick r:id="rId6"/>
              </a:rPr>
              <a:t>Chain of Responsibility</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have very similar class structures. Both patterns rely on recursive composition to pass the execution through a series of objects. However, there are several crucial differences.</a:t>
            </a:r>
          </a:p>
          <a:p>
            <a:r>
              <a:rPr lang="en-US" sz="1200" b="0" i="0" kern="1200" dirty="0">
                <a:solidFill>
                  <a:schemeClr val="tx1"/>
                </a:solidFill>
                <a:latin typeface="+mn-lt"/>
                <a:ea typeface="+mn-ea"/>
                <a:cs typeface="+mn-cs"/>
              </a:rPr>
              <a:t>The </a:t>
            </a:r>
            <a:r>
              <a:rPr lang="en-US" sz="1200" b="0" i="1" kern="1200" dirty="0" err="1">
                <a:solidFill>
                  <a:schemeClr val="tx1"/>
                </a:solidFill>
                <a:latin typeface="+mn-lt"/>
                <a:ea typeface="+mn-ea"/>
                <a:cs typeface="+mn-cs"/>
              </a:rPr>
              <a:t>CoR</a:t>
            </a:r>
            <a:r>
              <a:rPr lang="en-US" sz="1200" b="0" i="0" kern="1200" dirty="0">
                <a:solidFill>
                  <a:schemeClr val="tx1"/>
                </a:solidFill>
                <a:latin typeface="+mn-lt"/>
                <a:ea typeface="+mn-ea"/>
                <a:cs typeface="+mn-cs"/>
              </a:rPr>
              <a:t> handlers can execute arbitrary operations independently of each other. They can also stop passing the request further at any point. On the other hand, various </a:t>
            </a:r>
            <a:r>
              <a:rPr lang="en-US" sz="1200" b="0" i="1" kern="1200" dirty="0">
                <a:solidFill>
                  <a:schemeClr val="tx1"/>
                </a:solidFill>
                <a:latin typeface="+mn-lt"/>
                <a:ea typeface="+mn-ea"/>
                <a:cs typeface="+mn-cs"/>
              </a:rPr>
              <a:t>Decorators</a:t>
            </a:r>
            <a:r>
              <a:rPr lang="en-US" sz="1200" b="0" i="0" kern="1200" dirty="0">
                <a:solidFill>
                  <a:schemeClr val="tx1"/>
                </a:solidFill>
                <a:latin typeface="+mn-lt"/>
                <a:ea typeface="+mn-ea"/>
                <a:cs typeface="+mn-cs"/>
              </a:rPr>
              <a:t> can extend the object’s behavior while keeping it consistent with the base interface. In addition, decorators aren’t allowed to break the flow of the request.</a:t>
            </a:r>
          </a:p>
          <a:p>
            <a:r>
              <a:rPr lang="en-US" sz="1200" b="1" i="0" u="none" strike="noStrike" kern="1200" dirty="0">
                <a:solidFill>
                  <a:schemeClr val="tx1"/>
                </a:solidFill>
                <a:latin typeface="+mn-lt"/>
                <a:ea typeface="+mn-ea"/>
                <a:cs typeface="+mn-cs"/>
                <a:hlinkClick r:id="rId7"/>
              </a:rPr>
              <a:t>Composite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have similar structure diagrams since both rely on recursive composition to organize an open-ended number of objects.</a:t>
            </a:r>
          </a:p>
          <a:p>
            <a:r>
              <a:rPr lang="en-US" sz="1200" b="0" i="0" kern="1200" dirty="0">
                <a:solidFill>
                  <a:schemeClr val="tx1"/>
                </a:solidFill>
                <a:latin typeface="+mn-lt"/>
                <a:ea typeface="+mn-ea"/>
                <a:cs typeface="+mn-cs"/>
              </a:rPr>
              <a:t>A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is like a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but only has one child component. There’s another significant difference: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adds additional responsibilities to the wrapped object, while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just “sums up” its children’s results.</a:t>
            </a:r>
          </a:p>
          <a:p>
            <a:r>
              <a:rPr lang="en-US" sz="1200" b="0" i="0" kern="1200" dirty="0">
                <a:solidFill>
                  <a:schemeClr val="tx1"/>
                </a:solidFill>
                <a:latin typeface="+mn-lt"/>
                <a:ea typeface="+mn-ea"/>
                <a:cs typeface="+mn-cs"/>
              </a:rPr>
              <a:t>However, the patterns can also cooperate: you can use </a:t>
            </a:r>
            <a:r>
              <a:rPr lang="en-US" sz="1200" b="0" i="1" kern="1200" dirty="0">
                <a:solidFill>
                  <a:schemeClr val="tx1"/>
                </a:solidFill>
                <a:latin typeface="+mn-lt"/>
                <a:ea typeface="+mn-ea"/>
                <a:cs typeface="+mn-cs"/>
              </a:rPr>
              <a:t>Decorator</a:t>
            </a:r>
            <a:r>
              <a:rPr lang="en-US" sz="1200" b="0" i="0" kern="1200" dirty="0">
                <a:solidFill>
                  <a:schemeClr val="tx1"/>
                </a:solidFill>
                <a:latin typeface="+mn-lt"/>
                <a:ea typeface="+mn-ea"/>
                <a:cs typeface="+mn-cs"/>
              </a:rPr>
              <a:t> to extend the behavior of a specific object in the </a:t>
            </a:r>
            <a:r>
              <a:rPr lang="en-US" sz="1200" b="0" i="1" kern="1200" dirty="0">
                <a:solidFill>
                  <a:schemeClr val="tx1"/>
                </a:solidFill>
                <a:latin typeface="+mn-lt"/>
                <a:ea typeface="+mn-ea"/>
                <a:cs typeface="+mn-cs"/>
              </a:rPr>
              <a:t>Composite</a:t>
            </a:r>
            <a:r>
              <a:rPr lang="en-US" sz="1200" b="0" i="0" kern="1200" dirty="0">
                <a:solidFill>
                  <a:schemeClr val="tx1"/>
                </a:solidFill>
                <a:latin typeface="+mn-lt"/>
                <a:ea typeface="+mn-ea"/>
                <a:cs typeface="+mn-cs"/>
              </a:rPr>
              <a:t> tree.</a:t>
            </a:r>
          </a:p>
          <a:p>
            <a:r>
              <a:rPr lang="en-US" sz="1200" b="0" i="0" kern="1200" dirty="0">
                <a:solidFill>
                  <a:schemeClr val="tx1"/>
                </a:solidFill>
                <a:latin typeface="+mn-lt"/>
                <a:ea typeface="+mn-ea"/>
                <a:cs typeface="+mn-cs"/>
              </a:rPr>
              <a:t>Designs that make heavy use of </a:t>
            </a:r>
            <a:r>
              <a:rPr lang="en-US" sz="1200" b="1" i="0" u="none" strike="noStrike" kern="1200" dirty="0">
                <a:solidFill>
                  <a:schemeClr val="tx1"/>
                </a:solidFill>
                <a:latin typeface="+mn-lt"/>
                <a:ea typeface="+mn-ea"/>
                <a:cs typeface="+mn-cs"/>
                <a:hlinkClick r:id="rId7"/>
              </a:rPr>
              <a:t>Composite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can often benefit from using </a:t>
            </a:r>
            <a:r>
              <a:rPr lang="en-US" sz="1200" b="1" i="0" u="none" strike="noStrike" kern="1200" dirty="0">
                <a:solidFill>
                  <a:schemeClr val="tx1"/>
                </a:solidFill>
                <a:latin typeface="+mn-lt"/>
                <a:ea typeface="+mn-ea"/>
                <a:cs typeface="+mn-cs"/>
                <a:hlinkClick r:id="rId8"/>
              </a:rPr>
              <a:t>Prototype</a:t>
            </a:r>
            <a:r>
              <a:rPr lang="en-US" sz="1200" b="0" i="0" kern="1200" dirty="0">
                <a:solidFill>
                  <a:schemeClr val="tx1"/>
                </a:solidFill>
                <a:latin typeface="+mn-lt"/>
                <a:ea typeface="+mn-ea"/>
                <a:cs typeface="+mn-cs"/>
              </a:rPr>
              <a:t>. Applying the pattern lets you clone complex structures instead of re-constructing them from scratch.</a:t>
            </a:r>
          </a:p>
          <a:p>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lets you change the skin of an object, while </a:t>
            </a:r>
            <a:r>
              <a:rPr lang="en-US" sz="1200" b="1" i="0" u="none" strike="noStrike" kern="1200" dirty="0">
                <a:solidFill>
                  <a:schemeClr val="tx1"/>
                </a:solidFill>
                <a:latin typeface="+mn-lt"/>
                <a:ea typeface="+mn-ea"/>
                <a:cs typeface="+mn-cs"/>
                <a:hlinkClick r:id="rId9"/>
              </a:rPr>
              <a:t>Strategy</a:t>
            </a:r>
            <a:r>
              <a:rPr lang="en-US" sz="1200" b="0" i="0" kern="1200" dirty="0">
                <a:solidFill>
                  <a:schemeClr val="tx1"/>
                </a:solidFill>
                <a:latin typeface="+mn-lt"/>
                <a:ea typeface="+mn-ea"/>
                <a:cs typeface="+mn-cs"/>
              </a:rPr>
              <a:t> lets you change the guts.</a:t>
            </a:r>
          </a:p>
          <a:p>
            <a:r>
              <a:rPr lang="en-US" sz="1200" b="1" i="0" u="none" strike="noStrike" kern="1200" dirty="0">
                <a:solidFill>
                  <a:schemeClr val="tx1"/>
                </a:solidFill>
                <a:latin typeface="+mn-lt"/>
                <a:ea typeface="+mn-ea"/>
                <a:cs typeface="+mn-cs"/>
                <a:hlinkClick r:id="rId4"/>
              </a:rPr>
              <a:t>Decorator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5"/>
              </a:rPr>
              <a:t>Proxy</a:t>
            </a:r>
            <a:r>
              <a:rPr lang="en-US" sz="1200" b="0" i="0" kern="1200" dirty="0">
                <a:solidFill>
                  <a:schemeClr val="tx1"/>
                </a:solidFill>
                <a:latin typeface="+mn-lt"/>
                <a:ea typeface="+mn-ea"/>
                <a:cs typeface="+mn-cs"/>
              </a:rPr>
              <a:t> have similar structures, but very different intents. Both patterns are built on the composition principle, where one object is supposed to delegate some of the work to another. The difference is that a </a:t>
            </a:r>
            <a:r>
              <a:rPr lang="en-US" sz="1200" b="0" i="1" kern="1200" dirty="0">
                <a:solidFill>
                  <a:schemeClr val="tx1"/>
                </a:solidFill>
                <a:latin typeface="+mn-lt"/>
                <a:ea typeface="+mn-ea"/>
                <a:cs typeface="+mn-cs"/>
              </a:rPr>
              <a:t>Proxy</a:t>
            </a:r>
            <a:r>
              <a:rPr lang="en-US" sz="1200" b="0" i="0" kern="1200" dirty="0">
                <a:solidFill>
                  <a:schemeClr val="tx1"/>
                </a:solidFill>
                <a:latin typeface="+mn-lt"/>
                <a:ea typeface="+mn-ea"/>
                <a:cs typeface="+mn-cs"/>
              </a:rPr>
              <a:t> usually manages the life cycle of its service object on its own, whereas the composition of </a:t>
            </a:r>
            <a:r>
              <a:rPr lang="en-US" sz="1200" b="0" i="1" kern="1200" dirty="0">
                <a:solidFill>
                  <a:schemeClr val="tx1"/>
                </a:solidFill>
                <a:latin typeface="+mn-lt"/>
                <a:ea typeface="+mn-ea"/>
                <a:cs typeface="+mn-cs"/>
              </a:rPr>
              <a:t>Decorators</a:t>
            </a:r>
            <a:r>
              <a:rPr lang="en-US" sz="1200" b="0" i="0" kern="1200" dirty="0">
                <a:solidFill>
                  <a:schemeClr val="tx1"/>
                </a:solidFill>
                <a:latin typeface="+mn-lt"/>
                <a:ea typeface="+mn-ea"/>
                <a:cs typeface="+mn-cs"/>
              </a:rPr>
              <a:t> is always controlled by the client.</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50</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Facade pattern when you need to have a limited but straightforward interface to a complex subsystem.</a:t>
            </a:r>
          </a:p>
          <a:p>
            <a:r>
              <a:rPr lang="en-US" sz="1200" b="0" i="0" kern="1200" dirty="0">
                <a:solidFill>
                  <a:schemeClr val="tx1"/>
                </a:solidFill>
                <a:latin typeface="+mn-lt"/>
                <a:ea typeface="+mn-ea"/>
                <a:cs typeface="+mn-cs"/>
              </a:rPr>
              <a:t> Often, subsystems get more complex over time. Even applying design patterns typically leads to creating more classes. A subsystem may become more flexible and easier to reuse in various contexts, but the amount of configuration and boilerplate code it demands from a client grows ever larger. The Facade attempts to fix this problem by providing a shortcut to the most-used features of the subsystem which fit most client requirements.</a:t>
            </a:r>
          </a:p>
          <a:p>
            <a:r>
              <a:rPr lang="en-US" sz="1200" b="1" i="0" kern="1200" dirty="0">
                <a:solidFill>
                  <a:schemeClr val="tx1"/>
                </a:solidFill>
                <a:latin typeface="+mn-lt"/>
                <a:ea typeface="+mn-ea"/>
                <a:cs typeface="+mn-cs"/>
              </a:rPr>
              <a:t> Use the Facade when you want to structure a subsystem into layers.</a:t>
            </a:r>
          </a:p>
          <a:p>
            <a:r>
              <a:rPr lang="en-US" sz="1200" b="0" i="0" kern="1200" dirty="0">
                <a:solidFill>
                  <a:schemeClr val="tx1"/>
                </a:solidFill>
                <a:latin typeface="+mn-lt"/>
                <a:ea typeface="+mn-ea"/>
                <a:cs typeface="+mn-cs"/>
              </a:rPr>
              <a:t> Create facades to define entry points to each level of a subsystem. You can reduce coupling between multiple subsystems by requiring them to communicate only through facades.</a:t>
            </a:r>
          </a:p>
          <a:p>
            <a:r>
              <a:rPr lang="en-US" sz="1200" b="0" i="0" kern="1200" dirty="0">
                <a:solidFill>
                  <a:schemeClr val="tx1"/>
                </a:solidFill>
                <a:latin typeface="+mn-lt"/>
                <a:ea typeface="+mn-ea"/>
                <a:cs typeface="+mn-cs"/>
              </a:rPr>
              <a:t>For example, let’s return to our video conversion framework. It can be broken down into two layers: video- and audio-related. For each layer, you can create a facade and then make the classes of each layer communicate with each another via those facades. This approach looks very similar to the </a:t>
            </a:r>
            <a:r>
              <a:rPr lang="en-US" sz="1200" b="1" i="0" u="none" strike="noStrike" kern="1200" dirty="0">
                <a:solidFill>
                  <a:schemeClr val="tx1"/>
                </a:solidFill>
                <a:latin typeface="+mn-lt"/>
                <a:ea typeface="+mn-ea"/>
                <a:cs typeface="+mn-cs"/>
                <a:hlinkClick r:id="rId3"/>
              </a:rPr>
              <a:t>Mediator</a:t>
            </a:r>
            <a:r>
              <a:rPr lang="en-US" sz="1200" b="0" i="0" kern="1200" dirty="0">
                <a:solidFill>
                  <a:schemeClr val="tx1"/>
                </a:solidFill>
                <a:latin typeface="+mn-lt"/>
                <a:ea typeface="+mn-ea"/>
                <a:cs typeface="+mn-cs"/>
              </a:rPr>
              <a:t> pattern.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52</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defines a new interface for existing objects, whereas </a:t>
            </a:r>
            <a:r>
              <a:rPr lang="en-US" sz="1200" b="1" i="0" u="none" strike="noStrike" kern="1200" dirty="0">
                <a:solidFill>
                  <a:schemeClr val="tx1"/>
                </a:solidFill>
                <a:latin typeface="+mn-lt"/>
                <a:ea typeface="+mn-ea"/>
                <a:cs typeface="+mn-cs"/>
                <a:hlinkClick r:id="rId4"/>
              </a:rPr>
              <a:t>Adapter</a:t>
            </a:r>
            <a:r>
              <a:rPr lang="en-US" sz="1200" b="0" i="0" kern="1200" dirty="0">
                <a:solidFill>
                  <a:schemeClr val="tx1"/>
                </a:solidFill>
                <a:latin typeface="+mn-lt"/>
                <a:ea typeface="+mn-ea"/>
                <a:cs typeface="+mn-cs"/>
              </a:rPr>
              <a:t> tries to make the existing interface usable. </a:t>
            </a:r>
            <a:r>
              <a:rPr lang="en-US" sz="1200" b="0" i="1" kern="1200" dirty="0">
                <a:solidFill>
                  <a:schemeClr val="tx1"/>
                </a:solidFill>
                <a:latin typeface="+mn-lt"/>
                <a:ea typeface="+mn-ea"/>
                <a:cs typeface="+mn-cs"/>
              </a:rPr>
              <a:t>Adapter</a:t>
            </a:r>
            <a:r>
              <a:rPr lang="en-US" sz="1200" b="0" i="0" kern="1200" dirty="0">
                <a:solidFill>
                  <a:schemeClr val="tx1"/>
                </a:solidFill>
                <a:latin typeface="+mn-lt"/>
                <a:ea typeface="+mn-ea"/>
                <a:cs typeface="+mn-cs"/>
              </a:rPr>
              <a:t> usually wraps just one object, while </a:t>
            </a:r>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works with an entire subsystem of objects.</a:t>
            </a:r>
          </a:p>
          <a:p>
            <a:r>
              <a:rPr lang="en-US" sz="1200" b="1" i="0" u="none" strike="noStrike" kern="1200" dirty="0">
                <a:solidFill>
                  <a:schemeClr val="tx1"/>
                </a:solidFill>
                <a:latin typeface="+mn-lt"/>
                <a:ea typeface="+mn-ea"/>
                <a:cs typeface="+mn-cs"/>
                <a:hlinkClick r:id="rId5"/>
              </a:rPr>
              <a:t>Abstract Factory</a:t>
            </a:r>
            <a:r>
              <a:rPr lang="en-US" sz="1200" b="0" i="0" kern="1200" dirty="0">
                <a:solidFill>
                  <a:schemeClr val="tx1"/>
                </a:solidFill>
                <a:latin typeface="+mn-lt"/>
                <a:ea typeface="+mn-ea"/>
                <a:cs typeface="+mn-cs"/>
              </a:rPr>
              <a:t> can serve as an alternative to </a:t>
            </a:r>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when you only want to hide the way the subsystem objects are created from the client code.</a:t>
            </a:r>
          </a:p>
          <a:p>
            <a:r>
              <a:rPr lang="en-US" sz="1200" b="1" i="0" u="none" strike="noStrike" kern="1200" dirty="0">
                <a:solidFill>
                  <a:schemeClr val="tx1"/>
                </a:solidFill>
                <a:latin typeface="+mn-lt"/>
                <a:ea typeface="+mn-ea"/>
                <a:cs typeface="+mn-cs"/>
                <a:hlinkClick r:id="rId6"/>
              </a:rPr>
              <a:t>Flyweight</a:t>
            </a:r>
            <a:r>
              <a:rPr lang="en-US" sz="1200" b="0" i="0" kern="1200" dirty="0">
                <a:solidFill>
                  <a:schemeClr val="tx1"/>
                </a:solidFill>
                <a:latin typeface="+mn-lt"/>
                <a:ea typeface="+mn-ea"/>
                <a:cs typeface="+mn-cs"/>
              </a:rPr>
              <a:t> shows how to make lots of little objects, whereas </a:t>
            </a:r>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shows how to make a single object that represents an entire subsystem.</a:t>
            </a:r>
          </a:p>
          <a:p>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7"/>
              </a:rPr>
              <a:t>Mediator</a:t>
            </a:r>
            <a:r>
              <a:rPr lang="en-US" sz="1200" b="0" i="0" kern="1200" dirty="0">
                <a:solidFill>
                  <a:schemeClr val="tx1"/>
                </a:solidFill>
                <a:latin typeface="+mn-lt"/>
                <a:ea typeface="+mn-ea"/>
                <a:cs typeface="+mn-cs"/>
              </a:rPr>
              <a:t> have similar jobs: they try to organize collaboration between lots of tightly coupled classes.</a:t>
            </a:r>
          </a:p>
          <a:p>
            <a:pPr lvl="1"/>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defines a simplified interface to a subsystem of objects, but it doesn’t introduce any new functionality. The subsystem itself is unaware of the facade. Objects within the subsystem can communicate directly.</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centralizes communication between components of the system. The components only know about the mediator object and don’t communicate directly.</a:t>
            </a:r>
          </a:p>
          <a:p>
            <a:r>
              <a:rPr lang="en-US" sz="1200" b="0" i="0" kern="1200" dirty="0">
                <a:solidFill>
                  <a:schemeClr val="tx1"/>
                </a:solidFill>
                <a:latin typeface="+mn-lt"/>
                <a:ea typeface="+mn-ea"/>
                <a:cs typeface="+mn-cs"/>
              </a:rPr>
              <a:t>A </a:t>
            </a:r>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class can often be transformed into a </a:t>
            </a:r>
            <a:r>
              <a:rPr lang="en-US" sz="1200" b="1" i="0" u="none" strike="noStrike" kern="1200" dirty="0">
                <a:solidFill>
                  <a:schemeClr val="tx1"/>
                </a:solidFill>
                <a:latin typeface="+mn-lt"/>
                <a:ea typeface="+mn-ea"/>
                <a:cs typeface="+mn-cs"/>
                <a:hlinkClick r:id="rId8"/>
              </a:rPr>
              <a:t>Singleton</a:t>
            </a:r>
            <a:r>
              <a:rPr lang="en-US" sz="1200" b="0" i="0" kern="1200" dirty="0">
                <a:solidFill>
                  <a:schemeClr val="tx1"/>
                </a:solidFill>
                <a:latin typeface="+mn-lt"/>
                <a:ea typeface="+mn-ea"/>
                <a:cs typeface="+mn-cs"/>
              </a:rPr>
              <a:t> since a single facade object is sufficient in most cases.</a:t>
            </a:r>
          </a:p>
          <a:p>
            <a:r>
              <a:rPr lang="en-US" sz="1200" b="1" i="0" u="none" strike="noStrike" kern="1200" dirty="0">
                <a:solidFill>
                  <a:schemeClr val="tx1"/>
                </a:solidFill>
                <a:latin typeface="+mn-lt"/>
                <a:ea typeface="+mn-ea"/>
                <a:cs typeface="+mn-cs"/>
                <a:hlinkClick r:id="rId3"/>
              </a:rPr>
              <a:t>Facade</a:t>
            </a:r>
            <a:r>
              <a:rPr lang="en-US" sz="1200" b="0" i="0" kern="1200" dirty="0">
                <a:solidFill>
                  <a:schemeClr val="tx1"/>
                </a:solidFill>
                <a:latin typeface="+mn-lt"/>
                <a:ea typeface="+mn-ea"/>
                <a:cs typeface="+mn-cs"/>
              </a:rPr>
              <a:t> is similar to </a:t>
            </a:r>
            <a:r>
              <a:rPr lang="en-US" sz="1200" b="1" i="0" u="none" strike="noStrike" kern="1200" dirty="0">
                <a:solidFill>
                  <a:schemeClr val="tx1"/>
                </a:solidFill>
                <a:latin typeface="+mn-lt"/>
                <a:ea typeface="+mn-ea"/>
                <a:cs typeface="+mn-cs"/>
                <a:hlinkClick r:id="rId9"/>
              </a:rPr>
              <a:t>Proxy</a:t>
            </a:r>
            <a:r>
              <a:rPr lang="en-US" sz="1200" b="0" i="0" kern="1200" dirty="0">
                <a:solidFill>
                  <a:schemeClr val="tx1"/>
                </a:solidFill>
                <a:latin typeface="+mn-lt"/>
                <a:ea typeface="+mn-ea"/>
                <a:cs typeface="+mn-cs"/>
              </a:rPr>
              <a:t> in that both buffer a complex entity and initialize it on its own. Unlike </a:t>
            </a:r>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a:t>
            </a:r>
            <a:r>
              <a:rPr lang="en-US" sz="1200" b="0" i="1" kern="1200" dirty="0">
                <a:solidFill>
                  <a:schemeClr val="tx1"/>
                </a:solidFill>
                <a:latin typeface="+mn-lt"/>
                <a:ea typeface="+mn-ea"/>
                <a:cs typeface="+mn-cs"/>
              </a:rPr>
              <a:t>Proxy</a:t>
            </a:r>
            <a:r>
              <a:rPr lang="en-US" sz="1200" b="0" i="0" kern="1200" dirty="0">
                <a:solidFill>
                  <a:schemeClr val="tx1"/>
                </a:solidFill>
                <a:latin typeface="+mn-lt"/>
                <a:ea typeface="+mn-ea"/>
                <a:cs typeface="+mn-cs"/>
              </a:rPr>
              <a:t> has the same interface as its service object, which makes them interchangeable.</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53</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Flyweight pattern only when your program must support a huge number of objects which barely fit into available RAM.</a:t>
            </a:r>
          </a:p>
          <a:p>
            <a:r>
              <a:rPr lang="en-US" sz="1200" b="0" i="0" kern="1200" dirty="0">
                <a:solidFill>
                  <a:schemeClr val="tx1"/>
                </a:solidFill>
                <a:latin typeface="+mn-lt"/>
                <a:ea typeface="+mn-ea"/>
                <a:cs typeface="+mn-cs"/>
              </a:rPr>
              <a:t> The benefit of applying the pattern depends heavily on how and where it’s used. It’s most useful when:</a:t>
            </a:r>
          </a:p>
          <a:p>
            <a:r>
              <a:rPr lang="en-US" sz="1200" b="0" i="0" kern="1200" dirty="0">
                <a:solidFill>
                  <a:schemeClr val="tx1"/>
                </a:solidFill>
                <a:latin typeface="+mn-lt"/>
                <a:ea typeface="+mn-ea"/>
                <a:cs typeface="+mn-cs"/>
              </a:rPr>
              <a:t>an application needs to spawn a huge number of similar objects</a:t>
            </a:r>
          </a:p>
          <a:p>
            <a:r>
              <a:rPr lang="en-US" sz="1200" b="0" i="0" kern="1200" dirty="0">
                <a:solidFill>
                  <a:schemeClr val="tx1"/>
                </a:solidFill>
                <a:latin typeface="+mn-lt"/>
                <a:ea typeface="+mn-ea"/>
                <a:cs typeface="+mn-cs"/>
              </a:rPr>
              <a:t>this drains all available RAM on a target device</a:t>
            </a:r>
          </a:p>
          <a:p>
            <a:r>
              <a:rPr lang="en-US" sz="1200" b="0" i="0" kern="1200" dirty="0">
                <a:solidFill>
                  <a:schemeClr val="tx1"/>
                </a:solidFill>
                <a:latin typeface="+mn-lt"/>
                <a:ea typeface="+mn-ea"/>
                <a:cs typeface="+mn-cs"/>
              </a:rPr>
              <a:t>the objects contain duplicate states which can be extracted and shared between multiple objects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55</a:t>
            </a:fld>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You can implement shared leaf nodes of the </a:t>
            </a:r>
            <a:r>
              <a:rPr lang="en-US" sz="1200" b="1" i="0" u="none" strike="noStrike" kern="1200" dirty="0">
                <a:solidFill>
                  <a:schemeClr val="tx1"/>
                </a:solidFill>
                <a:latin typeface="+mn-lt"/>
                <a:ea typeface="+mn-ea"/>
                <a:cs typeface="+mn-cs"/>
                <a:hlinkClick r:id="rId3"/>
              </a:rPr>
              <a:t>Composite</a:t>
            </a:r>
            <a:r>
              <a:rPr lang="en-US" sz="1200" b="0" i="0" kern="1200" dirty="0">
                <a:solidFill>
                  <a:schemeClr val="tx1"/>
                </a:solidFill>
                <a:latin typeface="+mn-lt"/>
                <a:ea typeface="+mn-ea"/>
                <a:cs typeface="+mn-cs"/>
              </a:rPr>
              <a:t> tree as </a:t>
            </a:r>
            <a:r>
              <a:rPr lang="en-US" sz="1200" b="1" i="0" u="none" strike="noStrike" kern="1200" dirty="0">
                <a:solidFill>
                  <a:schemeClr val="tx1"/>
                </a:solidFill>
                <a:latin typeface="+mn-lt"/>
                <a:ea typeface="+mn-ea"/>
                <a:cs typeface="+mn-cs"/>
                <a:hlinkClick r:id="rId4"/>
              </a:rPr>
              <a:t>Flyweights</a:t>
            </a:r>
            <a:r>
              <a:rPr lang="en-US" sz="1200" b="0" i="0" kern="1200" dirty="0">
                <a:solidFill>
                  <a:schemeClr val="tx1"/>
                </a:solidFill>
                <a:latin typeface="+mn-lt"/>
                <a:ea typeface="+mn-ea"/>
                <a:cs typeface="+mn-cs"/>
              </a:rPr>
              <a:t> to save some RAM.</a:t>
            </a:r>
          </a:p>
          <a:p>
            <a:r>
              <a:rPr lang="en-US" sz="1200" b="1" i="0" u="none" strike="noStrike" kern="1200" dirty="0">
                <a:solidFill>
                  <a:schemeClr val="tx1"/>
                </a:solidFill>
                <a:latin typeface="+mn-lt"/>
                <a:ea typeface="+mn-ea"/>
                <a:cs typeface="+mn-cs"/>
                <a:hlinkClick r:id="rId4"/>
              </a:rPr>
              <a:t>Flyweight</a:t>
            </a:r>
            <a:r>
              <a:rPr lang="en-US" sz="1200" b="0" i="0" kern="1200" dirty="0">
                <a:solidFill>
                  <a:schemeClr val="tx1"/>
                </a:solidFill>
                <a:latin typeface="+mn-lt"/>
                <a:ea typeface="+mn-ea"/>
                <a:cs typeface="+mn-cs"/>
              </a:rPr>
              <a:t> shows how to make lots of little objects, whereas </a:t>
            </a:r>
            <a:r>
              <a:rPr lang="en-US" sz="1200" b="1" i="0" u="none" strike="noStrike" kern="1200" dirty="0">
                <a:solidFill>
                  <a:schemeClr val="tx1"/>
                </a:solidFill>
                <a:latin typeface="+mn-lt"/>
                <a:ea typeface="+mn-ea"/>
                <a:cs typeface="+mn-cs"/>
                <a:hlinkClick r:id="rId5"/>
              </a:rPr>
              <a:t>Facade</a:t>
            </a:r>
            <a:r>
              <a:rPr lang="en-US" sz="1200" b="0" i="0" kern="1200" dirty="0">
                <a:solidFill>
                  <a:schemeClr val="tx1"/>
                </a:solidFill>
                <a:latin typeface="+mn-lt"/>
                <a:ea typeface="+mn-ea"/>
                <a:cs typeface="+mn-cs"/>
              </a:rPr>
              <a:t> shows how to make a single object that represents an entire subsystem.</a:t>
            </a:r>
          </a:p>
          <a:p>
            <a:r>
              <a:rPr lang="en-US" sz="1200" b="1" i="0" u="none" strike="noStrike" kern="1200" dirty="0">
                <a:solidFill>
                  <a:schemeClr val="tx1"/>
                </a:solidFill>
                <a:latin typeface="+mn-lt"/>
                <a:ea typeface="+mn-ea"/>
                <a:cs typeface="+mn-cs"/>
                <a:hlinkClick r:id="rId4"/>
              </a:rPr>
              <a:t>Flyweight</a:t>
            </a:r>
            <a:r>
              <a:rPr lang="en-US" sz="1200" b="0" i="0" kern="1200" dirty="0">
                <a:solidFill>
                  <a:schemeClr val="tx1"/>
                </a:solidFill>
                <a:latin typeface="+mn-lt"/>
                <a:ea typeface="+mn-ea"/>
                <a:cs typeface="+mn-cs"/>
              </a:rPr>
              <a:t> would resemble </a:t>
            </a:r>
            <a:r>
              <a:rPr lang="en-US" sz="1200" b="1" i="0" u="none" strike="noStrike" kern="1200" dirty="0">
                <a:solidFill>
                  <a:schemeClr val="tx1"/>
                </a:solidFill>
                <a:latin typeface="+mn-lt"/>
                <a:ea typeface="+mn-ea"/>
                <a:cs typeface="+mn-cs"/>
                <a:hlinkClick r:id="rId6"/>
              </a:rPr>
              <a:t>Singleton</a:t>
            </a:r>
            <a:r>
              <a:rPr lang="en-US" sz="1200" b="0" i="0" kern="1200" dirty="0">
                <a:solidFill>
                  <a:schemeClr val="tx1"/>
                </a:solidFill>
                <a:latin typeface="+mn-lt"/>
                <a:ea typeface="+mn-ea"/>
                <a:cs typeface="+mn-cs"/>
              </a:rPr>
              <a:t> if you somehow managed to reduce all shared states of the objects to just one flyweight object. But there are two fundamental differences between these patterns:</a:t>
            </a:r>
          </a:p>
          <a:p>
            <a:pPr lvl="1"/>
            <a:r>
              <a:rPr lang="en-US" sz="1200" b="0" i="0" kern="1200" dirty="0">
                <a:solidFill>
                  <a:schemeClr val="tx1"/>
                </a:solidFill>
                <a:latin typeface="+mn-lt"/>
                <a:ea typeface="+mn-ea"/>
                <a:cs typeface="+mn-cs"/>
              </a:rPr>
              <a:t>There should be only one Singleton instance, whereas a </a:t>
            </a:r>
            <a:r>
              <a:rPr lang="en-US" sz="1200" b="0" i="1" kern="1200" dirty="0">
                <a:solidFill>
                  <a:schemeClr val="tx1"/>
                </a:solidFill>
                <a:latin typeface="+mn-lt"/>
                <a:ea typeface="+mn-ea"/>
                <a:cs typeface="+mn-cs"/>
              </a:rPr>
              <a:t>Flyweight</a:t>
            </a:r>
            <a:r>
              <a:rPr lang="en-US" sz="1200" b="0" i="0" kern="1200" dirty="0">
                <a:solidFill>
                  <a:schemeClr val="tx1"/>
                </a:solidFill>
                <a:latin typeface="+mn-lt"/>
                <a:ea typeface="+mn-ea"/>
                <a:cs typeface="+mn-cs"/>
              </a:rPr>
              <a:t> class can have multiple instances with different intrinsic states.</a:t>
            </a:r>
          </a:p>
          <a:p>
            <a:pPr lvl="1"/>
            <a:r>
              <a:rPr lang="en-US" sz="1200" b="0" i="0" kern="1200" dirty="0">
                <a:solidFill>
                  <a:schemeClr val="tx1"/>
                </a:solidFill>
                <a:latin typeface="+mn-lt"/>
                <a:ea typeface="+mn-ea"/>
                <a:cs typeface="+mn-cs"/>
              </a:rPr>
              <a:t>The </a:t>
            </a:r>
            <a:r>
              <a:rPr lang="en-US" sz="1200" b="0" i="1" kern="1200" dirty="0">
                <a:solidFill>
                  <a:schemeClr val="tx1"/>
                </a:solidFill>
                <a:latin typeface="+mn-lt"/>
                <a:ea typeface="+mn-ea"/>
                <a:cs typeface="+mn-cs"/>
              </a:rPr>
              <a:t>Singleton</a:t>
            </a:r>
            <a:r>
              <a:rPr lang="en-US" sz="1200" b="0" i="0" kern="1200" dirty="0">
                <a:solidFill>
                  <a:schemeClr val="tx1"/>
                </a:solidFill>
                <a:latin typeface="+mn-lt"/>
                <a:ea typeface="+mn-ea"/>
                <a:cs typeface="+mn-cs"/>
              </a:rPr>
              <a:t> object can be mutable. Flyweight objects are immutable.</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56</a:t>
            </a:fld>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85000" lnSpcReduction="10000"/>
          </a:bodyPr>
          <a:lstStyle/>
          <a:p>
            <a:r>
              <a:rPr lang="en-US" sz="1200" b="1" i="0" kern="1200" dirty="0">
                <a:solidFill>
                  <a:schemeClr val="tx1"/>
                </a:solidFill>
                <a:latin typeface="+mn-lt"/>
                <a:ea typeface="+mn-ea"/>
                <a:cs typeface="+mn-cs"/>
              </a:rPr>
              <a:t>Applicability</a:t>
            </a:r>
          </a:p>
          <a:p>
            <a:r>
              <a:rPr lang="en-US" sz="1200" b="0" i="0" kern="1200" dirty="0">
                <a:solidFill>
                  <a:schemeClr val="tx1"/>
                </a:solidFill>
                <a:latin typeface="+mn-lt"/>
                <a:ea typeface="+mn-ea"/>
                <a:cs typeface="+mn-cs"/>
              </a:rPr>
              <a:t>There are dozens of ways to utilize the Proxy pattern. Let’s go over the most popular uses.</a:t>
            </a:r>
          </a:p>
          <a:p>
            <a:r>
              <a:rPr lang="en-US" sz="1200" b="1" i="0" kern="1200" dirty="0">
                <a:solidFill>
                  <a:schemeClr val="tx1"/>
                </a:solidFill>
                <a:latin typeface="+mn-lt"/>
                <a:ea typeface="+mn-ea"/>
                <a:cs typeface="+mn-cs"/>
              </a:rPr>
              <a:t> Lazy initialization (virtual proxy). This is when you have a heavyweight service object that wastes system resources by being always up, even though you only need it from time to time.</a:t>
            </a:r>
          </a:p>
          <a:p>
            <a:r>
              <a:rPr lang="en-US" sz="1200" b="0" i="0" kern="1200" dirty="0">
                <a:solidFill>
                  <a:schemeClr val="tx1"/>
                </a:solidFill>
                <a:latin typeface="+mn-lt"/>
                <a:ea typeface="+mn-ea"/>
                <a:cs typeface="+mn-cs"/>
              </a:rPr>
              <a:t> Instead of creating the object when the app launches, you can delay the object’s initialization to a time when it’s really needed.</a:t>
            </a:r>
          </a:p>
          <a:p>
            <a:r>
              <a:rPr lang="en-US" sz="1200" b="1" i="0" kern="1200" dirty="0">
                <a:solidFill>
                  <a:schemeClr val="tx1"/>
                </a:solidFill>
                <a:latin typeface="+mn-lt"/>
                <a:ea typeface="+mn-ea"/>
                <a:cs typeface="+mn-cs"/>
              </a:rPr>
              <a:t> Access control (protection proxy). This is when you want only specific clients to be able to use the service object; for instance, when your objects are crucial parts of an operating system and clients are various launched applications (including malicious ones).</a:t>
            </a:r>
          </a:p>
          <a:p>
            <a:r>
              <a:rPr lang="en-US" sz="1200" b="0" i="0" kern="1200" dirty="0">
                <a:solidFill>
                  <a:schemeClr val="tx1"/>
                </a:solidFill>
                <a:latin typeface="+mn-lt"/>
                <a:ea typeface="+mn-ea"/>
                <a:cs typeface="+mn-cs"/>
              </a:rPr>
              <a:t> The proxy can pass the request to the service object only if the client’s credentials match some criteria.</a:t>
            </a:r>
          </a:p>
          <a:p>
            <a:r>
              <a:rPr lang="en-US" sz="1200" b="1" i="0" kern="1200" dirty="0">
                <a:solidFill>
                  <a:schemeClr val="tx1"/>
                </a:solidFill>
                <a:latin typeface="+mn-lt"/>
                <a:ea typeface="+mn-ea"/>
                <a:cs typeface="+mn-cs"/>
              </a:rPr>
              <a:t> Local execution of a remote service (remote proxy). This is when the service object is located on a remote server.</a:t>
            </a:r>
          </a:p>
          <a:p>
            <a:r>
              <a:rPr lang="en-US" sz="1200" b="0" i="0" kern="1200" dirty="0">
                <a:solidFill>
                  <a:schemeClr val="tx1"/>
                </a:solidFill>
                <a:latin typeface="+mn-lt"/>
                <a:ea typeface="+mn-ea"/>
                <a:cs typeface="+mn-cs"/>
              </a:rPr>
              <a:t> In this case, the proxy passes the client request over the network, handling all of the nasty details of working with the network.</a:t>
            </a:r>
          </a:p>
          <a:p>
            <a:r>
              <a:rPr lang="en-US" sz="1200" b="1" i="0" kern="1200" dirty="0">
                <a:solidFill>
                  <a:schemeClr val="tx1"/>
                </a:solidFill>
                <a:latin typeface="+mn-lt"/>
                <a:ea typeface="+mn-ea"/>
                <a:cs typeface="+mn-cs"/>
              </a:rPr>
              <a:t> Logging requests (logging proxy). This is when you want to keep a history of requests to the service object.</a:t>
            </a:r>
          </a:p>
          <a:p>
            <a:r>
              <a:rPr lang="en-US" sz="1200" b="0" i="0" kern="1200" dirty="0">
                <a:solidFill>
                  <a:schemeClr val="tx1"/>
                </a:solidFill>
                <a:latin typeface="+mn-lt"/>
                <a:ea typeface="+mn-ea"/>
                <a:cs typeface="+mn-cs"/>
              </a:rPr>
              <a:t> The proxy can log each request before passing it to the service.</a:t>
            </a:r>
          </a:p>
          <a:p>
            <a:r>
              <a:rPr lang="en-US" sz="1200" b="1" i="0" kern="1200" dirty="0">
                <a:solidFill>
                  <a:schemeClr val="tx1"/>
                </a:solidFill>
                <a:latin typeface="+mn-lt"/>
                <a:ea typeface="+mn-ea"/>
                <a:cs typeface="+mn-cs"/>
              </a:rPr>
              <a:t> Caching request results (caching proxy). This is when you need to cache results of client requests and manage the life cycle of this cache, especially if results are quite large.</a:t>
            </a:r>
          </a:p>
          <a:p>
            <a:r>
              <a:rPr lang="en-US" sz="1200" b="0" i="0" kern="1200" dirty="0">
                <a:solidFill>
                  <a:schemeClr val="tx1"/>
                </a:solidFill>
                <a:latin typeface="+mn-lt"/>
                <a:ea typeface="+mn-ea"/>
                <a:cs typeface="+mn-cs"/>
              </a:rPr>
              <a:t> The proxy can implement caching for recurring requests that always yield the same results. The proxy may use the parameters of requests as the cache keys.</a:t>
            </a:r>
          </a:p>
          <a:p>
            <a:r>
              <a:rPr lang="en-US" sz="1200" b="1" i="0" kern="1200" dirty="0">
                <a:solidFill>
                  <a:schemeClr val="tx1"/>
                </a:solidFill>
                <a:latin typeface="+mn-lt"/>
                <a:ea typeface="+mn-ea"/>
                <a:cs typeface="+mn-cs"/>
              </a:rPr>
              <a:t> Smart reference. This is when you need to be able to dismiss a heavyweight object once there are no clients that use it.</a:t>
            </a:r>
          </a:p>
          <a:p>
            <a:r>
              <a:rPr lang="en-US" sz="1200" b="0" i="0" kern="1200" dirty="0">
                <a:solidFill>
                  <a:schemeClr val="tx1"/>
                </a:solidFill>
                <a:latin typeface="+mn-lt"/>
                <a:ea typeface="+mn-ea"/>
                <a:cs typeface="+mn-cs"/>
              </a:rPr>
              <a:t> The proxy can keep track of clients that obtained a reference to the service object or its results. From time to time, the proxy may go over the clients and check whether they are still active. If the client list gets empty, the proxy might dismiss the service object and free the underlying system resources.</a:t>
            </a:r>
          </a:p>
          <a:p>
            <a:r>
              <a:rPr lang="en-US" sz="1200" b="0" i="0" kern="1200" dirty="0">
                <a:solidFill>
                  <a:schemeClr val="tx1"/>
                </a:solidFill>
                <a:latin typeface="+mn-lt"/>
                <a:ea typeface="+mn-ea"/>
                <a:cs typeface="+mn-cs"/>
              </a:rPr>
              <a:t>The proxy can also track whether the client had modified the service object. Then the unchanged objects may be reused by other clients.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57</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Adapter</a:t>
            </a:r>
            <a:r>
              <a:rPr lang="en-US" sz="1200" b="0" i="0" kern="1200" dirty="0">
                <a:solidFill>
                  <a:schemeClr val="tx1"/>
                </a:solidFill>
                <a:latin typeface="+mn-lt"/>
                <a:ea typeface="+mn-ea"/>
                <a:cs typeface="+mn-cs"/>
              </a:rPr>
              <a:t> provides a different interface to the wrapped object, </a:t>
            </a:r>
            <a:r>
              <a:rPr lang="en-US" sz="1200" b="1" i="0" u="none" strike="noStrike" kern="1200" dirty="0">
                <a:solidFill>
                  <a:schemeClr val="tx1"/>
                </a:solidFill>
                <a:latin typeface="+mn-lt"/>
                <a:ea typeface="+mn-ea"/>
                <a:cs typeface="+mn-cs"/>
                <a:hlinkClick r:id="rId4"/>
              </a:rPr>
              <a:t>Proxy</a:t>
            </a:r>
            <a:r>
              <a:rPr lang="en-US" sz="1200" b="0" i="0" kern="1200" dirty="0">
                <a:solidFill>
                  <a:schemeClr val="tx1"/>
                </a:solidFill>
                <a:latin typeface="+mn-lt"/>
                <a:ea typeface="+mn-ea"/>
                <a:cs typeface="+mn-cs"/>
              </a:rPr>
              <a:t> provides it with the same interface, and </a:t>
            </a:r>
            <a:r>
              <a:rPr lang="en-US" sz="1200" b="1" i="0" u="none" strike="noStrike" kern="1200" dirty="0">
                <a:solidFill>
                  <a:schemeClr val="tx1"/>
                </a:solidFill>
                <a:latin typeface="+mn-lt"/>
                <a:ea typeface="+mn-ea"/>
                <a:cs typeface="+mn-cs"/>
                <a:hlinkClick r:id="rId5"/>
              </a:rPr>
              <a:t>Decorator</a:t>
            </a:r>
            <a:r>
              <a:rPr lang="en-US" sz="1200" b="0" i="0" kern="1200" dirty="0">
                <a:solidFill>
                  <a:schemeClr val="tx1"/>
                </a:solidFill>
                <a:latin typeface="+mn-lt"/>
                <a:ea typeface="+mn-ea"/>
                <a:cs typeface="+mn-cs"/>
              </a:rPr>
              <a:t> provides it with an enhanced interface.</a:t>
            </a:r>
          </a:p>
          <a:p>
            <a:r>
              <a:rPr lang="en-US" sz="1200" b="1" i="0" u="none" strike="noStrike" kern="1200" dirty="0">
                <a:solidFill>
                  <a:schemeClr val="tx1"/>
                </a:solidFill>
                <a:latin typeface="+mn-lt"/>
                <a:ea typeface="+mn-ea"/>
                <a:cs typeface="+mn-cs"/>
                <a:hlinkClick r:id="rId6"/>
              </a:rPr>
              <a:t>Facade</a:t>
            </a:r>
            <a:r>
              <a:rPr lang="en-US" sz="1200" b="0" i="0" kern="1200" dirty="0">
                <a:solidFill>
                  <a:schemeClr val="tx1"/>
                </a:solidFill>
                <a:latin typeface="+mn-lt"/>
                <a:ea typeface="+mn-ea"/>
                <a:cs typeface="+mn-cs"/>
              </a:rPr>
              <a:t> is similar to </a:t>
            </a:r>
            <a:r>
              <a:rPr lang="en-US" sz="1200" b="1" i="0" u="none" strike="noStrike" kern="1200" dirty="0">
                <a:solidFill>
                  <a:schemeClr val="tx1"/>
                </a:solidFill>
                <a:latin typeface="+mn-lt"/>
                <a:ea typeface="+mn-ea"/>
                <a:cs typeface="+mn-cs"/>
                <a:hlinkClick r:id="rId4"/>
              </a:rPr>
              <a:t>Proxy</a:t>
            </a:r>
            <a:r>
              <a:rPr lang="en-US" sz="1200" b="0" i="0" kern="1200" dirty="0">
                <a:solidFill>
                  <a:schemeClr val="tx1"/>
                </a:solidFill>
                <a:latin typeface="+mn-lt"/>
                <a:ea typeface="+mn-ea"/>
                <a:cs typeface="+mn-cs"/>
              </a:rPr>
              <a:t> in that both buffer a complex entity and initialize it on its own. Unlike </a:t>
            </a:r>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a:t>
            </a:r>
            <a:r>
              <a:rPr lang="en-US" sz="1200" b="0" i="1" kern="1200" dirty="0">
                <a:solidFill>
                  <a:schemeClr val="tx1"/>
                </a:solidFill>
                <a:latin typeface="+mn-lt"/>
                <a:ea typeface="+mn-ea"/>
                <a:cs typeface="+mn-cs"/>
              </a:rPr>
              <a:t>Proxy</a:t>
            </a:r>
            <a:r>
              <a:rPr lang="en-US" sz="1200" b="0" i="0" kern="1200" dirty="0">
                <a:solidFill>
                  <a:schemeClr val="tx1"/>
                </a:solidFill>
                <a:latin typeface="+mn-lt"/>
                <a:ea typeface="+mn-ea"/>
                <a:cs typeface="+mn-cs"/>
              </a:rPr>
              <a:t> has the same interface as its service object, which makes them interchangeable.</a:t>
            </a:r>
          </a:p>
          <a:p>
            <a:r>
              <a:rPr lang="en-US" sz="1200" b="1" i="0" u="none" strike="noStrike" kern="1200" dirty="0">
                <a:solidFill>
                  <a:schemeClr val="tx1"/>
                </a:solidFill>
                <a:latin typeface="+mn-lt"/>
                <a:ea typeface="+mn-ea"/>
                <a:cs typeface="+mn-cs"/>
                <a:hlinkClick r:id="rId5"/>
              </a:rPr>
              <a:t>Decorator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4"/>
              </a:rPr>
              <a:t>Proxy</a:t>
            </a:r>
            <a:r>
              <a:rPr lang="en-US" sz="1200" b="0" i="0" kern="1200" dirty="0">
                <a:solidFill>
                  <a:schemeClr val="tx1"/>
                </a:solidFill>
                <a:latin typeface="+mn-lt"/>
                <a:ea typeface="+mn-ea"/>
                <a:cs typeface="+mn-cs"/>
              </a:rPr>
              <a:t> have similar structures, but very different intents. Both patterns are built on the composition principle, where one object is supposed to delegate some of the work to another. The difference is that a </a:t>
            </a:r>
            <a:r>
              <a:rPr lang="en-US" sz="1200" b="0" i="1" kern="1200" dirty="0">
                <a:solidFill>
                  <a:schemeClr val="tx1"/>
                </a:solidFill>
                <a:latin typeface="+mn-lt"/>
                <a:ea typeface="+mn-ea"/>
                <a:cs typeface="+mn-cs"/>
              </a:rPr>
              <a:t>Proxy</a:t>
            </a:r>
            <a:r>
              <a:rPr lang="en-US" sz="1200" b="0" i="0" kern="1200" dirty="0">
                <a:solidFill>
                  <a:schemeClr val="tx1"/>
                </a:solidFill>
                <a:latin typeface="+mn-lt"/>
                <a:ea typeface="+mn-ea"/>
                <a:cs typeface="+mn-cs"/>
              </a:rPr>
              <a:t> usually manages the life cycle of its service object on its own, whereas the composition of </a:t>
            </a:r>
            <a:r>
              <a:rPr lang="en-US" sz="1200" b="0" i="1" kern="1200" dirty="0">
                <a:solidFill>
                  <a:schemeClr val="tx1"/>
                </a:solidFill>
                <a:latin typeface="+mn-lt"/>
                <a:ea typeface="+mn-ea"/>
                <a:cs typeface="+mn-cs"/>
              </a:rPr>
              <a:t>Decorators</a:t>
            </a:r>
            <a:r>
              <a:rPr lang="en-US" sz="1200" b="0" i="0" kern="1200" dirty="0">
                <a:solidFill>
                  <a:schemeClr val="tx1"/>
                </a:solidFill>
                <a:latin typeface="+mn-lt"/>
                <a:ea typeface="+mn-ea"/>
                <a:cs typeface="+mn-cs"/>
              </a:rPr>
              <a:t> is always controlled by the client.</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59</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Chain of Responsibility pattern when your program is expected to process different kinds of requests in various ways, but the exact types of requests and their sequences are unknown beforehand.</a:t>
            </a:r>
          </a:p>
          <a:p>
            <a:r>
              <a:rPr lang="en-US" sz="1200" b="0" i="0" kern="1200" dirty="0">
                <a:solidFill>
                  <a:schemeClr val="tx1"/>
                </a:solidFill>
                <a:latin typeface="+mn-lt"/>
                <a:ea typeface="+mn-ea"/>
                <a:cs typeface="+mn-cs"/>
              </a:rPr>
              <a:t> The pattern lets you link several handlers into one chain and, upon receiving a request, “ask” each handler whether it can process it. This way all handlers get a chance to process the request.</a:t>
            </a:r>
          </a:p>
          <a:p>
            <a:r>
              <a:rPr lang="en-US" sz="1200" b="1" i="0" kern="1200" dirty="0">
                <a:solidFill>
                  <a:schemeClr val="tx1"/>
                </a:solidFill>
                <a:latin typeface="+mn-lt"/>
                <a:ea typeface="+mn-ea"/>
                <a:cs typeface="+mn-cs"/>
              </a:rPr>
              <a:t> Use the pattern when it’s essential to execute several handlers in a particular order.</a:t>
            </a:r>
          </a:p>
          <a:p>
            <a:r>
              <a:rPr lang="en-US" sz="1200" b="0" i="0" kern="1200" dirty="0">
                <a:solidFill>
                  <a:schemeClr val="tx1"/>
                </a:solidFill>
                <a:latin typeface="+mn-lt"/>
                <a:ea typeface="+mn-ea"/>
                <a:cs typeface="+mn-cs"/>
              </a:rPr>
              <a:t> Since you can link the handlers in the chain in any order, all requests will get through the chain exactly as you planned.</a:t>
            </a:r>
          </a:p>
          <a:p>
            <a:r>
              <a:rPr lang="en-US" sz="1200" b="1" i="0" kern="1200" dirty="0">
                <a:solidFill>
                  <a:schemeClr val="tx1"/>
                </a:solidFill>
                <a:latin typeface="+mn-lt"/>
                <a:ea typeface="+mn-ea"/>
                <a:cs typeface="+mn-cs"/>
              </a:rPr>
              <a:t> Use the </a:t>
            </a:r>
            <a:r>
              <a:rPr lang="en-US" sz="1200" b="1" i="0" kern="1200" dirty="0" err="1">
                <a:solidFill>
                  <a:schemeClr val="tx1"/>
                </a:solidFill>
                <a:latin typeface="+mn-lt"/>
                <a:ea typeface="+mn-ea"/>
                <a:cs typeface="+mn-cs"/>
              </a:rPr>
              <a:t>CoR</a:t>
            </a:r>
            <a:r>
              <a:rPr lang="en-US" sz="1200" b="1" i="0" kern="1200" dirty="0">
                <a:solidFill>
                  <a:schemeClr val="tx1"/>
                </a:solidFill>
                <a:latin typeface="+mn-lt"/>
                <a:ea typeface="+mn-ea"/>
                <a:cs typeface="+mn-cs"/>
              </a:rPr>
              <a:t> pattern when the set of handlers and their order are supposed to change at runtime.</a:t>
            </a:r>
          </a:p>
          <a:p>
            <a:r>
              <a:rPr lang="en-US" sz="1200" b="0" i="0" kern="1200" dirty="0">
                <a:solidFill>
                  <a:schemeClr val="tx1"/>
                </a:solidFill>
                <a:latin typeface="+mn-lt"/>
                <a:ea typeface="+mn-ea"/>
                <a:cs typeface="+mn-cs"/>
              </a:rPr>
              <a:t> If you provide setters for a reference field inside the handler classes, you’ll be able to insert, remove or reorder handlers dynamically.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62</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address various ways of connecting senders and receivers of requests:</a:t>
            </a:r>
          </a:p>
          <a:p>
            <a:pPr lvl="1"/>
            <a:r>
              <a:rPr lang="en-US" sz="1200" b="0" i="1" kern="1200" dirty="0">
                <a:solidFill>
                  <a:schemeClr val="tx1"/>
                </a:solidFill>
                <a:latin typeface="+mn-lt"/>
                <a:ea typeface="+mn-ea"/>
                <a:cs typeface="+mn-cs"/>
              </a:rPr>
              <a:t>Chain of Responsibility</a:t>
            </a:r>
            <a:r>
              <a:rPr lang="en-US" sz="1200" b="0" i="0" kern="1200" dirty="0">
                <a:solidFill>
                  <a:schemeClr val="tx1"/>
                </a:solidFill>
                <a:latin typeface="+mn-lt"/>
                <a:ea typeface="+mn-ea"/>
                <a:cs typeface="+mn-cs"/>
              </a:rPr>
              <a:t> passes a request sequentially along a dynamic chain of potential receivers until one of them handles it.</a:t>
            </a:r>
          </a:p>
          <a:p>
            <a:pPr lvl="1"/>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establishes unidirectional connections between senders and receivers.</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lets receivers dynamically subscribe to and unsubscribe from receiving requests.</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is often used in conjunction with </a:t>
            </a:r>
            <a:r>
              <a:rPr lang="en-US" sz="1200" b="1" i="0" u="none" strike="noStrike" kern="1200" dirty="0">
                <a:solidFill>
                  <a:schemeClr val="tx1"/>
                </a:solidFill>
                <a:latin typeface="+mn-lt"/>
                <a:ea typeface="+mn-ea"/>
                <a:cs typeface="+mn-cs"/>
                <a:hlinkClick r:id="rId7"/>
              </a:rPr>
              <a:t>Composite</a:t>
            </a:r>
            <a:r>
              <a:rPr lang="en-US" sz="1200" b="0" i="0" kern="1200" dirty="0">
                <a:solidFill>
                  <a:schemeClr val="tx1"/>
                </a:solidFill>
                <a:latin typeface="+mn-lt"/>
                <a:ea typeface="+mn-ea"/>
                <a:cs typeface="+mn-cs"/>
              </a:rPr>
              <a:t>. In this case, when a leaf component gets a request, it may pass it through the chain of all of the parent components down to the root of the object tree.</a:t>
            </a:r>
          </a:p>
          <a:p>
            <a:r>
              <a:rPr lang="en-US" sz="1200" b="0" i="0" kern="1200" dirty="0">
                <a:solidFill>
                  <a:schemeClr val="tx1"/>
                </a:solidFill>
                <a:latin typeface="+mn-lt"/>
                <a:ea typeface="+mn-ea"/>
                <a:cs typeface="+mn-cs"/>
              </a:rPr>
              <a:t>Handlers in </a:t>
            </a:r>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can be implemented as </a:t>
            </a:r>
            <a:r>
              <a:rPr lang="en-US" sz="1200" b="1" i="0" u="none" strike="noStrike" kern="1200" dirty="0">
                <a:solidFill>
                  <a:schemeClr val="tx1"/>
                </a:solidFill>
                <a:latin typeface="+mn-lt"/>
                <a:ea typeface="+mn-ea"/>
                <a:cs typeface="+mn-cs"/>
                <a:hlinkClick r:id="rId4"/>
              </a:rPr>
              <a:t>Commands</a:t>
            </a:r>
            <a:r>
              <a:rPr lang="en-US" sz="1200" b="0" i="0" kern="1200" dirty="0">
                <a:solidFill>
                  <a:schemeClr val="tx1"/>
                </a:solidFill>
                <a:latin typeface="+mn-lt"/>
                <a:ea typeface="+mn-ea"/>
                <a:cs typeface="+mn-cs"/>
              </a:rPr>
              <a:t>. In this case, you can execute a lot of different operations over the same context object, represented by a request.</a:t>
            </a:r>
          </a:p>
          <a:p>
            <a:r>
              <a:rPr lang="en-US" sz="1200" b="0" i="0" kern="1200" dirty="0">
                <a:solidFill>
                  <a:schemeClr val="tx1"/>
                </a:solidFill>
                <a:latin typeface="+mn-lt"/>
                <a:ea typeface="+mn-ea"/>
                <a:cs typeface="+mn-cs"/>
              </a:rPr>
              <a:t>However, there’s another approach, where the request itself is a </a:t>
            </a:r>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object. In this case, you can execute the same operation in a series of different contexts linked into a chain.</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8"/>
              </a:rPr>
              <a:t>Decorator</a:t>
            </a:r>
            <a:r>
              <a:rPr lang="en-US" sz="1200" b="0" i="0" kern="1200" dirty="0">
                <a:solidFill>
                  <a:schemeClr val="tx1"/>
                </a:solidFill>
                <a:latin typeface="+mn-lt"/>
                <a:ea typeface="+mn-ea"/>
                <a:cs typeface="+mn-cs"/>
              </a:rPr>
              <a:t> have very similar class structures. Both patterns rely on recursive composition to pass the execution through a series of objects. However, there are several crucial differences.</a:t>
            </a:r>
          </a:p>
          <a:p>
            <a:r>
              <a:rPr lang="en-US" sz="1200" b="0" i="0" kern="1200" dirty="0">
                <a:solidFill>
                  <a:schemeClr val="tx1"/>
                </a:solidFill>
                <a:latin typeface="+mn-lt"/>
                <a:ea typeface="+mn-ea"/>
                <a:cs typeface="+mn-cs"/>
              </a:rPr>
              <a:t>The </a:t>
            </a:r>
            <a:r>
              <a:rPr lang="en-US" sz="1200" b="0" i="1" kern="1200" dirty="0" err="1">
                <a:solidFill>
                  <a:schemeClr val="tx1"/>
                </a:solidFill>
                <a:latin typeface="+mn-lt"/>
                <a:ea typeface="+mn-ea"/>
                <a:cs typeface="+mn-cs"/>
              </a:rPr>
              <a:t>CoR</a:t>
            </a:r>
            <a:r>
              <a:rPr lang="en-US" sz="1200" b="0" i="0" kern="1200" dirty="0">
                <a:solidFill>
                  <a:schemeClr val="tx1"/>
                </a:solidFill>
                <a:latin typeface="+mn-lt"/>
                <a:ea typeface="+mn-ea"/>
                <a:cs typeface="+mn-cs"/>
              </a:rPr>
              <a:t> handlers can execute arbitrary operations independently of each other. They can also stop passing the request further at any point. On the other hand, various </a:t>
            </a:r>
            <a:r>
              <a:rPr lang="en-US" sz="1200" b="0" i="1" kern="1200" dirty="0">
                <a:solidFill>
                  <a:schemeClr val="tx1"/>
                </a:solidFill>
                <a:latin typeface="+mn-lt"/>
                <a:ea typeface="+mn-ea"/>
                <a:cs typeface="+mn-cs"/>
              </a:rPr>
              <a:t>Decorators</a:t>
            </a:r>
            <a:r>
              <a:rPr lang="en-US" sz="1200" b="0" i="0" kern="1200" dirty="0">
                <a:solidFill>
                  <a:schemeClr val="tx1"/>
                </a:solidFill>
                <a:latin typeface="+mn-lt"/>
                <a:ea typeface="+mn-ea"/>
                <a:cs typeface="+mn-cs"/>
              </a:rPr>
              <a:t> can extend the object’s behavior while keeping it consistent with the base interface. In addition, decorators aren’t allowed to break the flow of the request.</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History of patterns</a:t>
            </a:r>
          </a:p>
          <a:p>
            <a:r>
              <a:rPr lang="en-US" sz="1200" b="0" i="0" kern="1200" dirty="0">
                <a:solidFill>
                  <a:schemeClr val="tx1"/>
                </a:solidFill>
                <a:latin typeface="+mn-lt"/>
                <a:ea typeface="+mn-ea"/>
                <a:cs typeface="+mn-cs"/>
              </a:rPr>
              <a:t>Who invented patterns? That’s a good, but not a very accurate, question. Design patterns aren’t obscure, sophisticated concepts—quite the opposite. Patterns are typical solutions to common problems in object-oriented design. When a solution gets repeated over and over in various projects, someone eventually puts a name to it and describes the solution in detail. That’s basically how a pattern gets discovered.</a:t>
            </a:r>
          </a:p>
          <a:p>
            <a:r>
              <a:rPr lang="en-US" sz="1200" b="0" i="0" kern="1200" dirty="0">
                <a:solidFill>
                  <a:schemeClr val="tx1"/>
                </a:solidFill>
                <a:latin typeface="+mn-lt"/>
                <a:ea typeface="+mn-ea"/>
                <a:cs typeface="+mn-cs"/>
              </a:rPr>
              <a:t>The concept of patterns was first described by Christopher Alexander in </a:t>
            </a:r>
            <a:r>
              <a:rPr lang="en-US" sz="1200" b="1" i="0" u="none" strike="noStrike" kern="1200" dirty="0">
                <a:solidFill>
                  <a:schemeClr val="tx1"/>
                </a:solidFill>
                <a:latin typeface="+mn-lt"/>
                <a:ea typeface="+mn-ea"/>
                <a:cs typeface="+mn-cs"/>
                <a:hlinkClick r:id="rId3"/>
              </a:rPr>
              <a:t>A Pattern Language: Towns, Buildings, Construction</a:t>
            </a:r>
            <a:r>
              <a:rPr lang="en-US" sz="1200" b="0" i="0" kern="1200" dirty="0">
                <a:solidFill>
                  <a:schemeClr val="tx1"/>
                </a:solidFill>
                <a:latin typeface="+mn-lt"/>
                <a:ea typeface="+mn-ea"/>
                <a:cs typeface="+mn-cs"/>
              </a:rPr>
              <a:t>. The book describes a “language” for designing the urban environment. The units of this language are patterns. They may describe how high windows should be, how many levels a building should have, how large green areas in a neighborhood are supposed to be, and so on.</a:t>
            </a:r>
          </a:p>
          <a:p>
            <a:r>
              <a:rPr lang="en-US" sz="1200" b="0" i="0" kern="1200" dirty="0">
                <a:solidFill>
                  <a:schemeClr val="tx1"/>
                </a:solidFill>
                <a:latin typeface="+mn-lt"/>
                <a:ea typeface="+mn-ea"/>
                <a:cs typeface="+mn-cs"/>
              </a:rPr>
              <a:t>The idea was picked up by four authors: Erich Gamma, John </a:t>
            </a:r>
            <a:r>
              <a:rPr lang="en-US" sz="1200" b="0" i="0" kern="1200" dirty="0" err="1">
                <a:solidFill>
                  <a:schemeClr val="tx1"/>
                </a:solidFill>
                <a:latin typeface="+mn-lt"/>
                <a:ea typeface="+mn-ea"/>
                <a:cs typeface="+mn-cs"/>
              </a:rPr>
              <a:t>Vlissides</a:t>
            </a:r>
            <a:r>
              <a:rPr lang="en-US" sz="1200" b="0" i="0" kern="1200" dirty="0">
                <a:solidFill>
                  <a:schemeClr val="tx1"/>
                </a:solidFill>
                <a:latin typeface="+mn-lt"/>
                <a:ea typeface="+mn-ea"/>
                <a:cs typeface="+mn-cs"/>
              </a:rPr>
              <a:t>, Ralph Johnson, and Richard Helm. In 1994, they published </a:t>
            </a:r>
            <a:r>
              <a:rPr lang="en-US" sz="1200" b="1" i="0" u="none" strike="noStrike" kern="1200" dirty="0">
                <a:solidFill>
                  <a:schemeClr val="tx1"/>
                </a:solidFill>
                <a:latin typeface="+mn-lt"/>
                <a:ea typeface="+mn-ea"/>
                <a:cs typeface="+mn-cs"/>
                <a:hlinkClick r:id="rId4"/>
              </a:rPr>
              <a:t>Design Patterns: Elements of Reusable Object-Oriented Software</a:t>
            </a:r>
            <a:r>
              <a:rPr lang="en-US" sz="1200" b="0" i="0" kern="1200" dirty="0">
                <a:solidFill>
                  <a:schemeClr val="tx1"/>
                </a:solidFill>
                <a:latin typeface="+mn-lt"/>
                <a:ea typeface="+mn-ea"/>
                <a:cs typeface="+mn-cs"/>
              </a:rPr>
              <a:t>, in which they applied the concept of design patterns to programming. The book featured 23 patterns solving various problems of object-oriented design and became a best-seller very quickly. Due to its lengthy name, people started to call it “the book by the gang of four” which was soon shortened to simply “the </a:t>
            </a:r>
            <a:r>
              <a:rPr lang="en-US" sz="1200" b="0" i="0" kern="1200" dirty="0" err="1">
                <a:solidFill>
                  <a:schemeClr val="tx1"/>
                </a:solidFill>
                <a:latin typeface="+mn-lt"/>
                <a:ea typeface="+mn-ea"/>
                <a:cs typeface="+mn-cs"/>
              </a:rPr>
              <a:t>GoF</a:t>
            </a:r>
            <a:r>
              <a:rPr lang="en-US" sz="1200" b="0" i="0" kern="1200" dirty="0">
                <a:solidFill>
                  <a:schemeClr val="tx1"/>
                </a:solidFill>
                <a:latin typeface="+mn-lt"/>
                <a:ea typeface="+mn-ea"/>
                <a:cs typeface="+mn-cs"/>
              </a:rPr>
              <a:t> book”.</a:t>
            </a:r>
          </a:p>
          <a:p>
            <a:r>
              <a:rPr lang="en-US" sz="1200" b="0" i="0" kern="1200" dirty="0">
                <a:solidFill>
                  <a:schemeClr val="tx1"/>
                </a:solidFill>
                <a:latin typeface="+mn-lt"/>
                <a:ea typeface="+mn-ea"/>
                <a:cs typeface="+mn-cs"/>
              </a:rPr>
              <a:t>Since then, dozens of other object-oriented patterns have been discovered. The “pattern approach” became very popular in other programming fields, so lots of other patterns now exist outside of object-oriented design as well.</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13</a:t>
            </a:fld>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This transformation lets you pass requests as a method arguments, delay or queue a request’s execution, and support undoable operations.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64</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Command pattern when you want to </a:t>
            </a:r>
            <a:r>
              <a:rPr lang="en-US" sz="1200" b="1" i="0" kern="1200" dirty="0" err="1">
                <a:solidFill>
                  <a:schemeClr val="tx1"/>
                </a:solidFill>
                <a:latin typeface="+mn-lt"/>
                <a:ea typeface="+mn-ea"/>
                <a:cs typeface="+mn-cs"/>
              </a:rPr>
              <a:t>parametrize</a:t>
            </a:r>
            <a:r>
              <a:rPr lang="en-US" sz="1200" b="1" i="0" kern="1200" dirty="0">
                <a:solidFill>
                  <a:schemeClr val="tx1"/>
                </a:solidFill>
                <a:latin typeface="+mn-lt"/>
                <a:ea typeface="+mn-ea"/>
                <a:cs typeface="+mn-cs"/>
              </a:rPr>
              <a:t> objects with operations.</a:t>
            </a:r>
          </a:p>
          <a:p>
            <a:r>
              <a:rPr lang="en-US" sz="1200" b="0" i="0" kern="1200" dirty="0">
                <a:solidFill>
                  <a:schemeClr val="tx1"/>
                </a:solidFill>
                <a:latin typeface="+mn-lt"/>
                <a:ea typeface="+mn-ea"/>
                <a:cs typeface="+mn-cs"/>
              </a:rPr>
              <a:t> The Command pattern can turn a specific method call into a stand-alone object. This change opens up a lot of interesting uses: you can pass commands as method arguments, store them inside other objects, switch linked commands at runtime, etc.</a:t>
            </a:r>
          </a:p>
          <a:p>
            <a:r>
              <a:rPr lang="en-US" sz="1200" b="0" i="0" kern="1200" dirty="0">
                <a:solidFill>
                  <a:schemeClr val="tx1"/>
                </a:solidFill>
                <a:latin typeface="+mn-lt"/>
                <a:ea typeface="+mn-ea"/>
                <a:cs typeface="+mn-cs"/>
              </a:rPr>
              <a:t>Here’s an example: you’re developing a GUI component such as a context menu, and you want your users to be able to configure menu items that trigger operations when an end user clicks an item.</a:t>
            </a:r>
          </a:p>
          <a:p>
            <a:r>
              <a:rPr lang="en-US" sz="1200" b="1" i="0" kern="1200" dirty="0">
                <a:solidFill>
                  <a:schemeClr val="tx1"/>
                </a:solidFill>
                <a:latin typeface="+mn-lt"/>
                <a:ea typeface="+mn-ea"/>
                <a:cs typeface="+mn-cs"/>
              </a:rPr>
              <a:t> Use the Command pattern when you want to queue operations, schedule their execution, or execute them remotely.</a:t>
            </a:r>
          </a:p>
          <a:p>
            <a:r>
              <a:rPr lang="en-US" sz="1200" b="0" i="0" kern="1200" dirty="0">
                <a:solidFill>
                  <a:schemeClr val="tx1"/>
                </a:solidFill>
                <a:latin typeface="+mn-lt"/>
                <a:ea typeface="+mn-ea"/>
                <a:cs typeface="+mn-cs"/>
              </a:rPr>
              <a:t> As with any other object, a command can be serialized, which means converting it to a string that can be easily written to a file or a database. Later, the string can be restored as the initial command object. Thus, you can delay and schedule command execution. But there’s even more! In the same way, you can queue, log or send commands over the network.</a:t>
            </a:r>
          </a:p>
          <a:p>
            <a:r>
              <a:rPr lang="en-US" sz="1200" b="1" i="0" kern="1200" dirty="0">
                <a:solidFill>
                  <a:schemeClr val="tx1"/>
                </a:solidFill>
                <a:latin typeface="+mn-lt"/>
                <a:ea typeface="+mn-ea"/>
                <a:cs typeface="+mn-cs"/>
              </a:rPr>
              <a:t> Use the Command pattern when you want to implement reversible operations.</a:t>
            </a:r>
          </a:p>
          <a:p>
            <a:r>
              <a:rPr lang="en-US" sz="1200" b="0" i="0" kern="1200" dirty="0">
                <a:solidFill>
                  <a:schemeClr val="tx1"/>
                </a:solidFill>
                <a:latin typeface="+mn-lt"/>
                <a:ea typeface="+mn-ea"/>
                <a:cs typeface="+mn-cs"/>
              </a:rPr>
              <a:t> Although there are many ways to implement undo/redo, the Command pattern is perhaps the most popular of all.</a:t>
            </a:r>
          </a:p>
          <a:p>
            <a:r>
              <a:rPr lang="en-US" sz="1200" b="0" i="0" kern="1200" dirty="0">
                <a:solidFill>
                  <a:schemeClr val="tx1"/>
                </a:solidFill>
                <a:latin typeface="+mn-lt"/>
                <a:ea typeface="+mn-ea"/>
                <a:cs typeface="+mn-cs"/>
              </a:rPr>
              <a:t>To be able to revert operations, you need to implement the history of performed operations. The command history is a stack that contains all executed command objects along with related backups of the application’s state.</a:t>
            </a:r>
          </a:p>
          <a:p>
            <a:r>
              <a:rPr lang="en-US" sz="1200" b="0" i="0" kern="1200" dirty="0">
                <a:solidFill>
                  <a:schemeClr val="tx1"/>
                </a:solidFill>
                <a:latin typeface="+mn-lt"/>
                <a:ea typeface="+mn-ea"/>
                <a:cs typeface="+mn-cs"/>
              </a:rPr>
              <a:t>This method has two drawbacks. First, it isn’t that easy to save an application’s state because some of it can be private. This problem can be mitigated with the </a:t>
            </a:r>
            <a:r>
              <a:rPr lang="en-US" sz="1200" b="1" i="0" u="none" strike="noStrike" kern="1200" dirty="0">
                <a:solidFill>
                  <a:schemeClr val="tx1"/>
                </a:solidFill>
                <a:latin typeface="+mn-lt"/>
                <a:ea typeface="+mn-ea"/>
                <a:cs typeface="+mn-cs"/>
                <a:hlinkClick r:id="rId3"/>
              </a:rPr>
              <a:t>Memento</a:t>
            </a:r>
            <a:r>
              <a:rPr lang="en-US" sz="1200" b="0" i="0" kern="1200" dirty="0">
                <a:solidFill>
                  <a:schemeClr val="tx1"/>
                </a:solidFill>
                <a:latin typeface="+mn-lt"/>
                <a:ea typeface="+mn-ea"/>
                <a:cs typeface="+mn-cs"/>
              </a:rPr>
              <a:t> pattern.</a:t>
            </a:r>
          </a:p>
          <a:p>
            <a:r>
              <a:rPr lang="en-US" sz="1200" b="0" i="0" kern="1200" dirty="0">
                <a:solidFill>
                  <a:schemeClr val="tx1"/>
                </a:solidFill>
                <a:latin typeface="+mn-lt"/>
                <a:ea typeface="+mn-ea"/>
                <a:cs typeface="+mn-cs"/>
              </a:rPr>
              <a:t>Second, the state backups may consume quite a lot of RAM. Therefore, sometimes you can resort to an alternative implementation: instead of restoring the past state, the command performs the inverse operation. The reverse operation also has a price: it may turn out to be hard or even impossible to implement.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65</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address various ways of connecting senders and receivers of requests:</a:t>
            </a:r>
          </a:p>
          <a:p>
            <a:pPr lvl="1"/>
            <a:r>
              <a:rPr lang="en-US" sz="1200" b="0" i="1" kern="1200" dirty="0">
                <a:solidFill>
                  <a:schemeClr val="tx1"/>
                </a:solidFill>
                <a:latin typeface="+mn-lt"/>
                <a:ea typeface="+mn-ea"/>
                <a:cs typeface="+mn-cs"/>
              </a:rPr>
              <a:t>Chain of Responsibility</a:t>
            </a:r>
            <a:r>
              <a:rPr lang="en-US" sz="1200" b="0" i="0" kern="1200" dirty="0">
                <a:solidFill>
                  <a:schemeClr val="tx1"/>
                </a:solidFill>
                <a:latin typeface="+mn-lt"/>
                <a:ea typeface="+mn-ea"/>
                <a:cs typeface="+mn-cs"/>
              </a:rPr>
              <a:t> passes a request sequentially along a dynamic chain of potential receivers until one of them handles it.</a:t>
            </a:r>
          </a:p>
          <a:p>
            <a:pPr lvl="1"/>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establishes unidirectional connections between senders and receivers.</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lets receivers dynamically subscribe to and unsubscribe from receiving requests.</a:t>
            </a:r>
          </a:p>
          <a:p>
            <a:r>
              <a:rPr lang="en-US" sz="1200" b="0" i="0" kern="1200" dirty="0">
                <a:solidFill>
                  <a:schemeClr val="tx1"/>
                </a:solidFill>
                <a:latin typeface="+mn-lt"/>
                <a:ea typeface="+mn-ea"/>
                <a:cs typeface="+mn-cs"/>
              </a:rPr>
              <a:t>Handlers in </a:t>
            </a:r>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can be implemented as </a:t>
            </a:r>
            <a:r>
              <a:rPr lang="en-US" sz="1200" b="1" i="0" u="none" strike="noStrike" kern="1200" dirty="0">
                <a:solidFill>
                  <a:schemeClr val="tx1"/>
                </a:solidFill>
                <a:latin typeface="+mn-lt"/>
                <a:ea typeface="+mn-ea"/>
                <a:cs typeface="+mn-cs"/>
                <a:hlinkClick r:id="rId4"/>
              </a:rPr>
              <a:t>Commands</a:t>
            </a:r>
            <a:r>
              <a:rPr lang="en-US" sz="1200" b="0" i="0" kern="1200" dirty="0">
                <a:solidFill>
                  <a:schemeClr val="tx1"/>
                </a:solidFill>
                <a:latin typeface="+mn-lt"/>
                <a:ea typeface="+mn-ea"/>
                <a:cs typeface="+mn-cs"/>
              </a:rPr>
              <a:t>. In this case, you can execute a lot of different operations over the same context object, represented by a request.</a:t>
            </a:r>
          </a:p>
          <a:p>
            <a:r>
              <a:rPr lang="en-US" sz="1200" b="0" i="0" kern="1200" dirty="0">
                <a:solidFill>
                  <a:schemeClr val="tx1"/>
                </a:solidFill>
                <a:latin typeface="+mn-lt"/>
                <a:ea typeface="+mn-ea"/>
                <a:cs typeface="+mn-cs"/>
              </a:rPr>
              <a:t>However, there’s another approach, where the request itself is a </a:t>
            </a:r>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object. In this case, you can execute the same operation in a series of different contexts linked into a chain.</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7"/>
              </a:rPr>
              <a:t>Memento</a:t>
            </a:r>
            <a:r>
              <a:rPr lang="en-US" sz="1200" b="0" i="0" kern="1200" dirty="0">
                <a:solidFill>
                  <a:schemeClr val="tx1"/>
                </a:solidFill>
                <a:latin typeface="+mn-lt"/>
                <a:ea typeface="+mn-ea"/>
                <a:cs typeface="+mn-cs"/>
              </a:rPr>
              <a:t> together when implementing “undo”. In this case, commands are responsible for performing various operations over a target object, while mementos save the state of that object just before a command gets executed.</a:t>
            </a:r>
          </a:p>
          <a:p>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8"/>
              </a:rPr>
              <a:t>Strategy</a:t>
            </a:r>
            <a:r>
              <a:rPr lang="en-US" sz="1200" b="0" i="0" kern="1200" dirty="0">
                <a:solidFill>
                  <a:schemeClr val="tx1"/>
                </a:solidFill>
                <a:latin typeface="+mn-lt"/>
                <a:ea typeface="+mn-ea"/>
                <a:cs typeface="+mn-cs"/>
              </a:rPr>
              <a:t> may look similar because you can use both to parameterize an object with some action. However, they have very different intents.</a:t>
            </a:r>
          </a:p>
          <a:p>
            <a:pPr lvl="1"/>
            <a:r>
              <a:rPr lang="en-US" sz="1200" b="0" i="0" kern="1200" dirty="0">
                <a:solidFill>
                  <a:schemeClr val="tx1"/>
                </a:solidFill>
                <a:latin typeface="+mn-lt"/>
                <a:ea typeface="+mn-ea"/>
                <a:cs typeface="+mn-cs"/>
              </a:rPr>
              <a:t>You can use </a:t>
            </a:r>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to convert any operation into an object. The operation’s parameters become fields of that object. The conversion lets you defer execution of the operation, queue it, store the history of commands, send commands to remote services, etc.</a:t>
            </a:r>
          </a:p>
          <a:p>
            <a:pPr lvl="1"/>
            <a:r>
              <a:rPr lang="en-US" sz="1200" b="0" i="0" kern="1200" dirty="0">
                <a:solidFill>
                  <a:schemeClr val="tx1"/>
                </a:solidFill>
                <a:latin typeface="+mn-lt"/>
                <a:ea typeface="+mn-ea"/>
                <a:cs typeface="+mn-cs"/>
              </a:rPr>
              <a:t>On the other hand,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usually describes different ways of doing the same thing, letting you swap these algorithms within a single context class.</a:t>
            </a:r>
          </a:p>
          <a:p>
            <a:r>
              <a:rPr lang="en-US" sz="1200" b="1" i="0" u="none" strike="noStrike" kern="1200" dirty="0">
                <a:solidFill>
                  <a:schemeClr val="tx1"/>
                </a:solidFill>
                <a:latin typeface="+mn-lt"/>
                <a:ea typeface="+mn-ea"/>
                <a:cs typeface="+mn-cs"/>
                <a:hlinkClick r:id="rId9"/>
              </a:rPr>
              <a:t>Prototype</a:t>
            </a:r>
            <a:r>
              <a:rPr lang="en-US" sz="1200" b="0" i="0" kern="1200" dirty="0">
                <a:solidFill>
                  <a:schemeClr val="tx1"/>
                </a:solidFill>
                <a:latin typeface="+mn-lt"/>
                <a:ea typeface="+mn-ea"/>
                <a:cs typeface="+mn-cs"/>
              </a:rPr>
              <a:t> can help when you need to save copies of </a:t>
            </a:r>
            <a:r>
              <a:rPr lang="en-US" sz="1200" b="1" i="0" u="none" strike="noStrike" kern="1200" dirty="0">
                <a:solidFill>
                  <a:schemeClr val="tx1"/>
                </a:solidFill>
                <a:latin typeface="+mn-lt"/>
                <a:ea typeface="+mn-ea"/>
                <a:cs typeface="+mn-cs"/>
                <a:hlinkClick r:id="rId4"/>
              </a:rPr>
              <a:t>Commands</a:t>
            </a:r>
            <a:r>
              <a:rPr lang="en-US" sz="1200" b="0" i="0" kern="1200" dirty="0">
                <a:solidFill>
                  <a:schemeClr val="tx1"/>
                </a:solidFill>
                <a:latin typeface="+mn-lt"/>
                <a:ea typeface="+mn-ea"/>
                <a:cs typeface="+mn-cs"/>
              </a:rPr>
              <a:t> into history.</a:t>
            </a:r>
          </a:p>
          <a:p>
            <a:r>
              <a:rPr lang="en-US" sz="1200" b="0" i="0" kern="1200" dirty="0">
                <a:solidFill>
                  <a:schemeClr val="tx1"/>
                </a:solidFill>
                <a:latin typeface="+mn-lt"/>
                <a:ea typeface="+mn-ea"/>
                <a:cs typeface="+mn-cs"/>
              </a:rPr>
              <a:t>You can treat </a:t>
            </a:r>
            <a:r>
              <a:rPr lang="en-US" sz="1200" b="1" i="0" u="none" strike="noStrike" kern="1200" dirty="0">
                <a:solidFill>
                  <a:schemeClr val="tx1"/>
                </a:solidFill>
                <a:latin typeface="+mn-lt"/>
                <a:ea typeface="+mn-ea"/>
                <a:cs typeface="+mn-cs"/>
                <a:hlinkClick r:id="rId10"/>
              </a:rPr>
              <a:t>Visitor</a:t>
            </a:r>
            <a:r>
              <a:rPr lang="en-US" sz="1200" b="0" i="0" kern="1200" dirty="0">
                <a:solidFill>
                  <a:schemeClr val="tx1"/>
                </a:solidFill>
                <a:latin typeface="+mn-lt"/>
                <a:ea typeface="+mn-ea"/>
                <a:cs typeface="+mn-cs"/>
              </a:rPr>
              <a:t> as a powerful version of the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pattern. Its objects can execute operations over various objects of different classes.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66</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a:t>
            </a:r>
            <a:r>
              <a:rPr lang="en-US" sz="1200" b="1" i="0" kern="1200" dirty="0" err="1">
                <a:solidFill>
                  <a:schemeClr val="tx1"/>
                </a:solidFill>
                <a:latin typeface="+mn-lt"/>
                <a:ea typeface="+mn-ea"/>
                <a:cs typeface="+mn-cs"/>
              </a:rPr>
              <a:t>Iterator</a:t>
            </a:r>
            <a:r>
              <a:rPr lang="en-US" sz="1200" b="1" i="0" kern="1200" dirty="0">
                <a:solidFill>
                  <a:schemeClr val="tx1"/>
                </a:solidFill>
                <a:latin typeface="+mn-lt"/>
                <a:ea typeface="+mn-ea"/>
                <a:cs typeface="+mn-cs"/>
              </a:rPr>
              <a:t> pattern when your collection has a complex data structure under the hood, but you want to hide its complexity from clients (either for convenience or security reasons).</a:t>
            </a:r>
          </a:p>
          <a:p>
            <a:r>
              <a:rPr lang="en-US" sz="1200" b="0" i="0" kern="1200" dirty="0">
                <a:solidFill>
                  <a:schemeClr val="tx1"/>
                </a:solidFill>
                <a:latin typeface="+mn-lt"/>
                <a:ea typeface="+mn-ea"/>
                <a:cs typeface="+mn-cs"/>
              </a:rPr>
              <a:t> The </a:t>
            </a:r>
            <a:r>
              <a:rPr lang="en-US" sz="1200" b="0" i="0" kern="1200" dirty="0" err="1">
                <a:solidFill>
                  <a:schemeClr val="tx1"/>
                </a:solidFill>
                <a:latin typeface="+mn-lt"/>
                <a:ea typeface="+mn-ea"/>
                <a:cs typeface="+mn-cs"/>
              </a:rPr>
              <a:t>iterator</a:t>
            </a:r>
            <a:r>
              <a:rPr lang="en-US" sz="1200" b="0" i="0" kern="1200" dirty="0">
                <a:solidFill>
                  <a:schemeClr val="tx1"/>
                </a:solidFill>
                <a:latin typeface="+mn-lt"/>
                <a:ea typeface="+mn-ea"/>
                <a:cs typeface="+mn-cs"/>
              </a:rPr>
              <a:t> encapsulates the details of working with a complex data structure, providing the client with several simple methods of accessing the collection elements. While this approach is very convenient for the client, it also protects the collection from careless or malicious actions which the client would be able to perform if working with the collection directly.</a:t>
            </a:r>
          </a:p>
          <a:p>
            <a:r>
              <a:rPr lang="en-US" sz="1200" b="1" i="0" kern="1200" dirty="0">
                <a:solidFill>
                  <a:schemeClr val="tx1"/>
                </a:solidFill>
                <a:latin typeface="+mn-lt"/>
                <a:ea typeface="+mn-ea"/>
                <a:cs typeface="+mn-cs"/>
              </a:rPr>
              <a:t> Use the pattern to reduce duplication of the traversal code across your app.</a:t>
            </a:r>
          </a:p>
          <a:p>
            <a:r>
              <a:rPr lang="en-US" sz="1200" b="0" i="0" kern="1200" dirty="0">
                <a:solidFill>
                  <a:schemeClr val="tx1"/>
                </a:solidFill>
                <a:latin typeface="+mn-lt"/>
                <a:ea typeface="+mn-ea"/>
                <a:cs typeface="+mn-cs"/>
              </a:rPr>
              <a:t> The code of non-trivial iteration algorithms tends to be very bulky. When placed within the business logic of an app, it may blur the responsibility of the original code and make it less maintainable. Moving the traversal code to designated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can help you make the code of the application more lean and clean.</a:t>
            </a:r>
          </a:p>
          <a:p>
            <a:r>
              <a:rPr lang="en-US" sz="1200" b="1" i="0" kern="1200" dirty="0">
                <a:solidFill>
                  <a:schemeClr val="tx1"/>
                </a:solidFill>
                <a:latin typeface="+mn-lt"/>
                <a:ea typeface="+mn-ea"/>
                <a:cs typeface="+mn-cs"/>
              </a:rPr>
              <a:t> Use the </a:t>
            </a:r>
            <a:r>
              <a:rPr lang="en-US" sz="1200" b="1" i="0" kern="1200" dirty="0" err="1">
                <a:solidFill>
                  <a:schemeClr val="tx1"/>
                </a:solidFill>
                <a:latin typeface="+mn-lt"/>
                <a:ea typeface="+mn-ea"/>
                <a:cs typeface="+mn-cs"/>
              </a:rPr>
              <a:t>Iterator</a:t>
            </a:r>
            <a:r>
              <a:rPr lang="en-US" sz="1200" b="1" i="0" kern="1200" dirty="0">
                <a:solidFill>
                  <a:schemeClr val="tx1"/>
                </a:solidFill>
                <a:latin typeface="+mn-lt"/>
                <a:ea typeface="+mn-ea"/>
                <a:cs typeface="+mn-cs"/>
              </a:rPr>
              <a:t> when you want your code to be able to traverse different data structures or when types of these structures are unknown beforehand.</a:t>
            </a:r>
          </a:p>
          <a:p>
            <a:r>
              <a:rPr lang="en-US" sz="1200" b="0" i="0" kern="1200" dirty="0">
                <a:solidFill>
                  <a:schemeClr val="tx1"/>
                </a:solidFill>
                <a:latin typeface="+mn-lt"/>
                <a:ea typeface="+mn-ea"/>
                <a:cs typeface="+mn-cs"/>
              </a:rPr>
              <a:t> The pattern provides a couple of generic interfaces for both collections and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Given that your code now uses these interfaces, it’ll still work if you pass it various kinds of collections and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that implement these interfaces.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68</a:t>
            </a:fld>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You can use </a:t>
            </a:r>
            <a:r>
              <a:rPr lang="en-US" sz="1200" b="1" i="0" u="none" strike="noStrike" kern="1200" dirty="0" err="1">
                <a:solidFill>
                  <a:schemeClr val="tx1"/>
                </a:solidFill>
                <a:latin typeface="+mn-lt"/>
                <a:ea typeface="+mn-ea"/>
                <a:cs typeface="+mn-cs"/>
                <a:hlinkClick r:id="rId3"/>
              </a:rPr>
              <a:t>Iterators</a:t>
            </a:r>
            <a:r>
              <a:rPr lang="en-US" sz="1200" b="0" i="0" kern="1200" dirty="0">
                <a:solidFill>
                  <a:schemeClr val="tx1"/>
                </a:solidFill>
                <a:latin typeface="+mn-lt"/>
                <a:ea typeface="+mn-ea"/>
                <a:cs typeface="+mn-cs"/>
              </a:rPr>
              <a:t> to traverse </a:t>
            </a:r>
            <a:r>
              <a:rPr lang="en-US" sz="1200" b="1" i="0" u="none" strike="noStrike" kern="1200" dirty="0">
                <a:solidFill>
                  <a:schemeClr val="tx1"/>
                </a:solidFill>
                <a:latin typeface="+mn-lt"/>
                <a:ea typeface="+mn-ea"/>
                <a:cs typeface="+mn-cs"/>
                <a:hlinkClick r:id="rId4"/>
              </a:rPr>
              <a:t>Composite</a:t>
            </a:r>
            <a:r>
              <a:rPr lang="en-US" sz="1200" b="0" i="0" kern="1200" dirty="0">
                <a:solidFill>
                  <a:schemeClr val="tx1"/>
                </a:solidFill>
                <a:latin typeface="+mn-lt"/>
                <a:ea typeface="+mn-ea"/>
                <a:cs typeface="+mn-cs"/>
              </a:rPr>
              <a:t> trees.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5"/>
              </a:rPr>
              <a:t>Factory Method</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3"/>
              </a:rPr>
              <a:t>Iterator</a:t>
            </a:r>
            <a:r>
              <a:rPr lang="en-US" sz="1200" b="0" i="0" kern="1200" dirty="0">
                <a:solidFill>
                  <a:schemeClr val="tx1"/>
                </a:solidFill>
                <a:latin typeface="+mn-lt"/>
                <a:ea typeface="+mn-ea"/>
                <a:cs typeface="+mn-cs"/>
              </a:rPr>
              <a:t> to let collection subclasses return different types of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that are compatible with the collections.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6"/>
              </a:rPr>
              <a:t>Memento</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3"/>
              </a:rPr>
              <a:t>Iterator</a:t>
            </a:r>
            <a:r>
              <a:rPr lang="en-US" sz="1200" b="0" i="0" kern="1200" dirty="0">
                <a:solidFill>
                  <a:schemeClr val="tx1"/>
                </a:solidFill>
                <a:latin typeface="+mn-lt"/>
                <a:ea typeface="+mn-ea"/>
                <a:cs typeface="+mn-cs"/>
              </a:rPr>
              <a:t> to capture the current iteration state and roll it back if necessary.</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7"/>
              </a:rPr>
              <a:t>Visitor</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3"/>
              </a:rPr>
              <a:t>Iterator</a:t>
            </a:r>
            <a:r>
              <a:rPr lang="en-US" sz="1200" b="0" i="0" kern="1200" dirty="0">
                <a:solidFill>
                  <a:schemeClr val="tx1"/>
                </a:solidFill>
                <a:latin typeface="+mn-lt"/>
                <a:ea typeface="+mn-ea"/>
                <a:cs typeface="+mn-cs"/>
              </a:rPr>
              <a:t> to traverse a complex data structure and execute some operation over its elements, even if they all have different classes.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69</a:t>
            </a:fld>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Mediator pattern when it’s hard to change some of the classes because they are tightly coupled to a bunch of other classes.</a:t>
            </a:r>
          </a:p>
          <a:p>
            <a:r>
              <a:rPr lang="en-US" sz="1200" b="0" i="0" kern="1200" dirty="0">
                <a:solidFill>
                  <a:schemeClr val="tx1"/>
                </a:solidFill>
                <a:latin typeface="+mn-lt"/>
                <a:ea typeface="+mn-ea"/>
                <a:cs typeface="+mn-cs"/>
              </a:rPr>
              <a:t> The pattern lets you extract all the relationships between classes into a separate class, isolating any changes to a specific component from the rest of the components.</a:t>
            </a:r>
          </a:p>
          <a:p>
            <a:r>
              <a:rPr lang="en-US" sz="1200" b="1" i="0" kern="1200" dirty="0">
                <a:solidFill>
                  <a:schemeClr val="tx1"/>
                </a:solidFill>
                <a:latin typeface="+mn-lt"/>
                <a:ea typeface="+mn-ea"/>
                <a:cs typeface="+mn-cs"/>
              </a:rPr>
              <a:t> Use the pattern when you can’t reuse a component in a different program because it’s too dependent on other components.</a:t>
            </a:r>
          </a:p>
          <a:p>
            <a:r>
              <a:rPr lang="en-US" sz="1200" b="0" i="0" kern="1200" dirty="0">
                <a:solidFill>
                  <a:schemeClr val="tx1"/>
                </a:solidFill>
                <a:latin typeface="+mn-lt"/>
                <a:ea typeface="+mn-ea"/>
                <a:cs typeface="+mn-cs"/>
              </a:rPr>
              <a:t> After you apply the Mediator, individual components become unaware of the other components. They could still communicate with each other, albeit indirectly, through a mediator object. To reuse a component in a different app, you need to provide it with a new mediator class.</a:t>
            </a:r>
          </a:p>
          <a:p>
            <a:r>
              <a:rPr lang="en-US" sz="1200" b="1" i="0" kern="1200" dirty="0">
                <a:solidFill>
                  <a:schemeClr val="tx1"/>
                </a:solidFill>
                <a:latin typeface="+mn-lt"/>
                <a:ea typeface="+mn-ea"/>
                <a:cs typeface="+mn-cs"/>
              </a:rPr>
              <a:t> Use the Mediator when you find yourself creating tons of component subclasses just to reuse some basic behavior in various contexts.</a:t>
            </a:r>
          </a:p>
          <a:p>
            <a:r>
              <a:rPr lang="en-US" sz="1200" b="0" i="0" kern="1200" dirty="0">
                <a:solidFill>
                  <a:schemeClr val="tx1"/>
                </a:solidFill>
                <a:latin typeface="+mn-lt"/>
                <a:ea typeface="+mn-ea"/>
                <a:cs typeface="+mn-cs"/>
              </a:rPr>
              <a:t> Since all relations between components are contained within the mediator, it’s easy to define entirely new ways for these components to collaborate by introducing new mediator classes, without having to change the components themselves.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71</a:t>
            </a:fld>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77500" lnSpcReduction="20000"/>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address various ways of connecting senders and receivers of requests:</a:t>
            </a:r>
          </a:p>
          <a:p>
            <a:pPr lvl="1"/>
            <a:r>
              <a:rPr lang="en-US" sz="1200" b="0" i="1" kern="1200" dirty="0">
                <a:solidFill>
                  <a:schemeClr val="tx1"/>
                </a:solidFill>
                <a:latin typeface="+mn-lt"/>
                <a:ea typeface="+mn-ea"/>
                <a:cs typeface="+mn-cs"/>
              </a:rPr>
              <a:t>Chain of Responsibility</a:t>
            </a:r>
            <a:r>
              <a:rPr lang="en-US" sz="1200" b="0" i="0" kern="1200" dirty="0">
                <a:solidFill>
                  <a:schemeClr val="tx1"/>
                </a:solidFill>
                <a:latin typeface="+mn-lt"/>
                <a:ea typeface="+mn-ea"/>
                <a:cs typeface="+mn-cs"/>
              </a:rPr>
              <a:t> passes a request sequentially along a dynamic chain of potential receivers until one of them handles it.</a:t>
            </a:r>
          </a:p>
          <a:p>
            <a:pPr lvl="1"/>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establishes unidirectional connections between senders and receivers.</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lets receivers dynamically subscribe to and unsubscribe from receiving requests.</a:t>
            </a:r>
          </a:p>
          <a:p>
            <a:r>
              <a:rPr lang="en-US" sz="1200" b="1" i="0" u="none" strike="noStrike" kern="1200" dirty="0">
                <a:solidFill>
                  <a:schemeClr val="tx1"/>
                </a:solidFill>
                <a:latin typeface="+mn-lt"/>
                <a:ea typeface="+mn-ea"/>
                <a:cs typeface="+mn-cs"/>
                <a:hlinkClick r:id="rId7"/>
              </a:rPr>
              <a:t>Facade</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have similar jobs: they try to organize collaboration between lots of tightly coupled classes.</a:t>
            </a:r>
          </a:p>
          <a:p>
            <a:pPr lvl="1"/>
            <a:r>
              <a:rPr lang="en-US" sz="1200" b="0" i="1" kern="1200" dirty="0">
                <a:solidFill>
                  <a:schemeClr val="tx1"/>
                </a:solidFill>
                <a:latin typeface="+mn-lt"/>
                <a:ea typeface="+mn-ea"/>
                <a:cs typeface="+mn-cs"/>
              </a:rPr>
              <a:t>Facade</a:t>
            </a:r>
            <a:r>
              <a:rPr lang="en-US" sz="1200" b="0" i="0" kern="1200" dirty="0">
                <a:solidFill>
                  <a:schemeClr val="tx1"/>
                </a:solidFill>
                <a:latin typeface="+mn-lt"/>
                <a:ea typeface="+mn-ea"/>
                <a:cs typeface="+mn-cs"/>
              </a:rPr>
              <a:t> defines a simplified interface to a subsystem of objects, but it doesn’t introduce any new functionality. The subsystem itself is unaware of the facade. Objects within the subsystem can communicate directly.</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centralizes communication between components of the system. The components only know about the mediator object and don’t communicate directly.</a:t>
            </a:r>
          </a:p>
          <a:p>
            <a:r>
              <a:rPr lang="en-US" sz="1200" b="0" i="0" kern="1200" dirty="0">
                <a:solidFill>
                  <a:schemeClr val="tx1"/>
                </a:solidFill>
                <a:latin typeface="+mn-lt"/>
                <a:ea typeface="+mn-ea"/>
                <a:cs typeface="+mn-cs"/>
              </a:rPr>
              <a:t>The difference between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is often elusive. In most cases, you can implement either of these patterns; but sometimes you can apply both simultaneously. Let’s see how we can do that.</a:t>
            </a:r>
          </a:p>
          <a:p>
            <a:r>
              <a:rPr lang="en-US" sz="1200" b="0" i="0" kern="1200" dirty="0">
                <a:solidFill>
                  <a:schemeClr val="tx1"/>
                </a:solidFill>
                <a:latin typeface="+mn-lt"/>
                <a:ea typeface="+mn-ea"/>
                <a:cs typeface="+mn-cs"/>
              </a:rPr>
              <a:t>The primary goal of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is to eliminate mutual dependencies among a set of system components. Instead, these components become dependent on a single mediator object. The goal of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is to establish dynamic one-way connections between objects, where some objects act as subordinates of others.</a:t>
            </a:r>
          </a:p>
          <a:p>
            <a:r>
              <a:rPr lang="en-US" sz="1200" b="0" i="0" kern="1200" dirty="0">
                <a:solidFill>
                  <a:schemeClr val="tx1"/>
                </a:solidFill>
                <a:latin typeface="+mn-lt"/>
                <a:ea typeface="+mn-ea"/>
                <a:cs typeface="+mn-cs"/>
              </a:rPr>
              <a:t>There’s a popular implementation of the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pattern that relies on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The mediator object plays the role of publisher, and the components act as subscribers which subscribe to and unsubscribe from the mediator’s events. When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is implemented this way, it may look very similar to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When you’re confused, remember that you can implement the Mediator pattern in other ways. For example, you can permanently link all the components to the same mediator object. This implementation won’t resemble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but will still be an instance of the Mediator pattern.</a:t>
            </a:r>
          </a:p>
          <a:p>
            <a:r>
              <a:rPr lang="en-US" sz="1200" b="0" i="0" kern="1200" dirty="0">
                <a:solidFill>
                  <a:schemeClr val="tx1"/>
                </a:solidFill>
                <a:latin typeface="+mn-lt"/>
                <a:ea typeface="+mn-ea"/>
                <a:cs typeface="+mn-cs"/>
              </a:rPr>
              <a:t>Now imagine a program where all components have become publishers, allowing dynamic connections between each other. There won’t be a centralized mediator object, only a distributed set of observers.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72</a:t>
            </a:fld>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Memento pattern when you want to produce snapshots of the object’s state to be able to restore a previous state of the object.</a:t>
            </a:r>
          </a:p>
          <a:p>
            <a:r>
              <a:rPr lang="en-US" sz="1200" b="0" i="0" kern="1200" dirty="0">
                <a:solidFill>
                  <a:schemeClr val="tx1"/>
                </a:solidFill>
                <a:latin typeface="+mn-lt"/>
                <a:ea typeface="+mn-ea"/>
                <a:cs typeface="+mn-cs"/>
              </a:rPr>
              <a:t> The Memento pattern lets you make full copies of an object’s state, including private fields, and store them separately from the object. While most people remember this pattern thanks to the “undo” use case, it’s also indispensable when dealing with transactions (i.e., if you need to roll back an operation on error).</a:t>
            </a:r>
          </a:p>
          <a:p>
            <a:r>
              <a:rPr lang="en-US" sz="1200" b="1" i="0" kern="1200" dirty="0">
                <a:solidFill>
                  <a:schemeClr val="tx1"/>
                </a:solidFill>
                <a:latin typeface="+mn-lt"/>
                <a:ea typeface="+mn-ea"/>
                <a:cs typeface="+mn-cs"/>
              </a:rPr>
              <a:t> Use the pattern when direct access to the object’s fields/getters/setters violates its encapsulation.</a:t>
            </a:r>
          </a:p>
          <a:p>
            <a:r>
              <a:rPr lang="en-US" sz="1200" b="0" i="0" kern="1200" dirty="0">
                <a:solidFill>
                  <a:schemeClr val="tx1"/>
                </a:solidFill>
                <a:latin typeface="+mn-lt"/>
                <a:ea typeface="+mn-ea"/>
                <a:cs typeface="+mn-cs"/>
              </a:rPr>
              <a:t> The Memento makes the object itself responsible for creating a snapshot of its state. No other object can read the snapshot, making the original object’s state data safe and secure.</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74</a:t>
            </a:fld>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Most dynamic programming languages, such as PHP, Python and JavaScript, can’t guarantee that the state within the memento stays untouched.</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Command</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4"/>
              </a:rPr>
              <a:t>Memento</a:t>
            </a:r>
            <a:r>
              <a:rPr lang="en-US" sz="1200" b="0" i="0" kern="1200" dirty="0">
                <a:solidFill>
                  <a:schemeClr val="tx1"/>
                </a:solidFill>
                <a:latin typeface="+mn-lt"/>
                <a:ea typeface="+mn-ea"/>
                <a:cs typeface="+mn-cs"/>
              </a:rPr>
              <a:t> together when implementing “undo”. In this case, commands are responsible for performing various operations over a target object, while mementos save the state of that object just before a command gets executed.</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4"/>
              </a:rPr>
              <a:t>Memento</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5"/>
              </a:rPr>
              <a:t>Iterator</a:t>
            </a:r>
            <a:r>
              <a:rPr lang="en-US" sz="1200" b="0" i="0" kern="1200" dirty="0">
                <a:solidFill>
                  <a:schemeClr val="tx1"/>
                </a:solidFill>
                <a:latin typeface="+mn-lt"/>
                <a:ea typeface="+mn-ea"/>
                <a:cs typeface="+mn-cs"/>
              </a:rPr>
              <a:t> to capture the current iteration state and roll it back if necessary.</a:t>
            </a:r>
          </a:p>
          <a:p>
            <a:r>
              <a:rPr lang="en-US" sz="1200" b="0" i="0" kern="1200" dirty="0">
                <a:solidFill>
                  <a:schemeClr val="tx1"/>
                </a:solidFill>
                <a:latin typeface="+mn-lt"/>
                <a:ea typeface="+mn-ea"/>
                <a:cs typeface="+mn-cs"/>
              </a:rPr>
              <a:t>Sometimes </a:t>
            </a:r>
            <a:r>
              <a:rPr lang="en-US" sz="1200" b="1" i="0" u="none" strike="noStrike" kern="1200" dirty="0">
                <a:solidFill>
                  <a:schemeClr val="tx1"/>
                </a:solidFill>
                <a:latin typeface="+mn-lt"/>
                <a:ea typeface="+mn-ea"/>
                <a:cs typeface="+mn-cs"/>
                <a:hlinkClick r:id="rId6"/>
              </a:rPr>
              <a:t>Prototype</a:t>
            </a:r>
            <a:r>
              <a:rPr lang="en-US" sz="1200" b="0" i="0" kern="1200" dirty="0">
                <a:solidFill>
                  <a:schemeClr val="tx1"/>
                </a:solidFill>
                <a:latin typeface="+mn-lt"/>
                <a:ea typeface="+mn-ea"/>
                <a:cs typeface="+mn-cs"/>
              </a:rPr>
              <a:t> can be a simpler alternative to </a:t>
            </a:r>
            <a:r>
              <a:rPr lang="en-US" sz="1200" b="1" i="0" u="none" strike="noStrike" kern="1200" dirty="0">
                <a:solidFill>
                  <a:schemeClr val="tx1"/>
                </a:solidFill>
                <a:latin typeface="+mn-lt"/>
                <a:ea typeface="+mn-ea"/>
                <a:cs typeface="+mn-cs"/>
                <a:hlinkClick r:id="rId4"/>
              </a:rPr>
              <a:t>Memento</a:t>
            </a:r>
            <a:r>
              <a:rPr lang="en-US" sz="1200" b="0" i="0" kern="1200" dirty="0">
                <a:solidFill>
                  <a:schemeClr val="tx1"/>
                </a:solidFill>
                <a:latin typeface="+mn-lt"/>
                <a:ea typeface="+mn-ea"/>
                <a:cs typeface="+mn-cs"/>
              </a:rPr>
              <a:t>. This works if the object, the state of which you want to store in the history, is fairly straightforward and doesn’t have links to external resources, or the links are easy to re-establish.</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75</a:t>
            </a:fld>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Observer pattern when changes to the state of one object may require changing other objects, and the actual set of objects is unknown beforehand or changes dynamically.</a:t>
            </a:r>
          </a:p>
          <a:p>
            <a:r>
              <a:rPr lang="en-US" sz="1200" b="0" i="0" kern="1200" dirty="0">
                <a:solidFill>
                  <a:schemeClr val="tx1"/>
                </a:solidFill>
                <a:latin typeface="+mn-lt"/>
                <a:ea typeface="+mn-ea"/>
                <a:cs typeface="+mn-cs"/>
              </a:rPr>
              <a:t> You can often experience this problem when working with classes of the graphical user interface. For example, you created custom button classes, and you want to let the clients hook some custom code to your buttons so that it fires whenever a user presses a button.</a:t>
            </a:r>
          </a:p>
          <a:p>
            <a:r>
              <a:rPr lang="en-US" sz="1200" b="0" i="0" kern="1200" dirty="0">
                <a:solidFill>
                  <a:schemeClr val="tx1"/>
                </a:solidFill>
                <a:latin typeface="+mn-lt"/>
                <a:ea typeface="+mn-ea"/>
                <a:cs typeface="+mn-cs"/>
              </a:rPr>
              <a:t>The Observer pattern lets any object that implements the subscriber interface subscribe for event notifications in publisher objects. You can add the subscription mechanism to your buttons, letting the clients hook up their custom code via custom subscriber classes.</a:t>
            </a:r>
          </a:p>
          <a:p>
            <a:r>
              <a:rPr lang="en-US" sz="1200" b="1" i="0" kern="1200" dirty="0">
                <a:solidFill>
                  <a:schemeClr val="tx1"/>
                </a:solidFill>
                <a:latin typeface="+mn-lt"/>
                <a:ea typeface="+mn-ea"/>
                <a:cs typeface="+mn-cs"/>
              </a:rPr>
              <a:t> Use the pattern when some objects in your app must observe others, but only for a limited time or in specific cases.</a:t>
            </a:r>
          </a:p>
          <a:p>
            <a:r>
              <a:rPr lang="en-US" sz="1200" b="0" i="0" kern="1200" dirty="0">
                <a:solidFill>
                  <a:schemeClr val="tx1"/>
                </a:solidFill>
                <a:latin typeface="+mn-lt"/>
                <a:ea typeface="+mn-ea"/>
                <a:cs typeface="+mn-cs"/>
              </a:rPr>
              <a:t> The subscription list is dynamic, so subscribers can join or leave the list whenever they need to.</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77</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dirty="0"/>
              <a:t>The truth is that you might manage to work as a programmer for many years without knowing about a single pattern. A lot of people do just that. Even in that case, though, you might be implementing some patterns without even knowing it. So why would you spend time learning them?</a:t>
            </a:r>
          </a:p>
          <a:p>
            <a:r>
              <a:rPr lang="en-US" dirty="0"/>
              <a:t>Design patterns are a toolkit of </a:t>
            </a:r>
            <a:r>
              <a:rPr lang="en-US" b="1" dirty="0"/>
              <a:t>tried and tested solutions</a:t>
            </a:r>
            <a:r>
              <a:rPr lang="en-US" dirty="0"/>
              <a:t> to common problems in software design. Even if you never encounter these problems, knowing patterns is still useful because it teaches you how to solve all sorts of problems using principles of object-oriented design.</a:t>
            </a:r>
          </a:p>
          <a:p>
            <a:r>
              <a:rPr lang="en-US" dirty="0"/>
              <a:t>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p>
          <a:p>
            <a:br>
              <a:rPr lang="en-US" dirty="0"/>
            </a:br>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14</a:t>
            </a:fld>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Chain of Responsibility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address various ways of connecting senders and receivers of requests:</a:t>
            </a:r>
          </a:p>
          <a:p>
            <a:pPr lvl="1"/>
            <a:r>
              <a:rPr lang="en-US" sz="1200" b="0" i="1" kern="1200" dirty="0">
                <a:solidFill>
                  <a:schemeClr val="tx1"/>
                </a:solidFill>
                <a:latin typeface="+mn-lt"/>
                <a:ea typeface="+mn-ea"/>
                <a:cs typeface="+mn-cs"/>
              </a:rPr>
              <a:t>Chain of Responsibility</a:t>
            </a:r>
            <a:r>
              <a:rPr lang="en-US" sz="1200" b="0" i="0" kern="1200" dirty="0">
                <a:solidFill>
                  <a:schemeClr val="tx1"/>
                </a:solidFill>
                <a:latin typeface="+mn-lt"/>
                <a:ea typeface="+mn-ea"/>
                <a:cs typeface="+mn-cs"/>
              </a:rPr>
              <a:t> passes a request sequentially along a dynamic chain of potential receivers until one of them handles it.</a:t>
            </a:r>
          </a:p>
          <a:p>
            <a:pPr lvl="1"/>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establishes unidirectional connections between senders and receivers.</a:t>
            </a:r>
          </a:p>
          <a:p>
            <a:pPr lvl="1"/>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eliminates direct connections between senders and receivers, forcing them to communicate indirectly via a mediator object.</a:t>
            </a:r>
          </a:p>
          <a:p>
            <a:pPr lvl="1"/>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lets receivers dynamically subscribe to and unsubscribe from receiving requests.</a:t>
            </a:r>
          </a:p>
          <a:p>
            <a:r>
              <a:rPr lang="en-US" sz="1200" b="0" i="0" kern="1200" dirty="0">
                <a:solidFill>
                  <a:schemeClr val="tx1"/>
                </a:solidFill>
                <a:latin typeface="+mn-lt"/>
                <a:ea typeface="+mn-ea"/>
                <a:cs typeface="+mn-cs"/>
              </a:rPr>
              <a:t>The difference between </a:t>
            </a:r>
            <a:r>
              <a:rPr lang="en-US" sz="1200" b="1" i="0" u="none" strike="noStrike" kern="1200" dirty="0">
                <a:solidFill>
                  <a:schemeClr val="tx1"/>
                </a:solidFill>
                <a:latin typeface="+mn-lt"/>
                <a:ea typeface="+mn-ea"/>
                <a:cs typeface="+mn-cs"/>
                <a:hlinkClick r:id="rId5"/>
              </a:rPr>
              <a:t>Mediator</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6"/>
              </a:rPr>
              <a:t>Observer</a:t>
            </a:r>
            <a:r>
              <a:rPr lang="en-US" sz="1200" b="0" i="0" kern="1200" dirty="0">
                <a:solidFill>
                  <a:schemeClr val="tx1"/>
                </a:solidFill>
                <a:latin typeface="+mn-lt"/>
                <a:ea typeface="+mn-ea"/>
                <a:cs typeface="+mn-cs"/>
              </a:rPr>
              <a:t> is often elusive. In most cases, you can implement either of these patterns; but sometimes you can apply both simultaneously. Let’s see how we can do that.</a:t>
            </a:r>
          </a:p>
          <a:p>
            <a:r>
              <a:rPr lang="en-US" sz="1200" b="0" i="0" kern="1200" dirty="0">
                <a:solidFill>
                  <a:schemeClr val="tx1"/>
                </a:solidFill>
                <a:latin typeface="+mn-lt"/>
                <a:ea typeface="+mn-ea"/>
                <a:cs typeface="+mn-cs"/>
              </a:rPr>
              <a:t>The primary goal of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is to eliminate mutual dependencies among a set of system components. Instead, these components become dependent on a single mediator object. The goal of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is to establish dynamic one-way connections between objects, where some objects act as subordinates of others.</a:t>
            </a:r>
          </a:p>
          <a:p>
            <a:r>
              <a:rPr lang="en-US" sz="1200" b="0" i="0" kern="1200" dirty="0">
                <a:solidFill>
                  <a:schemeClr val="tx1"/>
                </a:solidFill>
                <a:latin typeface="+mn-lt"/>
                <a:ea typeface="+mn-ea"/>
                <a:cs typeface="+mn-cs"/>
              </a:rPr>
              <a:t>There’s a popular implementation of the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pattern that relies on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The mediator object plays the role of publisher, and the components act as subscribers which subscribe to and unsubscribe from the mediator’s events. When </a:t>
            </a:r>
            <a:r>
              <a:rPr lang="en-US" sz="1200" b="0" i="1" kern="1200" dirty="0">
                <a:solidFill>
                  <a:schemeClr val="tx1"/>
                </a:solidFill>
                <a:latin typeface="+mn-lt"/>
                <a:ea typeface="+mn-ea"/>
                <a:cs typeface="+mn-cs"/>
              </a:rPr>
              <a:t>Mediator</a:t>
            </a:r>
            <a:r>
              <a:rPr lang="en-US" sz="1200" b="0" i="0" kern="1200" dirty="0">
                <a:solidFill>
                  <a:schemeClr val="tx1"/>
                </a:solidFill>
                <a:latin typeface="+mn-lt"/>
                <a:ea typeface="+mn-ea"/>
                <a:cs typeface="+mn-cs"/>
              </a:rPr>
              <a:t> is implemented this way, it may look very similar to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When you’re confused, remember that you can implement the Mediator pattern in other ways. For example, you can permanently link all the components to the same mediator object. This implementation won’t resemble </a:t>
            </a:r>
            <a:r>
              <a:rPr lang="en-US" sz="1200" b="0" i="1" kern="1200" dirty="0">
                <a:solidFill>
                  <a:schemeClr val="tx1"/>
                </a:solidFill>
                <a:latin typeface="+mn-lt"/>
                <a:ea typeface="+mn-ea"/>
                <a:cs typeface="+mn-cs"/>
              </a:rPr>
              <a:t>Observer</a:t>
            </a:r>
            <a:r>
              <a:rPr lang="en-US" sz="1200" b="0" i="0" kern="1200" dirty="0">
                <a:solidFill>
                  <a:schemeClr val="tx1"/>
                </a:solidFill>
                <a:latin typeface="+mn-lt"/>
                <a:ea typeface="+mn-ea"/>
                <a:cs typeface="+mn-cs"/>
              </a:rPr>
              <a:t> but will still be an instance of the Mediator pattern.</a:t>
            </a:r>
          </a:p>
          <a:p>
            <a:r>
              <a:rPr lang="en-US" sz="1200" b="0" i="0" kern="1200" dirty="0">
                <a:solidFill>
                  <a:schemeClr val="tx1"/>
                </a:solidFill>
                <a:latin typeface="+mn-lt"/>
                <a:ea typeface="+mn-ea"/>
                <a:cs typeface="+mn-cs"/>
              </a:rPr>
              <a:t>Now imagine a program where all components have become publishers, allowing dynamic connections between each other. There won’t be a centralized mediator object, only a distributed set of observers.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78</a:t>
            </a:fld>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State pattern when you have an object that behaves differently depending on its current state, the number of states is enormous, and the state-specific code changes frequently.</a:t>
            </a:r>
          </a:p>
          <a:p>
            <a:r>
              <a:rPr lang="en-US" sz="1200" b="0" i="0" kern="1200" dirty="0">
                <a:solidFill>
                  <a:schemeClr val="tx1"/>
                </a:solidFill>
                <a:latin typeface="+mn-lt"/>
                <a:ea typeface="+mn-ea"/>
                <a:cs typeface="+mn-cs"/>
              </a:rPr>
              <a:t> The pattern suggests that you extract all state-specific code into a set of distinct classes. As a result, you can add new states or change existing ones independently of each other, reducing the maintenance cost.</a:t>
            </a:r>
          </a:p>
          <a:p>
            <a:r>
              <a:rPr lang="en-US" sz="1200" b="1" i="0" kern="1200" dirty="0">
                <a:solidFill>
                  <a:schemeClr val="tx1"/>
                </a:solidFill>
                <a:latin typeface="+mn-lt"/>
                <a:ea typeface="+mn-ea"/>
                <a:cs typeface="+mn-cs"/>
              </a:rPr>
              <a:t> Use the pattern when you have a class polluted with massive conditionals that alter how the class behaves according to the current values of the class’s fields.</a:t>
            </a:r>
          </a:p>
          <a:p>
            <a:r>
              <a:rPr lang="en-US" sz="1200" b="0" i="0" kern="1200" dirty="0">
                <a:solidFill>
                  <a:schemeClr val="tx1"/>
                </a:solidFill>
                <a:latin typeface="+mn-lt"/>
                <a:ea typeface="+mn-ea"/>
                <a:cs typeface="+mn-cs"/>
              </a:rPr>
              <a:t> The State pattern lets you extract branches of these conditionals into methods of corresponding state classes. While doing so, you can also clean temporary fields and helper methods involved in state-specific code out of your main class.</a:t>
            </a:r>
          </a:p>
          <a:p>
            <a:r>
              <a:rPr lang="en-US" sz="1200" b="1" i="0" kern="1200" dirty="0">
                <a:solidFill>
                  <a:schemeClr val="tx1"/>
                </a:solidFill>
                <a:latin typeface="+mn-lt"/>
                <a:ea typeface="+mn-ea"/>
                <a:cs typeface="+mn-cs"/>
              </a:rPr>
              <a:t> Use State when you have a lot of duplicate code across similar states and transitions of a condition-based state machine.</a:t>
            </a:r>
          </a:p>
          <a:p>
            <a:r>
              <a:rPr lang="en-US" sz="1200" b="0" i="0" kern="1200" dirty="0">
                <a:solidFill>
                  <a:schemeClr val="tx1"/>
                </a:solidFill>
                <a:latin typeface="+mn-lt"/>
                <a:ea typeface="+mn-ea"/>
                <a:cs typeface="+mn-cs"/>
              </a:rPr>
              <a:t> The State pattern lets you compose hierarchies of state classes and reduce duplication by extracting common code into abstract base classes.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80</a:t>
            </a:fld>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State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(and to some degree </a:t>
            </a:r>
            <a:r>
              <a:rPr lang="en-US" sz="1200" b="1" i="0" u="none" strike="noStrike" kern="1200" dirty="0">
                <a:solidFill>
                  <a:schemeClr val="tx1"/>
                </a:solidFill>
                <a:latin typeface="+mn-lt"/>
                <a:ea typeface="+mn-ea"/>
                <a:cs typeface="+mn-cs"/>
                <a:hlinkClick r:id="rId6"/>
              </a:rPr>
              <a:t>Adapter</a:t>
            </a:r>
            <a:r>
              <a:rPr lang="en-US" sz="1200" b="0" i="0" kern="1200" dirty="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1" i="0" u="none" strike="noStrike" kern="1200" dirty="0">
                <a:solidFill>
                  <a:schemeClr val="tx1"/>
                </a:solidFill>
                <a:latin typeface="+mn-lt"/>
                <a:ea typeface="+mn-ea"/>
                <a:cs typeface="+mn-cs"/>
                <a:hlinkClick r:id="rId4"/>
              </a:rPr>
              <a:t>State</a:t>
            </a:r>
            <a:r>
              <a:rPr lang="en-US" sz="1200" b="0" i="0" kern="1200" dirty="0">
                <a:solidFill>
                  <a:schemeClr val="tx1"/>
                </a:solidFill>
                <a:latin typeface="+mn-lt"/>
                <a:ea typeface="+mn-ea"/>
                <a:cs typeface="+mn-cs"/>
              </a:rPr>
              <a:t> can be considered as an extension of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Both patterns are based on composition: they change the behavior of the context by delegating some work to helper objects.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makes these objects completely independent and unaware of each other. However, </a:t>
            </a:r>
            <a:r>
              <a:rPr lang="en-US" sz="1200" b="0" i="1" kern="1200" dirty="0">
                <a:solidFill>
                  <a:schemeClr val="tx1"/>
                </a:solidFill>
                <a:latin typeface="+mn-lt"/>
                <a:ea typeface="+mn-ea"/>
                <a:cs typeface="+mn-cs"/>
              </a:rPr>
              <a:t>State</a:t>
            </a:r>
            <a:r>
              <a:rPr lang="en-US" sz="1200" b="0" i="0" kern="1200" dirty="0">
                <a:solidFill>
                  <a:schemeClr val="tx1"/>
                </a:solidFill>
                <a:latin typeface="+mn-lt"/>
                <a:ea typeface="+mn-ea"/>
                <a:cs typeface="+mn-cs"/>
              </a:rPr>
              <a:t> doesn’t restrict dependencies between concrete states, letting them alter the state of the context at will.</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81</a:t>
            </a:fld>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Strategy pattern when you want to use different variants of an algorithm within an object and be able to switch from one algorithm to another during runtime.</a:t>
            </a:r>
          </a:p>
          <a:p>
            <a:r>
              <a:rPr lang="en-US" sz="1200" b="0" i="0" kern="1200" dirty="0">
                <a:solidFill>
                  <a:schemeClr val="tx1"/>
                </a:solidFill>
                <a:latin typeface="+mn-lt"/>
                <a:ea typeface="+mn-ea"/>
                <a:cs typeface="+mn-cs"/>
              </a:rPr>
              <a:t> The Strategy pattern lets you indirectly alter the object’s behavior at runtime by associating it with different sub-objects which can perform specific sub-tasks in different ways.</a:t>
            </a:r>
          </a:p>
          <a:p>
            <a:r>
              <a:rPr lang="en-US" sz="1200" b="1" i="0" kern="1200" dirty="0">
                <a:solidFill>
                  <a:schemeClr val="tx1"/>
                </a:solidFill>
                <a:latin typeface="+mn-lt"/>
                <a:ea typeface="+mn-ea"/>
                <a:cs typeface="+mn-cs"/>
              </a:rPr>
              <a:t> Use the Strategy when you have a lot of similar classes that only differ in the way they execute some behavior.</a:t>
            </a:r>
          </a:p>
          <a:p>
            <a:r>
              <a:rPr lang="en-US" sz="1200" b="0" i="0" kern="1200" dirty="0">
                <a:solidFill>
                  <a:schemeClr val="tx1"/>
                </a:solidFill>
                <a:latin typeface="+mn-lt"/>
                <a:ea typeface="+mn-ea"/>
                <a:cs typeface="+mn-cs"/>
              </a:rPr>
              <a:t> The Strategy pattern lets you extract the varying behavior into a separate class hierarchy and combine the original classes into one, thereby reducing duplicate code.</a:t>
            </a:r>
          </a:p>
          <a:p>
            <a:r>
              <a:rPr lang="en-US" sz="1200" b="1" i="0" kern="1200" dirty="0">
                <a:solidFill>
                  <a:schemeClr val="tx1"/>
                </a:solidFill>
                <a:latin typeface="+mn-lt"/>
                <a:ea typeface="+mn-ea"/>
                <a:cs typeface="+mn-cs"/>
              </a:rPr>
              <a:t> Use the pattern to isolate the business logic of a class from the implementation details of algorithms that may not be as important in the context of that logic.</a:t>
            </a:r>
          </a:p>
          <a:p>
            <a:r>
              <a:rPr lang="en-US" sz="1200" b="0" i="0" kern="1200" dirty="0">
                <a:solidFill>
                  <a:schemeClr val="tx1"/>
                </a:solidFill>
                <a:latin typeface="+mn-lt"/>
                <a:ea typeface="+mn-ea"/>
                <a:cs typeface="+mn-cs"/>
              </a:rPr>
              <a:t> The Strategy pattern lets you isolate the code, internal data, and dependencies of various algorithms from the rest of the code. Various clients get a simple interface to execute the algorithms and switch them at runtime.</a:t>
            </a:r>
          </a:p>
          <a:p>
            <a:r>
              <a:rPr lang="en-US" sz="1200" b="1" i="0" kern="1200" dirty="0">
                <a:solidFill>
                  <a:schemeClr val="tx1"/>
                </a:solidFill>
                <a:latin typeface="+mn-lt"/>
                <a:ea typeface="+mn-ea"/>
                <a:cs typeface="+mn-cs"/>
              </a:rPr>
              <a:t> Use the pattern when your class has a massive conditional operator that switches between different variants of the same algorithm.</a:t>
            </a:r>
          </a:p>
          <a:p>
            <a:r>
              <a:rPr lang="en-US" sz="1200" b="0" i="0" kern="1200" dirty="0">
                <a:solidFill>
                  <a:schemeClr val="tx1"/>
                </a:solidFill>
                <a:latin typeface="+mn-lt"/>
                <a:ea typeface="+mn-ea"/>
                <a:cs typeface="+mn-cs"/>
              </a:rPr>
              <a:t> The Strategy pattern lets you do away with such a conditional by extracting all algorithms into separate classes, all of which implement the same interface. The original object delegates execution to one of these objects, instead of implementing all variants of the algorithm.</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83</a:t>
            </a:fld>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A lot of modern programming languages have functional type support that lets you implement different versions of an algorithm inside a set of anonymous functions. Then you could use these functions exactly as you’d have used the strategy objects, but without bloating your code with extra classes and interfaces.</a:t>
            </a:r>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Bridge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4"/>
              </a:rPr>
              <a:t>State</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(and to some degree </a:t>
            </a:r>
            <a:r>
              <a:rPr lang="en-US" sz="1200" b="1" i="0" u="none" strike="noStrike" kern="1200" dirty="0">
                <a:solidFill>
                  <a:schemeClr val="tx1"/>
                </a:solidFill>
                <a:latin typeface="+mn-lt"/>
                <a:ea typeface="+mn-ea"/>
                <a:cs typeface="+mn-cs"/>
                <a:hlinkClick r:id="rId6"/>
              </a:rPr>
              <a:t>Adapter</a:t>
            </a:r>
            <a:r>
              <a:rPr lang="en-US" sz="1200" b="0" i="0" kern="1200" dirty="0">
                <a:solidFill>
                  <a:schemeClr val="tx1"/>
                </a:solidFill>
                <a:latin typeface="+mn-lt"/>
                <a:ea typeface="+mn-ea"/>
                <a:cs typeface="+mn-c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r>
              <a:rPr lang="en-US" sz="1200" b="1" i="0" u="none" strike="noStrike" kern="1200" dirty="0">
                <a:solidFill>
                  <a:schemeClr val="tx1"/>
                </a:solidFill>
                <a:latin typeface="+mn-lt"/>
                <a:ea typeface="+mn-ea"/>
                <a:cs typeface="+mn-cs"/>
                <a:hlinkClick r:id="rId7"/>
              </a:rPr>
              <a:t>Command</a:t>
            </a:r>
            <a:r>
              <a:rPr lang="en-US" sz="1200" b="0" i="0" kern="1200" dirty="0">
                <a:solidFill>
                  <a:schemeClr val="tx1"/>
                </a:solidFill>
                <a:latin typeface="+mn-lt"/>
                <a:ea typeface="+mn-ea"/>
                <a:cs typeface="+mn-cs"/>
              </a:rPr>
              <a:t> and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may look similar because you can use both to parameterize an object with some action. However, they have very different intents.</a:t>
            </a:r>
          </a:p>
          <a:p>
            <a:pPr lvl="1"/>
            <a:r>
              <a:rPr lang="en-US" sz="1200" b="0" i="0" kern="1200" dirty="0">
                <a:solidFill>
                  <a:schemeClr val="tx1"/>
                </a:solidFill>
                <a:latin typeface="+mn-lt"/>
                <a:ea typeface="+mn-ea"/>
                <a:cs typeface="+mn-cs"/>
              </a:rPr>
              <a:t>You can use </a:t>
            </a:r>
            <a:r>
              <a:rPr lang="en-US" sz="1200" b="0" i="1" kern="1200" dirty="0">
                <a:solidFill>
                  <a:schemeClr val="tx1"/>
                </a:solidFill>
                <a:latin typeface="+mn-lt"/>
                <a:ea typeface="+mn-ea"/>
                <a:cs typeface="+mn-cs"/>
              </a:rPr>
              <a:t>Command</a:t>
            </a:r>
            <a:r>
              <a:rPr lang="en-US" sz="1200" b="0" i="0" kern="1200" dirty="0">
                <a:solidFill>
                  <a:schemeClr val="tx1"/>
                </a:solidFill>
                <a:latin typeface="+mn-lt"/>
                <a:ea typeface="+mn-ea"/>
                <a:cs typeface="+mn-cs"/>
              </a:rPr>
              <a:t> to convert any operation into an object. The operation’s parameters become fields of that object. The conversion lets you defer execution of the operation, queue it, store the history of commands, send commands to remote services, etc.</a:t>
            </a:r>
          </a:p>
          <a:p>
            <a:pPr lvl="1"/>
            <a:r>
              <a:rPr lang="en-US" sz="1200" b="0" i="0" kern="1200" dirty="0">
                <a:solidFill>
                  <a:schemeClr val="tx1"/>
                </a:solidFill>
                <a:latin typeface="+mn-lt"/>
                <a:ea typeface="+mn-ea"/>
                <a:cs typeface="+mn-cs"/>
              </a:rPr>
              <a:t>On the other hand,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usually describes different ways of doing the same thing, letting you swap these algorithms within a single context class.</a:t>
            </a:r>
          </a:p>
          <a:p>
            <a:r>
              <a:rPr lang="en-US" sz="1200" b="1" i="0" u="none" strike="noStrike" kern="1200" dirty="0">
                <a:solidFill>
                  <a:schemeClr val="tx1"/>
                </a:solidFill>
                <a:latin typeface="+mn-lt"/>
                <a:ea typeface="+mn-ea"/>
                <a:cs typeface="+mn-cs"/>
                <a:hlinkClick r:id="rId8"/>
              </a:rPr>
              <a:t>Decorator</a:t>
            </a:r>
            <a:r>
              <a:rPr lang="en-US" sz="1200" b="0" i="0" kern="1200" dirty="0">
                <a:solidFill>
                  <a:schemeClr val="tx1"/>
                </a:solidFill>
                <a:latin typeface="+mn-lt"/>
                <a:ea typeface="+mn-ea"/>
                <a:cs typeface="+mn-cs"/>
              </a:rPr>
              <a:t> lets you change the skin of an object, while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lets you change the guts.</a:t>
            </a:r>
          </a:p>
          <a:p>
            <a:r>
              <a:rPr lang="en-US" sz="1200" b="1" i="0" u="none" strike="noStrike" kern="1200" dirty="0">
                <a:solidFill>
                  <a:schemeClr val="tx1"/>
                </a:solidFill>
                <a:latin typeface="+mn-lt"/>
                <a:ea typeface="+mn-ea"/>
                <a:cs typeface="+mn-cs"/>
                <a:hlinkClick r:id="rId9"/>
              </a:rPr>
              <a:t>Template Method</a:t>
            </a:r>
            <a:r>
              <a:rPr lang="en-US" sz="1200" b="0" i="0" kern="1200" dirty="0">
                <a:solidFill>
                  <a:schemeClr val="tx1"/>
                </a:solidFill>
                <a:latin typeface="+mn-lt"/>
                <a:ea typeface="+mn-ea"/>
                <a:cs typeface="+mn-cs"/>
              </a:rPr>
              <a:t> is based on inheritance: it lets you alter parts of an algorithm by extending those parts in subclasses.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is based on composition: you can alter parts of the object’s behavior by supplying it with different strategies that correspond to that behavior. </a:t>
            </a:r>
            <a:r>
              <a:rPr lang="en-US" sz="1200" b="0" i="1" kern="1200" dirty="0">
                <a:solidFill>
                  <a:schemeClr val="tx1"/>
                </a:solidFill>
                <a:latin typeface="+mn-lt"/>
                <a:ea typeface="+mn-ea"/>
                <a:cs typeface="+mn-cs"/>
              </a:rPr>
              <a:t>Template Method</a:t>
            </a:r>
            <a:r>
              <a:rPr lang="en-US" sz="1200" b="0" i="0" kern="1200" dirty="0">
                <a:solidFill>
                  <a:schemeClr val="tx1"/>
                </a:solidFill>
                <a:latin typeface="+mn-lt"/>
                <a:ea typeface="+mn-ea"/>
                <a:cs typeface="+mn-cs"/>
              </a:rPr>
              <a:t> works at the class level, so it’s static.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works on the object level, letting you switch behaviors at runtime.</a:t>
            </a:r>
          </a:p>
          <a:p>
            <a:r>
              <a:rPr lang="en-US" sz="1200" b="1" i="0" u="none" strike="noStrike" kern="1200" dirty="0">
                <a:solidFill>
                  <a:schemeClr val="tx1"/>
                </a:solidFill>
                <a:latin typeface="+mn-lt"/>
                <a:ea typeface="+mn-ea"/>
                <a:cs typeface="+mn-cs"/>
                <a:hlinkClick r:id="rId4"/>
              </a:rPr>
              <a:t>State</a:t>
            </a:r>
            <a:r>
              <a:rPr lang="en-US" sz="1200" b="0" i="0" kern="1200" dirty="0">
                <a:solidFill>
                  <a:schemeClr val="tx1"/>
                </a:solidFill>
                <a:latin typeface="+mn-lt"/>
                <a:ea typeface="+mn-ea"/>
                <a:cs typeface="+mn-cs"/>
              </a:rPr>
              <a:t> can be considered as an extension of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Both patterns are based on composition: they change the behavior of the context by delegating some work to helper objects.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makes these objects completely independent and unaware of each other. However, </a:t>
            </a:r>
            <a:r>
              <a:rPr lang="en-US" sz="1200" b="0" i="1" kern="1200" dirty="0">
                <a:solidFill>
                  <a:schemeClr val="tx1"/>
                </a:solidFill>
                <a:latin typeface="+mn-lt"/>
                <a:ea typeface="+mn-ea"/>
                <a:cs typeface="+mn-cs"/>
              </a:rPr>
              <a:t>State</a:t>
            </a:r>
            <a:r>
              <a:rPr lang="en-US" sz="1200" b="0" i="0" kern="1200" dirty="0">
                <a:solidFill>
                  <a:schemeClr val="tx1"/>
                </a:solidFill>
                <a:latin typeface="+mn-lt"/>
                <a:ea typeface="+mn-ea"/>
                <a:cs typeface="+mn-cs"/>
              </a:rPr>
              <a:t> doesn’t restrict dependencies between concrete states, letting them alter the state of the context at will.</a:t>
            </a:r>
          </a:p>
          <a:p>
            <a:endParaRPr lang="en-US" sz="1200" b="0" i="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85</a:t>
            </a:fld>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Use the Template Method pattern when you want to let clients extend only particular steps of an algorithm, but not the whole algorithm or its structure.</a:t>
            </a:r>
          </a:p>
          <a:p>
            <a:r>
              <a:rPr lang="en-US" sz="1200" b="0" i="0" kern="1200" dirty="0">
                <a:solidFill>
                  <a:schemeClr val="tx1"/>
                </a:solidFill>
                <a:latin typeface="+mn-lt"/>
                <a:ea typeface="+mn-ea"/>
                <a:cs typeface="+mn-cs"/>
              </a:rPr>
              <a:t> The Template Method lets you turn a monolithic algorithm into a series of individual steps which can be easily extended by subclasses while keeping intact the structure defined in a </a:t>
            </a:r>
            <a:r>
              <a:rPr lang="en-US" sz="1200" b="0" i="0" kern="1200" dirty="0" err="1">
                <a:solidFill>
                  <a:schemeClr val="tx1"/>
                </a:solidFill>
                <a:latin typeface="+mn-lt"/>
                <a:ea typeface="+mn-ea"/>
                <a:cs typeface="+mn-cs"/>
              </a:rPr>
              <a:t>superclass</a:t>
            </a:r>
            <a:r>
              <a:rPr lang="en-US" sz="1200" b="0" i="0" kern="1200" dirty="0">
                <a:solidFill>
                  <a:schemeClr val="tx1"/>
                </a:solidFill>
                <a:latin typeface="+mn-lt"/>
                <a:ea typeface="+mn-ea"/>
                <a:cs typeface="+mn-cs"/>
              </a:rPr>
              <a:t>.</a:t>
            </a:r>
          </a:p>
          <a:p>
            <a:r>
              <a:rPr lang="en-US" sz="1200" b="1" i="0" kern="1200" dirty="0">
                <a:solidFill>
                  <a:schemeClr val="tx1"/>
                </a:solidFill>
                <a:latin typeface="+mn-lt"/>
                <a:ea typeface="+mn-ea"/>
                <a:cs typeface="+mn-cs"/>
              </a:rPr>
              <a:t> Use the pattern when you have several classes that contain almost identical algorithms with some minor differences. As a result, you might need to modify all classes when the algorithm changes.</a:t>
            </a:r>
          </a:p>
          <a:p>
            <a:r>
              <a:rPr lang="en-US" sz="1200" b="0" i="0" kern="1200" dirty="0">
                <a:solidFill>
                  <a:schemeClr val="tx1"/>
                </a:solidFill>
                <a:latin typeface="+mn-lt"/>
                <a:ea typeface="+mn-ea"/>
                <a:cs typeface="+mn-cs"/>
              </a:rPr>
              <a:t> When you turn such an algorithm into a template method, you can also pull up the steps with similar implementations into a </a:t>
            </a:r>
            <a:r>
              <a:rPr lang="en-US" sz="1200" b="0" i="0" kern="1200" dirty="0" err="1">
                <a:solidFill>
                  <a:schemeClr val="tx1"/>
                </a:solidFill>
                <a:latin typeface="+mn-lt"/>
                <a:ea typeface="+mn-ea"/>
                <a:cs typeface="+mn-cs"/>
              </a:rPr>
              <a:t>superclass</a:t>
            </a:r>
            <a:r>
              <a:rPr lang="en-US" sz="1200" b="0" i="0" kern="1200" dirty="0">
                <a:solidFill>
                  <a:schemeClr val="tx1"/>
                </a:solidFill>
                <a:latin typeface="+mn-lt"/>
                <a:ea typeface="+mn-ea"/>
                <a:cs typeface="+mn-cs"/>
              </a:rPr>
              <a:t>, eliminating code duplication. Code that varies between subclasses can remain in subclasses.</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87</a:t>
            </a:fld>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a specialization of </a:t>
            </a:r>
            <a:r>
              <a:rPr lang="en-US" sz="1200" b="1" i="0" u="none" strike="noStrike" kern="1200" dirty="0">
                <a:solidFill>
                  <a:schemeClr val="tx1"/>
                </a:solidFill>
                <a:latin typeface="+mn-lt"/>
                <a:ea typeface="+mn-ea"/>
                <a:cs typeface="+mn-cs"/>
                <a:hlinkClick r:id="rId4"/>
              </a:rPr>
              <a:t>Template Method</a:t>
            </a:r>
            <a:r>
              <a:rPr lang="en-US" sz="1200" b="0" i="0" kern="1200" dirty="0">
                <a:solidFill>
                  <a:schemeClr val="tx1"/>
                </a:solidFill>
                <a:latin typeface="+mn-lt"/>
                <a:ea typeface="+mn-ea"/>
                <a:cs typeface="+mn-cs"/>
              </a:rPr>
              <a:t>. At the same time, a </a:t>
            </a:r>
            <a:r>
              <a:rPr lang="en-US" sz="1200" b="0" i="1" kern="1200" dirty="0">
                <a:solidFill>
                  <a:schemeClr val="tx1"/>
                </a:solidFill>
                <a:latin typeface="+mn-lt"/>
                <a:ea typeface="+mn-ea"/>
                <a:cs typeface="+mn-cs"/>
              </a:rPr>
              <a:t>Factory Method</a:t>
            </a:r>
            <a:r>
              <a:rPr lang="en-US" sz="1200" b="0" i="0" kern="1200" dirty="0">
                <a:solidFill>
                  <a:schemeClr val="tx1"/>
                </a:solidFill>
                <a:latin typeface="+mn-lt"/>
                <a:ea typeface="+mn-ea"/>
                <a:cs typeface="+mn-cs"/>
              </a:rPr>
              <a:t> may serve as a step in a large </a:t>
            </a:r>
            <a:r>
              <a:rPr lang="en-US" sz="1200" b="0" i="1" kern="1200" dirty="0">
                <a:solidFill>
                  <a:schemeClr val="tx1"/>
                </a:solidFill>
                <a:latin typeface="+mn-lt"/>
                <a:ea typeface="+mn-ea"/>
                <a:cs typeface="+mn-cs"/>
              </a:rPr>
              <a:t>Template Method</a:t>
            </a:r>
            <a:r>
              <a:rPr lang="en-US" sz="1200" b="0" i="0" kern="1200" dirty="0">
                <a:solidFill>
                  <a:schemeClr val="tx1"/>
                </a:solidFill>
                <a:latin typeface="+mn-lt"/>
                <a:ea typeface="+mn-ea"/>
                <a:cs typeface="+mn-cs"/>
              </a:rPr>
              <a:t>.</a:t>
            </a:r>
          </a:p>
          <a:p>
            <a:r>
              <a:rPr lang="en-US" sz="1200" b="1" i="0" u="none" strike="noStrike" kern="1200" dirty="0">
                <a:solidFill>
                  <a:schemeClr val="tx1"/>
                </a:solidFill>
                <a:latin typeface="+mn-lt"/>
                <a:ea typeface="+mn-ea"/>
                <a:cs typeface="+mn-cs"/>
                <a:hlinkClick r:id="rId4"/>
              </a:rPr>
              <a:t>Template Method</a:t>
            </a:r>
            <a:r>
              <a:rPr lang="en-US" sz="1200" b="0" i="0" kern="1200" dirty="0">
                <a:solidFill>
                  <a:schemeClr val="tx1"/>
                </a:solidFill>
                <a:latin typeface="+mn-lt"/>
                <a:ea typeface="+mn-ea"/>
                <a:cs typeface="+mn-cs"/>
              </a:rPr>
              <a:t> is based on inheritance: it lets you alter parts of an algorithm by extending those parts in subclasses. </a:t>
            </a:r>
            <a:r>
              <a:rPr lang="en-US" sz="1200" b="1" i="0" u="none" strike="noStrike" kern="1200" dirty="0">
                <a:solidFill>
                  <a:schemeClr val="tx1"/>
                </a:solidFill>
                <a:latin typeface="+mn-lt"/>
                <a:ea typeface="+mn-ea"/>
                <a:cs typeface="+mn-cs"/>
                <a:hlinkClick r:id="rId5"/>
              </a:rPr>
              <a:t>Strategy</a:t>
            </a:r>
            <a:r>
              <a:rPr lang="en-US" sz="1200" b="0" i="0" kern="1200" dirty="0">
                <a:solidFill>
                  <a:schemeClr val="tx1"/>
                </a:solidFill>
                <a:latin typeface="+mn-lt"/>
                <a:ea typeface="+mn-ea"/>
                <a:cs typeface="+mn-cs"/>
              </a:rPr>
              <a:t> is based on composition: you can alter parts of the object’s behavior by supplying it with different strategies that correspond to that behavior. </a:t>
            </a:r>
            <a:r>
              <a:rPr lang="en-US" sz="1200" b="0" i="1" kern="1200" dirty="0">
                <a:solidFill>
                  <a:schemeClr val="tx1"/>
                </a:solidFill>
                <a:latin typeface="+mn-lt"/>
                <a:ea typeface="+mn-ea"/>
                <a:cs typeface="+mn-cs"/>
              </a:rPr>
              <a:t>Template Method</a:t>
            </a:r>
            <a:r>
              <a:rPr lang="en-US" sz="1200" b="0" i="0" kern="1200" dirty="0">
                <a:solidFill>
                  <a:schemeClr val="tx1"/>
                </a:solidFill>
                <a:latin typeface="+mn-lt"/>
                <a:ea typeface="+mn-ea"/>
                <a:cs typeface="+mn-cs"/>
              </a:rPr>
              <a:t> works at the class level, so it’s static. </a:t>
            </a:r>
            <a:r>
              <a:rPr lang="en-US" sz="1200" b="0" i="1" kern="1200" dirty="0">
                <a:solidFill>
                  <a:schemeClr val="tx1"/>
                </a:solidFill>
                <a:latin typeface="+mn-lt"/>
                <a:ea typeface="+mn-ea"/>
                <a:cs typeface="+mn-cs"/>
              </a:rPr>
              <a:t>Strategy</a:t>
            </a:r>
            <a:r>
              <a:rPr lang="en-US" sz="1200" b="0" i="0" kern="1200" dirty="0">
                <a:solidFill>
                  <a:schemeClr val="tx1"/>
                </a:solidFill>
                <a:latin typeface="+mn-lt"/>
                <a:ea typeface="+mn-ea"/>
                <a:cs typeface="+mn-cs"/>
              </a:rPr>
              <a:t> works on the object level, letting you switch behaviors at runtime.</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88</a:t>
            </a:fld>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Visitor when you need to perform an operation on all elements of a complex object structure (for example, an object tree).</a:t>
            </a:r>
          </a:p>
          <a:p>
            <a:r>
              <a:rPr lang="en-US" sz="1200" b="0" i="0" kern="1200" dirty="0">
                <a:solidFill>
                  <a:schemeClr val="tx1"/>
                </a:solidFill>
                <a:latin typeface="+mn-lt"/>
                <a:ea typeface="+mn-ea"/>
                <a:cs typeface="+mn-cs"/>
              </a:rPr>
              <a:t> The Visitor pattern lets you execute an operation over a set of objects with different classes by having a visitor object implement several variants of the same operation, which correspond to all target classes.</a:t>
            </a:r>
          </a:p>
          <a:p>
            <a:r>
              <a:rPr lang="en-US" sz="1200" b="1" i="0" kern="1200" dirty="0">
                <a:solidFill>
                  <a:schemeClr val="tx1"/>
                </a:solidFill>
                <a:latin typeface="+mn-lt"/>
                <a:ea typeface="+mn-ea"/>
                <a:cs typeface="+mn-cs"/>
              </a:rPr>
              <a:t> Use the Visitor to clean up the business logic of auxiliary behaviors.</a:t>
            </a:r>
          </a:p>
          <a:p>
            <a:r>
              <a:rPr lang="en-US" sz="1200" b="0" i="0" kern="1200" dirty="0">
                <a:solidFill>
                  <a:schemeClr val="tx1"/>
                </a:solidFill>
                <a:latin typeface="+mn-lt"/>
                <a:ea typeface="+mn-ea"/>
                <a:cs typeface="+mn-cs"/>
              </a:rPr>
              <a:t> The pattern lets you make the primary classes of your app more focused on their main jobs by extracting all other behaviors into a set of visitor classes.</a:t>
            </a:r>
          </a:p>
          <a:p>
            <a:r>
              <a:rPr lang="en-US" sz="1200" b="1" i="0" kern="1200" dirty="0">
                <a:solidFill>
                  <a:schemeClr val="tx1"/>
                </a:solidFill>
                <a:latin typeface="+mn-lt"/>
                <a:ea typeface="+mn-ea"/>
                <a:cs typeface="+mn-cs"/>
              </a:rPr>
              <a:t> Use the pattern when a behavior makes sense only in some classes of a class hierarchy, but not in others.</a:t>
            </a:r>
          </a:p>
          <a:p>
            <a:r>
              <a:rPr lang="en-US" sz="1200" b="0" i="0" kern="1200" dirty="0">
                <a:solidFill>
                  <a:schemeClr val="tx1"/>
                </a:solidFill>
                <a:latin typeface="+mn-lt"/>
                <a:ea typeface="+mn-ea"/>
                <a:cs typeface="+mn-cs"/>
              </a:rPr>
              <a:t> You can extract this behavior into a separate visitor class and implement only those visiting methods that accept objects of relevant classes, leaving the rest empty.</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90</a:t>
            </a:fld>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Pros</a:t>
            </a:r>
          </a:p>
          <a:p>
            <a:r>
              <a:rPr lang="en-US" dirty="0"/>
              <a:t>This might be handy when you want to traverse some complex object structure, such as an object tree, and apply the visitor to each object of this structure.</a:t>
            </a:r>
          </a:p>
          <a:p>
            <a:endParaRPr lang="en-US" sz="1200" b="1" i="0" kern="1200" dirty="0">
              <a:solidFill>
                <a:schemeClr val="tx1"/>
              </a:solidFill>
              <a:latin typeface="+mn-lt"/>
              <a:ea typeface="+mn-ea"/>
              <a:cs typeface="+mn-cs"/>
            </a:endParaRPr>
          </a:p>
          <a:p>
            <a:r>
              <a:rPr lang="en-US" sz="1200" b="1" i="0" kern="1200">
                <a:solidFill>
                  <a:schemeClr val="tx1"/>
                </a:solidFill>
                <a:latin typeface="+mn-lt"/>
                <a:ea typeface="+mn-ea"/>
                <a:cs typeface="+mn-cs"/>
              </a:rPr>
              <a:t>Relations </a:t>
            </a:r>
            <a:r>
              <a:rPr lang="en-US" sz="1200" b="1" i="0" kern="1200" dirty="0">
                <a:solidFill>
                  <a:schemeClr val="tx1"/>
                </a:solidFill>
                <a:latin typeface="+mn-lt"/>
                <a:ea typeface="+mn-ea"/>
                <a:cs typeface="+mn-cs"/>
              </a:rPr>
              <a:t>with Other Patterns</a:t>
            </a:r>
          </a:p>
          <a:p>
            <a:r>
              <a:rPr lang="en-US" sz="1200" b="0" i="0" kern="1200" dirty="0">
                <a:solidFill>
                  <a:schemeClr val="tx1"/>
                </a:solidFill>
                <a:latin typeface="+mn-lt"/>
                <a:ea typeface="+mn-ea"/>
                <a:cs typeface="+mn-cs"/>
              </a:rPr>
              <a:t>You can treat </a:t>
            </a:r>
            <a:r>
              <a:rPr lang="en-US" sz="1200" b="1" i="0" u="none" strike="noStrike" kern="1200" dirty="0">
                <a:solidFill>
                  <a:schemeClr val="tx1"/>
                </a:solidFill>
                <a:latin typeface="+mn-lt"/>
                <a:ea typeface="+mn-ea"/>
                <a:cs typeface="+mn-cs"/>
                <a:hlinkClick r:id="rId3"/>
              </a:rPr>
              <a:t>Visitor</a:t>
            </a:r>
            <a:r>
              <a:rPr lang="en-US" sz="1200" b="0" i="0" kern="1200" dirty="0">
                <a:solidFill>
                  <a:schemeClr val="tx1"/>
                </a:solidFill>
                <a:latin typeface="+mn-lt"/>
                <a:ea typeface="+mn-ea"/>
                <a:cs typeface="+mn-cs"/>
              </a:rPr>
              <a:t> as a powerful version of the </a:t>
            </a:r>
            <a:r>
              <a:rPr lang="en-US" sz="1200" b="1" i="0" u="none" strike="noStrike" kern="1200" dirty="0">
                <a:solidFill>
                  <a:schemeClr val="tx1"/>
                </a:solidFill>
                <a:latin typeface="+mn-lt"/>
                <a:ea typeface="+mn-ea"/>
                <a:cs typeface="+mn-cs"/>
                <a:hlinkClick r:id="rId4"/>
              </a:rPr>
              <a:t>Command</a:t>
            </a:r>
            <a:r>
              <a:rPr lang="en-US" sz="1200" b="0" i="0" kern="1200" dirty="0">
                <a:solidFill>
                  <a:schemeClr val="tx1"/>
                </a:solidFill>
                <a:latin typeface="+mn-lt"/>
                <a:ea typeface="+mn-ea"/>
                <a:cs typeface="+mn-cs"/>
              </a:rPr>
              <a:t> pattern. Its objects can execute operations over various objects of different classes.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Visitor</a:t>
            </a:r>
            <a:r>
              <a:rPr lang="en-US" sz="1200" b="0" i="0" kern="1200" dirty="0">
                <a:solidFill>
                  <a:schemeClr val="tx1"/>
                </a:solidFill>
                <a:latin typeface="+mn-lt"/>
                <a:ea typeface="+mn-ea"/>
                <a:cs typeface="+mn-cs"/>
              </a:rPr>
              <a:t> to execute an operation over an entire </a:t>
            </a:r>
            <a:r>
              <a:rPr lang="en-US" sz="1200" b="1" i="0" u="none" strike="noStrike" kern="1200" dirty="0">
                <a:solidFill>
                  <a:schemeClr val="tx1"/>
                </a:solidFill>
                <a:latin typeface="+mn-lt"/>
                <a:ea typeface="+mn-ea"/>
                <a:cs typeface="+mn-cs"/>
                <a:hlinkClick r:id="rId5"/>
              </a:rPr>
              <a:t>Composite</a:t>
            </a:r>
            <a:r>
              <a:rPr lang="en-US" sz="1200" b="0" i="0" kern="1200" dirty="0">
                <a:solidFill>
                  <a:schemeClr val="tx1"/>
                </a:solidFill>
                <a:latin typeface="+mn-lt"/>
                <a:ea typeface="+mn-ea"/>
                <a:cs typeface="+mn-cs"/>
              </a:rPr>
              <a:t> tree.</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Visitor</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6"/>
              </a:rPr>
              <a:t>Iterator</a:t>
            </a:r>
            <a:r>
              <a:rPr lang="en-US" sz="1200" b="0" i="0" kern="1200" dirty="0">
                <a:solidFill>
                  <a:schemeClr val="tx1"/>
                </a:solidFill>
                <a:latin typeface="+mn-lt"/>
                <a:ea typeface="+mn-ea"/>
                <a:cs typeface="+mn-cs"/>
              </a:rPr>
              <a:t> to traverse a complex data structure and execute some operation over its elements, even if they all have different classes.</a:t>
            </a:r>
          </a:p>
        </p:txBody>
      </p:sp>
      <p:sp>
        <p:nvSpPr>
          <p:cNvPr id="4" name="Segnaposto numero diapositiva 3"/>
          <p:cNvSpPr>
            <a:spLocks noGrp="1"/>
          </p:cNvSpPr>
          <p:nvPr>
            <p:ph type="sldNum" sz="quarter" idx="10"/>
          </p:nvPr>
        </p:nvSpPr>
        <p:spPr/>
        <p:txBody>
          <a:bodyPr/>
          <a:lstStyle/>
          <a:p>
            <a:fld id="{EE99D272-4AA4-4756-9E41-DC8E985E8EE1}" type="slidenum">
              <a:rPr lang="it-IT" smtClean="0"/>
              <a:pPr/>
              <a:t>91</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Kludges for a weak programming language </a:t>
            </a:r>
          </a:p>
          <a:p>
            <a:r>
              <a:rPr lang="en-US" sz="1200" b="0" i="0" kern="1200" dirty="0">
                <a:solidFill>
                  <a:schemeClr val="tx1"/>
                </a:solidFill>
                <a:latin typeface="+mn-lt"/>
                <a:ea typeface="+mn-ea"/>
                <a:cs typeface="+mn-cs"/>
              </a:rPr>
              <a:t>Usually the need for patterns arises when people choose a programming language or a technology that lacks the necessary level of abstraction. In this case, patterns become a kludge that gives the language much-needed super-abilities.</a:t>
            </a:r>
          </a:p>
          <a:p>
            <a:r>
              <a:rPr lang="en-US" sz="1200" b="0" i="0" kern="1200" dirty="0">
                <a:solidFill>
                  <a:schemeClr val="tx1"/>
                </a:solidFill>
                <a:latin typeface="+mn-lt"/>
                <a:ea typeface="+mn-ea"/>
                <a:cs typeface="+mn-cs"/>
              </a:rPr>
              <a:t>For example, the </a:t>
            </a:r>
            <a:r>
              <a:rPr lang="en-US" sz="1200" b="1" i="0" u="none" strike="noStrike" kern="1200" dirty="0">
                <a:solidFill>
                  <a:schemeClr val="tx1"/>
                </a:solidFill>
                <a:latin typeface="+mn-lt"/>
                <a:ea typeface="+mn-ea"/>
                <a:cs typeface="+mn-cs"/>
                <a:hlinkClick r:id="rId3"/>
              </a:rPr>
              <a:t>Strategy</a:t>
            </a:r>
            <a:r>
              <a:rPr lang="en-US" sz="1200" b="0" i="0" kern="1200" dirty="0">
                <a:solidFill>
                  <a:schemeClr val="tx1"/>
                </a:solidFill>
                <a:latin typeface="+mn-lt"/>
                <a:ea typeface="+mn-ea"/>
                <a:cs typeface="+mn-cs"/>
              </a:rPr>
              <a:t> pattern can be implemented with a simple anonymous (lambda) function in most modern programming languages.</a:t>
            </a:r>
          </a:p>
          <a:p>
            <a:r>
              <a:rPr lang="en-US" sz="1200" b="1" i="0" kern="1200" dirty="0">
                <a:solidFill>
                  <a:schemeClr val="tx1"/>
                </a:solidFill>
                <a:latin typeface="+mn-lt"/>
                <a:ea typeface="+mn-ea"/>
                <a:cs typeface="+mn-cs"/>
              </a:rPr>
              <a:t>Inefficient solutions</a:t>
            </a:r>
          </a:p>
          <a:p>
            <a:r>
              <a:rPr lang="en-US" sz="1200" b="0" i="0" kern="1200" dirty="0">
                <a:solidFill>
                  <a:schemeClr val="tx1"/>
                </a:solidFill>
                <a:latin typeface="+mn-lt"/>
                <a:ea typeface="+mn-ea"/>
                <a:cs typeface="+mn-cs"/>
              </a:rPr>
              <a:t>Patterns try to systematize approaches that are already widely used. This unification is viewed by many as a dogma and they implement patterns “to the point”, without adapting them to the context of their project.</a:t>
            </a:r>
          </a:p>
          <a:p>
            <a:r>
              <a:rPr lang="en-US" sz="1200" b="1" i="0" kern="1200" dirty="0">
                <a:solidFill>
                  <a:schemeClr val="tx1"/>
                </a:solidFill>
                <a:latin typeface="+mn-lt"/>
                <a:ea typeface="+mn-ea"/>
                <a:cs typeface="+mn-cs"/>
              </a:rPr>
              <a:t>Unjustified use</a:t>
            </a:r>
          </a:p>
          <a:p>
            <a:r>
              <a:rPr lang="en-US" dirty="0"/>
              <a:t>If all you have is a hammer, everything looks like a nail.</a:t>
            </a:r>
          </a:p>
          <a:p>
            <a:r>
              <a:rPr lang="en-US" sz="1200" b="0" i="0" kern="1200" dirty="0">
                <a:solidFill>
                  <a:schemeClr val="tx1"/>
                </a:solidFill>
                <a:latin typeface="+mn-lt"/>
                <a:ea typeface="+mn-ea"/>
                <a:cs typeface="+mn-cs"/>
              </a:rPr>
              <a:t>This is the problem that haunts many novices who have just familiarized themselves with patterns. Having learned about patterns, they try to apply them everywhere, even in situations where simpler code would do just fine.</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15</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0" i="0" kern="1200" dirty="0">
                <a:solidFill>
                  <a:schemeClr val="tx1"/>
                </a:solidFill>
                <a:latin typeface="+mn-lt"/>
                <a:ea typeface="+mn-ea"/>
                <a:cs typeface="+mn-cs"/>
              </a:rPr>
              <a:t>Design patterns differ by their complexity, level of detail and scale of applicability to the entire system being designed. I like the analogy to road construction: you can make an intersection safer by either installing some traffic lights or building an entire multi-level interchange with underground passages for pedestrians.</a:t>
            </a:r>
          </a:p>
          <a:p>
            <a:r>
              <a:rPr lang="en-US" sz="1200" b="0" i="0" kern="1200" dirty="0">
                <a:solidFill>
                  <a:schemeClr val="tx1"/>
                </a:solidFill>
                <a:latin typeface="+mn-lt"/>
                <a:ea typeface="+mn-ea"/>
                <a:cs typeface="+mn-cs"/>
              </a:rPr>
              <a:t>The most basic and low-level patterns are often called </a:t>
            </a:r>
            <a:r>
              <a:rPr lang="en-US" sz="1200" b="0" i="1" kern="1200" dirty="0">
                <a:solidFill>
                  <a:schemeClr val="tx1"/>
                </a:solidFill>
                <a:latin typeface="+mn-lt"/>
                <a:ea typeface="+mn-ea"/>
                <a:cs typeface="+mn-cs"/>
              </a:rPr>
              <a:t>idioms</a:t>
            </a:r>
            <a:r>
              <a:rPr lang="en-US" sz="1200" b="0" i="0" kern="1200" dirty="0">
                <a:solidFill>
                  <a:schemeClr val="tx1"/>
                </a:solidFill>
                <a:latin typeface="+mn-lt"/>
                <a:ea typeface="+mn-ea"/>
                <a:cs typeface="+mn-cs"/>
              </a:rPr>
              <a:t>. They usually apply only to a single programming language.</a:t>
            </a:r>
          </a:p>
          <a:p>
            <a:r>
              <a:rPr lang="en-US" sz="1200" b="0" i="0" kern="1200" dirty="0">
                <a:solidFill>
                  <a:schemeClr val="tx1"/>
                </a:solidFill>
                <a:latin typeface="+mn-lt"/>
                <a:ea typeface="+mn-ea"/>
                <a:cs typeface="+mn-cs"/>
              </a:rPr>
              <a:t>The most universal and high-level patterns are </a:t>
            </a:r>
            <a:r>
              <a:rPr lang="en-US" sz="1200" b="0" i="1" kern="1200" dirty="0">
                <a:solidFill>
                  <a:schemeClr val="tx1"/>
                </a:solidFill>
                <a:latin typeface="+mn-lt"/>
                <a:ea typeface="+mn-ea"/>
                <a:cs typeface="+mn-cs"/>
              </a:rPr>
              <a:t>architectural patterns</a:t>
            </a:r>
            <a:r>
              <a:rPr lang="en-US" sz="1200" b="0" i="0" kern="1200" dirty="0">
                <a:solidFill>
                  <a:schemeClr val="tx1"/>
                </a:solidFill>
                <a:latin typeface="+mn-lt"/>
                <a:ea typeface="+mn-ea"/>
                <a:cs typeface="+mn-cs"/>
              </a:rPr>
              <a:t>. Developers can implement these patterns in virtually any language. Unlike other patterns, they can be used to design the architecture of an entire application.</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16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Relations with Other Patterns</a:t>
            </a:r>
          </a:p>
          <a:p>
            <a:r>
              <a:rPr lang="en-US" sz="1200" b="0" i="0" kern="1200" dirty="0">
                <a:solidFill>
                  <a:schemeClr val="tx1"/>
                </a:solidFill>
                <a:latin typeface="+mn-lt"/>
                <a:ea typeface="+mn-ea"/>
                <a:cs typeface="+mn-cs"/>
              </a:rPr>
              <a:t>Many designs start by using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(less complicated and more customizable via subclasses) and evolve toward </a:t>
            </a:r>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or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(more flexible, but more complicated).</a:t>
            </a:r>
          </a:p>
          <a:p>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classes are often based on a set of </a:t>
            </a:r>
            <a:r>
              <a:rPr lang="en-US" sz="1200" b="1" i="0" u="none" strike="noStrike" kern="1200" dirty="0">
                <a:solidFill>
                  <a:schemeClr val="tx1"/>
                </a:solidFill>
                <a:latin typeface="+mn-lt"/>
                <a:ea typeface="+mn-ea"/>
                <a:cs typeface="+mn-cs"/>
                <a:hlinkClick r:id="rId3"/>
              </a:rPr>
              <a:t>Factory Methods</a:t>
            </a:r>
            <a:r>
              <a:rPr lang="en-US" sz="1200" b="0" i="0" kern="1200" dirty="0">
                <a:solidFill>
                  <a:schemeClr val="tx1"/>
                </a:solidFill>
                <a:latin typeface="+mn-lt"/>
                <a:ea typeface="+mn-ea"/>
                <a:cs typeface="+mn-cs"/>
              </a:rPr>
              <a:t>, but you can also use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to compose the methods on these classes.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7"/>
              </a:rPr>
              <a:t>Iterator</a:t>
            </a:r>
            <a:r>
              <a:rPr lang="en-US" sz="1200" b="0" i="0" kern="1200" dirty="0">
                <a:solidFill>
                  <a:schemeClr val="tx1"/>
                </a:solidFill>
                <a:latin typeface="+mn-lt"/>
                <a:ea typeface="+mn-ea"/>
                <a:cs typeface="+mn-cs"/>
              </a:rPr>
              <a:t> to let collection subclasses return different types of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that are compatible with the collections.</a:t>
            </a:r>
          </a:p>
          <a:p>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isn’t based on inheritance, so it doesn’t have its drawbacks. On the other hand, </a:t>
            </a:r>
            <a:r>
              <a:rPr lang="en-US" sz="1200" b="0" i="1" kern="1200" dirty="0">
                <a:solidFill>
                  <a:schemeClr val="tx1"/>
                </a:solidFill>
                <a:latin typeface="+mn-lt"/>
                <a:ea typeface="+mn-ea"/>
                <a:cs typeface="+mn-cs"/>
              </a:rPr>
              <a:t>Prototype</a:t>
            </a:r>
            <a:r>
              <a:rPr lang="en-US" sz="1200" b="0" i="0" kern="1200" dirty="0">
                <a:solidFill>
                  <a:schemeClr val="tx1"/>
                </a:solidFill>
                <a:latin typeface="+mn-lt"/>
                <a:ea typeface="+mn-ea"/>
                <a:cs typeface="+mn-cs"/>
              </a:rPr>
              <a:t> requires a complicated initialization of the cloned object.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based on inheritance but doesn’t require an initialization step.</a:t>
            </a:r>
          </a:p>
          <a:p>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a specialization of </a:t>
            </a:r>
            <a:r>
              <a:rPr lang="en-US" sz="1200" b="1" i="0" u="none" strike="noStrike" kern="1200" dirty="0">
                <a:solidFill>
                  <a:schemeClr val="tx1"/>
                </a:solidFill>
                <a:latin typeface="+mn-lt"/>
                <a:ea typeface="+mn-ea"/>
                <a:cs typeface="+mn-cs"/>
                <a:hlinkClick r:id="rId8"/>
              </a:rPr>
              <a:t>Template Method</a:t>
            </a:r>
            <a:r>
              <a:rPr lang="en-US" sz="1200" b="0" i="0" kern="1200" dirty="0">
                <a:solidFill>
                  <a:schemeClr val="tx1"/>
                </a:solidFill>
                <a:latin typeface="+mn-lt"/>
                <a:ea typeface="+mn-ea"/>
                <a:cs typeface="+mn-cs"/>
              </a:rPr>
              <a:t>. At the same time, a </a:t>
            </a:r>
            <a:r>
              <a:rPr lang="en-US" sz="1200" b="0" i="1" kern="1200" dirty="0">
                <a:solidFill>
                  <a:schemeClr val="tx1"/>
                </a:solidFill>
                <a:latin typeface="+mn-lt"/>
                <a:ea typeface="+mn-ea"/>
                <a:cs typeface="+mn-cs"/>
              </a:rPr>
              <a:t>Factory Method</a:t>
            </a:r>
            <a:r>
              <a:rPr lang="en-US" sz="1200" b="0" i="0" kern="1200" dirty="0">
                <a:solidFill>
                  <a:schemeClr val="tx1"/>
                </a:solidFill>
                <a:latin typeface="+mn-lt"/>
                <a:ea typeface="+mn-ea"/>
                <a:cs typeface="+mn-cs"/>
              </a:rPr>
              <a:t> may serve as a step in a large </a:t>
            </a:r>
            <a:r>
              <a:rPr lang="en-US" sz="1200" b="0" i="1" kern="1200" dirty="0">
                <a:solidFill>
                  <a:schemeClr val="tx1"/>
                </a:solidFill>
                <a:latin typeface="+mn-lt"/>
                <a:ea typeface="+mn-ea"/>
                <a:cs typeface="+mn-cs"/>
              </a:rPr>
              <a:t>Template Method</a:t>
            </a:r>
            <a:r>
              <a:rPr lang="en-US" sz="1200" b="0" i="0" kern="1200" dirty="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22</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77500" lnSpcReduction="20000"/>
          </a:bodyPr>
          <a:lstStyle/>
          <a:p>
            <a:r>
              <a:rPr lang="en-US" sz="1200" b="1" i="0" kern="1200" dirty="0">
                <a:solidFill>
                  <a:schemeClr val="tx1"/>
                </a:solidFill>
                <a:latin typeface="+mn-lt"/>
                <a:ea typeface="+mn-ea"/>
                <a:cs typeface="+mn-cs"/>
              </a:rPr>
              <a:t>Applicability</a:t>
            </a:r>
          </a:p>
          <a:p>
            <a:r>
              <a:rPr lang="en-US" sz="1200" b="1" i="0" kern="1200" dirty="0">
                <a:solidFill>
                  <a:schemeClr val="tx1"/>
                </a:solidFill>
                <a:latin typeface="+mn-lt"/>
                <a:ea typeface="+mn-ea"/>
                <a:cs typeface="+mn-cs"/>
              </a:rPr>
              <a:t> Use the Factory Method when you don’t know beforehand the exact types and dependencies of the objects your code should work with.</a:t>
            </a:r>
          </a:p>
          <a:p>
            <a:r>
              <a:rPr lang="en-US" sz="1200" b="0" i="0" kern="1200" dirty="0">
                <a:solidFill>
                  <a:schemeClr val="tx1"/>
                </a:solidFill>
                <a:latin typeface="+mn-lt"/>
                <a:ea typeface="+mn-ea"/>
                <a:cs typeface="+mn-cs"/>
              </a:rPr>
              <a:t> The Factory Method separates product construction code from the code that actually uses the product. Therefore it’s easier to extend the product construction code independently from the rest of the code.</a:t>
            </a:r>
          </a:p>
          <a:p>
            <a:r>
              <a:rPr lang="en-US" sz="1200" b="0" i="0" kern="1200" dirty="0">
                <a:solidFill>
                  <a:schemeClr val="tx1"/>
                </a:solidFill>
                <a:latin typeface="+mn-lt"/>
                <a:ea typeface="+mn-ea"/>
                <a:cs typeface="+mn-cs"/>
              </a:rPr>
              <a:t>For example, to add a new product type to the app, you’ll only need to create a new creator subclass and override the factory method in it.</a:t>
            </a:r>
          </a:p>
          <a:p>
            <a:r>
              <a:rPr lang="en-US" sz="1200" b="1" i="0" kern="1200" dirty="0">
                <a:solidFill>
                  <a:schemeClr val="tx1"/>
                </a:solidFill>
                <a:latin typeface="+mn-lt"/>
                <a:ea typeface="+mn-ea"/>
                <a:cs typeface="+mn-cs"/>
              </a:rPr>
              <a:t> Use the Factory Method when you want to provide users of your library or framework with a way to extend its internal components.</a:t>
            </a:r>
          </a:p>
          <a:p>
            <a:r>
              <a:rPr lang="en-US" sz="1200" b="0" i="0" kern="1200" dirty="0">
                <a:solidFill>
                  <a:schemeClr val="tx1"/>
                </a:solidFill>
                <a:latin typeface="+mn-lt"/>
                <a:ea typeface="+mn-ea"/>
                <a:cs typeface="+mn-cs"/>
              </a:rPr>
              <a:t> Inheritance is probably the easiest way to extend the default behavior of a library or framework. But how would the framework recognize that your subclass should be used instead of a standard component?</a:t>
            </a:r>
          </a:p>
          <a:p>
            <a:r>
              <a:rPr lang="en-US" sz="1200" b="0" i="0" kern="1200" dirty="0">
                <a:solidFill>
                  <a:schemeClr val="tx1"/>
                </a:solidFill>
                <a:latin typeface="+mn-lt"/>
                <a:ea typeface="+mn-ea"/>
                <a:cs typeface="+mn-cs"/>
              </a:rPr>
              <a:t>The solution is to reduce the code that constructs components across the framework into a single factory method and let anyone override this method in addition to extending the component itself.</a:t>
            </a:r>
          </a:p>
          <a:p>
            <a:r>
              <a:rPr lang="en-US" sz="1200" b="0" i="0" kern="1200" dirty="0">
                <a:solidFill>
                  <a:schemeClr val="tx1"/>
                </a:solidFill>
                <a:latin typeface="+mn-lt"/>
                <a:ea typeface="+mn-ea"/>
                <a:cs typeface="+mn-cs"/>
              </a:rPr>
              <a:t>Let’s see how that would work. Imagine that you write an app using an open source UI framework. Your app should have round buttons, but the framework only provides square ones. You extend the standard Button class with a glorious </a:t>
            </a:r>
            <a:r>
              <a:rPr lang="en-US" sz="1200" b="0" i="0" kern="1200" dirty="0" err="1">
                <a:solidFill>
                  <a:schemeClr val="tx1"/>
                </a:solidFill>
                <a:latin typeface="+mn-lt"/>
                <a:ea typeface="+mn-ea"/>
                <a:cs typeface="+mn-cs"/>
              </a:rPr>
              <a:t>RoundButton</a:t>
            </a:r>
            <a:r>
              <a:rPr lang="en-US" sz="1200" b="0" i="0" kern="1200" dirty="0">
                <a:solidFill>
                  <a:schemeClr val="tx1"/>
                </a:solidFill>
                <a:latin typeface="+mn-lt"/>
                <a:ea typeface="+mn-ea"/>
                <a:cs typeface="+mn-cs"/>
              </a:rPr>
              <a:t> subclass. But now you need to tell the main </a:t>
            </a:r>
            <a:r>
              <a:rPr lang="en-US" sz="1200" b="0" i="0" kern="1200" dirty="0" err="1">
                <a:solidFill>
                  <a:schemeClr val="tx1"/>
                </a:solidFill>
                <a:latin typeface="+mn-lt"/>
                <a:ea typeface="+mn-ea"/>
                <a:cs typeface="+mn-cs"/>
              </a:rPr>
              <a:t>UIFramework</a:t>
            </a:r>
            <a:r>
              <a:rPr lang="en-US" sz="1200" b="0" i="0" kern="1200" dirty="0">
                <a:solidFill>
                  <a:schemeClr val="tx1"/>
                </a:solidFill>
                <a:latin typeface="+mn-lt"/>
                <a:ea typeface="+mn-ea"/>
                <a:cs typeface="+mn-cs"/>
              </a:rPr>
              <a:t> class to use the new button subclass instead of a default one.</a:t>
            </a:r>
          </a:p>
          <a:p>
            <a:r>
              <a:rPr lang="en-US" sz="1200" b="0" i="0" kern="1200" dirty="0">
                <a:solidFill>
                  <a:schemeClr val="tx1"/>
                </a:solidFill>
                <a:latin typeface="+mn-lt"/>
                <a:ea typeface="+mn-ea"/>
                <a:cs typeface="+mn-cs"/>
              </a:rPr>
              <a:t>To achieve this, you create a subclass </a:t>
            </a:r>
            <a:r>
              <a:rPr lang="en-US" sz="1200" b="0" i="0" kern="1200" dirty="0" err="1">
                <a:solidFill>
                  <a:schemeClr val="tx1"/>
                </a:solidFill>
                <a:latin typeface="+mn-lt"/>
                <a:ea typeface="+mn-ea"/>
                <a:cs typeface="+mn-cs"/>
              </a:rPr>
              <a:t>UIWithRoundButtons</a:t>
            </a:r>
            <a:r>
              <a:rPr lang="en-US" sz="1200" b="0" i="0" kern="1200" dirty="0">
                <a:solidFill>
                  <a:schemeClr val="tx1"/>
                </a:solidFill>
                <a:latin typeface="+mn-lt"/>
                <a:ea typeface="+mn-ea"/>
                <a:cs typeface="+mn-cs"/>
              </a:rPr>
              <a:t> from a base framework class and override its </a:t>
            </a:r>
            <a:r>
              <a:rPr lang="en-US" sz="1200" b="0" i="0" kern="1200" dirty="0" err="1">
                <a:solidFill>
                  <a:schemeClr val="tx1"/>
                </a:solidFill>
                <a:latin typeface="+mn-lt"/>
                <a:ea typeface="+mn-ea"/>
                <a:cs typeface="+mn-cs"/>
              </a:rPr>
              <a:t>createButton</a:t>
            </a:r>
            <a:r>
              <a:rPr lang="en-US" sz="1200" b="0" i="0" kern="1200" dirty="0">
                <a:solidFill>
                  <a:schemeClr val="tx1"/>
                </a:solidFill>
                <a:latin typeface="+mn-lt"/>
                <a:ea typeface="+mn-ea"/>
                <a:cs typeface="+mn-cs"/>
              </a:rPr>
              <a:t> method. While this method returns Button objects in the base class, you make your subclass return </a:t>
            </a:r>
            <a:r>
              <a:rPr lang="en-US" sz="1200" b="0" i="0" kern="1200" dirty="0" err="1">
                <a:solidFill>
                  <a:schemeClr val="tx1"/>
                </a:solidFill>
                <a:latin typeface="+mn-lt"/>
                <a:ea typeface="+mn-ea"/>
                <a:cs typeface="+mn-cs"/>
              </a:rPr>
              <a:t>RoundButton</a:t>
            </a:r>
            <a:r>
              <a:rPr lang="en-US" sz="1200" b="0" i="0" kern="1200" dirty="0">
                <a:solidFill>
                  <a:schemeClr val="tx1"/>
                </a:solidFill>
                <a:latin typeface="+mn-lt"/>
                <a:ea typeface="+mn-ea"/>
                <a:cs typeface="+mn-cs"/>
              </a:rPr>
              <a:t> objects. Now use the </a:t>
            </a:r>
            <a:r>
              <a:rPr lang="en-US" sz="1200" b="0" i="0" kern="1200" dirty="0" err="1">
                <a:solidFill>
                  <a:schemeClr val="tx1"/>
                </a:solidFill>
                <a:latin typeface="+mn-lt"/>
                <a:ea typeface="+mn-ea"/>
                <a:cs typeface="+mn-cs"/>
              </a:rPr>
              <a:t>UIWithRoundButtons</a:t>
            </a:r>
            <a:r>
              <a:rPr lang="en-US" sz="1200" b="0" i="0" kern="1200" dirty="0">
                <a:solidFill>
                  <a:schemeClr val="tx1"/>
                </a:solidFill>
                <a:latin typeface="+mn-lt"/>
                <a:ea typeface="+mn-ea"/>
                <a:cs typeface="+mn-cs"/>
              </a:rPr>
              <a:t> class instead of </a:t>
            </a:r>
            <a:r>
              <a:rPr lang="en-US" sz="1200" b="0" i="0" kern="1200" dirty="0" err="1">
                <a:solidFill>
                  <a:schemeClr val="tx1"/>
                </a:solidFill>
                <a:latin typeface="+mn-lt"/>
                <a:ea typeface="+mn-ea"/>
                <a:cs typeface="+mn-cs"/>
              </a:rPr>
              <a:t>UIFramework</a:t>
            </a:r>
            <a:r>
              <a:rPr lang="en-US" sz="1200" b="0" i="0" kern="1200" dirty="0">
                <a:solidFill>
                  <a:schemeClr val="tx1"/>
                </a:solidFill>
                <a:latin typeface="+mn-lt"/>
                <a:ea typeface="+mn-ea"/>
                <a:cs typeface="+mn-cs"/>
              </a:rPr>
              <a:t>. And that’s about it!</a:t>
            </a:r>
          </a:p>
          <a:p>
            <a:r>
              <a:rPr lang="en-US" sz="1200" b="1" i="0" kern="1200" dirty="0">
                <a:solidFill>
                  <a:schemeClr val="tx1"/>
                </a:solidFill>
                <a:latin typeface="+mn-lt"/>
                <a:ea typeface="+mn-ea"/>
                <a:cs typeface="+mn-cs"/>
              </a:rPr>
              <a:t> Use the Factory Method when you want to save system resources by reusing existing objects instead of rebuilding them each time.</a:t>
            </a:r>
          </a:p>
          <a:p>
            <a:r>
              <a:rPr lang="en-US" sz="1200" b="0" i="0" kern="1200" dirty="0">
                <a:solidFill>
                  <a:schemeClr val="tx1"/>
                </a:solidFill>
                <a:latin typeface="+mn-lt"/>
                <a:ea typeface="+mn-ea"/>
                <a:cs typeface="+mn-cs"/>
              </a:rPr>
              <a:t> You often experience this need when dealing with large, resource-intensive objects such as database connections, file systems, and network resources.</a:t>
            </a:r>
          </a:p>
          <a:p>
            <a:r>
              <a:rPr lang="en-US" sz="1200" b="0" i="0" kern="1200" dirty="0">
                <a:solidFill>
                  <a:schemeClr val="tx1"/>
                </a:solidFill>
                <a:latin typeface="+mn-lt"/>
                <a:ea typeface="+mn-ea"/>
                <a:cs typeface="+mn-cs"/>
              </a:rPr>
              <a:t>Let’s think about what has to be done to reuse an existing object:</a:t>
            </a:r>
          </a:p>
          <a:p>
            <a:r>
              <a:rPr lang="en-US" sz="1200" b="0" i="0" kern="1200" dirty="0">
                <a:solidFill>
                  <a:schemeClr val="tx1"/>
                </a:solidFill>
                <a:latin typeface="+mn-lt"/>
                <a:ea typeface="+mn-ea"/>
                <a:cs typeface="+mn-cs"/>
              </a:rPr>
              <a:t>First, you need to create some storage to keep track of all of the created objects.</a:t>
            </a:r>
          </a:p>
          <a:p>
            <a:r>
              <a:rPr lang="en-US" sz="1200" b="0" i="0" kern="1200" dirty="0">
                <a:solidFill>
                  <a:schemeClr val="tx1"/>
                </a:solidFill>
                <a:latin typeface="+mn-lt"/>
                <a:ea typeface="+mn-ea"/>
                <a:cs typeface="+mn-cs"/>
              </a:rPr>
              <a:t>When someone requests an object, the program should look for a free object inside that pool.</a:t>
            </a:r>
          </a:p>
          <a:p>
            <a:r>
              <a:rPr lang="en-US" sz="1200" b="0" i="0" kern="1200" dirty="0">
                <a:solidFill>
                  <a:schemeClr val="tx1"/>
                </a:solidFill>
                <a:latin typeface="+mn-lt"/>
                <a:ea typeface="+mn-ea"/>
                <a:cs typeface="+mn-cs"/>
              </a:rPr>
              <a:t>… and then return it to the client code.</a:t>
            </a:r>
          </a:p>
          <a:p>
            <a:r>
              <a:rPr lang="en-US" sz="1200" b="0" i="0" kern="1200" dirty="0">
                <a:solidFill>
                  <a:schemeClr val="tx1"/>
                </a:solidFill>
                <a:latin typeface="+mn-lt"/>
                <a:ea typeface="+mn-ea"/>
                <a:cs typeface="+mn-cs"/>
              </a:rPr>
              <a:t>If there are no free objects, the program should create a new one (and add it to the pool).</a:t>
            </a:r>
          </a:p>
          <a:p>
            <a:r>
              <a:rPr lang="en-US" sz="1200" b="0" i="0" kern="1200" dirty="0">
                <a:solidFill>
                  <a:schemeClr val="tx1"/>
                </a:solidFill>
                <a:latin typeface="+mn-lt"/>
                <a:ea typeface="+mn-ea"/>
                <a:cs typeface="+mn-cs"/>
              </a:rPr>
              <a:t>That’s a lot of code! And it must all be put into a single place so that you don’t pollute the program with duplicate code.</a:t>
            </a:r>
          </a:p>
          <a:p>
            <a:r>
              <a:rPr lang="en-US" sz="1200" b="0" i="0" kern="1200" dirty="0">
                <a:solidFill>
                  <a:schemeClr val="tx1"/>
                </a:solidFill>
                <a:latin typeface="+mn-lt"/>
                <a:ea typeface="+mn-ea"/>
                <a:cs typeface="+mn-cs"/>
              </a:rPr>
              <a:t>Probably the most obvious and convenient place where this code could be placed is the constructor of the class whose objects we’re trying to reuse. However, a constructor must always return </a:t>
            </a:r>
            <a:r>
              <a:rPr lang="en-US" sz="1200" b="1" i="0" kern="1200" dirty="0">
                <a:solidFill>
                  <a:schemeClr val="tx1"/>
                </a:solidFill>
                <a:latin typeface="+mn-lt"/>
                <a:ea typeface="+mn-ea"/>
                <a:cs typeface="+mn-cs"/>
              </a:rPr>
              <a:t>new objects</a:t>
            </a:r>
            <a:r>
              <a:rPr lang="en-US" sz="1200" b="0" i="0" kern="1200" dirty="0">
                <a:solidFill>
                  <a:schemeClr val="tx1"/>
                </a:solidFill>
                <a:latin typeface="+mn-lt"/>
                <a:ea typeface="+mn-ea"/>
                <a:cs typeface="+mn-cs"/>
              </a:rPr>
              <a:t> by definition. It can’t return existing instances.</a:t>
            </a:r>
          </a:p>
          <a:p>
            <a:r>
              <a:rPr lang="en-US" sz="1200" b="0" i="0" kern="1200" dirty="0">
                <a:solidFill>
                  <a:schemeClr val="tx1"/>
                </a:solidFill>
                <a:latin typeface="+mn-lt"/>
                <a:ea typeface="+mn-ea"/>
                <a:cs typeface="+mn-cs"/>
              </a:rPr>
              <a:t>Therefore, you need to have a regular method capable of creating new objects as well as reusing existing ones. That sounds very much like a factory method.</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23</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b="1" i="0" kern="1200" dirty="0">
                <a:solidFill>
                  <a:schemeClr val="tx1"/>
                </a:solidFill>
                <a:latin typeface="+mn-lt"/>
                <a:ea typeface="+mn-ea"/>
                <a:cs typeface="+mn-cs"/>
              </a:rPr>
              <a:t> Relations with Other Patterns</a:t>
            </a:r>
          </a:p>
          <a:p>
            <a:r>
              <a:rPr lang="en-US" sz="1200" b="0" i="0" kern="1200" dirty="0">
                <a:solidFill>
                  <a:schemeClr val="tx1"/>
                </a:solidFill>
                <a:latin typeface="+mn-lt"/>
                <a:ea typeface="+mn-ea"/>
                <a:cs typeface="+mn-cs"/>
              </a:rPr>
              <a:t>Many designs start by using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(less complicated and more customizable via subclasses) and evolve toward </a:t>
            </a:r>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or </a:t>
            </a:r>
            <a:r>
              <a:rPr lang="en-US" sz="1200" b="1" i="0" u="none" strike="noStrike" kern="1200" dirty="0">
                <a:solidFill>
                  <a:schemeClr val="tx1"/>
                </a:solidFill>
                <a:latin typeface="+mn-lt"/>
                <a:ea typeface="+mn-ea"/>
                <a:cs typeface="+mn-cs"/>
                <a:hlinkClick r:id="rId6"/>
              </a:rPr>
              <a:t>Builder</a:t>
            </a:r>
            <a:r>
              <a:rPr lang="en-US" sz="1200" b="0" i="0" kern="1200" dirty="0">
                <a:solidFill>
                  <a:schemeClr val="tx1"/>
                </a:solidFill>
                <a:latin typeface="+mn-lt"/>
                <a:ea typeface="+mn-ea"/>
                <a:cs typeface="+mn-cs"/>
              </a:rPr>
              <a:t> (more flexible, but more complicated).</a:t>
            </a:r>
          </a:p>
          <a:p>
            <a:r>
              <a:rPr lang="en-US" sz="1200" b="1" i="0" u="none" strike="noStrike" kern="1200" dirty="0">
                <a:solidFill>
                  <a:schemeClr val="tx1"/>
                </a:solidFill>
                <a:latin typeface="+mn-lt"/>
                <a:ea typeface="+mn-ea"/>
                <a:cs typeface="+mn-cs"/>
                <a:hlinkClick r:id="rId4"/>
              </a:rPr>
              <a:t>Abstract Factory</a:t>
            </a:r>
            <a:r>
              <a:rPr lang="en-US" sz="1200" b="0" i="0" kern="1200" dirty="0">
                <a:solidFill>
                  <a:schemeClr val="tx1"/>
                </a:solidFill>
                <a:latin typeface="+mn-lt"/>
                <a:ea typeface="+mn-ea"/>
                <a:cs typeface="+mn-cs"/>
              </a:rPr>
              <a:t> classes are often based on a set of </a:t>
            </a:r>
            <a:r>
              <a:rPr lang="en-US" sz="1200" b="1" i="0" u="none" strike="noStrike" kern="1200" dirty="0">
                <a:solidFill>
                  <a:schemeClr val="tx1"/>
                </a:solidFill>
                <a:latin typeface="+mn-lt"/>
                <a:ea typeface="+mn-ea"/>
                <a:cs typeface="+mn-cs"/>
                <a:hlinkClick r:id="rId3"/>
              </a:rPr>
              <a:t>Factory Methods</a:t>
            </a:r>
            <a:r>
              <a:rPr lang="en-US" sz="1200" b="0" i="0" kern="1200" dirty="0">
                <a:solidFill>
                  <a:schemeClr val="tx1"/>
                </a:solidFill>
                <a:latin typeface="+mn-lt"/>
                <a:ea typeface="+mn-ea"/>
                <a:cs typeface="+mn-cs"/>
              </a:rPr>
              <a:t>, but you can also use </a:t>
            </a:r>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to compose the methods on these classes.</a:t>
            </a:r>
          </a:p>
          <a:p>
            <a:r>
              <a:rPr lang="en-US" sz="1200" b="0" i="0" kern="1200" dirty="0">
                <a:solidFill>
                  <a:schemeClr val="tx1"/>
                </a:solidFill>
                <a:latin typeface="+mn-lt"/>
                <a:ea typeface="+mn-ea"/>
                <a:cs typeface="+mn-cs"/>
              </a:rPr>
              <a:t>You can use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along with </a:t>
            </a:r>
            <a:r>
              <a:rPr lang="en-US" sz="1200" b="1" i="0" u="none" strike="noStrike" kern="1200" dirty="0" err="1">
                <a:solidFill>
                  <a:schemeClr val="tx1"/>
                </a:solidFill>
                <a:latin typeface="+mn-lt"/>
                <a:ea typeface="+mn-ea"/>
                <a:cs typeface="+mn-cs"/>
                <a:hlinkClick r:id="rId7"/>
              </a:rPr>
              <a:t>Iterator</a:t>
            </a:r>
            <a:r>
              <a:rPr lang="en-US" sz="1200" b="0" i="0" kern="1200" dirty="0">
                <a:solidFill>
                  <a:schemeClr val="tx1"/>
                </a:solidFill>
                <a:latin typeface="+mn-lt"/>
                <a:ea typeface="+mn-ea"/>
                <a:cs typeface="+mn-cs"/>
              </a:rPr>
              <a:t> to let collection subclasses return different types of </a:t>
            </a:r>
            <a:r>
              <a:rPr lang="en-US" sz="1200" b="0" i="0" kern="1200" dirty="0" err="1">
                <a:solidFill>
                  <a:schemeClr val="tx1"/>
                </a:solidFill>
                <a:latin typeface="+mn-lt"/>
                <a:ea typeface="+mn-ea"/>
                <a:cs typeface="+mn-cs"/>
              </a:rPr>
              <a:t>iterators</a:t>
            </a:r>
            <a:r>
              <a:rPr lang="en-US" sz="1200" b="0" i="0" kern="1200" dirty="0">
                <a:solidFill>
                  <a:schemeClr val="tx1"/>
                </a:solidFill>
                <a:latin typeface="+mn-lt"/>
                <a:ea typeface="+mn-ea"/>
                <a:cs typeface="+mn-cs"/>
              </a:rPr>
              <a:t> that are compatible with the collections.</a:t>
            </a:r>
          </a:p>
          <a:p>
            <a:r>
              <a:rPr lang="en-US" sz="1200" b="1" i="0" u="none" strike="noStrike" kern="1200" dirty="0">
                <a:solidFill>
                  <a:schemeClr val="tx1"/>
                </a:solidFill>
                <a:latin typeface="+mn-lt"/>
                <a:ea typeface="+mn-ea"/>
                <a:cs typeface="+mn-cs"/>
                <a:hlinkClick r:id="rId5"/>
              </a:rPr>
              <a:t>Prototype</a:t>
            </a:r>
            <a:r>
              <a:rPr lang="en-US" sz="1200" b="0" i="0" kern="1200" dirty="0">
                <a:solidFill>
                  <a:schemeClr val="tx1"/>
                </a:solidFill>
                <a:latin typeface="+mn-lt"/>
                <a:ea typeface="+mn-ea"/>
                <a:cs typeface="+mn-cs"/>
              </a:rPr>
              <a:t> isn’t based on inheritance, so it doesn’t have its drawbacks. On the other hand, </a:t>
            </a:r>
            <a:r>
              <a:rPr lang="en-US" sz="1200" b="0" i="1" kern="1200" dirty="0">
                <a:solidFill>
                  <a:schemeClr val="tx1"/>
                </a:solidFill>
                <a:latin typeface="+mn-lt"/>
                <a:ea typeface="+mn-ea"/>
                <a:cs typeface="+mn-cs"/>
              </a:rPr>
              <a:t>Prototype</a:t>
            </a:r>
            <a:r>
              <a:rPr lang="en-US" sz="1200" b="0" i="0" kern="1200" dirty="0">
                <a:solidFill>
                  <a:schemeClr val="tx1"/>
                </a:solidFill>
                <a:latin typeface="+mn-lt"/>
                <a:ea typeface="+mn-ea"/>
                <a:cs typeface="+mn-cs"/>
              </a:rPr>
              <a:t> requires a complicated initialization of the cloned object. </a:t>
            </a:r>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based on inheritance but doesn’t require an initialization step.</a:t>
            </a:r>
          </a:p>
          <a:p>
            <a:r>
              <a:rPr lang="en-US" sz="1200" b="1" i="0" u="none" strike="noStrike" kern="1200" dirty="0">
                <a:solidFill>
                  <a:schemeClr val="tx1"/>
                </a:solidFill>
                <a:latin typeface="+mn-lt"/>
                <a:ea typeface="+mn-ea"/>
                <a:cs typeface="+mn-cs"/>
                <a:hlinkClick r:id="rId3"/>
              </a:rPr>
              <a:t>Factory Method</a:t>
            </a:r>
            <a:r>
              <a:rPr lang="en-US" sz="1200" b="0" i="0" kern="1200" dirty="0">
                <a:solidFill>
                  <a:schemeClr val="tx1"/>
                </a:solidFill>
                <a:latin typeface="+mn-lt"/>
                <a:ea typeface="+mn-ea"/>
                <a:cs typeface="+mn-cs"/>
              </a:rPr>
              <a:t> is a specialization of </a:t>
            </a:r>
            <a:r>
              <a:rPr lang="en-US" sz="1200" b="1" i="0" u="none" strike="noStrike" kern="1200" dirty="0">
                <a:solidFill>
                  <a:schemeClr val="tx1"/>
                </a:solidFill>
                <a:latin typeface="+mn-lt"/>
                <a:ea typeface="+mn-ea"/>
                <a:cs typeface="+mn-cs"/>
                <a:hlinkClick r:id="rId8"/>
              </a:rPr>
              <a:t>Template Method</a:t>
            </a:r>
            <a:r>
              <a:rPr lang="en-US" sz="1200" b="0" i="0" kern="1200" dirty="0">
                <a:solidFill>
                  <a:schemeClr val="tx1"/>
                </a:solidFill>
                <a:latin typeface="+mn-lt"/>
                <a:ea typeface="+mn-ea"/>
                <a:cs typeface="+mn-cs"/>
              </a:rPr>
              <a:t>. At the same time, a </a:t>
            </a:r>
            <a:r>
              <a:rPr lang="en-US" sz="1200" b="0" i="1" kern="1200" dirty="0">
                <a:solidFill>
                  <a:schemeClr val="tx1"/>
                </a:solidFill>
                <a:latin typeface="+mn-lt"/>
                <a:ea typeface="+mn-ea"/>
                <a:cs typeface="+mn-cs"/>
              </a:rPr>
              <a:t>Factory Method</a:t>
            </a:r>
            <a:r>
              <a:rPr lang="en-US" sz="1200" b="0" i="0" kern="1200" dirty="0">
                <a:solidFill>
                  <a:schemeClr val="tx1"/>
                </a:solidFill>
                <a:latin typeface="+mn-lt"/>
                <a:ea typeface="+mn-ea"/>
                <a:cs typeface="+mn-cs"/>
              </a:rPr>
              <a:t> may serve as a step in a large </a:t>
            </a:r>
            <a:r>
              <a:rPr lang="en-US" sz="1200" b="0" i="1" kern="1200" dirty="0">
                <a:solidFill>
                  <a:schemeClr val="tx1"/>
                </a:solidFill>
                <a:latin typeface="+mn-lt"/>
                <a:ea typeface="+mn-ea"/>
                <a:cs typeface="+mn-cs"/>
              </a:rPr>
              <a:t>Template Method</a:t>
            </a:r>
            <a:r>
              <a:rPr lang="en-US" sz="1200" b="0" i="0" kern="1200" dirty="0">
                <a:solidFill>
                  <a:schemeClr val="tx1"/>
                </a:solidFill>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EE99D272-4AA4-4756-9E41-DC8E985E8EE1}" type="slidenum">
              <a:rPr lang="it-IT" smtClean="0"/>
              <a:pPr/>
              <a:t>25</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333098" y="802299"/>
            <a:ext cx="6477805" cy="2541431"/>
          </a:xfrm>
        </p:spPr>
        <p:txBody>
          <a:bodyPr bIns="0" rtlCol="0" anchor="b">
            <a:normAutofit/>
          </a:bodyPr>
          <a:lstStyle>
            <a:lvl1pPr algn="l">
              <a:defRPr sz="6000"/>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a:xfrm>
            <a:off x="1333098" y="3531205"/>
            <a:ext cx="6477804"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p:cNvSpPr>
            <a:spLocks noGrp="1"/>
          </p:cNvSpPr>
          <p:nvPr>
            <p:ph type="ftr" sz="quarter" idx="11"/>
          </p:nvPr>
        </p:nvSpPr>
        <p:spPr>
          <a:xfrm>
            <a:off x="1333098" y="6370431"/>
            <a:ext cx="6623277" cy="309201"/>
          </a:xfrm>
        </p:spPr>
        <p:txBody>
          <a:bodyPr rtlCol="0"/>
          <a:lstStyle/>
          <a:p>
            <a:endParaRPr lang="it-IT"/>
          </a:p>
        </p:txBody>
      </p:sp>
      <p:cxnSp>
        <p:nvCxnSpPr>
          <p:cNvPr id="15" name="Connettore diritto 14"/>
          <p:cNvCxnSpPr/>
          <p:nvPr/>
        </p:nvCxnSpPr>
        <p:spPr>
          <a:xfrm>
            <a:off x="1333098"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rtlCol="0"/>
          <a:lstStyle/>
          <a:p>
            <a:endParaRPr lang="it-IT"/>
          </a:p>
        </p:txBody>
      </p:sp>
      <p:sp>
        <p:nvSpPr>
          <p:cNvPr id="3" name="Segnaposto contenuto 2"/>
          <p:cNvSpPr>
            <a:spLocks noGrp="1"/>
          </p:cNvSpPr>
          <p:nvPr>
            <p:ph idx="1"/>
          </p:nvPr>
        </p:nvSpPr>
        <p:spPr/>
        <p:txBody>
          <a:bodyPr rtlCol="0" anchor="t"/>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33" name="Connettore diritto 32"/>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olo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lvl1pPr rtl="0">
              <a:defRPr/>
            </a:lvl1pPr>
          </a:lstStyle>
          <a:p>
            <a:pPr rtl="0"/>
            <a:r>
              <a:rPr lang="it-IT" noProof="0"/>
              <a:t>Fare clic per modificare lo stile del titolo</a:t>
            </a:r>
            <a:endParaRPr lang="it-IT" noProof="0" dirty="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egnaposto piè di pagina 4"/>
          <p:cNvSpPr>
            <a:spLocks noGrp="1"/>
          </p:cNvSpPr>
          <p:nvPr>
            <p:ph type="ftr" sz="quarter" idx="11"/>
          </p:nvPr>
        </p:nvSpPr>
        <p:spPr/>
        <p:txBody>
          <a:bodyPr rtlCol="0"/>
          <a:lstStyle/>
          <a:p>
            <a:endParaRPr lang="it-IT"/>
          </a:p>
        </p:txBody>
      </p:sp>
      <p:sp>
        <p:nvSpPr>
          <p:cNvPr id="2" name="Titolo 1"/>
          <p:cNvSpPr>
            <a:spLocks noGrp="1"/>
          </p:cNvSpPr>
          <p:nvPr>
            <p:ph type="title"/>
          </p:nvPr>
        </p:nvSpPr>
        <p:spPr>
          <a:xfrm>
            <a:off x="1330817" y="1756130"/>
            <a:ext cx="6482366" cy="1887950"/>
          </a:xfrm>
        </p:spPr>
        <p:txBody>
          <a:bodyPr rtlCol="0" anchor="b">
            <a:normAutofit/>
          </a:bodyPr>
          <a:lstStyle>
            <a:lvl1pPr algn="l">
              <a:defRPr sz="3600"/>
            </a:lvl1pPr>
          </a:lstStyle>
          <a:p>
            <a:pPr rtl="0"/>
            <a:r>
              <a:rPr lang="it-IT" noProof="0"/>
              <a:t>Fare clic per modificare lo stile del titolo</a:t>
            </a:r>
          </a:p>
        </p:txBody>
      </p:sp>
      <p:sp>
        <p:nvSpPr>
          <p:cNvPr id="3" name="Segnaposto testo 2"/>
          <p:cNvSpPr>
            <a:spLocks noGrp="1"/>
          </p:cNvSpPr>
          <p:nvPr>
            <p:ph type="body" idx="1"/>
          </p:nvPr>
        </p:nvSpPr>
        <p:spPr>
          <a:xfrm>
            <a:off x="1335583" y="3806196"/>
            <a:ext cx="6472835" cy="1012929"/>
          </a:xfrm>
        </p:spPr>
        <p:txBody>
          <a:bodyPr tIns="91440" rtlCol="0">
            <a:normAutofit/>
          </a:bodyPr>
          <a:lstStyle>
            <a:lvl1pPr marL="0" indent="0" algn="l" rtl="0">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stili del testo dello schema</a:t>
            </a:r>
          </a:p>
        </p:txBody>
      </p:sp>
      <p:cxnSp>
        <p:nvCxnSpPr>
          <p:cNvPr id="15" name="Connettore diritto 14"/>
          <p:cNvCxnSpPr/>
          <p:nvPr/>
        </p:nvCxnSpPr>
        <p:spPr>
          <a:xfrm>
            <a:off x="1335583"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e contenuti">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Segnaposto piè di pagina 5"/>
          <p:cNvSpPr>
            <a:spLocks noGrp="1"/>
          </p:cNvSpPr>
          <p:nvPr>
            <p:ph type="ftr" sz="quarter" idx="11"/>
          </p:nvPr>
        </p:nvSpPr>
        <p:spPr/>
        <p:txBody>
          <a:bodyPr rtlCol="0"/>
          <a:lstStyle/>
          <a:p>
            <a:endParaRPr lang="it-IT"/>
          </a:p>
        </p:txBody>
      </p:sp>
      <p:sp>
        <p:nvSpPr>
          <p:cNvPr id="3" name="Segnaposto contenuto 2"/>
          <p:cNvSpPr>
            <a:spLocks noGrp="1"/>
          </p:cNvSpPr>
          <p:nvPr>
            <p:ph sz="half" idx="1"/>
          </p:nvPr>
        </p:nvSpPr>
        <p:spPr>
          <a:xfrm>
            <a:off x="969179" y="2161854"/>
            <a:ext cx="3483864" cy="3448595"/>
          </a:xfrm>
        </p:spPr>
        <p:txBody>
          <a:bodyPr rtlCol="0"/>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4694009" y="2168318"/>
            <a:ext cx="3483864" cy="3441520"/>
          </a:xfrm>
        </p:spPr>
        <p:txBody>
          <a:bodyPr rtlCol="0"/>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9" name="Connettore diritto 8">
            <a:extLst>
              <a:ext uri="{FF2B5EF4-FFF2-40B4-BE49-F238E27FC236}">
                <a16:creationId xmlns:a16="http://schemas.microsoft.com/office/drawing/2014/main" id="{4715607D-9DE2-4687-AAF8-EF2427252A90}"/>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olo 6">
            <a:extLst>
              <a:ext uri="{FF2B5EF4-FFF2-40B4-BE49-F238E27FC236}">
                <a16:creationId xmlns:a16="http://schemas.microsoft.com/office/drawing/2014/main" id="{2F96D46B-C1B8-46AB-87DF-61A8058B1F42}"/>
              </a:ext>
            </a:extLst>
          </p:cNvPr>
          <p:cNvSpPr>
            <a:spLocks noGrp="1"/>
          </p:cNvSpPr>
          <p:nvPr>
            <p:ph type="title"/>
          </p:nvPr>
        </p:nvSpPr>
        <p:spPr/>
        <p:txBody>
          <a:bodyPr rtlCol="0">
            <a:normAutofit/>
          </a:bodyPr>
          <a:lstStyle>
            <a:lvl1pPr rtl="0">
              <a:defRPr sz="2800"/>
            </a:lvl1pPr>
          </a:lstStyle>
          <a:p>
            <a:pPr rtl="0"/>
            <a:r>
              <a:rPr lang="it-IT" noProof="0"/>
              <a:t>Fare clic per modificare lo stile del titolo</a:t>
            </a:r>
            <a:endParaRPr lang="it-IT" noProof="0" dirty="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Segnaposto piè di pagina 7"/>
          <p:cNvSpPr>
            <a:spLocks noGrp="1"/>
          </p:cNvSpPr>
          <p:nvPr>
            <p:ph type="ftr" sz="quarter" idx="11"/>
          </p:nvPr>
        </p:nvSpPr>
        <p:spPr/>
        <p:txBody>
          <a:bodyPr rtlCol="0"/>
          <a:lstStyle/>
          <a:p>
            <a:endParaRPr lang="it-IT"/>
          </a:p>
        </p:txBody>
      </p:sp>
      <p:sp>
        <p:nvSpPr>
          <p:cNvPr id="3" name="Segnaposto testo 2"/>
          <p:cNvSpPr>
            <a:spLocks noGrp="1"/>
          </p:cNvSpPr>
          <p:nvPr>
            <p:ph type="body" idx="1"/>
          </p:nvPr>
        </p:nvSpPr>
        <p:spPr>
          <a:xfrm>
            <a:off x="965486" y="1950796"/>
            <a:ext cx="3483864" cy="801943"/>
          </a:xfrm>
        </p:spPr>
        <p:txBody>
          <a:bodyPr rtlCol="0" anchor="b">
            <a:normAutofit/>
          </a:bodyPr>
          <a:lstStyle>
            <a:lvl1pPr marL="0" indent="0" rtl="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stili del testo dello schema</a:t>
            </a:r>
          </a:p>
        </p:txBody>
      </p:sp>
      <p:sp>
        <p:nvSpPr>
          <p:cNvPr id="4" name="Segnaposto contenuto 3"/>
          <p:cNvSpPr>
            <a:spLocks noGrp="1"/>
          </p:cNvSpPr>
          <p:nvPr>
            <p:ph sz="half" idx="2"/>
          </p:nvPr>
        </p:nvSpPr>
        <p:spPr>
          <a:xfrm>
            <a:off x="965486" y="2755516"/>
            <a:ext cx="3483864" cy="2644457"/>
          </a:xfrm>
        </p:spPr>
        <p:txBody>
          <a:bodyPr rtlCol="0"/>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4689365" y="1954250"/>
            <a:ext cx="3483864" cy="802237"/>
          </a:xfrm>
        </p:spPr>
        <p:txBody>
          <a:bodyPr rtlCol="0" anchor="b">
            <a:normAutofit/>
          </a:bodyPr>
          <a:lstStyle>
            <a:lvl1pPr marL="0" indent="0" rtl="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stili del testo dello schema</a:t>
            </a:r>
          </a:p>
        </p:txBody>
      </p:sp>
      <p:sp>
        <p:nvSpPr>
          <p:cNvPr id="6" name="Segnaposto contenuto 5"/>
          <p:cNvSpPr>
            <a:spLocks noGrp="1"/>
          </p:cNvSpPr>
          <p:nvPr>
            <p:ph sz="quarter" idx="4"/>
          </p:nvPr>
        </p:nvSpPr>
        <p:spPr>
          <a:xfrm>
            <a:off x="4689365" y="2752738"/>
            <a:ext cx="3483864" cy="2637371"/>
          </a:xfrm>
        </p:spPr>
        <p:txBody>
          <a:bodyPr rtlCol="0"/>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1" name="Connettore diritto 10">
            <a:extLst>
              <a:ext uri="{FF2B5EF4-FFF2-40B4-BE49-F238E27FC236}">
                <a16:creationId xmlns:a16="http://schemas.microsoft.com/office/drawing/2014/main" id="{C384AA55-1960-47F4-BA3C-E97A6F2D0B19}"/>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olo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lvl1pPr rtl="0">
              <a:defRPr/>
            </a:lvl1pPr>
          </a:lstStyle>
          <a:p>
            <a:pPr rtl="0"/>
            <a:r>
              <a:rPr lang="it-IT" noProof="0"/>
              <a:t>Fare clic per modificare lo stile del titolo</a:t>
            </a:r>
            <a:endParaRPr lang="it-IT" noProof="0" dirty="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rtlCol="0"/>
          <a:lstStyle/>
          <a:p>
            <a:endParaRPr lang="it-IT"/>
          </a:p>
        </p:txBody>
      </p:sp>
      <p:cxnSp>
        <p:nvCxnSpPr>
          <p:cNvPr id="7" name="Connettore diritto 6">
            <a:extLst>
              <a:ext uri="{FF2B5EF4-FFF2-40B4-BE49-F238E27FC236}">
                <a16:creationId xmlns:a16="http://schemas.microsoft.com/office/drawing/2014/main" id="{FFB55B52-B62C-4800-AAC1-B15AF2FE1F45}"/>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olo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lvl1pPr rtl="0">
              <a:defRPr/>
            </a:lvl1pPr>
          </a:lstStyle>
          <a:p>
            <a:pPr rtl="0"/>
            <a:r>
              <a:rPr lang="it-IT" noProof="0"/>
              <a:t>Fare clic per modificare lo stile del titolo</a:t>
            </a:r>
            <a:endParaRPr lang="it-IT" noProof="0" dirty="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endParaRPr lang="it-IT"/>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Segnaposto piè di pagina 5"/>
          <p:cNvSpPr>
            <a:spLocks noGrp="1"/>
          </p:cNvSpPr>
          <p:nvPr>
            <p:ph type="ftr" sz="quarter" idx="11"/>
          </p:nvPr>
        </p:nvSpPr>
        <p:spPr/>
        <p:txBody>
          <a:bodyPr rtlCol="0"/>
          <a:lstStyle/>
          <a:p>
            <a:endParaRPr lang="it-IT"/>
          </a:p>
        </p:txBody>
      </p:sp>
      <p:sp>
        <p:nvSpPr>
          <p:cNvPr id="3" name="Segnaposto contenuto 2"/>
          <p:cNvSpPr>
            <a:spLocks noGrp="1"/>
          </p:cNvSpPr>
          <p:nvPr>
            <p:ph idx="1"/>
          </p:nvPr>
        </p:nvSpPr>
        <p:spPr>
          <a:xfrm>
            <a:off x="3821435" y="1645522"/>
            <a:ext cx="4355382" cy="3840852"/>
          </a:xfrm>
        </p:spPr>
        <p:txBody>
          <a:bodyPr rtlCol="0" anchor="ctr"/>
          <a:lstStyle>
            <a:lvl1pPr rtl="0">
              <a:defRPr/>
            </a:lvl1pPr>
          </a:lstStyle>
          <a:p>
            <a:pPr lvl="0" rtl="0"/>
            <a:r>
              <a:rPr lang="it-IT" noProof="0"/>
              <a:t>Fare clic per modificare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968182" y="1645523"/>
            <a:ext cx="27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stili del testo dello schema</a:t>
            </a:r>
          </a:p>
        </p:txBody>
      </p:sp>
      <p:cxnSp>
        <p:nvCxnSpPr>
          <p:cNvPr id="9" name="Connettore diritto 8">
            <a:extLst>
              <a:ext uri="{FF2B5EF4-FFF2-40B4-BE49-F238E27FC236}">
                <a16:creationId xmlns:a16="http://schemas.microsoft.com/office/drawing/2014/main" id="{6CC09F73-0AD6-4A1E-A331-75A00B808982}"/>
              </a:ext>
            </a:extLst>
          </p:cNvPr>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olo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lvl1pPr rtl="0">
              <a:defRPr/>
            </a:lvl1pPr>
          </a:lstStyle>
          <a:p>
            <a:pPr rtl="0"/>
            <a:r>
              <a:rPr lang="it-IT" noProof="0"/>
              <a:t>Fare clic per modificare lo stile del titolo</a:t>
            </a:r>
            <a:endParaRPr lang="it-IT" noProof="0" dirty="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5" name="Gruppo 7"/>
          <p:cNvGrpSpPr/>
          <p:nvPr/>
        </p:nvGrpSpPr>
        <p:grpSpPr>
          <a:xfrm>
            <a:off x="5608041" y="482171"/>
            <a:ext cx="3055900" cy="5149101"/>
            <a:chOff x="7477387" y="482170"/>
            <a:chExt cx="4074533" cy="5149101"/>
          </a:xfrm>
        </p:grpSpPr>
        <p:sp>
          <p:nvSpPr>
            <p:cNvPr id="18" name="Rettangolo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ttangolo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olo 1"/>
          <p:cNvSpPr>
            <a:spLocks noGrp="1"/>
          </p:cNvSpPr>
          <p:nvPr>
            <p:ph type="title"/>
          </p:nvPr>
        </p:nvSpPr>
        <p:spPr>
          <a:xfrm>
            <a:off x="1088405" y="1129513"/>
            <a:ext cx="4149246" cy="1830584"/>
          </a:xfrm>
        </p:spPr>
        <p:txBody>
          <a:bodyPr rtlCol="0" anchor="b">
            <a:normAutofit/>
          </a:bodyPr>
          <a:lstStyle>
            <a:lvl1pPr>
              <a:defRPr sz="320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087747" y="3145992"/>
            <a:ext cx="4143303" cy="2003742"/>
          </a:xfrm>
        </p:spPr>
        <p:txBody>
          <a:bodyPr rtlCol="0">
            <a:normAutofit/>
          </a:bodyPr>
          <a:lstStyle>
            <a:lvl1pPr marL="0" indent="0" algn="l"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stili del testo dello schema</a:t>
            </a:r>
          </a:p>
        </p:txBody>
      </p:sp>
      <p:sp>
        <p:nvSpPr>
          <p:cNvPr id="6" name="Segnaposto piè di pagina 5"/>
          <p:cNvSpPr>
            <a:spLocks noGrp="1"/>
          </p:cNvSpPr>
          <p:nvPr>
            <p:ph type="ftr" sz="quarter" idx="11"/>
          </p:nvPr>
        </p:nvSpPr>
        <p:spPr>
          <a:xfrm>
            <a:off x="1085537" y="6332579"/>
            <a:ext cx="7662927" cy="320931"/>
          </a:xfrm>
        </p:spPr>
        <p:txBody>
          <a:bodyPr rtlCol="0"/>
          <a:lstStyle/>
          <a:p>
            <a:endParaRPr lang="it-IT"/>
          </a:p>
        </p:txBody>
      </p:sp>
      <p:cxnSp>
        <p:nvCxnSpPr>
          <p:cNvPr id="31" name="Connettore diritto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1"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magine 6"/>
          <p:cNvPicPr>
            <a:picLocks noChangeAspect="1"/>
          </p:cNvPicPr>
          <p:nvPr/>
        </p:nvPicPr>
        <p:blipFill rotWithShape="1">
          <a:blip r:embed="rId12" cstate="screen">
            <a:extLst>
              <a:ext uri="{BEBA8EAE-BF5A-486C-A8C5-ECC9F3942E4B}">
                <a14:imgProps xmlns:a14="http://schemas.microsoft.com/office/drawing/2010/main">
                  <a14:imgLayer r:embed="rId13">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9144000" cy="742950"/>
          </a:xfrm>
          <a:prstGeom prst="rect">
            <a:avLst/>
          </a:prstGeom>
        </p:spPr>
      </p:pic>
      <p:sp>
        <p:nvSpPr>
          <p:cNvPr id="2" name="Segnaposto titolo 1"/>
          <p:cNvSpPr>
            <a:spLocks noGrp="1"/>
          </p:cNvSpPr>
          <p:nvPr>
            <p:ph type="title"/>
          </p:nvPr>
        </p:nvSpPr>
        <p:spPr>
          <a:xfrm>
            <a:off x="970773" y="804520"/>
            <a:ext cx="7202456" cy="1049235"/>
          </a:xfrm>
          <a:prstGeom prst="rect">
            <a:avLst/>
          </a:prstGeom>
        </p:spPr>
        <p:txBody>
          <a:bodyPr vert="horz" lIns="91440" tIns="45720" rIns="91440" bIns="45720" rtlCol="0" anchor="t">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970773" y="2015733"/>
            <a:ext cx="7202456" cy="34506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piè di pagina 4"/>
          <p:cNvSpPr>
            <a:spLocks noGrp="1"/>
          </p:cNvSpPr>
          <p:nvPr>
            <p:ph type="ftr" sz="quarter" idx="3"/>
          </p:nvPr>
        </p:nvSpPr>
        <p:spPr>
          <a:xfrm>
            <a:off x="970773" y="6339731"/>
            <a:ext cx="7273635" cy="309201"/>
          </a:xfrm>
          <a:prstGeom prst="rect">
            <a:avLst/>
          </a:prstGeom>
        </p:spPr>
        <p:txBody>
          <a:bodyPr vert="horz" lIns="91440" tIns="45720" rIns="91440" bIns="45720" rtlCol="0" anchor="ctr"/>
          <a:lstStyle>
            <a:lvl1pPr algn="l">
              <a:defRPr sz="1000">
                <a:solidFill>
                  <a:schemeClr val="bg1"/>
                </a:solidFill>
              </a:defRPr>
            </a:lvl1pPr>
          </a:lstStyle>
          <a:p>
            <a:endParaRPr lang="it-IT"/>
          </a:p>
        </p:txBody>
      </p:sp>
      <p:cxnSp>
        <p:nvCxnSpPr>
          <p:cNvPr id="10" name="Connettore diritto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8850" name="AutoShape 2" descr="C++ - Wikipedia"/>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1" name="Picture 2" descr="Academy Java Standard Accenture – 18 Marzo 2019 / 29 Marzo 2019 | Tiziano  Serritella | Freelance Consulting">
            <a:extLst>
              <a:ext uri="{FF2B5EF4-FFF2-40B4-BE49-F238E27FC236}">
                <a16:creationId xmlns:a16="http://schemas.microsoft.com/office/drawing/2014/main" id="{98F2705F-5359-42AC-8368-4233C036E50D}"/>
              </a:ext>
            </a:extLst>
          </p:cNvPr>
          <p:cNvPicPr>
            <a:picLocks noChangeAspect="1" noChangeArrowheads="1"/>
          </p:cNvPicPr>
          <p:nvPr userDrawn="1"/>
        </p:nvPicPr>
        <p:blipFill>
          <a:blip r:embed="rId14" cstate="print"/>
          <a:srcRect/>
          <a:stretch>
            <a:fillRect/>
          </a:stretch>
        </p:blipFill>
        <p:spPr bwMode="auto">
          <a:xfrm>
            <a:off x="138067" y="5894526"/>
            <a:ext cx="1187624" cy="7932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refactoring.guru/antipatterns/god-object"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refactoring.guru/antipatterns/god-object"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n.wikipedia.org/wiki/Finite-state_machi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it-IT" dirty="0"/>
              <a:t>Design </a:t>
            </a:r>
            <a:r>
              <a:rPr lang="it-IT" dirty="0" err="1"/>
              <a:t>Patterns</a:t>
            </a:r>
            <a:r>
              <a:rPr lang="it-IT" dirty="0"/>
              <a:t> </a:t>
            </a:r>
            <a:br>
              <a:rPr lang="it-IT" dirty="0"/>
            </a:br>
            <a:endParaRPr lang="it-IT" dirty="0"/>
          </a:p>
        </p:txBody>
      </p:sp>
      <p:sp>
        <p:nvSpPr>
          <p:cNvPr id="3" name="Sottotitolo 2"/>
          <p:cNvSpPr>
            <a:spLocks noGrp="1"/>
          </p:cNvSpPr>
          <p:nvPr>
            <p:ph type="subTitle" idx="1"/>
          </p:nvPr>
        </p:nvSpPr>
        <p:spPr/>
        <p:txBody>
          <a:bodyPr/>
          <a:lstStyle/>
          <a:p>
            <a:pPr algn="ctr"/>
            <a:r>
              <a:rPr lang="it-IT" dirty="0"/>
              <a:t>with </a:t>
            </a:r>
            <a:r>
              <a:rPr lang="it-IT" dirty="0" err="1"/>
              <a:t>JAva</a:t>
            </a:r>
            <a:endParaRPr lang="it-IT" dirty="0"/>
          </a:p>
        </p:txBody>
      </p:sp>
      <p:pic>
        <p:nvPicPr>
          <p:cNvPr id="18434" name="Picture 2" descr="Design Patterns - bgasparotto"/>
          <p:cNvPicPr>
            <a:picLocks noChangeAspect="1" noChangeArrowheads="1"/>
          </p:cNvPicPr>
          <p:nvPr/>
        </p:nvPicPr>
        <p:blipFill>
          <a:blip r:embed="rId2" cstate="print"/>
          <a:srcRect/>
          <a:stretch>
            <a:fillRect/>
          </a:stretch>
        </p:blipFill>
        <p:spPr bwMode="auto">
          <a:xfrm>
            <a:off x="1835696" y="3857624"/>
            <a:ext cx="5715000" cy="300037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dirty="0"/>
              <a:t>Design </a:t>
            </a:r>
            <a:r>
              <a:rPr lang="it-IT" dirty="0" err="1"/>
              <a:t>Patterns</a:t>
            </a:r>
            <a:endParaRPr lang="it-IT" dirty="0"/>
          </a:p>
        </p:txBody>
      </p:sp>
      <p:sp>
        <p:nvSpPr>
          <p:cNvPr id="5" name="Sottotitolo 4"/>
          <p:cNvSpPr>
            <a:spLocks noGrp="1"/>
          </p:cNvSpPr>
          <p:nvPr>
            <p:ph type="subTitle" idx="1"/>
          </p:nvPr>
        </p:nvSpPr>
        <p:spPr/>
        <p:txBody>
          <a:bodyPr/>
          <a:lstStyle/>
          <a:p>
            <a:endParaRPr lang="it-I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85000" lnSpcReduction="20000"/>
          </a:bodyPr>
          <a:lstStyle/>
          <a:p>
            <a:r>
              <a:rPr lang="en-US" dirty="0"/>
              <a:t>Typical solutions to commonly occurring problems in software design</a:t>
            </a:r>
          </a:p>
          <a:p>
            <a:r>
              <a:rPr lang="en-US" dirty="0"/>
              <a:t>You can’t just find a pattern and copy it into your program</a:t>
            </a:r>
          </a:p>
          <a:p>
            <a:pPr lvl="1"/>
            <a:r>
              <a:rPr lang="en-US" dirty="0"/>
              <a:t>The pattern is not a specific piece of code, but a general concept for solving a particular problem</a:t>
            </a:r>
          </a:p>
          <a:p>
            <a:pPr lvl="1"/>
            <a:r>
              <a:rPr lang="en-US" dirty="0"/>
              <a:t>You can follow the pattern details and implement a solution that suits the realities of your own program</a:t>
            </a:r>
          </a:p>
          <a:p>
            <a:r>
              <a:rPr lang="en-US" dirty="0"/>
              <a:t>Patterns are often confused with algorithms, because both concepts describe typical solutions to some known problems</a:t>
            </a:r>
          </a:p>
          <a:p>
            <a:pPr lvl="1"/>
            <a:r>
              <a:rPr lang="en-US" dirty="0"/>
              <a:t>While an algorithm always defines a clear set of actions that can achieve some goal, a pattern is a more high-level description of a solution</a:t>
            </a:r>
          </a:p>
          <a:p>
            <a:pPr lvl="1"/>
            <a:r>
              <a:rPr lang="en-US" dirty="0"/>
              <a:t>The code of the same pattern applied to two different programs may be different</a:t>
            </a:r>
          </a:p>
          <a:p>
            <a:endParaRPr lang="it-IT" dirty="0"/>
          </a:p>
        </p:txBody>
      </p:sp>
      <p:sp>
        <p:nvSpPr>
          <p:cNvPr id="2" name="Titolo 1"/>
          <p:cNvSpPr>
            <a:spLocks noGrp="1"/>
          </p:cNvSpPr>
          <p:nvPr>
            <p:ph type="title"/>
          </p:nvPr>
        </p:nvSpPr>
        <p:spPr/>
        <p:txBody>
          <a:bodyPr/>
          <a:lstStyle/>
          <a:p>
            <a:r>
              <a:rPr lang="it-IT" dirty="0" err="1"/>
              <a:t>What</a:t>
            </a:r>
            <a:r>
              <a:rPr lang="it-IT" dirty="0"/>
              <a:t>’s a Design Pattern?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77500" lnSpcReduction="20000"/>
          </a:bodyPr>
          <a:lstStyle/>
          <a:p>
            <a:r>
              <a:rPr lang="en-US" dirty="0"/>
              <a:t>Most patterns are described very formally so people can reproduce them in many contexts:</a:t>
            </a:r>
          </a:p>
          <a:p>
            <a:pPr lvl="1"/>
            <a:r>
              <a:rPr lang="en-US" dirty="0"/>
              <a:t>Intent of the pattern briefly describes both the problem and the solution</a:t>
            </a:r>
          </a:p>
          <a:p>
            <a:pPr lvl="1"/>
            <a:r>
              <a:rPr lang="en-US" dirty="0"/>
              <a:t>Motivation further explains the problem and the solution the pattern makes possible</a:t>
            </a:r>
          </a:p>
          <a:p>
            <a:pPr lvl="1"/>
            <a:r>
              <a:rPr lang="en-US" dirty="0"/>
              <a:t>Structure of classes shows each part of the pattern and how they are related</a:t>
            </a:r>
          </a:p>
          <a:p>
            <a:pPr lvl="1"/>
            <a:r>
              <a:rPr lang="en-US" dirty="0"/>
              <a:t>Code example in one of the popular programming languages makes it easier to grasp the idea behind the pattern</a:t>
            </a:r>
          </a:p>
          <a:p>
            <a:r>
              <a:rPr lang="en-US" dirty="0"/>
              <a:t>Some pattern catalogs list other useful details</a:t>
            </a:r>
          </a:p>
          <a:p>
            <a:pPr lvl="1"/>
            <a:r>
              <a:rPr lang="en-US" dirty="0"/>
              <a:t>applicability of the pattern</a:t>
            </a:r>
          </a:p>
          <a:p>
            <a:pPr lvl="1"/>
            <a:r>
              <a:rPr lang="en-US" dirty="0"/>
              <a:t>implementation steps </a:t>
            </a:r>
          </a:p>
          <a:p>
            <a:pPr lvl="1"/>
            <a:r>
              <a:rPr lang="en-US" dirty="0"/>
              <a:t>relations with other patterns</a:t>
            </a:r>
          </a:p>
          <a:p>
            <a:endParaRPr lang="en-US" dirty="0"/>
          </a:p>
          <a:p>
            <a:endParaRPr lang="it-IT" dirty="0"/>
          </a:p>
        </p:txBody>
      </p:sp>
      <p:sp>
        <p:nvSpPr>
          <p:cNvPr id="2" name="Titolo 1"/>
          <p:cNvSpPr>
            <a:spLocks noGrp="1"/>
          </p:cNvSpPr>
          <p:nvPr>
            <p:ph type="title"/>
          </p:nvPr>
        </p:nvSpPr>
        <p:spPr/>
        <p:txBody>
          <a:bodyPr/>
          <a:lstStyle/>
          <a:p>
            <a:r>
              <a:rPr lang="en-US" dirty="0"/>
              <a:t>pattern</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r>
              <a:rPr lang="en-US" dirty="0"/>
              <a:t>Christopher Alexander:</a:t>
            </a:r>
          </a:p>
          <a:p>
            <a:pPr algn="ctr">
              <a:buNone/>
            </a:pPr>
            <a:r>
              <a:rPr lang="en-US" dirty="0"/>
              <a:t>A Pattern Language: Towns, Buildings, Construction</a:t>
            </a:r>
          </a:p>
          <a:p>
            <a:pPr lvl="1"/>
            <a:r>
              <a:rPr lang="en-US" dirty="0"/>
              <a:t>The book describes a “language” for designing the urban environment</a:t>
            </a:r>
          </a:p>
          <a:p>
            <a:r>
              <a:rPr lang="en-US" dirty="0"/>
              <a:t>Erich Gamma, John </a:t>
            </a:r>
            <a:r>
              <a:rPr lang="en-US" dirty="0" err="1"/>
              <a:t>Vlissides</a:t>
            </a:r>
            <a:r>
              <a:rPr lang="en-US" dirty="0"/>
              <a:t>, Ralph Johnson, and Richard Helm (1994): </a:t>
            </a:r>
          </a:p>
          <a:p>
            <a:pPr algn="ctr">
              <a:buNone/>
            </a:pPr>
            <a:r>
              <a:rPr lang="en-US" dirty="0"/>
              <a:t>Design Patterns: Elements of Reusable </a:t>
            </a:r>
            <a:br>
              <a:rPr lang="en-US" dirty="0"/>
            </a:br>
            <a:r>
              <a:rPr lang="en-US" dirty="0"/>
              <a:t>Object-Oriented Software</a:t>
            </a:r>
            <a:endParaRPr lang="it-IT" dirty="0"/>
          </a:p>
        </p:txBody>
      </p:sp>
      <p:sp>
        <p:nvSpPr>
          <p:cNvPr id="2" name="Titolo 1"/>
          <p:cNvSpPr>
            <a:spLocks noGrp="1"/>
          </p:cNvSpPr>
          <p:nvPr>
            <p:ph type="title"/>
          </p:nvPr>
        </p:nvSpPr>
        <p:spPr/>
        <p:txBody>
          <a:bodyPr/>
          <a:lstStyle/>
          <a:p>
            <a:r>
              <a:rPr lang="it-IT" dirty="0" err="1"/>
              <a:t>Hystory</a:t>
            </a:r>
            <a:r>
              <a:rPr lang="it-IT" dirty="0"/>
              <a:t> </a:t>
            </a:r>
            <a:r>
              <a:rPr lang="it-IT" dirty="0" err="1"/>
              <a:t>of</a:t>
            </a:r>
            <a:r>
              <a:rPr lang="it-IT" dirty="0"/>
              <a:t> </a:t>
            </a:r>
            <a:r>
              <a:rPr lang="it-IT" dirty="0" err="1"/>
              <a:t>Patterns</a:t>
            </a: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a:t>Toolkit </a:t>
            </a:r>
            <a:r>
              <a:rPr lang="it-IT" dirty="0" err="1"/>
              <a:t>of</a:t>
            </a:r>
            <a:r>
              <a:rPr lang="it-IT" dirty="0"/>
              <a:t> </a:t>
            </a:r>
            <a:r>
              <a:rPr lang="it-IT" dirty="0" err="1"/>
              <a:t>tried</a:t>
            </a:r>
            <a:r>
              <a:rPr lang="it-IT" dirty="0"/>
              <a:t> and </a:t>
            </a:r>
            <a:r>
              <a:rPr lang="it-IT" dirty="0" err="1"/>
              <a:t>tested</a:t>
            </a:r>
            <a:r>
              <a:rPr lang="it-IT" dirty="0"/>
              <a:t> </a:t>
            </a:r>
            <a:r>
              <a:rPr lang="it-IT" dirty="0" err="1"/>
              <a:t>solutions</a:t>
            </a:r>
            <a:r>
              <a:rPr lang="it-IT" dirty="0"/>
              <a:t> </a:t>
            </a:r>
            <a:r>
              <a:rPr lang="it-IT" dirty="0" err="1"/>
              <a:t>to</a:t>
            </a:r>
            <a:r>
              <a:rPr lang="it-IT" dirty="0"/>
              <a:t> common </a:t>
            </a:r>
            <a:r>
              <a:rPr lang="it-IT" dirty="0" err="1"/>
              <a:t>problems</a:t>
            </a:r>
            <a:r>
              <a:rPr lang="it-IT" dirty="0"/>
              <a:t> in software design</a:t>
            </a:r>
          </a:p>
          <a:p>
            <a:r>
              <a:rPr lang="en-US" dirty="0"/>
              <a:t>Define a common language that you and your teammates can use to communicate more efficiently</a:t>
            </a:r>
            <a:endParaRPr lang="it-IT" dirty="0"/>
          </a:p>
        </p:txBody>
      </p:sp>
      <p:sp>
        <p:nvSpPr>
          <p:cNvPr id="2" name="Titolo 1"/>
          <p:cNvSpPr>
            <a:spLocks noGrp="1"/>
          </p:cNvSpPr>
          <p:nvPr>
            <p:ph type="title"/>
          </p:nvPr>
        </p:nvSpPr>
        <p:spPr/>
        <p:txBody>
          <a:bodyPr/>
          <a:lstStyle/>
          <a:p>
            <a:r>
              <a:rPr lang="it-IT" dirty="0" err="1"/>
              <a:t>Why</a:t>
            </a:r>
            <a:r>
              <a:rPr lang="it-IT" dirty="0"/>
              <a:t> </a:t>
            </a:r>
            <a:r>
              <a:rPr lang="it-IT" dirty="0" err="1"/>
              <a:t>Learn</a:t>
            </a:r>
            <a:r>
              <a:rPr lang="it-IT" dirty="0"/>
              <a:t> </a:t>
            </a:r>
            <a:r>
              <a:rPr lang="it-IT" dirty="0" err="1"/>
              <a:t>Patterns</a:t>
            </a: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a:t>Weak</a:t>
            </a:r>
            <a:r>
              <a:rPr lang="it-IT" dirty="0"/>
              <a:t> </a:t>
            </a:r>
            <a:r>
              <a:rPr lang="it-IT" dirty="0" err="1"/>
              <a:t>programming</a:t>
            </a:r>
            <a:r>
              <a:rPr lang="it-IT" dirty="0"/>
              <a:t> </a:t>
            </a:r>
            <a:r>
              <a:rPr lang="it-IT" dirty="0" err="1"/>
              <a:t>language</a:t>
            </a:r>
            <a:endParaRPr lang="it-IT" dirty="0"/>
          </a:p>
          <a:p>
            <a:pPr lvl="1"/>
            <a:r>
              <a:rPr lang="it-IT" dirty="0"/>
              <a:t>The </a:t>
            </a:r>
            <a:r>
              <a:rPr lang="it-IT" dirty="0" err="1"/>
              <a:t>programming</a:t>
            </a:r>
            <a:r>
              <a:rPr lang="it-IT" dirty="0"/>
              <a:t> </a:t>
            </a:r>
            <a:r>
              <a:rPr lang="it-IT" dirty="0" err="1"/>
              <a:t>language</a:t>
            </a:r>
            <a:r>
              <a:rPr lang="it-IT" dirty="0"/>
              <a:t> </a:t>
            </a:r>
            <a:r>
              <a:rPr lang="it-IT" dirty="0" err="1"/>
              <a:t>must</a:t>
            </a:r>
            <a:r>
              <a:rPr lang="it-IT" dirty="0"/>
              <a:t> </a:t>
            </a:r>
            <a:r>
              <a:rPr lang="it-IT" dirty="0" err="1"/>
              <a:t>to</a:t>
            </a:r>
            <a:r>
              <a:rPr lang="it-IT" dirty="0"/>
              <a:t> </a:t>
            </a:r>
            <a:r>
              <a:rPr lang="it-IT" dirty="0" err="1"/>
              <a:t>have</a:t>
            </a:r>
            <a:r>
              <a:rPr lang="it-IT" dirty="0"/>
              <a:t> the </a:t>
            </a:r>
            <a:r>
              <a:rPr lang="it-IT" dirty="0" err="1"/>
              <a:t>necessary</a:t>
            </a:r>
            <a:r>
              <a:rPr lang="it-IT" dirty="0"/>
              <a:t> </a:t>
            </a:r>
            <a:r>
              <a:rPr lang="it-IT" dirty="0" err="1"/>
              <a:t>level</a:t>
            </a:r>
            <a:r>
              <a:rPr lang="it-IT" dirty="0"/>
              <a:t> </a:t>
            </a:r>
            <a:r>
              <a:rPr lang="it-IT" dirty="0" err="1"/>
              <a:t>of</a:t>
            </a:r>
            <a:r>
              <a:rPr lang="it-IT" dirty="0"/>
              <a:t> </a:t>
            </a:r>
            <a:r>
              <a:rPr lang="it-IT" dirty="0" err="1"/>
              <a:t>abstraction</a:t>
            </a:r>
            <a:endParaRPr lang="it-IT" dirty="0"/>
          </a:p>
          <a:p>
            <a:r>
              <a:rPr lang="it-IT" dirty="0" err="1"/>
              <a:t>Inefficient</a:t>
            </a:r>
            <a:r>
              <a:rPr lang="it-IT" dirty="0"/>
              <a:t> </a:t>
            </a:r>
            <a:r>
              <a:rPr lang="it-IT" dirty="0" err="1"/>
              <a:t>solutions</a:t>
            </a:r>
            <a:endParaRPr lang="it-IT" dirty="0"/>
          </a:p>
          <a:p>
            <a:pPr lvl="1"/>
            <a:r>
              <a:rPr lang="en-US" dirty="0"/>
              <a:t>Patterns try to systematize approaches that are already widely used</a:t>
            </a:r>
          </a:p>
          <a:p>
            <a:r>
              <a:rPr lang="en-US" dirty="0"/>
              <a:t>Unjustified use: “If all you have is a hammer, everything looks like a nail”</a:t>
            </a:r>
            <a:endParaRPr lang="it-IT" dirty="0"/>
          </a:p>
          <a:p>
            <a:endParaRPr lang="it-IT" dirty="0"/>
          </a:p>
        </p:txBody>
      </p:sp>
      <p:sp>
        <p:nvSpPr>
          <p:cNvPr id="2" name="Titolo 1"/>
          <p:cNvSpPr>
            <a:spLocks noGrp="1"/>
          </p:cNvSpPr>
          <p:nvPr>
            <p:ph type="title"/>
          </p:nvPr>
        </p:nvSpPr>
        <p:spPr/>
        <p:txBody>
          <a:bodyPr/>
          <a:lstStyle/>
          <a:p>
            <a:r>
              <a:rPr lang="it-IT" dirty="0" err="1"/>
              <a:t>Criticism</a:t>
            </a:r>
            <a:r>
              <a:rPr lang="it-IT" dirty="0"/>
              <a:t> </a:t>
            </a:r>
            <a:r>
              <a:rPr lang="it-IT" dirty="0" err="1"/>
              <a:t>of</a:t>
            </a:r>
            <a:r>
              <a:rPr lang="it-IT" dirty="0"/>
              <a:t> </a:t>
            </a:r>
            <a:r>
              <a:rPr lang="it-IT" dirty="0" err="1"/>
              <a:t>Patterns</a:t>
            </a:r>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a:t>Patterns</a:t>
            </a:r>
            <a:r>
              <a:rPr lang="it-IT" dirty="0"/>
              <a:t> </a:t>
            </a:r>
            <a:r>
              <a:rPr lang="it-IT" dirty="0" err="1"/>
              <a:t>differ</a:t>
            </a:r>
            <a:r>
              <a:rPr lang="it-IT" dirty="0"/>
              <a:t> </a:t>
            </a:r>
            <a:r>
              <a:rPr lang="it-IT" dirty="0" err="1"/>
              <a:t>by</a:t>
            </a:r>
            <a:endParaRPr lang="it-IT" dirty="0"/>
          </a:p>
          <a:p>
            <a:pPr lvl="1"/>
            <a:r>
              <a:rPr lang="it-IT" dirty="0" err="1"/>
              <a:t>Complexity</a:t>
            </a:r>
            <a:endParaRPr lang="it-IT" dirty="0"/>
          </a:p>
          <a:p>
            <a:pPr lvl="1"/>
            <a:r>
              <a:rPr lang="it-IT" dirty="0" err="1"/>
              <a:t>Level</a:t>
            </a:r>
            <a:r>
              <a:rPr lang="it-IT" dirty="0"/>
              <a:t> </a:t>
            </a:r>
            <a:r>
              <a:rPr lang="it-IT" dirty="0" err="1"/>
              <a:t>of</a:t>
            </a:r>
            <a:r>
              <a:rPr lang="it-IT" dirty="0"/>
              <a:t> </a:t>
            </a:r>
            <a:r>
              <a:rPr lang="it-IT" dirty="0" err="1"/>
              <a:t>detail</a:t>
            </a:r>
            <a:endParaRPr lang="it-IT" dirty="0"/>
          </a:p>
          <a:p>
            <a:pPr lvl="1"/>
            <a:r>
              <a:rPr lang="it-IT" dirty="0"/>
              <a:t>Scale </a:t>
            </a:r>
            <a:r>
              <a:rPr lang="it-IT" dirty="0" err="1"/>
              <a:t>of</a:t>
            </a:r>
            <a:r>
              <a:rPr lang="it-IT" dirty="0"/>
              <a:t> </a:t>
            </a:r>
            <a:r>
              <a:rPr lang="it-IT" dirty="0" err="1"/>
              <a:t>applicability</a:t>
            </a:r>
            <a:endParaRPr lang="it-IT" dirty="0"/>
          </a:p>
          <a:p>
            <a:r>
              <a:rPr lang="it-IT" dirty="0" err="1"/>
              <a:t>Basical</a:t>
            </a:r>
            <a:r>
              <a:rPr lang="it-IT" dirty="0"/>
              <a:t> </a:t>
            </a:r>
            <a:r>
              <a:rPr lang="it-IT" dirty="0" err="1"/>
              <a:t>classification</a:t>
            </a:r>
            <a:endParaRPr lang="it-IT" dirty="0"/>
          </a:p>
          <a:p>
            <a:pPr lvl="1"/>
            <a:r>
              <a:rPr lang="it-IT" dirty="0" err="1"/>
              <a:t>Idiom</a:t>
            </a:r>
            <a:endParaRPr lang="it-IT" dirty="0"/>
          </a:p>
          <a:p>
            <a:pPr lvl="1"/>
            <a:r>
              <a:rPr lang="it-IT" dirty="0" err="1"/>
              <a:t>Achitectural</a:t>
            </a:r>
            <a:endParaRPr lang="it-IT" dirty="0"/>
          </a:p>
        </p:txBody>
      </p:sp>
      <p:sp>
        <p:nvSpPr>
          <p:cNvPr id="2" name="Titolo 1"/>
          <p:cNvSpPr>
            <a:spLocks noGrp="1"/>
          </p:cNvSpPr>
          <p:nvPr>
            <p:ph type="title"/>
          </p:nvPr>
        </p:nvSpPr>
        <p:spPr/>
        <p:txBody>
          <a:bodyPr/>
          <a:lstStyle/>
          <a:p>
            <a:r>
              <a:rPr lang="it-IT" dirty="0" err="1"/>
              <a:t>Classification</a:t>
            </a:r>
            <a:r>
              <a:rPr lang="it-IT" dirty="0"/>
              <a:t> </a:t>
            </a:r>
            <a:r>
              <a:rPr lang="it-IT" dirty="0" err="1"/>
              <a:t>of</a:t>
            </a:r>
            <a:r>
              <a:rPr lang="it-IT" dirty="0"/>
              <a:t> </a:t>
            </a:r>
            <a:r>
              <a:rPr lang="it-IT" dirty="0" err="1"/>
              <a:t>Patterns</a:t>
            </a:r>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lnSpcReduction="10000"/>
          </a:bodyPr>
          <a:lstStyle/>
          <a:p>
            <a:r>
              <a:rPr lang="en-US" dirty="0"/>
              <a:t>All patterns can be categorized by their intent:</a:t>
            </a:r>
          </a:p>
          <a:p>
            <a:pPr lvl="1"/>
            <a:r>
              <a:rPr lang="en-US" dirty="0"/>
              <a:t>Creational Patterns</a:t>
            </a:r>
          </a:p>
          <a:p>
            <a:pPr lvl="2"/>
            <a:r>
              <a:rPr lang="en-US" dirty="0"/>
              <a:t>Provide object creation mechanisms that increase flexibility and reuse of existing code</a:t>
            </a:r>
          </a:p>
          <a:p>
            <a:pPr lvl="1"/>
            <a:r>
              <a:rPr lang="en-US" dirty="0"/>
              <a:t>Structural Patterns</a:t>
            </a:r>
          </a:p>
          <a:p>
            <a:pPr lvl="2"/>
            <a:r>
              <a:rPr lang="en-US" dirty="0"/>
              <a:t>explain how to assemble objects and classes into larger structures, while keeping the structures flexible and efficient</a:t>
            </a:r>
          </a:p>
          <a:p>
            <a:pPr lvl="1"/>
            <a:r>
              <a:rPr lang="en-US" dirty="0"/>
              <a:t>Behavioral Patterns</a:t>
            </a:r>
          </a:p>
          <a:p>
            <a:pPr lvl="2"/>
            <a:r>
              <a:rPr lang="en-US" dirty="0"/>
              <a:t>take care of effective communication and the assignment of responsibilities between objects</a:t>
            </a:r>
            <a:endParaRPr lang="it-IT" dirty="0"/>
          </a:p>
        </p:txBody>
      </p:sp>
      <p:sp>
        <p:nvSpPr>
          <p:cNvPr id="2" name="Titolo 1"/>
          <p:cNvSpPr>
            <a:spLocks noGrp="1"/>
          </p:cNvSpPr>
          <p:nvPr>
            <p:ph type="title"/>
          </p:nvPr>
        </p:nvSpPr>
        <p:spPr/>
        <p:txBody>
          <a:bodyPr/>
          <a:lstStyle/>
          <a:p>
            <a:r>
              <a:rPr lang="it-IT" dirty="0" err="1"/>
              <a:t>Classification</a:t>
            </a:r>
            <a:r>
              <a:rPr lang="it-IT" dirty="0"/>
              <a:t> </a:t>
            </a:r>
            <a:r>
              <a:rPr lang="it-IT" dirty="0" err="1"/>
              <a:t>of</a:t>
            </a:r>
            <a:r>
              <a:rPr lang="it-IT" dirty="0"/>
              <a:t> </a:t>
            </a:r>
            <a:r>
              <a:rPr lang="it-IT" dirty="0" err="1"/>
              <a:t>Patterns</a:t>
            </a:r>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13"/>
          <p:cNvSpPr/>
          <p:nvPr/>
        </p:nvSpPr>
        <p:spPr>
          <a:xfrm>
            <a:off x="5148064" y="1556792"/>
            <a:ext cx="3024336"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a:p>
        </p:txBody>
      </p:sp>
      <p:sp>
        <p:nvSpPr>
          <p:cNvPr id="13" name="Rettangolo 12"/>
          <p:cNvSpPr/>
          <p:nvPr/>
        </p:nvSpPr>
        <p:spPr>
          <a:xfrm>
            <a:off x="3202316" y="1556792"/>
            <a:ext cx="1801732" cy="4536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b="1"/>
          </a:p>
        </p:txBody>
      </p:sp>
      <p:sp>
        <p:nvSpPr>
          <p:cNvPr id="12" name="Rettangolo 11"/>
          <p:cNvSpPr/>
          <p:nvPr/>
        </p:nvSpPr>
        <p:spPr>
          <a:xfrm>
            <a:off x="1322447" y="1556792"/>
            <a:ext cx="1737385" cy="45365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b="1"/>
          </a:p>
        </p:txBody>
      </p:sp>
      <p:sp>
        <p:nvSpPr>
          <p:cNvPr id="8" name="Segnaposto testo 7"/>
          <p:cNvSpPr>
            <a:spLocks noGrp="1"/>
          </p:cNvSpPr>
          <p:nvPr>
            <p:ph type="body" idx="1"/>
          </p:nvPr>
        </p:nvSpPr>
        <p:spPr>
          <a:xfrm>
            <a:off x="1369942" y="1584199"/>
            <a:ext cx="1680698" cy="620665"/>
          </a:xfrm>
        </p:spPr>
        <p:txBody>
          <a:bodyPr anchor="ctr">
            <a:normAutofit/>
          </a:bodyPr>
          <a:lstStyle/>
          <a:p>
            <a:pPr algn="ctr"/>
            <a:r>
              <a:rPr lang="it-IT" sz="1700" dirty="0" err="1"/>
              <a:t>Creational</a:t>
            </a:r>
            <a:endParaRPr lang="it-IT" sz="1700" dirty="0"/>
          </a:p>
        </p:txBody>
      </p:sp>
      <p:pic>
        <p:nvPicPr>
          <p:cNvPr id="1027" name="Picture 3"/>
          <p:cNvPicPr>
            <a:picLocks noGrp="1" noChangeAspect="1" noChangeArrowheads="1"/>
          </p:cNvPicPr>
          <p:nvPr>
            <p:ph sz="half" idx="2"/>
          </p:nvPr>
        </p:nvPicPr>
        <p:blipFill>
          <a:blip r:embed="rId2" cstate="print"/>
          <a:stretch>
            <a:fillRect/>
          </a:stretch>
        </p:blipFill>
        <p:spPr bwMode="auto">
          <a:xfrm>
            <a:off x="3405588" y="2250804"/>
            <a:ext cx="1395189" cy="3833339"/>
          </a:xfrm>
          <a:prstGeom prst="rect">
            <a:avLst/>
          </a:prstGeom>
          <a:noFill/>
          <a:ln w="9525">
            <a:noFill/>
            <a:miter lim="800000"/>
            <a:headEnd/>
            <a:tailEnd/>
          </a:ln>
          <a:effectLst/>
        </p:spPr>
      </p:pic>
      <p:sp>
        <p:nvSpPr>
          <p:cNvPr id="9" name="Segnaposto testo 8"/>
          <p:cNvSpPr>
            <a:spLocks noGrp="1"/>
          </p:cNvSpPr>
          <p:nvPr>
            <p:ph type="body" sz="quarter" idx="3"/>
          </p:nvPr>
        </p:nvSpPr>
        <p:spPr>
          <a:xfrm>
            <a:off x="3321819" y="1584199"/>
            <a:ext cx="1608690" cy="620665"/>
          </a:xfrm>
        </p:spPr>
        <p:txBody>
          <a:bodyPr anchor="ctr">
            <a:normAutofit/>
          </a:bodyPr>
          <a:lstStyle/>
          <a:p>
            <a:pPr algn="ctr"/>
            <a:r>
              <a:rPr lang="it-IT" sz="1700" dirty="0" err="1"/>
              <a:t>Structural</a:t>
            </a:r>
            <a:endParaRPr lang="it-IT" dirty="0"/>
          </a:p>
        </p:txBody>
      </p:sp>
      <p:pic>
        <p:nvPicPr>
          <p:cNvPr id="1026" name="Picture 2"/>
          <p:cNvPicPr>
            <a:picLocks noGrp="1" noChangeAspect="1" noChangeArrowheads="1"/>
          </p:cNvPicPr>
          <p:nvPr>
            <p:ph sz="quarter" idx="4"/>
          </p:nvPr>
        </p:nvPicPr>
        <p:blipFill>
          <a:blip r:embed="rId3" cstate="print"/>
          <a:stretch>
            <a:fillRect/>
          </a:stretch>
        </p:blipFill>
        <p:spPr bwMode="auto">
          <a:xfrm>
            <a:off x="1491415" y="2227728"/>
            <a:ext cx="1399448" cy="3083375"/>
          </a:xfrm>
          <a:prstGeom prst="rect">
            <a:avLst/>
          </a:prstGeom>
          <a:noFill/>
          <a:ln w="9525">
            <a:noFill/>
            <a:miter lim="800000"/>
            <a:headEnd/>
            <a:tailEnd/>
          </a:ln>
          <a:effectLst/>
        </p:spPr>
      </p:pic>
      <p:sp>
        <p:nvSpPr>
          <p:cNvPr id="2" name="Titolo 1"/>
          <p:cNvSpPr>
            <a:spLocks noGrp="1"/>
          </p:cNvSpPr>
          <p:nvPr>
            <p:ph type="title"/>
          </p:nvPr>
        </p:nvSpPr>
        <p:spPr>
          <a:xfrm>
            <a:off x="970773" y="804521"/>
            <a:ext cx="7202456" cy="608256"/>
          </a:xfrm>
        </p:spPr>
        <p:txBody>
          <a:bodyPr/>
          <a:lstStyle/>
          <a:p>
            <a:r>
              <a:rPr lang="it-IT" dirty="0" err="1"/>
              <a:t>Classification</a:t>
            </a:r>
            <a:r>
              <a:rPr lang="it-IT" dirty="0"/>
              <a:t> </a:t>
            </a:r>
            <a:r>
              <a:rPr lang="it-IT" dirty="0" err="1"/>
              <a:t>of</a:t>
            </a:r>
            <a:r>
              <a:rPr lang="it-IT" dirty="0"/>
              <a:t> </a:t>
            </a:r>
            <a:r>
              <a:rPr lang="it-IT" dirty="0" err="1"/>
              <a:t>Patterns</a:t>
            </a:r>
            <a:endParaRPr lang="it-IT" dirty="0"/>
          </a:p>
        </p:txBody>
      </p:sp>
      <p:pic>
        <p:nvPicPr>
          <p:cNvPr id="1028" name="Picture 4"/>
          <p:cNvPicPr>
            <a:picLocks noChangeAspect="1" noChangeArrowheads="1"/>
          </p:cNvPicPr>
          <p:nvPr/>
        </p:nvPicPr>
        <p:blipFill>
          <a:blip r:embed="rId4" cstate="print"/>
          <a:srcRect/>
          <a:stretch>
            <a:fillRect/>
          </a:stretch>
        </p:blipFill>
        <p:spPr bwMode="auto">
          <a:xfrm>
            <a:off x="5187873" y="2204864"/>
            <a:ext cx="2944719" cy="3162616"/>
          </a:xfrm>
          <a:prstGeom prst="rect">
            <a:avLst/>
          </a:prstGeom>
          <a:noFill/>
          <a:ln w="9525">
            <a:noFill/>
            <a:miter lim="800000"/>
            <a:headEnd/>
            <a:tailEnd/>
          </a:ln>
          <a:effectLst/>
        </p:spPr>
      </p:pic>
      <p:sp>
        <p:nvSpPr>
          <p:cNvPr id="11" name="Segnaposto testo 8"/>
          <p:cNvSpPr txBox="1">
            <a:spLocks/>
          </p:cNvSpPr>
          <p:nvPr/>
        </p:nvSpPr>
        <p:spPr>
          <a:xfrm>
            <a:off x="5771623" y="1656207"/>
            <a:ext cx="1968730" cy="62066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it-IT" sz="1700" cap="all" dirty="0" err="1">
                <a:solidFill>
                  <a:schemeClr val="accent1"/>
                </a:solidFill>
              </a:rPr>
              <a:t>Behavioral</a:t>
            </a:r>
            <a:endParaRPr lang="it-IT" sz="1700" cap="all"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err="1"/>
              <a:t>Factory</a:t>
            </a:r>
            <a:r>
              <a:rPr lang="it-IT" dirty="0"/>
              <a:t> </a:t>
            </a:r>
            <a:r>
              <a:rPr lang="it-IT" dirty="0" err="1"/>
              <a:t>Method</a:t>
            </a:r>
            <a:endParaRPr lang="it-IT" dirty="0"/>
          </a:p>
          <a:p>
            <a:r>
              <a:rPr lang="it-IT" dirty="0" err="1"/>
              <a:t>Abstract</a:t>
            </a:r>
            <a:r>
              <a:rPr lang="it-IT" dirty="0"/>
              <a:t> </a:t>
            </a:r>
            <a:r>
              <a:rPr lang="it-IT" dirty="0" err="1"/>
              <a:t>Factory</a:t>
            </a:r>
            <a:endParaRPr lang="it-IT" dirty="0"/>
          </a:p>
          <a:p>
            <a:r>
              <a:rPr lang="it-IT" dirty="0"/>
              <a:t>Builder</a:t>
            </a:r>
          </a:p>
          <a:p>
            <a:r>
              <a:rPr lang="it-IT" dirty="0" err="1"/>
              <a:t>Prototype</a:t>
            </a:r>
            <a:endParaRPr lang="it-IT" dirty="0"/>
          </a:p>
          <a:p>
            <a:r>
              <a:rPr lang="it-IT" dirty="0"/>
              <a:t>Singleton</a:t>
            </a:r>
          </a:p>
        </p:txBody>
      </p:sp>
      <p:sp>
        <p:nvSpPr>
          <p:cNvPr id="7" name="Titolo 6"/>
          <p:cNvSpPr>
            <a:spLocks noGrp="1"/>
          </p:cNvSpPr>
          <p:nvPr>
            <p:ph type="title"/>
          </p:nvPr>
        </p:nvSpPr>
        <p:spPr/>
        <p:txBody>
          <a:bodyPr/>
          <a:lstStyle/>
          <a:p>
            <a:r>
              <a:rPr lang="it-IT" dirty="0" err="1"/>
              <a:t>Creational</a:t>
            </a:r>
            <a:r>
              <a:rPr lang="it-IT" dirty="0"/>
              <a:t> Design </a:t>
            </a:r>
            <a:r>
              <a:rPr lang="it-IT" dirty="0" err="1"/>
              <a:t>Patterns</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SOLID Design Principle using Swift | by Santosh Botre | codeburst"/>
          <p:cNvPicPr>
            <a:picLocks noGrp="1" noChangeAspect="1" noChangeArrowheads="1"/>
          </p:cNvPicPr>
          <p:nvPr>
            <p:ph idx="1"/>
          </p:nvPr>
        </p:nvPicPr>
        <p:blipFill>
          <a:blip r:embed="rId2" cstate="print"/>
          <a:stretch>
            <a:fillRect/>
          </a:stretch>
        </p:blipFill>
        <p:spPr bwMode="auto">
          <a:xfrm>
            <a:off x="2059403" y="2016125"/>
            <a:ext cx="5025194" cy="3449638"/>
          </a:xfrm>
          <a:prstGeom prst="rect">
            <a:avLst/>
          </a:prstGeom>
          <a:noFill/>
        </p:spPr>
      </p:pic>
      <p:sp>
        <p:nvSpPr>
          <p:cNvPr id="2" name="Titolo 1"/>
          <p:cNvSpPr>
            <a:spLocks noGrp="1"/>
          </p:cNvSpPr>
          <p:nvPr>
            <p:ph type="title"/>
          </p:nvPr>
        </p:nvSpPr>
        <p:spPr/>
        <p:txBody>
          <a:bodyPr/>
          <a:lstStyle/>
          <a:p>
            <a:r>
              <a:rPr lang="it-IT" dirty="0"/>
              <a:t>SOLID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dirty="0" err="1"/>
              <a:t>Intent</a:t>
            </a:r>
            <a:endParaRPr lang="it-IT" dirty="0"/>
          </a:p>
          <a:p>
            <a:pPr lvl="1"/>
            <a:r>
              <a:rPr lang="en-US" dirty="0"/>
              <a:t>Factory Method is a creational design pattern that provides an interface for creating objects in a </a:t>
            </a:r>
            <a:r>
              <a:rPr lang="en-US" dirty="0" err="1"/>
              <a:t>superclass</a:t>
            </a:r>
            <a:r>
              <a:rPr lang="en-US" dirty="0"/>
              <a:t>, but allows subclasses to alter the type of objects that will be created</a:t>
            </a:r>
          </a:p>
          <a:p>
            <a:r>
              <a:rPr lang="en-US" dirty="0"/>
              <a:t>Problem</a:t>
            </a:r>
          </a:p>
          <a:p>
            <a:pPr lvl="1"/>
            <a:r>
              <a:rPr lang="en-US" dirty="0"/>
              <a:t>Your application must add another type of entity without continuously make changes again and again </a:t>
            </a:r>
            <a:endParaRPr lang="en-US" sz="1600" dirty="0"/>
          </a:p>
          <a:p>
            <a:endParaRPr lang="it-IT" dirty="0"/>
          </a:p>
        </p:txBody>
      </p:sp>
      <p:sp>
        <p:nvSpPr>
          <p:cNvPr id="2" name="Titolo 1"/>
          <p:cNvSpPr>
            <a:spLocks noGrp="1"/>
          </p:cNvSpPr>
          <p:nvPr>
            <p:ph type="title"/>
          </p:nvPr>
        </p:nvSpPr>
        <p:spPr/>
        <p:txBody>
          <a:bodyPr/>
          <a:lstStyle/>
          <a:p>
            <a:r>
              <a:rPr lang="it-IT" dirty="0" err="1"/>
              <a:t>Factory</a:t>
            </a:r>
            <a:r>
              <a:rPr lang="it-IT" dirty="0"/>
              <a:t> </a:t>
            </a:r>
            <a:r>
              <a:rPr lang="it-IT" dirty="0" err="1"/>
              <a:t>Method</a:t>
            </a:r>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actory method - Wikipedia"/>
          <p:cNvPicPr>
            <a:picLocks noGrp="1" noChangeAspect="1" noChangeArrowheads="1"/>
          </p:cNvPicPr>
          <p:nvPr>
            <p:ph idx="1"/>
          </p:nvPr>
        </p:nvPicPr>
        <p:blipFill>
          <a:blip r:embed="rId2" cstate="print"/>
          <a:stretch>
            <a:fillRect/>
          </a:stretch>
        </p:blipFill>
        <p:spPr bwMode="auto">
          <a:xfrm>
            <a:off x="1648578" y="2016125"/>
            <a:ext cx="5846844"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a:t>Factory</a:t>
            </a:r>
            <a:r>
              <a:rPr lang="it-IT" dirty="0"/>
              <a:t> </a:t>
            </a:r>
            <a:r>
              <a:rPr lang="it-IT" dirty="0" err="1"/>
              <a:t>Method</a:t>
            </a:r>
            <a:r>
              <a:rPr lang="it-IT" dirty="0"/>
              <a:t> - </a:t>
            </a:r>
            <a:r>
              <a:rPr lang="it-IT" dirty="0" err="1"/>
              <a:t>Structure</a:t>
            </a: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chemeClr val="accent3">
                  <a:lumMod val="75000"/>
                </a:schemeClr>
              </a:buClr>
              <a:buFont typeface="Wingdings" pitchFamily="2" charset="2"/>
              <a:buChar char="ü"/>
            </a:pPr>
            <a:r>
              <a:rPr lang="en-US" dirty="0"/>
              <a:t>You avoid </a:t>
            </a:r>
            <a:r>
              <a:rPr lang="en-US" b="1" dirty="0"/>
              <a:t>tight coupling </a:t>
            </a:r>
            <a:r>
              <a:rPr lang="en-US" dirty="0"/>
              <a:t>between the creator and the concrete products.</a:t>
            </a:r>
          </a:p>
          <a:p>
            <a:pPr>
              <a:buClr>
                <a:schemeClr val="accent3">
                  <a:lumMod val="75000"/>
                </a:schemeClr>
              </a:buClr>
              <a:buFont typeface="Wingdings" pitchFamily="2" charset="2"/>
              <a:buChar char="ü"/>
            </a:pPr>
            <a:r>
              <a:rPr lang="en-US" dirty="0"/>
              <a:t> </a:t>
            </a:r>
            <a:r>
              <a:rPr lang="en-US" b="1" dirty="0"/>
              <a:t>Single Responsibility Principle</a:t>
            </a:r>
          </a:p>
          <a:p>
            <a:pPr lvl="1"/>
            <a:r>
              <a:rPr lang="en-US" dirty="0"/>
              <a:t>You can move the product creation code into one place in the program, making the code easier to support.</a:t>
            </a:r>
          </a:p>
          <a:p>
            <a:pPr>
              <a:buClr>
                <a:schemeClr val="accent3">
                  <a:lumMod val="75000"/>
                </a:schemeClr>
              </a:buClr>
              <a:buFont typeface="Wingdings" pitchFamily="2" charset="2"/>
              <a:buChar char="ü"/>
            </a:pPr>
            <a:r>
              <a:rPr lang="en-US" dirty="0"/>
              <a:t> </a:t>
            </a:r>
            <a:r>
              <a:rPr lang="en-US" b="1" dirty="0"/>
              <a:t>Open/Closed Principle</a:t>
            </a:r>
          </a:p>
          <a:p>
            <a:pPr lvl="1"/>
            <a:r>
              <a:rPr lang="en-US" dirty="0"/>
              <a:t>You can introduce new types of products into the program without breaking existing client code.</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code may become more complicated </a:t>
            </a:r>
          </a:p>
          <a:p>
            <a:pPr lvl="1"/>
            <a:r>
              <a:rPr lang="en-US" dirty="0"/>
              <a:t>You need to introduce a lot of new subclasses to implement the pattern</a:t>
            </a:r>
          </a:p>
          <a:p>
            <a:pPr lvl="1"/>
            <a:r>
              <a:rPr lang="en-US" dirty="0"/>
              <a:t>The best case scenario is when you’re introducing the pattern into an existing hierarchy of creator classes</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r>
              <a:rPr lang="en-US" dirty="0"/>
              <a:t>The Abstract Factory pattern is pretty common in C++ code</a:t>
            </a:r>
          </a:p>
          <a:p>
            <a:pPr lvl="1"/>
            <a:r>
              <a:rPr lang="en-US" dirty="0"/>
              <a:t>Many frameworks and libraries use it to provide a way to extend and customize their standard components</a:t>
            </a:r>
          </a:p>
          <a:p>
            <a:r>
              <a:rPr lang="en-US" dirty="0"/>
              <a:t>The pattern is easy to recognize by methods, which return a factory object</a:t>
            </a:r>
          </a:p>
          <a:p>
            <a:pPr lvl="1"/>
            <a:r>
              <a:rPr lang="en-US" dirty="0"/>
              <a:t>Then, the factory is used for creating specific sub-components</a:t>
            </a:r>
          </a:p>
          <a:p>
            <a:endParaRPr lang="it-IT" dirty="0"/>
          </a:p>
        </p:txBody>
      </p:sp>
      <p:sp>
        <p:nvSpPr>
          <p:cNvPr id="2" name="Titolo 1"/>
          <p:cNvSpPr>
            <a:spLocks noGrp="1"/>
          </p:cNvSpPr>
          <p:nvPr>
            <p:ph type="title"/>
          </p:nvPr>
        </p:nvSpPr>
        <p:spPr/>
        <p:txBody>
          <a:bodyPr/>
          <a:lstStyle/>
          <a:p>
            <a:r>
              <a:rPr lang="it-IT" dirty="0" err="1"/>
              <a:t>Abstract</a:t>
            </a:r>
            <a:r>
              <a:rPr lang="it-IT" dirty="0"/>
              <a:t> </a:t>
            </a:r>
            <a:r>
              <a:rPr lang="it-IT" dirty="0" err="1"/>
              <a:t>Factory</a:t>
            </a: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Abstract factory - Wikipedia"/>
          <p:cNvPicPr>
            <a:picLocks noGrp="1" noChangeAspect="1" noChangeArrowheads="1"/>
          </p:cNvPicPr>
          <p:nvPr>
            <p:ph idx="1"/>
          </p:nvPr>
        </p:nvPicPr>
        <p:blipFill>
          <a:blip r:embed="rId2" cstate="print"/>
          <a:stretch>
            <a:fillRect/>
          </a:stretch>
        </p:blipFill>
        <p:spPr bwMode="auto">
          <a:xfrm>
            <a:off x="1965521" y="2016125"/>
            <a:ext cx="5212957"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a:t>Abstract</a:t>
            </a:r>
            <a:r>
              <a:rPr lang="it-IT" dirty="0"/>
              <a:t> </a:t>
            </a:r>
            <a:r>
              <a:rPr lang="it-IT" dirty="0" err="1"/>
              <a:t>Factory</a:t>
            </a:r>
            <a:r>
              <a:rPr lang="it-IT" dirty="0"/>
              <a:t> - </a:t>
            </a:r>
            <a:r>
              <a:rPr lang="it-IT" dirty="0" err="1"/>
              <a:t>Structure</a:t>
            </a: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chemeClr val="accent3">
                  <a:lumMod val="75000"/>
                </a:schemeClr>
              </a:buClr>
              <a:buFont typeface="Wingdings" pitchFamily="2" charset="2"/>
              <a:buChar char="ü"/>
            </a:pPr>
            <a:r>
              <a:rPr lang="en-US" dirty="0"/>
              <a:t>You can be sure that the products you’re getting from a factory are compatible with each other. </a:t>
            </a:r>
          </a:p>
          <a:p>
            <a:pPr>
              <a:buClr>
                <a:schemeClr val="accent3">
                  <a:lumMod val="75000"/>
                </a:schemeClr>
              </a:buClr>
              <a:buFont typeface="Wingdings" pitchFamily="2" charset="2"/>
              <a:buChar char="ü"/>
            </a:pPr>
            <a:r>
              <a:rPr lang="en-US" dirty="0"/>
              <a:t>You avoid tight coupling between concrete products and client code.</a:t>
            </a:r>
          </a:p>
          <a:p>
            <a:pPr>
              <a:buClr>
                <a:schemeClr val="accent3">
                  <a:lumMod val="75000"/>
                </a:schemeClr>
              </a:buClr>
              <a:buFont typeface="Wingdings" pitchFamily="2" charset="2"/>
              <a:buChar char="ü"/>
            </a:pPr>
            <a:r>
              <a:rPr lang="en-US" b="1" dirty="0"/>
              <a:t>Single Responsibility Principle</a:t>
            </a:r>
          </a:p>
          <a:p>
            <a:pPr lvl="1"/>
            <a:r>
              <a:rPr lang="en-US" dirty="0"/>
              <a:t>You can extract the product creation code into one place, making the code easier to support. </a:t>
            </a:r>
          </a:p>
          <a:p>
            <a:pPr>
              <a:buClr>
                <a:schemeClr val="accent3">
                  <a:lumMod val="75000"/>
                </a:schemeClr>
              </a:buClr>
              <a:buFont typeface="Wingdings" pitchFamily="2" charset="2"/>
              <a:buChar char="ü"/>
            </a:pPr>
            <a:r>
              <a:rPr lang="en-US" dirty="0"/>
              <a:t> </a:t>
            </a:r>
            <a:r>
              <a:rPr lang="en-US" b="1" dirty="0"/>
              <a:t>Open/Closed Principle</a:t>
            </a:r>
          </a:p>
          <a:p>
            <a:pPr lvl="1"/>
            <a:r>
              <a:rPr lang="en-US" dirty="0"/>
              <a:t>You can introduce new types of products into the program without breaking existing client code.</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code may become more complicated than it should be</a:t>
            </a:r>
          </a:p>
          <a:p>
            <a:pPr lvl="1"/>
            <a:r>
              <a:rPr lang="en-US" dirty="0"/>
              <a:t>a lot of new interfaces and classes are introduced along with the pattern.</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normAutofit lnSpcReduction="10000"/>
          </a:bodyPr>
          <a:lstStyle/>
          <a:p>
            <a:r>
              <a:rPr lang="en-US" b="1" dirty="0"/>
              <a:t>Intent</a:t>
            </a:r>
          </a:p>
          <a:p>
            <a:pPr lvl="1"/>
            <a:r>
              <a:rPr lang="en-US" dirty="0"/>
              <a:t>Lets you construct complex objects step by step. The pattern allows you to produce different types and representations of an object using the same construction code.</a:t>
            </a:r>
          </a:p>
          <a:p>
            <a:r>
              <a:rPr lang="en-US" b="1" dirty="0"/>
              <a:t>Problem</a:t>
            </a:r>
          </a:p>
          <a:p>
            <a:pPr lvl="1"/>
            <a:r>
              <a:rPr lang="en-US" dirty="0"/>
              <a:t>Imagine a complex object that requires laborious, step-by-step initialization of many fields and nested objects: initialization code is usually buried inside a monstrous constructor with lots of parameters. </a:t>
            </a:r>
            <a:br>
              <a:rPr lang="en-US" dirty="0"/>
            </a:br>
            <a:endParaRPr lang="it-IT" dirty="0"/>
          </a:p>
        </p:txBody>
      </p:sp>
      <p:sp>
        <p:nvSpPr>
          <p:cNvPr id="5" name="Titolo 4"/>
          <p:cNvSpPr>
            <a:spLocks noGrp="1"/>
          </p:cNvSpPr>
          <p:nvPr>
            <p:ph type="title"/>
          </p:nvPr>
        </p:nvSpPr>
        <p:spPr/>
        <p:txBody>
          <a:bodyPr/>
          <a:lstStyle/>
          <a:p>
            <a:r>
              <a:rPr lang="it-IT" dirty="0"/>
              <a:t>Builder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Builder pattern - Wikipedia"/>
          <p:cNvPicPr>
            <a:picLocks noGrp="1" noChangeAspect="1" noChangeArrowheads="1"/>
          </p:cNvPicPr>
          <p:nvPr>
            <p:ph idx="1"/>
          </p:nvPr>
        </p:nvPicPr>
        <p:blipFill>
          <a:blip r:embed="rId2" cstate="print"/>
          <a:stretch>
            <a:fillRect/>
          </a:stretch>
        </p:blipFill>
        <p:spPr bwMode="auto">
          <a:xfrm>
            <a:off x="2190750" y="2926556"/>
            <a:ext cx="4762500" cy="1628775"/>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a:t>Builder - </a:t>
            </a:r>
            <a:r>
              <a:rPr lang="it-IT" dirty="0" err="1"/>
              <a:t>Structure</a:t>
            </a:r>
            <a:endParaRPr lang="it-IT"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chemeClr val="accent3">
                  <a:lumMod val="75000"/>
                </a:schemeClr>
              </a:buClr>
              <a:buFont typeface="Wingdings" pitchFamily="2" charset="2"/>
              <a:buChar char="ü"/>
            </a:pPr>
            <a:r>
              <a:rPr lang="en-US" dirty="0"/>
              <a:t>You can construct objects step-by-step, defer construction steps or run steps recursively. </a:t>
            </a:r>
          </a:p>
          <a:p>
            <a:pPr>
              <a:buClr>
                <a:schemeClr val="accent3">
                  <a:lumMod val="75000"/>
                </a:schemeClr>
              </a:buClr>
              <a:buFont typeface="Wingdings" pitchFamily="2" charset="2"/>
              <a:buChar char="ü"/>
            </a:pPr>
            <a:r>
              <a:rPr lang="en-US" dirty="0"/>
              <a:t>You can reuse the same construction code when building various representations of products.</a:t>
            </a:r>
          </a:p>
          <a:p>
            <a:pPr>
              <a:buClr>
                <a:schemeClr val="accent3">
                  <a:lumMod val="75000"/>
                </a:schemeClr>
              </a:buClr>
              <a:buFont typeface="Wingdings" pitchFamily="2" charset="2"/>
              <a:buChar char="ü"/>
            </a:pPr>
            <a:r>
              <a:rPr lang="en-US" b="1" dirty="0"/>
              <a:t>Single Responsibility Principle</a:t>
            </a:r>
          </a:p>
          <a:p>
            <a:pPr lvl="1"/>
            <a:r>
              <a:rPr lang="en-US" dirty="0"/>
              <a:t>You can isolate complex construction code from the business logic of the product. </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overall complexity of the code increases since the pattern requires creating multiple new classes</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copy existing objects without making your code dependent on their classes.</a:t>
            </a:r>
          </a:p>
          <a:p>
            <a:r>
              <a:rPr lang="en-US" b="1" dirty="0"/>
              <a:t>Problem</a:t>
            </a:r>
          </a:p>
          <a:p>
            <a:pPr lvl="1"/>
            <a:r>
              <a:rPr lang="en-US" dirty="0"/>
              <a:t>You want to create an exact copy of an existing object.</a:t>
            </a:r>
          </a:p>
          <a:p>
            <a:pPr lvl="2"/>
            <a:r>
              <a:rPr lang="en-US" dirty="0"/>
              <a:t>Some of the object’s fields may be private and not visible from outside of the object itself.</a:t>
            </a:r>
            <a:br>
              <a:rPr lang="en-US" dirty="0"/>
            </a:br>
            <a:endParaRPr lang="it-IT" dirty="0"/>
          </a:p>
        </p:txBody>
      </p:sp>
      <p:sp>
        <p:nvSpPr>
          <p:cNvPr id="2" name="Titolo 1"/>
          <p:cNvSpPr>
            <a:spLocks noGrp="1"/>
          </p:cNvSpPr>
          <p:nvPr>
            <p:ph type="title"/>
          </p:nvPr>
        </p:nvSpPr>
        <p:spPr/>
        <p:txBody>
          <a:bodyPr/>
          <a:lstStyle/>
          <a:p>
            <a:r>
              <a:rPr lang="it-IT" dirty="0" err="1"/>
              <a:t>Prototype</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Single </a:t>
            </a:r>
            <a:r>
              <a:rPr lang="it-IT" dirty="0" err="1"/>
              <a:t>Responsability</a:t>
            </a:r>
            <a:r>
              <a:rPr lang="it-IT" dirty="0"/>
              <a:t> PRINCIPLE</a:t>
            </a:r>
          </a:p>
        </p:txBody>
      </p:sp>
      <p:sp>
        <p:nvSpPr>
          <p:cNvPr id="3" name="Segnaposto contenuto 2"/>
          <p:cNvSpPr>
            <a:spLocks noGrp="1"/>
          </p:cNvSpPr>
          <p:nvPr>
            <p:ph type="body" idx="1"/>
          </p:nvPr>
        </p:nvSpPr>
        <p:spPr/>
        <p:txBody>
          <a:bodyPr/>
          <a:lstStyle/>
          <a:p>
            <a:r>
              <a:rPr lang="en-US" dirty="0"/>
              <a:t>A class should have one and only one reason to change, meaning that a class should have only one job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Prototype pattern - Wikipedia"/>
          <p:cNvPicPr>
            <a:picLocks noGrp="1" noChangeAspect="1" noChangeArrowheads="1"/>
          </p:cNvPicPr>
          <p:nvPr>
            <p:ph idx="1"/>
          </p:nvPr>
        </p:nvPicPr>
        <p:blipFill>
          <a:blip r:embed="rId2" cstate="print"/>
          <a:stretch>
            <a:fillRect/>
          </a:stretch>
        </p:blipFill>
        <p:spPr bwMode="auto">
          <a:xfrm>
            <a:off x="1343025" y="2455069"/>
            <a:ext cx="6457950" cy="2571750"/>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err="1"/>
              <a:t>Prototype</a:t>
            </a:r>
            <a:r>
              <a:rPr lang="it-IT" dirty="0"/>
              <a:t> - </a:t>
            </a:r>
            <a:r>
              <a:rPr lang="it-IT" dirty="0" err="1"/>
              <a:t>Structure</a:t>
            </a:r>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chemeClr val="accent3">
                  <a:lumMod val="75000"/>
                </a:schemeClr>
              </a:buClr>
              <a:buFont typeface="Wingdings" pitchFamily="2" charset="2"/>
              <a:buChar char="ü"/>
            </a:pPr>
            <a:r>
              <a:rPr lang="en-US" dirty="0"/>
              <a:t>You can clone objects without coupling to their concrete classes.</a:t>
            </a:r>
          </a:p>
          <a:p>
            <a:pPr>
              <a:buClr>
                <a:schemeClr val="accent3">
                  <a:lumMod val="75000"/>
                </a:schemeClr>
              </a:buClr>
              <a:buFont typeface="Wingdings" pitchFamily="2" charset="2"/>
              <a:buChar char="ü"/>
            </a:pPr>
            <a:r>
              <a:rPr lang="en-US" dirty="0"/>
              <a:t>You can get rid of repeated initialization code in favor of cloning pre-built prototypes.</a:t>
            </a:r>
          </a:p>
          <a:p>
            <a:pPr>
              <a:buClr>
                <a:schemeClr val="accent3">
                  <a:lumMod val="75000"/>
                </a:schemeClr>
              </a:buClr>
              <a:buFont typeface="Wingdings" pitchFamily="2" charset="2"/>
              <a:buChar char="ü"/>
            </a:pPr>
            <a:r>
              <a:rPr lang="en-US" dirty="0"/>
              <a:t>You can produce complex objects more conveniently.</a:t>
            </a:r>
          </a:p>
          <a:p>
            <a:pPr>
              <a:buClr>
                <a:schemeClr val="accent3">
                  <a:lumMod val="75000"/>
                </a:schemeClr>
              </a:buClr>
              <a:buFont typeface="Wingdings" pitchFamily="2" charset="2"/>
              <a:buChar char="ü"/>
            </a:pPr>
            <a:r>
              <a:rPr lang="en-US" dirty="0"/>
              <a:t>You get an alternative to inheritance when dealing with configuration presets for complex objects.</a:t>
            </a:r>
          </a:p>
          <a:p>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Cloning complex objects that have circular references might be very tricky.</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r>
              <a:rPr lang="en-US" b="1" dirty="0"/>
              <a:t>Intent</a:t>
            </a:r>
          </a:p>
          <a:p>
            <a:pPr lvl="1"/>
            <a:r>
              <a:rPr lang="en-US" dirty="0"/>
              <a:t>Lets you ensure that a class has only one instance, while providing a global access point to this instance.</a:t>
            </a:r>
          </a:p>
          <a:p>
            <a:r>
              <a:rPr lang="en-US" b="1" dirty="0"/>
              <a:t>Problem</a:t>
            </a:r>
          </a:p>
          <a:p>
            <a:pPr lvl="1"/>
            <a:r>
              <a:rPr lang="en-US" dirty="0"/>
              <a:t>The Singleton pattern solves two problems at the same time, violating the </a:t>
            </a:r>
            <a:r>
              <a:rPr lang="en-US" i="1" dirty="0"/>
              <a:t>Single Responsibility Principle</a:t>
            </a:r>
            <a:r>
              <a:rPr lang="en-US" dirty="0"/>
              <a:t>:</a:t>
            </a:r>
          </a:p>
          <a:p>
            <a:pPr lvl="2"/>
            <a:r>
              <a:rPr lang="en-US" b="1" dirty="0"/>
              <a:t>Ensure that a class has just a single instance</a:t>
            </a:r>
          </a:p>
          <a:p>
            <a:pPr lvl="2"/>
            <a:r>
              <a:rPr lang="en-US" b="1" dirty="0"/>
              <a:t>Provide a global access point to that instance</a:t>
            </a:r>
          </a:p>
          <a:p>
            <a:pPr lvl="2"/>
            <a:endParaRPr lang="en-US" dirty="0"/>
          </a:p>
          <a:p>
            <a:endParaRPr lang="it-IT" dirty="0"/>
          </a:p>
        </p:txBody>
      </p:sp>
      <p:sp>
        <p:nvSpPr>
          <p:cNvPr id="2" name="Titolo 1"/>
          <p:cNvSpPr>
            <a:spLocks noGrp="1"/>
          </p:cNvSpPr>
          <p:nvPr>
            <p:ph type="title"/>
          </p:nvPr>
        </p:nvSpPr>
        <p:spPr/>
        <p:txBody>
          <a:bodyPr/>
          <a:lstStyle/>
          <a:p>
            <a:r>
              <a:rPr lang="it-IT" dirty="0"/>
              <a:t>Singleton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Singleton pattern - Wikipedia"/>
          <p:cNvPicPr>
            <a:picLocks noGrp="1" noChangeAspect="1" noChangeArrowheads="1"/>
          </p:cNvPicPr>
          <p:nvPr>
            <p:ph idx="1"/>
          </p:nvPr>
        </p:nvPicPr>
        <p:blipFill>
          <a:blip r:embed="rId2" cstate="print"/>
          <a:stretch>
            <a:fillRect/>
          </a:stretch>
        </p:blipFill>
        <p:spPr bwMode="auto">
          <a:xfrm>
            <a:off x="1697301" y="2016125"/>
            <a:ext cx="5749397" cy="3449638"/>
          </a:xfrm>
          <a:prstGeom prst="rect">
            <a:avLst/>
          </a:prstGeom>
          <a:ln>
            <a:noFill/>
          </a:ln>
          <a:effectLst>
            <a:outerShdw blurRad="190500" algn="tl" rotWithShape="0">
              <a:srgbClr val="000000">
                <a:alpha val="70000"/>
              </a:srgbClr>
            </a:outerShdw>
          </a:effectLst>
        </p:spPr>
      </p:pic>
      <p:sp>
        <p:nvSpPr>
          <p:cNvPr id="2" name="Titolo 1"/>
          <p:cNvSpPr>
            <a:spLocks noGrp="1"/>
          </p:cNvSpPr>
          <p:nvPr>
            <p:ph type="title"/>
          </p:nvPr>
        </p:nvSpPr>
        <p:spPr/>
        <p:txBody>
          <a:bodyPr/>
          <a:lstStyle/>
          <a:p>
            <a:r>
              <a:rPr lang="it-IT" dirty="0"/>
              <a:t>Singleton - </a:t>
            </a:r>
            <a:r>
              <a:rPr lang="it-IT" dirty="0" err="1"/>
              <a:t>Structure</a:t>
            </a:r>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92500" lnSpcReduction="10000"/>
          </a:bodyPr>
          <a:lstStyle/>
          <a:p>
            <a:pPr>
              <a:buClr>
                <a:schemeClr val="accent3">
                  <a:lumMod val="75000"/>
                </a:schemeClr>
              </a:buClr>
              <a:buFont typeface="Wingdings" pitchFamily="2" charset="2"/>
              <a:buChar char="ü"/>
            </a:pPr>
            <a:r>
              <a:rPr lang="en-US" dirty="0"/>
              <a:t>You can be sure that a class has only a single instance.</a:t>
            </a:r>
          </a:p>
          <a:p>
            <a:pPr>
              <a:buClr>
                <a:schemeClr val="accent3">
                  <a:lumMod val="75000"/>
                </a:schemeClr>
              </a:buClr>
              <a:buFont typeface="Wingdings" pitchFamily="2" charset="2"/>
              <a:buChar char="ü"/>
            </a:pPr>
            <a:r>
              <a:rPr lang="en-US" dirty="0"/>
              <a:t>You gain a global access point to that instance.</a:t>
            </a:r>
          </a:p>
          <a:p>
            <a:pPr>
              <a:buClr>
                <a:schemeClr val="accent3">
                  <a:lumMod val="75000"/>
                </a:schemeClr>
              </a:buClr>
              <a:buFont typeface="Wingdings" pitchFamily="2" charset="2"/>
              <a:buChar char="ü"/>
            </a:pPr>
            <a:r>
              <a:rPr lang="en-US" dirty="0"/>
              <a:t>You can produce complex objects more conveniently.</a:t>
            </a:r>
          </a:p>
          <a:p>
            <a:pPr>
              <a:buClr>
                <a:schemeClr val="accent3">
                  <a:lumMod val="75000"/>
                </a:schemeClr>
              </a:buClr>
              <a:buFont typeface="Wingdings" pitchFamily="2" charset="2"/>
              <a:buChar char="ü"/>
            </a:pPr>
            <a:r>
              <a:rPr lang="en-US" dirty="0"/>
              <a:t>The singleton object is initialized only when it’s requested for the first time.</a:t>
            </a:r>
          </a:p>
          <a:p>
            <a:endParaRPr lang="it-IT" dirty="0"/>
          </a:p>
        </p:txBody>
      </p:sp>
      <p:sp>
        <p:nvSpPr>
          <p:cNvPr id="5" name="Segnaposto contenuto 4"/>
          <p:cNvSpPr>
            <a:spLocks noGrp="1"/>
          </p:cNvSpPr>
          <p:nvPr>
            <p:ph sz="half" idx="2"/>
          </p:nvPr>
        </p:nvSpPr>
        <p:spPr/>
        <p:txBody>
          <a:bodyPr>
            <a:normAutofit fontScale="70000" lnSpcReduction="20000"/>
          </a:bodyPr>
          <a:lstStyle/>
          <a:p>
            <a:pPr>
              <a:buClr>
                <a:srgbClr val="FF0000"/>
              </a:buClr>
              <a:buFont typeface="Calibri" pitchFamily="34" charset="0"/>
              <a:buChar char="×"/>
            </a:pPr>
            <a:r>
              <a:rPr lang="en-US" dirty="0"/>
              <a:t>Violates the </a:t>
            </a:r>
            <a:r>
              <a:rPr lang="en-US" i="1" dirty="0"/>
              <a:t>Single Responsibility Principle</a:t>
            </a:r>
            <a:r>
              <a:rPr lang="en-US" dirty="0"/>
              <a:t>. The pattern solves two problems at the time.</a:t>
            </a:r>
          </a:p>
          <a:p>
            <a:pPr>
              <a:buClr>
                <a:srgbClr val="FF0000"/>
              </a:buClr>
              <a:buFont typeface="Calibri" pitchFamily="34" charset="0"/>
              <a:buChar char="×"/>
            </a:pPr>
            <a:r>
              <a:rPr lang="en-US" dirty="0"/>
              <a:t>The Singleton pattern can mask bad design, for instance, when the components of the program know too much about each other.</a:t>
            </a:r>
          </a:p>
          <a:p>
            <a:pPr>
              <a:buClr>
                <a:srgbClr val="FF0000"/>
              </a:buClr>
              <a:buFont typeface="Calibri" pitchFamily="34" charset="0"/>
              <a:buChar char="×"/>
            </a:pPr>
            <a:r>
              <a:rPr lang="en-US" dirty="0"/>
              <a:t>The pattern requires special treatment in a multithreaded environment so that multiple threads won’t create a singleton object several times.</a:t>
            </a:r>
          </a:p>
          <a:p>
            <a:pPr>
              <a:buClr>
                <a:srgbClr val="FF0000"/>
              </a:buClr>
              <a:buFont typeface="Calibri" pitchFamily="34" charset="0"/>
              <a:buChar char="×"/>
            </a:pPr>
            <a:r>
              <a:rPr lang="en-US" dirty="0"/>
              <a:t>It may be difficult to unit test the client code.</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1"/>
          </p:nvPr>
        </p:nvSpPr>
        <p:spPr/>
        <p:txBody>
          <a:bodyPr/>
          <a:lstStyle/>
          <a:p>
            <a:r>
              <a:rPr lang="it-IT" sz="3200" dirty="0" err="1"/>
              <a:t>Adapter</a:t>
            </a:r>
            <a:endParaRPr lang="it-IT" sz="3200" dirty="0"/>
          </a:p>
          <a:p>
            <a:r>
              <a:rPr lang="it-IT" sz="3200" dirty="0"/>
              <a:t>Bridge</a:t>
            </a:r>
          </a:p>
          <a:p>
            <a:r>
              <a:rPr lang="it-IT" sz="3200" dirty="0"/>
              <a:t>Composite</a:t>
            </a:r>
          </a:p>
          <a:p>
            <a:r>
              <a:rPr lang="it-IT" sz="3200" dirty="0" err="1"/>
              <a:t>Decorator</a:t>
            </a:r>
            <a:endParaRPr lang="it-IT" sz="3200" dirty="0"/>
          </a:p>
          <a:p>
            <a:endParaRPr lang="it-IT" sz="3200" dirty="0"/>
          </a:p>
        </p:txBody>
      </p:sp>
      <p:sp>
        <p:nvSpPr>
          <p:cNvPr id="5" name="Segnaposto contenuto 4"/>
          <p:cNvSpPr>
            <a:spLocks noGrp="1"/>
          </p:cNvSpPr>
          <p:nvPr>
            <p:ph sz="half" idx="2"/>
          </p:nvPr>
        </p:nvSpPr>
        <p:spPr/>
        <p:txBody>
          <a:bodyPr>
            <a:normAutofit/>
          </a:bodyPr>
          <a:lstStyle/>
          <a:p>
            <a:r>
              <a:rPr lang="it-IT" sz="3200" dirty="0" err="1"/>
              <a:t>Façade</a:t>
            </a:r>
            <a:endParaRPr lang="it-IT" sz="3200" dirty="0"/>
          </a:p>
          <a:p>
            <a:r>
              <a:rPr lang="it-IT" sz="3200" dirty="0" err="1"/>
              <a:t>Flyweight</a:t>
            </a:r>
            <a:endParaRPr lang="it-IT" sz="3200" dirty="0"/>
          </a:p>
          <a:p>
            <a:r>
              <a:rPr lang="it-IT" sz="3200" dirty="0"/>
              <a:t>Proxy</a:t>
            </a:r>
          </a:p>
        </p:txBody>
      </p:sp>
      <p:sp>
        <p:nvSpPr>
          <p:cNvPr id="2" name="Titolo 1"/>
          <p:cNvSpPr>
            <a:spLocks noGrp="1"/>
          </p:cNvSpPr>
          <p:nvPr>
            <p:ph type="title"/>
          </p:nvPr>
        </p:nvSpPr>
        <p:spPr/>
        <p:txBody>
          <a:bodyPr/>
          <a:lstStyle/>
          <a:p>
            <a:r>
              <a:rPr lang="it-IT" dirty="0" err="1"/>
              <a:t>Structural</a:t>
            </a:r>
            <a:r>
              <a:rPr lang="it-IT" dirty="0"/>
              <a:t> Design </a:t>
            </a:r>
            <a:r>
              <a:rPr lang="it-IT" dirty="0" err="1"/>
              <a:t>Patterns</a:t>
            </a:r>
            <a:endParaRPr lang="it-IT"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r>
              <a:rPr lang="en-US" b="1" dirty="0"/>
              <a:t>Intent</a:t>
            </a:r>
          </a:p>
          <a:p>
            <a:pPr lvl="1"/>
            <a:r>
              <a:rPr lang="en-US" dirty="0"/>
              <a:t>Allows objects with incompatible interfaces to collaborate.</a:t>
            </a:r>
          </a:p>
          <a:p>
            <a:r>
              <a:rPr lang="en-US" dirty="0"/>
              <a:t>Problem</a:t>
            </a:r>
          </a:p>
          <a:p>
            <a:pPr lvl="1"/>
            <a:r>
              <a:rPr lang="en-US" dirty="0"/>
              <a:t>Adapt interfaces of incompatibles types.</a:t>
            </a:r>
          </a:p>
          <a:p>
            <a:endParaRPr lang="it-IT" dirty="0"/>
          </a:p>
        </p:txBody>
      </p:sp>
      <p:sp>
        <p:nvSpPr>
          <p:cNvPr id="3" name="Titolo 2"/>
          <p:cNvSpPr>
            <a:spLocks noGrp="1"/>
          </p:cNvSpPr>
          <p:nvPr>
            <p:ph type="title"/>
          </p:nvPr>
        </p:nvSpPr>
        <p:spPr/>
        <p:txBody>
          <a:bodyPr/>
          <a:lstStyle/>
          <a:p>
            <a:r>
              <a:rPr lang="it-IT" dirty="0" err="1"/>
              <a:t>Adapter</a:t>
            </a:r>
            <a:endParaRPr lang="it-IT" dirty="0"/>
          </a:p>
        </p:txBody>
      </p:sp>
      <p:pic>
        <p:nvPicPr>
          <p:cNvPr id="84994" name="Picture 2" descr="Adapter design&amp;nbsp;pattern"/>
          <p:cNvPicPr>
            <a:picLocks noChangeAspect="1" noChangeArrowheads="1"/>
          </p:cNvPicPr>
          <p:nvPr/>
        </p:nvPicPr>
        <p:blipFill>
          <a:blip r:embed="rId2" cstate="print"/>
          <a:srcRect/>
          <a:stretch>
            <a:fillRect/>
          </a:stretch>
        </p:blipFill>
        <p:spPr bwMode="auto">
          <a:xfrm>
            <a:off x="3011488" y="3933056"/>
            <a:ext cx="3121024" cy="195064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Adapter</a:t>
            </a:r>
            <a:r>
              <a:rPr lang="it-IT" dirty="0"/>
              <a:t> - </a:t>
            </a:r>
            <a:r>
              <a:rPr lang="it-IT" dirty="0" err="1"/>
              <a:t>Structure</a:t>
            </a:r>
            <a:endParaRPr lang="it-IT" dirty="0"/>
          </a:p>
        </p:txBody>
      </p:sp>
      <p:pic>
        <p:nvPicPr>
          <p:cNvPr id="86018" name="Picture 2" descr="Adapter pattern - Wikipedia"/>
          <p:cNvPicPr>
            <a:picLocks noGrp="1" noChangeAspect="1" noChangeArrowheads="1"/>
          </p:cNvPicPr>
          <p:nvPr>
            <p:ph idx="1"/>
          </p:nvPr>
        </p:nvPicPr>
        <p:blipFill>
          <a:blip r:embed="rId2" cstate="print"/>
          <a:srcRect/>
          <a:stretch>
            <a:fillRect/>
          </a:stretch>
        </p:blipFill>
        <p:spPr bwMode="auto">
          <a:xfrm>
            <a:off x="1187624" y="2048757"/>
            <a:ext cx="6768752" cy="338437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rgbClr val="00B050"/>
              </a:buClr>
              <a:buFont typeface="Wingdings" pitchFamily="2" charset="2"/>
              <a:buChar char="ü"/>
            </a:pPr>
            <a:r>
              <a:rPr lang="en-US" dirty="0"/>
              <a:t>S</a:t>
            </a:r>
            <a:r>
              <a:rPr lang="en-US" i="1" dirty="0"/>
              <a:t>ingle Responsibility Principle</a:t>
            </a:r>
            <a:r>
              <a:rPr lang="en-US" dirty="0"/>
              <a:t>. You can separate the interface or data conversion code from the primary business logic of the program.</a:t>
            </a:r>
          </a:p>
          <a:p>
            <a:pPr>
              <a:buClr>
                <a:srgbClr val="00B050"/>
              </a:buClr>
              <a:buFont typeface="Wingdings" pitchFamily="2" charset="2"/>
              <a:buChar char="ü"/>
            </a:pPr>
            <a:r>
              <a:rPr lang="en-US" dirty="0"/>
              <a:t> </a:t>
            </a:r>
            <a:r>
              <a:rPr lang="en-US" i="1" dirty="0"/>
              <a:t>Open/Closed Principle</a:t>
            </a:r>
            <a:r>
              <a:rPr lang="en-US" dirty="0"/>
              <a:t>. You can introduce new types of adapters into the program without breaking the existing client code, as long as they work with the adapters through the client interface.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overall complexity of the code increases because you need to introduce a set of new interfaces and classes. Sometimes it’s simpler just to change the service class so that it matches the rest of your code.</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split a large class or a set of closely related classes into two separate hierarchies—abstraction and implementation—which can be developed independently of each other.</a:t>
            </a:r>
          </a:p>
          <a:p>
            <a:r>
              <a:rPr lang="en-US" b="1" dirty="0"/>
              <a:t>Problem</a:t>
            </a:r>
          </a:p>
          <a:p>
            <a:pPr lvl="1"/>
            <a:r>
              <a:rPr lang="en-US" i="1" dirty="0"/>
              <a:t>Abstraction?</a:t>
            </a:r>
            <a:r>
              <a:rPr lang="en-US" dirty="0"/>
              <a:t> </a:t>
            </a:r>
            <a:r>
              <a:rPr lang="en-US" i="1" dirty="0"/>
              <a:t>Implementation?</a:t>
            </a:r>
            <a:r>
              <a:rPr lang="en-US" dirty="0"/>
              <a:t> Sound scary? Stay calm!</a:t>
            </a:r>
          </a:p>
          <a:p>
            <a:endParaRPr lang="it-IT" dirty="0"/>
          </a:p>
        </p:txBody>
      </p:sp>
      <p:sp>
        <p:nvSpPr>
          <p:cNvPr id="4" name="Titolo 3"/>
          <p:cNvSpPr>
            <a:spLocks noGrp="1"/>
          </p:cNvSpPr>
          <p:nvPr>
            <p:ph type="title"/>
          </p:nvPr>
        </p:nvSpPr>
        <p:spPr/>
        <p:txBody>
          <a:bodyPr/>
          <a:lstStyle/>
          <a:p>
            <a:r>
              <a:rPr lang="it-IT" dirty="0"/>
              <a:t>Bridge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Open-Closed</a:t>
            </a:r>
            <a:r>
              <a:rPr lang="it-IT" dirty="0"/>
              <a:t> </a:t>
            </a:r>
            <a:r>
              <a:rPr lang="it-IT" dirty="0" err="1"/>
              <a:t>Principle</a:t>
            </a:r>
            <a:endParaRPr lang="it-IT" dirty="0"/>
          </a:p>
        </p:txBody>
      </p:sp>
      <p:sp>
        <p:nvSpPr>
          <p:cNvPr id="3" name="Segnaposto testo 2"/>
          <p:cNvSpPr>
            <a:spLocks noGrp="1"/>
          </p:cNvSpPr>
          <p:nvPr>
            <p:ph type="body" idx="1"/>
          </p:nvPr>
        </p:nvSpPr>
        <p:spPr/>
        <p:txBody>
          <a:bodyPr/>
          <a:lstStyle/>
          <a:p>
            <a:r>
              <a:rPr lang="en-US" dirty="0"/>
              <a:t>Objects or entities should be open for extension but closed for modification.</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p:txBody>
          <a:bodyPr/>
          <a:lstStyle/>
          <a:p>
            <a:r>
              <a:rPr lang="en-US" dirty="0" err="1"/>
              <a:t>GoF</a:t>
            </a:r>
            <a:r>
              <a:rPr lang="en-US" dirty="0"/>
              <a:t> book  introduces the terms </a:t>
            </a:r>
            <a:r>
              <a:rPr lang="en-US" i="1" dirty="0"/>
              <a:t>Abstraction</a:t>
            </a:r>
            <a:r>
              <a:rPr lang="en-US" dirty="0"/>
              <a:t> and </a:t>
            </a:r>
            <a:r>
              <a:rPr lang="en-US" i="1" dirty="0"/>
              <a:t>Implementation</a:t>
            </a:r>
            <a:r>
              <a:rPr lang="en-US" dirty="0"/>
              <a:t> as part of the Bridge definition.</a:t>
            </a:r>
          </a:p>
          <a:p>
            <a:r>
              <a:rPr lang="en-US" i="1" dirty="0"/>
              <a:t>Abstraction</a:t>
            </a:r>
            <a:r>
              <a:rPr lang="en-US" dirty="0"/>
              <a:t> (also called </a:t>
            </a:r>
            <a:r>
              <a:rPr lang="en-US" i="1" dirty="0"/>
              <a:t>interface</a:t>
            </a:r>
            <a:r>
              <a:rPr lang="en-US" dirty="0"/>
              <a:t>) is a high-level control layer for some entity. </a:t>
            </a:r>
          </a:p>
          <a:p>
            <a:r>
              <a:rPr lang="en-US" dirty="0"/>
              <a:t>It should delegate the work to the </a:t>
            </a:r>
            <a:r>
              <a:rPr lang="en-US" i="1" dirty="0"/>
              <a:t>implementation</a:t>
            </a:r>
            <a:r>
              <a:rPr lang="en-US" dirty="0"/>
              <a:t> layer (also called </a:t>
            </a:r>
            <a:r>
              <a:rPr lang="en-US" i="1" dirty="0"/>
              <a:t>platform</a:t>
            </a:r>
            <a:r>
              <a:rPr lang="en-US" dirty="0"/>
              <a:t>).</a:t>
            </a:r>
            <a:endParaRPr lang="it-IT" dirty="0"/>
          </a:p>
        </p:txBody>
      </p:sp>
      <p:sp>
        <p:nvSpPr>
          <p:cNvPr id="3" name="Titolo 2"/>
          <p:cNvSpPr>
            <a:spLocks noGrp="1"/>
          </p:cNvSpPr>
          <p:nvPr>
            <p:ph type="title"/>
          </p:nvPr>
        </p:nvSpPr>
        <p:spPr/>
        <p:txBody>
          <a:bodyPr/>
          <a:lstStyle/>
          <a:p>
            <a:r>
              <a:rPr lang="it-IT" dirty="0" err="1"/>
              <a:t>Abstract</a:t>
            </a:r>
            <a:r>
              <a:rPr lang="it-IT" dirty="0"/>
              <a:t> and </a:t>
            </a:r>
            <a:r>
              <a:rPr lang="it-IT" dirty="0" err="1"/>
              <a:t>Implementation</a:t>
            </a:r>
            <a:endParaRPr lang="it-IT"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Bridge - </a:t>
            </a:r>
            <a:r>
              <a:rPr lang="it-IT" dirty="0" err="1"/>
              <a:t>Structure</a:t>
            </a:r>
            <a:endParaRPr lang="it-IT" dirty="0"/>
          </a:p>
        </p:txBody>
      </p:sp>
      <p:pic>
        <p:nvPicPr>
          <p:cNvPr id="87042" name="Picture 2" descr="Bridge pattern - Wikipedia"/>
          <p:cNvPicPr>
            <a:picLocks noGrp="1" noChangeAspect="1" noChangeArrowheads="1"/>
          </p:cNvPicPr>
          <p:nvPr>
            <p:ph idx="1"/>
          </p:nvPr>
        </p:nvPicPr>
        <p:blipFill>
          <a:blip r:embed="rId3" cstate="print"/>
          <a:srcRect/>
          <a:stretch>
            <a:fillRect/>
          </a:stretch>
        </p:blipFill>
        <p:spPr bwMode="auto">
          <a:xfrm>
            <a:off x="923776" y="1916832"/>
            <a:ext cx="7296448" cy="364822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dirty="0"/>
              <a:t>You can create platform-independent classes and apps.</a:t>
            </a:r>
          </a:p>
          <a:p>
            <a:pPr>
              <a:buClr>
                <a:srgbClr val="00B050"/>
              </a:buClr>
              <a:buFont typeface="Wingdings" pitchFamily="2" charset="2"/>
              <a:buChar char="ü"/>
            </a:pPr>
            <a:r>
              <a:rPr lang="en-US" dirty="0"/>
              <a:t> The client code works with high-level abstractions. It isn’t exposed to the platform details.</a:t>
            </a:r>
          </a:p>
          <a:p>
            <a:pPr>
              <a:buClr>
                <a:srgbClr val="00B050"/>
              </a:buClr>
              <a:buFont typeface="Wingdings" pitchFamily="2" charset="2"/>
              <a:buChar char="ü"/>
            </a:pPr>
            <a:r>
              <a:rPr lang="en-US" i="1" dirty="0"/>
              <a:t>Open/Closed Principle</a:t>
            </a:r>
            <a:r>
              <a:rPr lang="en-US" dirty="0"/>
              <a:t>. You can introduce new abstractions and implementations independently from each other.</a:t>
            </a:r>
          </a:p>
          <a:p>
            <a:pPr>
              <a:buClr>
                <a:srgbClr val="00B050"/>
              </a:buClr>
              <a:buFont typeface="Wingdings" pitchFamily="2" charset="2"/>
              <a:buChar char="ü"/>
            </a:pPr>
            <a:r>
              <a:rPr lang="en-US" i="1" dirty="0"/>
              <a:t>Single Responsibility Principle</a:t>
            </a:r>
            <a:r>
              <a:rPr lang="en-US" dirty="0"/>
              <a:t>. You can focus on high-level logic in the abstraction and on platform details in the implementation.</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You might make the code more complicated by applying the pattern to a highly cohesive class.</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r>
              <a:rPr lang="en-US" b="1" dirty="0"/>
              <a:t>Intent</a:t>
            </a:r>
          </a:p>
          <a:p>
            <a:pPr lvl="1"/>
            <a:r>
              <a:rPr lang="en-US" dirty="0"/>
              <a:t>Lets you compose objects into tree structures and then work with these structures as if they were individual objects.</a:t>
            </a:r>
          </a:p>
          <a:p>
            <a:r>
              <a:rPr lang="en-US" b="1" dirty="0"/>
              <a:t>Problem</a:t>
            </a:r>
          </a:p>
          <a:p>
            <a:pPr lvl="1"/>
            <a:r>
              <a:rPr lang="en-US" dirty="0"/>
              <a:t>Pattern makes sense only when the core model of your app can be represented as a tree.</a:t>
            </a:r>
            <a:endParaRPr lang="it-IT" dirty="0"/>
          </a:p>
        </p:txBody>
      </p:sp>
      <p:sp>
        <p:nvSpPr>
          <p:cNvPr id="4" name="Titolo 3"/>
          <p:cNvSpPr>
            <a:spLocks noGrp="1"/>
          </p:cNvSpPr>
          <p:nvPr>
            <p:ph type="title"/>
          </p:nvPr>
        </p:nvSpPr>
        <p:spPr/>
        <p:txBody>
          <a:bodyPr/>
          <a:lstStyle/>
          <a:p>
            <a:r>
              <a:rPr lang="it-IT" dirty="0"/>
              <a:t>Composite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8"/>
          <p:cNvSpPr>
            <a:spLocks noGrp="1"/>
          </p:cNvSpPr>
          <p:nvPr>
            <p:ph sz="half" idx="2"/>
          </p:nvPr>
        </p:nvSpPr>
        <p:spPr>
          <a:xfrm>
            <a:off x="899592" y="2852936"/>
            <a:ext cx="7278281" cy="2756902"/>
          </a:xfrm>
        </p:spPr>
        <p:txBody>
          <a:bodyPr>
            <a:normAutofit fontScale="92500" lnSpcReduction="20000"/>
          </a:bodyPr>
          <a:lstStyle/>
          <a:p>
            <a:pPr indent="-180000"/>
            <a:r>
              <a:rPr lang="en-US" dirty="0"/>
              <a:t>Armies of most countries are structured </a:t>
            </a:r>
            <a:br>
              <a:rPr lang="en-US" dirty="0"/>
            </a:br>
            <a:r>
              <a:rPr lang="en-US" dirty="0"/>
              <a:t>as hierarchies. </a:t>
            </a:r>
          </a:p>
          <a:p>
            <a:pPr lvl="1" indent="-180000"/>
            <a:r>
              <a:rPr lang="en-US" dirty="0"/>
              <a:t>An army consists of several divisions; </a:t>
            </a:r>
          </a:p>
          <a:p>
            <a:pPr lvl="2" indent="-180000"/>
            <a:r>
              <a:rPr lang="en-US" dirty="0"/>
              <a:t>a division is a set of brigades,</a:t>
            </a:r>
          </a:p>
          <a:p>
            <a:pPr lvl="3" indent="-180000"/>
            <a:r>
              <a:rPr lang="en-US" dirty="0"/>
              <a:t>a brigade consists of platoons</a:t>
            </a:r>
          </a:p>
          <a:p>
            <a:pPr lvl="4" indent="-180000"/>
            <a:r>
              <a:rPr lang="en-US" dirty="0"/>
              <a:t>broken down into squads</a:t>
            </a:r>
          </a:p>
          <a:p>
            <a:pPr lvl="5" indent="-180000"/>
            <a:r>
              <a:rPr lang="en-US" dirty="0"/>
              <a:t>Finally, a squad is a small group of real soldiers. </a:t>
            </a:r>
          </a:p>
          <a:p>
            <a:r>
              <a:rPr lang="en-US" dirty="0"/>
              <a:t>Orders are given at the top of the hierarchy and passed down onto each level until every soldier knows what needs to be done.</a:t>
            </a:r>
            <a:endParaRPr lang="it-IT" dirty="0"/>
          </a:p>
        </p:txBody>
      </p:sp>
      <p:sp>
        <p:nvSpPr>
          <p:cNvPr id="3" name="Titolo 2"/>
          <p:cNvSpPr>
            <a:spLocks noGrp="1"/>
          </p:cNvSpPr>
          <p:nvPr>
            <p:ph type="title"/>
          </p:nvPr>
        </p:nvSpPr>
        <p:spPr/>
        <p:txBody>
          <a:bodyPr/>
          <a:lstStyle/>
          <a:p>
            <a:r>
              <a:rPr lang="it-IT" dirty="0"/>
              <a:t>COMPOSIT – </a:t>
            </a:r>
            <a:r>
              <a:rPr lang="it-IT" dirty="0" err="1"/>
              <a:t>Real</a:t>
            </a:r>
            <a:r>
              <a:rPr lang="it-IT" dirty="0"/>
              <a:t> World </a:t>
            </a:r>
            <a:r>
              <a:rPr lang="it-IT" dirty="0" err="1"/>
              <a:t>Analogy</a:t>
            </a:r>
            <a:endParaRPr lang="it-IT" dirty="0"/>
          </a:p>
        </p:txBody>
      </p:sp>
      <p:pic>
        <p:nvPicPr>
          <p:cNvPr id="96260" name="Picture 4" descr="An example of a military structure"/>
          <p:cNvPicPr>
            <a:picLocks noGrp="1" noChangeAspect="1" noChangeArrowheads="1"/>
          </p:cNvPicPr>
          <p:nvPr>
            <p:ph sz="half" idx="1"/>
          </p:nvPr>
        </p:nvPicPr>
        <p:blipFill>
          <a:blip r:embed="rId2" cstate="print"/>
          <a:srcRect/>
          <a:stretch>
            <a:fillRect/>
          </a:stretch>
        </p:blipFill>
        <p:spPr bwMode="auto">
          <a:xfrm>
            <a:off x="5292080" y="2009414"/>
            <a:ext cx="2857004" cy="2346824"/>
          </a:xfrm>
          <a:prstGeom prst="rect">
            <a:avLst/>
          </a:prstGeom>
          <a:ln w="88900" cap="sq" cmpd="thickThin">
            <a:solidFill>
              <a:schemeClr val="accent1"/>
            </a:solidFill>
            <a:prstDash val="solid"/>
            <a:miter lim="800000"/>
          </a:ln>
          <a:effectLst>
            <a:innerShdw blurRad="76200">
              <a:srgbClr val="000000"/>
            </a:inn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a:t>Composite - </a:t>
            </a:r>
            <a:r>
              <a:rPr lang="it-IT" dirty="0" err="1"/>
              <a:t>Structure</a:t>
            </a:r>
            <a:endParaRPr lang="it-IT" dirty="0"/>
          </a:p>
        </p:txBody>
      </p:sp>
      <p:pic>
        <p:nvPicPr>
          <p:cNvPr id="104450" name="Picture 2" descr="Composite pattern - Wikipedia"/>
          <p:cNvPicPr>
            <a:picLocks noGrp="1" noChangeAspect="1" noChangeArrowheads="1"/>
          </p:cNvPicPr>
          <p:nvPr>
            <p:ph idx="1"/>
          </p:nvPr>
        </p:nvPicPr>
        <p:blipFill>
          <a:blip r:embed="rId3" cstate="print"/>
          <a:srcRect/>
          <a:stretch>
            <a:fillRect/>
          </a:stretch>
        </p:blipFill>
        <p:spPr bwMode="auto">
          <a:xfrm>
            <a:off x="1475656" y="1738642"/>
            <a:ext cx="6192688" cy="400460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92500" lnSpcReduction="10000"/>
          </a:bodyPr>
          <a:lstStyle/>
          <a:p>
            <a:pPr>
              <a:buClr>
                <a:srgbClr val="00B050"/>
              </a:buClr>
              <a:buFont typeface="Wingdings" pitchFamily="2" charset="2"/>
              <a:buChar char="ü"/>
            </a:pPr>
            <a:r>
              <a:rPr lang="en-US" dirty="0"/>
              <a:t>You can work with complex tree structures more conveniently: use polymorphism and recursion to your advantage. </a:t>
            </a:r>
          </a:p>
          <a:p>
            <a:pPr>
              <a:buClr>
                <a:srgbClr val="00B050"/>
              </a:buClr>
              <a:buFont typeface="Wingdings" pitchFamily="2" charset="2"/>
              <a:buChar char="ü"/>
            </a:pPr>
            <a:r>
              <a:rPr lang="en-US" i="1" dirty="0"/>
              <a:t>Open/Closed Principle</a:t>
            </a:r>
            <a:r>
              <a:rPr lang="en-US" dirty="0"/>
              <a:t>. You can introduce new element types into the app without breaking the existing code, which now works with the object tree.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It might be difficult to provide a common interface for classes whose functionality differs too much. In certain scenarios, you’d need to </a:t>
            </a:r>
            <a:r>
              <a:rPr lang="en-US" dirty="0" err="1"/>
              <a:t>overgeneralize</a:t>
            </a:r>
            <a:r>
              <a:rPr lang="en-US" dirty="0"/>
              <a:t> the component interface, making it harder to comprehend.</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r>
              <a:rPr lang="en-US" b="1" dirty="0"/>
              <a:t>Decorator</a:t>
            </a:r>
            <a:r>
              <a:rPr lang="en-US" dirty="0"/>
              <a:t> is a structural design pattern that lets you attach new behaviors to objects by placing these objects inside special wrapper objects that contain the behaviors.</a:t>
            </a:r>
          </a:p>
          <a:p>
            <a:r>
              <a:rPr lang="it-IT" dirty="0" err="1"/>
              <a:t>Problem</a:t>
            </a:r>
            <a:endParaRPr lang="it-IT" dirty="0"/>
          </a:p>
          <a:p>
            <a:pPr lvl="1"/>
            <a:r>
              <a:rPr lang="it-IT" dirty="0" err="1"/>
              <a:t>You</a:t>
            </a:r>
            <a:r>
              <a:rPr lang="it-IT" dirty="0"/>
              <a:t>’re </a:t>
            </a:r>
            <a:r>
              <a:rPr lang="it-IT" dirty="0" err="1"/>
              <a:t>working</a:t>
            </a:r>
            <a:r>
              <a:rPr lang="it-IT" dirty="0"/>
              <a:t> </a:t>
            </a:r>
            <a:r>
              <a:rPr lang="it-IT" dirty="0" err="1"/>
              <a:t>with</a:t>
            </a:r>
            <a:r>
              <a:rPr lang="it-IT" dirty="0"/>
              <a:t> a </a:t>
            </a:r>
            <a:r>
              <a:rPr lang="it-IT" dirty="0" err="1"/>
              <a:t>library</a:t>
            </a:r>
            <a:r>
              <a:rPr lang="it-IT" dirty="0"/>
              <a:t> </a:t>
            </a:r>
            <a:r>
              <a:rPr lang="it-IT" dirty="0" err="1"/>
              <a:t>by</a:t>
            </a:r>
            <a:r>
              <a:rPr lang="it-IT" dirty="0"/>
              <a:t> a </a:t>
            </a:r>
            <a:r>
              <a:rPr lang="it-IT" dirty="0" err="1"/>
              <a:t>method</a:t>
            </a:r>
            <a:r>
              <a:rPr lang="it-IT" dirty="0"/>
              <a:t> and </a:t>
            </a:r>
            <a:r>
              <a:rPr lang="it-IT" dirty="0" err="1"/>
              <a:t>you</a:t>
            </a:r>
            <a:r>
              <a:rPr lang="it-IT" dirty="0"/>
              <a:t> </a:t>
            </a:r>
            <a:r>
              <a:rPr lang="it-IT" dirty="0" err="1"/>
              <a:t>need</a:t>
            </a:r>
            <a:r>
              <a:rPr lang="it-IT" dirty="0"/>
              <a:t> </a:t>
            </a:r>
            <a:r>
              <a:rPr lang="it-IT" dirty="0" err="1"/>
              <a:t>other</a:t>
            </a:r>
            <a:r>
              <a:rPr lang="it-IT" dirty="0"/>
              <a:t> </a:t>
            </a:r>
            <a:r>
              <a:rPr lang="it-IT" dirty="0" err="1"/>
              <a:t>behaviors</a:t>
            </a:r>
            <a:r>
              <a:rPr lang="it-IT" dirty="0"/>
              <a:t> </a:t>
            </a:r>
            <a:r>
              <a:rPr lang="it-IT" dirty="0" err="1"/>
              <a:t>added</a:t>
            </a:r>
            <a:r>
              <a:rPr lang="it-IT" dirty="0"/>
              <a:t> </a:t>
            </a:r>
            <a:r>
              <a:rPr lang="it-IT" dirty="0" err="1"/>
              <a:t>to</a:t>
            </a:r>
            <a:r>
              <a:rPr lang="it-IT" dirty="0"/>
              <a:t> </a:t>
            </a:r>
            <a:r>
              <a:rPr lang="it-IT" dirty="0" err="1"/>
              <a:t>this</a:t>
            </a:r>
            <a:r>
              <a:rPr lang="it-IT" dirty="0"/>
              <a:t> </a:t>
            </a:r>
            <a:r>
              <a:rPr lang="it-IT" dirty="0" err="1"/>
              <a:t>method</a:t>
            </a:r>
            <a:r>
              <a:rPr lang="it-IT" dirty="0"/>
              <a:t>.</a:t>
            </a:r>
          </a:p>
        </p:txBody>
      </p:sp>
      <p:sp>
        <p:nvSpPr>
          <p:cNvPr id="5" name="Titolo 4"/>
          <p:cNvSpPr>
            <a:spLocks noGrp="1"/>
          </p:cNvSpPr>
          <p:nvPr>
            <p:ph type="title"/>
          </p:nvPr>
        </p:nvSpPr>
        <p:spPr/>
        <p:txBody>
          <a:bodyPr/>
          <a:lstStyle/>
          <a:p>
            <a:r>
              <a:rPr lang="it-IT" dirty="0" err="1"/>
              <a:t>Decorator</a:t>
            </a:r>
            <a:endParaRPr lang="it-IT"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 </a:t>
            </a:r>
            <a:r>
              <a:rPr lang="it-IT" dirty="0" err="1"/>
              <a:t>Real</a:t>
            </a:r>
            <a:r>
              <a:rPr lang="it-IT" dirty="0"/>
              <a:t> World </a:t>
            </a:r>
            <a:r>
              <a:rPr lang="it-IT" dirty="0" err="1"/>
              <a:t>Analogy</a:t>
            </a:r>
            <a:endParaRPr lang="it-IT" dirty="0"/>
          </a:p>
        </p:txBody>
      </p:sp>
      <p:pic>
        <p:nvPicPr>
          <p:cNvPr id="105474" name="Picture 2" descr="Example of the Decorator pattern"/>
          <p:cNvPicPr>
            <a:picLocks noGrp="1" noChangeAspect="1" noChangeArrowheads="1"/>
          </p:cNvPicPr>
          <p:nvPr>
            <p:ph idx="1"/>
          </p:nvPr>
        </p:nvPicPr>
        <p:blipFill>
          <a:blip r:embed="rId2" cstate="print"/>
          <a:srcRect/>
          <a:stretch>
            <a:fillRect/>
          </a:stretch>
        </p:blipFill>
        <p:spPr bwMode="auto">
          <a:xfrm>
            <a:off x="1714500" y="2312194"/>
            <a:ext cx="5715000" cy="28575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Decorator</a:t>
            </a:r>
            <a:r>
              <a:rPr lang="it-IT" dirty="0"/>
              <a:t> - </a:t>
            </a:r>
            <a:r>
              <a:rPr lang="it-IT" dirty="0" err="1"/>
              <a:t>Structure</a:t>
            </a:r>
            <a:endParaRPr lang="it-IT" dirty="0"/>
          </a:p>
        </p:txBody>
      </p:sp>
      <p:sp>
        <p:nvSpPr>
          <p:cNvPr id="111632" name="AutoShape 16"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11634" name="AutoShape 18"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sp>
        <p:nvSpPr>
          <p:cNvPr id="111636" name="AutoShape 20" descr="Decorator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4" name="Immagine 13" descr="Decorator_UML_class_diagram.png"/>
          <p:cNvPicPr>
            <a:picLocks noChangeAspect="1"/>
          </p:cNvPicPr>
          <p:nvPr/>
        </p:nvPicPr>
        <p:blipFill>
          <a:blip r:embed="rId3" cstate="print"/>
          <a:stretch>
            <a:fillRect/>
          </a:stretch>
        </p:blipFill>
        <p:spPr>
          <a:xfrm>
            <a:off x="1979712" y="1700808"/>
            <a:ext cx="5184576" cy="409370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Liskov</a:t>
            </a:r>
            <a:r>
              <a:rPr lang="it-IT" dirty="0"/>
              <a:t> </a:t>
            </a:r>
            <a:r>
              <a:rPr lang="it-IT" dirty="0" err="1"/>
              <a:t>Substitution</a:t>
            </a:r>
            <a:r>
              <a:rPr lang="it-IT" dirty="0"/>
              <a:t> </a:t>
            </a:r>
            <a:r>
              <a:rPr lang="it-IT" dirty="0" err="1"/>
              <a:t>Principle</a:t>
            </a:r>
            <a:endParaRPr lang="it-IT" dirty="0"/>
          </a:p>
        </p:txBody>
      </p:sp>
      <p:sp>
        <p:nvSpPr>
          <p:cNvPr id="3" name="Segnaposto testo 2"/>
          <p:cNvSpPr>
            <a:spLocks noGrp="1"/>
          </p:cNvSpPr>
          <p:nvPr>
            <p:ph type="body" idx="1"/>
          </p:nvPr>
        </p:nvSpPr>
        <p:spPr/>
        <p:txBody>
          <a:bodyPr>
            <a:normAutofit fontScale="85000" lnSpcReduction="10000"/>
          </a:bodyPr>
          <a:lstStyle/>
          <a:p>
            <a:r>
              <a:rPr lang="en-US" dirty="0"/>
              <a:t>Let q(x) be a property provable about objects of x of type T. </a:t>
            </a:r>
          </a:p>
          <a:p>
            <a:r>
              <a:rPr lang="en-US" dirty="0"/>
              <a:t>Then q(y) should be provable for objects y of type S where S is a subtype of T.</a:t>
            </a:r>
            <a:endParaRPr lang="it-IT"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rgbClr val="00B050"/>
              </a:buClr>
              <a:buFont typeface="Wingdings" pitchFamily="2" charset="2"/>
              <a:buChar char="ü"/>
            </a:pPr>
            <a:r>
              <a:rPr lang="en-US" dirty="0"/>
              <a:t>You can extend an object’s behavior without making a new subclass.</a:t>
            </a:r>
          </a:p>
          <a:p>
            <a:pPr>
              <a:buClr>
                <a:srgbClr val="00B050"/>
              </a:buClr>
              <a:buFont typeface="Wingdings" pitchFamily="2" charset="2"/>
              <a:buChar char="ü"/>
            </a:pPr>
            <a:r>
              <a:rPr lang="en-US" dirty="0"/>
              <a:t>You can add or remove responsibilities from an object at runtime. </a:t>
            </a:r>
          </a:p>
          <a:p>
            <a:pPr>
              <a:buClr>
                <a:srgbClr val="00B050"/>
              </a:buClr>
              <a:buFont typeface="Wingdings" pitchFamily="2" charset="2"/>
              <a:buChar char="ü"/>
            </a:pPr>
            <a:r>
              <a:rPr lang="en-US" dirty="0"/>
              <a:t>You can combine several behaviors by wrapping an object into multiple decorators.</a:t>
            </a:r>
          </a:p>
          <a:p>
            <a:pPr>
              <a:buClr>
                <a:srgbClr val="00B050"/>
              </a:buClr>
              <a:buFont typeface="Wingdings" pitchFamily="2" charset="2"/>
              <a:buChar char="ü"/>
            </a:pPr>
            <a:r>
              <a:rPr lang="en-US" i="1" dirty="0"/>
              <a:t>Single Responsibility Principle</a:t>
            </a:r>
            <a:r>
              <a:rPr lang="en-US" dirty="0"/>
              <a:t>. You can divide a monolithic class that implements many possible variants of behavior into several smaller classes.</a:t>
            </a:r>
            <a:endParaRPr lang="it-IT" dirty="0"/>
          </a:p>
        </p:txBody>
      </p:sp>
      <p:sp>
        <p:nvSpPr>
          <p:cNvPr id="5" name="Segnaposto contenuto 4"/>
          <p:cNvSpPr>
            <a:spLocks noGrp="1"/>
          </p:cNvSpPr>
          <p:nvPr>
            <p:ph sz="half" idx="2"/>
          </p:nvPr>
        </p:nvSpPr>
        <p:spPr/>
        <p:txBody>
          <a:bodyPr>
            <a:normAutofit fontScale="92500" lnSpcReduction="20000"/>
          </a:bodyPr>
          <a:lstStyle/>
          <a:p>
            <a:pPr>
              <a:buClr>
                <a:srgbClr val="FF0000"/>
              </a:buClr>
              <a:buFont typeface="Calibri" pitchFamily="34" charset="0"/>
              <a:buChar char="×"/>
            </a:pPr>
            <a:r>
              <a:rPr lang="en-US" dirty="0"/>
              <a:t>It’s hard to remove a specific wrapper from the wrappers stack.</a:t>
            </a:r>
          </a:p>
          <a:p>
            <a:pPr>
              <a:buClr>
                <a:srgbClr val="FF0000"/>
              </a:buClr>
              <a:buFont typeface="Calibri" pitchFamily="34" charset="0"/>
              <a:buChar char="×"/>
            </a:pPr>
            <a:r>
              <a:rPr lang="en-US" dirty="0"/>
              <a:t>It’s hard to implement a decorator in such a way that its behavior doesn’t depend on the order in the decorators stack.</a:t>
            </a:r>
          </a:p>
          <a:p>
            <a:pPr>
              <a:buClr>
                <a:srgbClr val="FF0000"/>
              </a:buClr>
              <a:buFont typeface="Calibri" pitchFamily="34" charset="0"/>
              <a:buChar char="×"/>
            </a:pPr>
            <a:r>
              <a:rPr lang="en-US" dirty="0"/>
              <a:t> The initial configuration code of layers might look pretty ugly.</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pPr lvl="1"/>
            <a:r>
              <a:rPr lang="en-US" dirty="0"/>
              <a:t>Provides a simplified interface to a library, a framework, or any other complex set of classes.</a:t>
            </a:r>
          </a:p>
          <a:p>
            <a:r>
              <a:rPr lang="en-US" b="1" dirty="0"/>
              <a:t>Problem</a:t>
            </a:r>
          </a:p>
          <a:p>
            <a:pPr lvl="1"/>
            <a:r>
              <a:rPr lang="en-US" dirty="0"/>
              <a:t>To work with a broad set of objects that belong to a sophisticated library or framework can be very hard.</a:t>
            </a:r>
            <a:br>
              <a:rPr lang="en-US" dirty="0"/>
            </a:br>
            <a:endParaRPr lang="it-IT" dirty="0"/>
          </a:p>
        </p:txBody>
      </p:sp>
      <p:sp>
        <p:nvSpPr>
          <p:cNvPr id="5" name="Titolo 4"/>
          <p:cNvSpPr>
            <a:spLocks noGrp="1"/>
          </p:cNvSpPr>
          <p:nvPr>
            <p:ph type="title"/>
          </p:nvPr>
        </p:nvSpPr>
        <p:spPr/>
        <p:txBody>
          <a:bodyPr/>
          <a:lstStyle/>
          <a:p>
            <a:r>
              <a:rPr lang="it-IT" dirty="0" err="1"/>
              <a:t>Facade</a:t>
            </a:r>
            <a:endParaRPr lang="it-IT"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Facade</a:t>
            </a:r>
            <a:r>
              <a:rPr lang="it-IT" dirty="0"/>
              <a:t> - </a:t>
            </a:r>
            <a:r>
              <a:rPr lang="it-IT" dirty="0" err="1"/>
              <a:t>Structure</a:t>
            </a:r>
            <a:endParaRPr lang="it-IT" dirty="0"/>
          </a:p>
        </p:txBody>
      </p:sp>
      <p:sp>
        <p:nvSpPr>
          <p:cNvPr id="112646" name="AutoShape 6" descr="Façade patter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112652" name="Picture 12" descr="Understanding Design Patterns: Facade in JavaScript using Pokemon and  Dragonball Examples! | by Carlos Caballero | Level Up Coding"/>
          <p:cNvPicPr>
            <a:picLocks noChangeAspect="1" noChangeArrowheads="1"/>
          </p:cNvPicPr>
          <p:nvPr/>
        </p:nvPicPr>
        <p:blipFill>
          <a:blip r:embed="rId3" cstate="print"/>
          <a:srcRect/>
          <a:stretch>
            <a:fillRect/>
          </a:stretch>
        </p:blipFill>
        <p:spPr bwMode="auto">
          <a:xfrm>
            <a:off x="539552" y="1412777"/>
            <a:ext cx="8064896" cy="403244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a:t>You can isolate your code from the complexity of a subsystem.</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 A facade can become </a:t>
            </a:r>
            <a:r>
              <a:rPr lang="en-US" b="1" dirty="0">
                <a:hlinkClick r:id="rId3"/>
              </a:rPr>
              <a:t>a god object</a:t>
            </a:r>
            <a:r>
              <a:rPr lang="en-US" dirty="0"/>
              <a:t> coupled to all classes of an app.</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pPr lvl="1"/>
            <a:r>
              <a:rPr lang="en-US" dirty="0"/>
              <a:t>Lets you fit more objects into the available amount of RAM by sharing common parts of state between multiple objects instead of keeping all of the data in each object.</a:t>
            </a:r>
          </a:p>
          <a:p>
            <a:r>
              <a:rPr lang="en-US" b="1" dirty="0"/>
              <a:t>Problem</a:t>
            </a:r>
          </a:p>
          <a:p>
            <a:pPr lvl="1"/>
            <a:r>
              <a:rPr lang="en-US" dirty="0"/>
              <a:t>You must implement a lightweight version of your application.</a:t>
            </a:r>
          </a:p>
          <a:p>
            <a:pPr lvl="1"/>
            <a:r>
              <a:rPr lang="en-US" dirty="0"/>
              <a:t>Your program must support a huge number of objects which barely fit into available RAM.</a:t>
            </a:r>
            <a:br>
              <a:rPr lang="en-US" dirty="0"/>
            </a:br>
            <a:endParaRPr lang="it-IT" dirty="0"/>
          </a:p>
        </p:txBody>
      </p:sp>
      <p:sp>
        <p:nvSpPr>
          <p:cNvPr id="5" name="Titolo 4"/>
          <p:cNvSpPr>
            <a:spLocks noGrp="1"/>
          </p:cNvSpPr>
          <p:nvPr>
            <p:ph type="title"/>
          </p:nvPr>
        </p:nvSpPr>
        <p:spPr/>
        <p:txBody>
          <a:bodyPr/>
          <a:lstStyle/>
          <a:p>
            <a:r>
              <a:rPr lang="it-IT" dirty="0" err="1"/>
              <a:t>Flyweight</a:t>
            </a:r>
            <a:br>
              <a:rPr lang="it-IT" b="1" dirty="0"/>
            </a:br>
            <a:endParaRPr lang="it-IT"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Flyweight</a:t>
            </a:r>
            <a:r>
              <a:rPr lang="it-IT" dirty="0"/>
              <a:t> - </a:t>
            </a:r>
            <a:r>
              <a:rPr lang="it-IT" dirty="0" err="1"/>
              <a:t>Structure</a:t>
            </a:r>
            <a:endParaRPr lang="it-IT" dirty="0"/>
          </a:p>
        </p:txBody>
      </p:sp>
      <p:pic>
        <p:nvPicPr>
          <p:cNvPr id="119810" name="Picture 2" descr="Design pattern-Flyweight pattern - Programmer Sought"/>
          <p:cNvPicPr>
            <a:picLocks noGrp="1" noChangeAspect="1" noChangeArrowheads="1"/>
          </p:cNvPicPr>
          <p:nvPr>
            <p:ph idx="1"/>
          </p:nvPr>
        </p:nvPicPr>
        <p:blipFill>
          <a:blip r:embed="rId3" cstate="print"/>
          <a:srcRect/>
          <a:stretch>
            <a:fillRect/>
          </a:stretch>
        </p:blipFill>
        <p:spPr bwMode="auto">
          <a:xfrm>
            <a:off x="426297" y="2204864"/>
            <a:ext cx="8291406"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a:t>You can save lots of RAM, assuming your program has tons of similar objects.</a:t>
            </a:r>
            <a:endParaRPr lang="it-IT" dirty="0"/>
          </a:p>
        </p:txBody>
      </p:sp>
      <p:sp>
        <p:nvSpPr>
          <p:cNvPr id="5" name="Segnaposto contenuto 4"/>
          <p:cNvSpPr>
            <a:spLocks noGrp="1"/>
          </p:cNvSpPr>
          <p:nvPr>
            <p:ph sz="half" idx="2"/>
          </p:nvPr>
        </p:nvSpPr>
        <p:spPr/>
        <p:txBody>
          <a:bodyPr>
            <a:normAutofit fontScale="85000" lnSpcReduction="10000"/>
          </a:bodyPr>
          <a:lstStyle/>
          <a:p>
            <a:pPr>
              <a:buClr>
                <a:srgbClr val="FF0000"/>
              </a:buClr>
              <a:buFont typeface="Calibri" pitchFamily="34" charset="0"/>
              <a:buChar char="×"/>
            </a:pPr>
            <a:r>
              <a:rPr lang="en-US" dirty="0"/>
              <a:t>You might be trading RAM over CPU cycles when some of the context data needs to be recalculated each time somebody calls a flyweight method.</a:t>
            </a:r>
          </a:p>
          <a:p>
            <a:pPr>
              <a:buClr>
                <a:srgbClr val="FF0000"/>
              </a:buClr>
              <a:buFont typeface="Calibri" pitchFamily="34" charset="0"/>
              <a:buChar char="×"/>
            </a:pPr>
            <a:r>
              <a:rPr lang="en-US" dirty="0"/>
              <a:t>The code becomes much more complicated. New team members will always be wondering why the state of an entity was separated in such a way.</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provide a substitute or placeholder for another object. A proxy controls access to the original object, allowing you to perform something either before or after the request gets through to the original object.</a:t>
            </a:r>
          </a:p>
          <a:p>
            <a:r>
              <a:rPr lang="en-US" b="1" dirty="0"/>
              <a:t>Problem</a:t>
            </a:r>
          </a:p>
          <a:p>
            <a:pPr lvl="1"/>
            <a:r>
              <a:rPr lang="en-US" dirty="0"/>
              <a:t>You want to control access to an object.</a:t>
            </a:r>
            <a:br>
              <a:rPr lang="en-US" dirty="0"/>
            </a:br>
            <a:endParaRPr lang="it-IT" dirty="0"/>
          </a:p>
        </p:txBody>
      </p:sp>
      <p:sp>
        <p:nvSpPr>
          <p:cNvPr id="4" name="Titolo 3"/>
          <p:cNvSpPr>
            <a:spLocks noGrp="1"/>
          </p:cNvSpPr>
          <p:nvPr>
            <p:ph type="title"/>
          </p:nvPr>
        </p:nvSpPr>
        <p:spPr/>
        <p:txBody>
          <a:bodyPr/>
          <a:lstStyle/>
          <a:p>
            <a:r>
              <a:rPr lang="it-IT" dirty="0"/>
              <a:t>Proxy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Proxy - </a:t>
            </a:r>
            <a:r>
              <a:rPr lang="it-IT" dirty="0" err="1"/>
              <a:t>Structure</a:t>
            </a:r>
            <a:endParaRPr lang="it-IT" dirty="0"/>
          </a:p>
        </p:txBody>
      </p:sp>
      <p:pic>
        <p:nvPicPr>
          <p:cNvPr id="126978" name="Picture 2" descr="Proxy pattern - Wikipedia"/>
          <p:cNvPicPr>
            <a:picLocks noGrp="1" noChangeAspect="1" noChangeArrowheads="1"/>
          </p:cNvPicPr>
          <p:nvPr>
            <p:ph idx="1"/>
          </p:nvPr>
        </p:nvPicPr>
        <p:blipFill>
          <a:blip r:embed="rId2" cstate="print"/>
          <a:srcRect/>
          <a:stretch>
            <a:fillRect/>
          </a:stretch>
        </p:blipFill>
        <p:spPr bwMode="auto">
          <a:xfrm>
            <a:off x="1475657" y="2012917"/>
            <a:ext cx="6192686" cy="345605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dirty="0"/>
              <a:t>You can control the service object without clients knowing about it.</a:t>
            </a:r>
          </a:p>
          <a:p>
            <a:pPr>
              <a:buClr>
                <a:srgbClr val="00B050"/>
              </a:buClr>
              <a:buFont typeface="Wingdings" pitchFamily="2" charset="2"/>
              <a:buChar char="ü"/>
            </a:pPr>
            <a:r>
              <a:rPr lang="en-US" dirty="0"/>
              <a:t>You can manage the lifecycle of the service object when clients don’t care about it.</a:t>
            </a:r>
          </a:p>
          <a:p>
            <a:pPr>
              <a:buClr>
                <a:srgbClr val="00B050"/>
              </a:buClr>
              <a:buFont typeface="Wingdings" pitchFamily="2" charset="2"/>
              <a:buChar char="ü"/>
            </a:pPr>
            <a:r>
              <a:rPr lang="en-US" dirty="0"/>
              <a:t> The proxy works even if the service object isn’t ready or is not available.</a:t>
            </a:r>
          </a:p>
          <a:p>
            <a:pPr>
              <a:buClr>
                <a:srgbClr val="00B050"/>
              </a:buClr>
              <a:buFont typeface="Wingdings" pitchFamily="2" charset="2"/>
              <a:buChar char="ü"/>
            </a:pPr>
            <a:r>
              <a:rPr lang="en-US" i="1" dirty="0"/>
              <a:t>Open/Closed Principle</a:t>
            </a:r>
            <a:r>
              <a:rPr lang="en-US" dirty="0"/>
              <a:t>. You can introduce new proxies without changing the service or clients.</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code may become more complicated since you need to introduce a lot of new classes.</a:t>
            </a:r>
          </a:p>
          <a:p>
            <a:pPr>
              <a:buClr>
                <a:srgbClr val="FF0000"/>
              </a:buClr>
              <a:buFont typeface="Calibri" pitchFamily="34" charset="0"/>
              <a:buChar char="×"/>
            </a:pPr>
            <a:r>
              <a:rPr lang="en-US" dirty="0"/>
              <a:t>The response from the service might get delayed.</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Interface </a:t>
            </a:r>
            <a:r>
              <a:rPr lang="it-IT" sz="3600" dirty="0" err="1"/>
              <a:t>Segregation</a:t>
            </a:r>
            <a:r>
              <a:rPr lang="it-IT" sz="3600" dirty="0"/>
              <a:t> </a:t>
            </a:r>
            <a:r>
              <a:rPr lang="it-IT" sz="3600" dirty="0" err="1"/>
              <a:t>Principle</a:t>
            </a:r>
            <a:endParaRPr lang="it-IT" sz="3600" dirty="0"/>
          </a:p>
        </p:txBody>
      </p:sp>
      <p:sp>
        <p:nvSpPr>
          <p:cNvPr id="3" name="Segnaposto testo 2"/>
          <p:cNvSpPr>
            <a:spLocks noGrp="1"/>
          </p:cNvSpPr>
          <p:nvPr>
            <p:ph type="body" idx="1"/>
          </p:nvPr>
        </p:nvSpPr>
        <p:spPr/>
        <p:txBody>
          <a:bodyPr>
            <a:normAutofit fontScale="92500" lnSpcReduction="10000"/>
          </a:bodyPr>
          <a:lstStyle/>
          <a:p>
            <a:r>
              <a:rPr lang="en-US" dirty="0"/>
              <a:t>A client should never be forced to implement an interface that it doesn’t use, or clients shouldn’t be forced to depend on methods they do not use.</a:t>
            </a:r>
            <a:endParaRPr lang="it-IT"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sz="half" idx="1"/>
          </p:nvPr>
        </p:nvSpPr>
        <p:spPr/>
        <p:txBody>
          <a:bodyPr/>
          <a:lstStyle/>
          <a:p>
            <a:r>
              <a:rPr lang="it-IT" dirty="0" err="1"/>
              <a:t>Chain</a:t>
            </a:r>
            <a:r>
              <a:rPr lang="it-IT" dirty="0"/>
              <a:t> </a:t>
            </a:r>
            <a:r>
              <a:rPr lang="it-IT" dirty="0" err="1"/>
              <a:t>of</a:t>
            </a:r>
            <a:r>
              <a:rPr lang="it-IT" dirty="0"/>
              <a:t> </a:t>
            </a:r>
            <a:r>
              <a:rPr lang="it-IT" dirty="0" err="1"/>
              <a:t>Responsability</a:t>
            </a:r>
            <a:endParaRPr lang="it-IT" dirty="0"/>
          </a:p>
          <a:p>
            <a:r>
              <a:rPr lang="it-IT" dirty="0" err="1"/>
              <a:t>Command</a:t>
            </a:r>
            <a:endParaRPr lang="it-IT" dirty="0"/>
          </a:p>
          <a:p>
            <a:r>
              <a:rPr lang="it-IT" dirty="0" err="1"/>
              <a:t>Iterator</a:t>
            </a:r>
            <a:endParaRPr lang="it-IT" dirty="0"/>
          </a:p>
          <a:p>
            <a:r>
              <a:rPr lang="it-IT" dirty="0" err="1"/>
              <a:t>Mediator</a:t>
            </a:r>
            <a:endParaRPr lang="it-IT" dirty="0"/>
          </a:p>
          <a:p>
            <a:r>
              <a:rPr lang="it-IT" dirty="0"/>
              <a:t>Memento</a:t>
            </a:r>
          </a:p>
          <a:p>
            <a:r>
              <a:rPr lang="it-IT" dirty="0" err="1"/>
              <a:t>Observer</a:t>
            </a:r>
            <a:endParaRPr lang="it-IT" dirty="0"/>
          </a:p>
        </p:txBody>
      </p:sp>
      <p:sp>
        <p:nvSpPr>
          <p:cNvPr id="3" name="Segnaposto contenuto 2"/>
          <p:cNvSpPr>
            <a:spLocks noGrp="1"/>
          </p:cNvSpPr>
          <p:nvPr>
            <p:ph sz="half" idx="2"/>
          </p:nvPr>
        </p:nvSpPr>
        <p:spPr/>
        <p:txBody>
          <a:bodyPr/>
          <a:lstStyle/>
          <a:p>
            <a:r>
              <a:rPr lang="it-IT" dirty="0"/>
              <a:t>State</a:t>
            </a:r>
          </a:p>
          <a:p>
            <a:r>
              <a:rPr lang="it-IT" dirty="0" err="1"/>
              <a:t>Strategy</a:t>
            </a:r>
            <a:endParaRPr lang="it-IT" dirty="0"/>
          </a:p>
          <a:p>
            <a:r>
              <a:rPr lang="it-IT" dirty="0" err="1"/>
              <a:t>Template</a:t>
            </a:r>
            <a:r>
              <a:rPr lang="it-IT" dirty="0"/>
              <a:t> </a:t>
            </a:r>
            <a:r>
              <a:rPr lang="it-IT" dirty="0" err="1"/>
              <a:t>Method</a:t>
            </a:r>
            <a:endParaRPr lang="it-IT" dirty="0"/>
          </a:p>
          <a:p>
            <a:r>
              <a:rPr lang="it-IT" dirty="0"/>
              <a:t>Visitor</a:t>
            </a:r>
          </a:p>
        </p:txBody>
      </p:sp>
      <p:sp>
        <p:nvSpPr>
          <p:cNvPr id="4" name="Titolo 3"/>
          <p:cNvSpPr>
            <a:spLocks noGrp="1"/>
          </p:cNvSpPr>
          <p:nvPr>
            <p:ph type="title"/>
          </p:nvPr>
        </p:nvSpPr>
        <p:spPr/>
        <p:txBody>
          <a:bodyPr/>
          <a:lstStyle/>
          <a:p>
            <a:r>
              <a:rPr lang="it-IT" dirty="0" err="1"/>
              <a:t>Behavioral</a:t>
            </a:r>
            <a:r>
              <a:rPr lang="it-IT" dirty="0"/>
              <a:t> Design </a:t>
            </a:r>
            <a:r>
              <a:rPr lang="it-IT" dirty="0" err="1"/>
              <a:t>Patterns</a:t>
            </a:r>
            <a:endParaRPr lang="it-IT"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pass requests along a chain of handlers. </a:t>
            </a:r>
          </a:p>
          <a:p>
            <a:pPr lvl="2"/>
            <a:r>
              <a:rPr lang="en-US" dirty="0"/>
              <a:t>Upon receiving a request, each handler decides either to process the request or to pass it to the next handler in the chain.</a:t>
            </a:r>
          </a:p>
          <a:p>
            <a:r>
              <a:rPr lang="en-US" b="1" dirty="0"/>
              <a:t>Problem</a:t>
            </a:r>
          </a:p>
          <a:p>
            <a:pPr lvl="1"/>
            <a:r>
              <a:rPr lang="en-US" dirty="0"/>
              <a:t>You must perform operations sequentially on more objects.</a:t>
            </a:r>
          </a:p>
          <a:p>
            <a:endParaRPr lang="it-IT" dirty="0"/>
          </a:p>
        </p:txBody>
      </p:sp>
      <p:sp>
        <p:nvSpPr>
          <p:cNvPr id="4" name="Titolo 3"/>
          <p:cNvSpPr>
            <a:spLocks noGrp="1"/>
          </p:cNvSpPr>
          <p:nvPr>
            <p:ph type="title"/>
          </p:nvPr>
        </p:nvSpPr>
        <p:spPr/>
        <p:txBody>
          <a:bodyPr/>
          <a:lstStyle/>
          <a:p>
            <a:r>
              <a:rPr lang="it-IT" dirty="0" err="1"/>
              <a:t>Chain</a:t>
            </a:r>
            <a:r>
              <a:rPr lang="it-IT" dirty="0"/>
              <a:t> </a:t>
            </a:r>
            <a:r>
              <a:rPr lang="it-IT" dirty="0" err="1"/>
              <a:t>of</a:t>
            </a:r>
            <a:r>
              <a:rPr lang="it-IT" dirty="0"/>
              <a:t> </a:t>
            </a:r>
            <a:r>
              <a:rPr lang="it-IT" dirty="0" err="1"/>
              <a:t>Responsability</a:t>
            </a:r>
            <a:endParaRPr lang="it-IT"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sz="2800" dirty="0" err="1"/>
              <a:t>Chain</a:t>
            </a:r>
            <a:r>
              <a:rPr lang="it-IT" sz="2800" dirty="0"/>
              <a:t> </a:t>
            </a:r>
            <a:r>
              <a:rPr lang="it-IT" sz="2800" dirty="0" err="1"/>
              <a:t>of</a:t>
            </a:r>
            <a:r>
              <a:rPr lang="it-IT" sz="2800" dirty="0"/>
              <a:t> </a:t>
            </a:r>
            <a:r>
              <a:rPr lang="it-IT" sz="2800" dirty="0" err="1"/>
              <a:t>Responsability</a:t>
            </a:r>
            <a:r>
              <a:rPr lang="it-IT" sz="2800" dirty="0"/>
              <a:t> - </a:t>
            </a:r>
            <a:r>
              <a:rPr lang="it-IT" sz="2800" dirty="0" err="1"/>
              <a:t>Structure</a:t>
            </a:r>
            <a:endParaRPr lang="it-IT" sz="2800" dirty="0"/>
          </a:p>
        </p:txBody>
      </p:sp>
      <p:pic>
        <p:nvPicPr>
          <p:cNvPr id="134146" name="Picture 2" descr="Chain of Responsibility"/>
          <p:cNvPicPr>
            <a:picLocks noGrp="1" noChangeAspect="1" noChangeArrowheads="1"/>
          </p:cNvPicPr>
          <p:nvPr>
            <p:ph idx="1"/>
          </p:nvPr>
        </p:nvPicPr>
        <p:blipFill>
          <a:blip r:embed="rId3" cstate="print"/>
          <a:srcRect/>
          <a:stretch>
            <a:fillRect/>
          </a:stretch>
        </p:blipFill>
        <p:spPr bwMode="auto">
          <a:xfrm>
            <a:off x="2627783" y="1643237"/>
            <a:ext cx="3888434" cy="419541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7500" lnSpcReduction="20000"/>
          </a:bodyPr>
          <a:lstStyle/>
          <a:p>
            <a:pPr>
              <a:buClr>
                <a:srgbClr val="00B050"/>
              </a:buClr>
              <a:buFont typeface="Wingdings" pitchFamily="2" charset="2"/>
              <a:buChar char="ü"/>
            </a:pPr>
            <a:r>
              <a:rPr lang="en-US" dirty="0"/>
              <a:t>You can control the order of request handling.</a:t>
            </a:r>
          </a:p>
          <a:p>
            <a:pPr>
              <a:buClr>
                <a:srgbClr val="00B050"/>
              </a:buClr>
              <a:buFont typeface="Wingdings" pitchFamily="2" charset="2"/>
              <a:buChar char="ü"/>
            </a:pPr>
            <a:r>
              <a:rPr lang="en-US" i="1" dirty="0"/>
              <a:t>Single Responsibility Principle</a:t>
            </a:r>
            <a:r>
              <a:rPr lang="en-US" dirty="0"/>
              <a:t>. You can decouple classes that invoke operations from classes that perform operations.</a:t>
            </a:r>
          </a:p>
          <a:p>
            <a:pPr>
              <a:buClr>
                <a:srgbClr val="00B050"/>
              </a:buClr>
              <a:buFont typeface="Wingdings" pitchFamily="2" charset="2"/>
              <a:buChar char="ü"/>
            </a:pPr>
            <a:r>
              <a:rPr lang="en-US" dirty="0"/>
              <a:t> The proxy works even if the service object isn’t ready or is not available.</a:t>
            </a:r>
          </a:p>
          <a:p>
            <a:pPr>
              <a:buClr>
                <a:srgbClr val="00B050"/>
              </a:buClr>
              <a:buFont typeface="Wingdings" pitchFamily="2" charset="2"/>
              <a:buChar char="ü"/>
            </a:pPr>
            <a:r>
              <a:rPr lang="en-US" i="1" dirty="0"/>
              <a:t>Open/Closed Principle</a:t>
            </a:r>
            <a:r>
              <a:rPr lang="en-US" dirty="0"/>
              <a:t>. You can introduce new handlers into the app without breaking the existing client code.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Some requests may end up unhandled.</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Turns a request into a stand-alone object that contains all information about the request. </a:t>
            </a:r>
          </a:p>
          <a:p>
            <a:r>
              <a:rPr lang="en-US" b="1" dirty="0"/>
              <a:t>Problem</a:t>
            </a:r>
          </a:p>
          <a:p>
            <a:pPr lvl="1"/>
            <a:r>
              <a:rPr lang="en-US" dirty="0"/>
              <a:t>You must implement various behavior for a objects.</a:t>
            </a:r>
            <a:endParaRPr lang="it-IT" dirty="0"/>
          </a:p>
        </p:txBody>
      </p:sp>
      <p:sp>
        <p:nvSpPr>
          <p:cNvPr id="4" name="Titolo 3"/>
          <p:cNvSpPr>
            <a:spLocks noGrp="1"/>
          </p:cNvSpPr>
          <p:nvPr>
            <p:ph type="title"/>
          </p:nvPr>
        </p:nvSpPr>
        <p:spPr/>
        <p:txBody>
          <a:bodyPr/>
          <a:lstStyle/>
          <a:p>
            <a:r>
              <a:rPr lang="it-IT" dirty="0" err="1"/>
              <a:t>Command</a:t>
            </a:r>
            <a:endParaRPr lang="it-IT"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Command</a:t>
            </a:r>
            <a:r>
              <a:rPr lang="it-IT" dirty="0"/>
              <a:t> - </a:t>
            </a:r>
            <a:r>
              <a:rPr lang="it-IT" dirty="0" err="1"/>
              <a:t>Structure</a:t>
            </a:r>
            <a:endParaRPr lang="it-IT" dirty="0"/>
          </a:p>
        </p:txBody>
      </p:sp>
      <p:pic>
        <p:nvPicPr>
          <p:cNvPr id="143362" name="Picture 2" descr="Command pattern - Wikipedia"/>
          <p:cNvPicPr>
            <a:picLocks noGrp="1" noChangeAspect="1" noChangeArrowheads="1"/>
          </p:cNvPicPr>
          <p:nvPr>
            <p:ph idx="1"/>
          </p:nvPr>
        </p:nvPicPr>
        <p:blipFill>
          <a:blip r:embed="rId3" cstate="print"/>
          <a:srcRect/>
          <a:stretch>
            <a:fillRect/>
          </a:stretch>
        </p:blipFill>
        <p:spPr bwMode="auto">
          <a:xfrm>
            <a:off x="773593" y="2492896"/>
            <a:ext cx="7596814" cy="249609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a:t>Single Responsibility Principle</a:t>
            </a:r>
            <a:r>
              <a:rPr lang="en-US" dirty="0"/>
              <a:t>. You can decouple classes that invoke operations from classes that perform these operations.</a:t>
            </a:r>
          </a:p>
          <a:p>
            <a:pPr>
              <a:buClr>
                <a:srgbClr val="00B050"/>
              </a:buClr>
              <a:buFont typeface="Wingdings" pitchFamily="2" charset="2"/>
              <a:buChar char="ü"/>
            </a:pPr>
            <a:r>
              <a:rPr lang="en-US" i="1" dirty="0"/>
              <a:t>Open/Closed Principle</a:t>
            </a:r>
            <a:r>
              <a:rPr lang="en-US" dirty="0"/>
              <a:t>. You can introduce new commands into the app without breaking existing client code.</a:t>
            </a:r>
          </a:p>
          <a:p>
            <a:pPr>
              <a:buClr>
                <a:srgbClr val="00B050"/>
              </a:buClr>
              <a:buFont typeface="Wingdings" pitchFamily="2" charset="2"/>
              <a:buChar char="ü"/>
            </a:pPr>
            <a:r>
              <a:rPr lang="it-IT" dirty="0"/>
              <a:t> </a:t>
            </a:r>
            <a:r>
              <a:rPr lang="it-IT" dirty="0" err="1"/>
              <a:t>You</a:t>
            </a:r>
            <a:r>
              <a:rPr lang="it-IT" dirty="0"/>
              <a:t> can </a:t>
            </a:r>
            <a:r>
              <a:rPr lang="it-IT" dirty="0" err="1"/>
              <a:t>implement</a:t>
            </a:r>
            <a:r>
              <a:rPr lang="it-IT" dirty="0"/>
              <a:t> </a:t>
            </a:r>
            <a:r>
              <a:rPr lang="it-IT" dirty="0" err="1"/>
              <a:t>undo</a:t>
            </a:r>
            <a:r>
              <a:rPr lang="it-IT" dirty="0"/>
              <a:t>/</a:t>
            </a:r>
            <a:r>
              <a:rPr lang="it-IT" dirty="0" err="1"/>
              <a:t>redo</a:t>
            </a:r>
            <a:r>
              <a:rPr lang="it-IT" dirty="0"/>
              <a:t>.</a:t>
            </a:r>
            <a:endParaRPr lang="en-US" dirty="0"/>
          </a:p>
          <a:p>
            <a:pPr>
              <a:buClr>
                <a:srgbClr val="00B050"/>
              </a:buClr>
              <a:buFont typeface="Wingdings" pitchFamily="2" charset="2"/>
              <a:buChar char="ü"/>
            </a:pPr>
            <a:r>
              <a:rPr lang="en-US" dirty="0"/>
              <a:t>You can implement deferred execution of operations.</a:t>
            </a:r>
          </a:p>
          <a:p>
            <a:pPr>
              <a:buClr>
                <a:srgbClr val="00B050"/>
              </a:buClr>
              <a:buFont typeface="Wingdings" pitchFamily="2" charset="2"/>
              <a:buChar char="ü"/>
            </a:pPr>
            <a:r>
              <a:rPr lang="en-US" dirty="0"/>
              <a:t>You can assemble a set of simple commands into a complex one.</a:t>
            </a:r>
            <a:endParaRPr lang="it-IT" dirty="0"/>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code may become more complicated since you’re introducing a whole new layer between senders and receivers.</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pPr lvl="1"/>
            <a:r>
              <a:rPr lang="en-US" dirty="0"/>
              <a:t>Lets you traverse elements of a collection without exposing its underlying representation (list, stack, tree, etc.).</a:t>
            </a:r>
          </a:p>
          <a:p>
            <a:r>
              <a:rPr lang="en-US" b="1" dirty="0"/>
              <a:t>Problem</a:t>
            </a:r>
          </a:p>
          <a:p>
            <a:pPr lvl="1"/>
            <a:r>
              <a:rPr lang="en-US" dirty="0"/>
              <a:t>Collections are one of the most used data types in programming and a classic problem is iterate to.</a:t>
            </a:r>
          </a:p>
          <a:p>
            <a:endParaRPr lang="it-IT" dirty="0"/>
          </a:p>
        </p:txBody>
      </p:sp>
      <p:sp>
        <p:nvSpPr>
          <p:cNvPr id="5" name="Titolo 4"/>
          <p:cNvSpPr>
            <a:spLocks noGrp="1"/>
          </p:cNvSpPr>
          <p:nvPr>
            <p:ph type="title"/>
          </p:nvPr>
        </p:nvSpPr>
        <p:spPr/>
        <p:txBody>
          <a:bodyPr/>
          <a:lstStyle/>
          <a:p>
            <a:r>
              <a:rPr lang="it-IT" dirty="0" err="1"/>
              <a:t>Iterator</a:t>
            </a:r>
            <a:endParaRPr lang="it-IT"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Iterator</a:t>
            </a:r>
            <a:r>
              <a:rPr lang="it-IT" dirty="0"/>
              <a:t> - </a:t>
            </a:r>
            <a:r>
              <a:rPr lang="it-IT" dirty="0" err="1"/>
              <a:t>Structure</a:t>
            </a:r>
            <a:endParaRPr lang="it-IT" dirty="0"/>
          </a:p>
        </p:txBody>
      </p:sp>
      <p:pic>
        <p:nvPicPr>
          <p:cNvPr id="154626" name="Picture 2" descr="Iterator pattern - Wikipedia"/>
          <p:cNvPicPr>
            <a:picLocks noGrp="1" noChangeAspect="1" noChangeArrowheads="1"/>
          </p:cNvPicPr>
          <p:nvPr>
            <p:ph idx="1"/>
          </p:nvPr>
        </p:nvPicPr>
        <p:blipFill>
          <a:blip r:embed="rId3" cstate="print"/>
          <a:srcRect/>
          <a:stretch>
            <a:fillRect/>
          </a:stretch>
        </p:blipFill>
        <p:spPr bwMode="auto">
          <a:xfrm>
            <a:off x="1115616" y="1839934"/>
            <a:ext cx="6912768" cy="380202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a:t>Single Responsibility Principle</a:t>
            </a:r>
            <a:r>
              <a:rPr lang="en-US" dirty="0"/>
              <a:t>. You can clean up the client code and the collections by extracting bulky traversal algorithms into separate classes.</a:t>
            </a:r>
          </a:p>
          <a:p>
            <a:pPr>
              <a:buClr>
                <a:srgbClr val="00B050"/>
              </a:buClr>
              <a:buFont typeface="Wingdings" pitchFamily="2" charset="2"/>
              <a:buChar char="ü"/>
            </a:pPr>
            <a:r>
              <a:rPr lang="en-US" i="1" dirty="0"/>
              <a:t>Open/Closed Principle</a:t>
            </a:r>
            <a:r>
              <a:rPr lang="en-US" dirty="0"/>
              <a:t>. You can implement new types of collections and </a:t>
            </a:r>
            <a:r>
              <a:rPr lang="en-US" dirty="0" err="1"/>
              <a:t>iterators</a:t>
            </a:r>
            <a:r>
              <a:rPr lang="en-US" dirty="0"/>
              <a:t> and pass them to existing code without breaking anything.</a:t>
            </a:r>
          </a:p>
          <a:p>
            <a:pPr>
              <a:buClr>
                <a:srgbClr val="00B050"/>
              </a:buClr>
              <a:buFont typeface="Wingdings" pitchFamily="2" charset="2"/>
              <a:buChar char="ü"/>
            </a:pPr>
            <a:r>
              <a:rPr lang="it-IT" dirty="0"/>
              <a:t> </a:t>
            </a:r>
            <a:r>
              <a:rPr lang="en-US" dirty="0"/>
              <a:t>You can iterate over the same collection in parallel because each </a:t>
            </a:r>
            <a:r>
              <a:rPr lang="en-US" dirty="0" err="1"/>
              <a:t>iterator</a:t>
            </a:r>
            <a:r>
              <a:rPr lang="en-US" dirty="0"/>
              <a:t> object contains its own iteration state.</a:t>
            </a:r>
          </a:p>
          <a:p>
            <a:pPr>
              <a:buClr>
                <a:srgbClr val="00B050"/>
              </a:buClr>
              <a:buFont typeface="Wingdings" pitchFamily="2" charset="2"/>
              <a:buChar char="ü"/>
            </a:pPr>
            <a:r>
              <a:rPr lang="en-US" dirty="0"/>
              <a:t>For the same reason, you can delay an iteration and continue it when needed.</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Applying the pattern can be an overkill if your app only works with simple collections.</a:t>
            </a:r>
          </a:p>
          <a:p>
            <a:pPr>
              <a:buClr>
                <a:srgbClr val="FF0000"/>
              </a:buClr>
              <a:buFont typeface="Calibri" pitchFamily="34" charset="0"/>
              <a:buChar char="×"/>
            </a:pPr>
            <a:r>
              <a:rPr lang="en-US" dirty="0"/>
              <a:t>Using an </a:t>
            </a:r>
            <a:r>
              <a:rPr lang="en-US" dirty="0" err="1"/>
              <a:t>iterator</a:t>
            </a:r>
            <a:r>
              <a:rPr lang="en-US" dirty="0"/>
              <a:t> may be less efficient than going through elements of some specialized collections directly.</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a:t>Dependency</a:t>
            </a:r>
            <a:r>
              <a:rPr lang="it-IT" sz="3600" dirty="0"/>
              <a:t> </a:t>
            </a:r>
            <a:r>
              <a:rPr lang="it-IT" sz="3600" dirty="0" err="1"/>
              <a:t>Inversion</a:t>
            </a:r>
            <a:r>
              <a:rPr lang="it-IT" sz="3600" dirty="0"/>
              <a:t> </a:t>
            </a:r>
            <a:r>
              <a:rPr lang="it-IT" sz="3600" dirty="0" err="1"/>
              <a:t>Principle</a:t>
            </a:r>
            <a:endParaRPr lang="it-IT" sz="3600" dirty="0"/>
          </a:p>
        </p:txBody>
      </p:sp>
      <p:sp>
        <p:nvSpPr>
          <p:cNvPr id="3" name="Segnaposto testo 2"/>
          <p:cNvSpPr>
            <a:spLocks noGrp="1"/>
          </p:cNvSpPr>
          <p:nvPr>
            <p:ph type="body" idx="1"/>
          </p:nvPr>
        </p:nvSpPr>
        <p:spPr/>
        <p:txBody>
          <a:bodyPr>
            <a:normAutofit fontScale="85000" lnSpcReduction="10000"/>
          </a:bodyPr>
          <a:lstStyle/>
          <a:p>
            <a:r>
              <a:rPr lang="en-US" dirty="0"/>
              <a:t>Entities must depend on abstractions, not on concretions. </a:t>
            </a:r>
          </a:p>
          <a:p>
            <a:r>
              <a:rPr lang="en-US" dirty="0"/>
              <a:t>It states that the high-level module must not depend on the low-level module, but they should depend on abstractions.</a:t>
            </a:r>
            <a:endParaRPr lang="it-IT"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reduce chaotic dependencies between objects. </a:t>
            </a:r>
          </a:p>
          <a:p>
            <a:pPr lvl="2"/>
            <a:r>
              <a:rPr lang="en-US" dirty="0"/>
              <a:t>The pattern restricts direct communications between the objects and forces them to collaborate only via a mediator object.</a:t>
            </a:r>
          </a:p>
          <a:p>
            <a:r>
              <a:rPr lang="en-US" b="1" dirty="0"/>
              <a:t>Problem</a:t>
            </a:r>
            <a:r>
              <a:rPr lang="en-US" dirty="0"/>
              <a:t> </a:t>
            </a:r>
          </a:p>
          <a:p>
            <a:pPr lvl="1"/>
            <a:r>
              <a:rPr lang="en-US" dirty="0"/>
              <a:t>You have a different objects that interact and you must reuse it in different circumstances.</a:t>
            </a:r>
            <a:br>
              <a:rPr lang="en-US" dirty="0"/>
            </a:br>
            <a:endParaRPr lang="it-IT" dirty="0"/>
          </a:p>
        </p:txBody>
      </p:sp>
      <p:sp>
        <p:nvSpPr>
          <p:cNvPr id="4" name="Titolo 3"/>
          <p:cNvSpPr>
            <a:spLocks noGrp="1"/>
          </p:cNvSpPr>
          <p:nvPr>
            <p:ph type="title"/>
          </p:nvPr>
        </p:nvSpPr>
        <p:spPr/>
        <p:txBody>
          <a:bodyPr/>
          <a:lstStyle/>
          <a:p>
            <a:r>
              <a:rPr lang="it-IT" dirty="0" err="1"/>
              <a:t>Mediator</a:t>
            </a:r>
            <a:endParaRPr lang="it-IT"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Mediator</a:t>
            </a:r>
            <a:r>
              <a:rPr lang="it-IT" dirty="0"/>
              <a:t> - </a:t>
            </a:r>
            <a:r>
              <a:rPr lang="it-IT" dirty="0" err="1"/>
              <a:t>Structure</a:t>
            </a:r>
            <a:endParaRPr lang="it-IT" dirty="0"/>
          </a:p>
        </p:txBody>
      </p:sp>
      <p:pic>
        <p:nvPicPr>
          <p:cNvPr id="158722" name="Picture 2" descr="Mediator"/>
          <p:cNvPicPr>
            <a:picLocks noGrp="1" noChangeAspect="1" noChangeArrowheads="1"/>
          </p:cNvPicPr>
          <p:nvPr>
            <p:ph idx="1"/>
          </p:nvPr>
        </p:nvPicPr>
        <p:blipFill>
          <a:blip r:embed="rId3" cstate="print"/>
          <a:srcRect/>
          <a:stretch>
            <a:fillRect/>
          </a:stretch>
        </p:blipFill>
        <p:spPr bwMode="auto">
          <a:xfrm>
            <a:off x="1979711" y="1597321"/>
            <a:ext cx="5184578" cy="4287246"/>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70000" lnSpcReduction="20000"/>
          </a:bodyPr>
          <a:lstStyle/>
          <a:p>
            <a:pPr>
              <a:buClr>
                <a:srgbClr val="00B050"/>
              </a:buClr>
              <a:buFont typeface="Wingdings" pitchFamily="2" charset="2"/>
              <a:buChar char="ü"/>
            </a:pPr>
            <a:r>
              <a:rPr lang="en-US" i="1" dirty="0"/>
              <a:t>Single Responsibility Principle</a:t>
            </a:r>
            <a:r>
              <a:rPr lang="en-US" dirty="0"/>
              <a:t>. You can extract the communications between various components into a single place, making it easier to comprehend and maintain.</a:t>
            </a:r>
          </a:p>
          <a:p>
            <a:pPr>
              <a:buClr>
                <a:srgbClr val="00B050"/>
              </a:buClr>
              <a:buFont typeface="Wingdings" pitchFamily="2" charset="2"/>
              <a:buChar char="ü"/>
            </a:pPr>
            <a:r>
              <a:rPr lang="en-US" i="1" dirty="0"/>
              <a:t>Open/Closed Principle</a:t>
            </a:r>
            <a:r>
              <a:rPr lang="en-US" dirty="0"/>
              <a:t>. You can introduce new mediators without having to change the actual components.</a:t>
            </a:r>
          </a:p>
          <a:p>
            <a:pPr>
              <a:buClr>
                <a:srgbClr val="00B050"/>
              </a:buClr>
              <a:buFont typeface="Wingdings" pitchFamily="2" charset="2"/>
              <a:buChar char="ü"/>
            </a:pPr>
            <a:r>
              <a:rPr lang="en-US" dirty="0"/>
              <a:t>You can reduce coupling between various components of a program.</a:t>
            </a:r>
          </a:p>
          <a:p>
            <a:pPr>
              <a:buClr>
                <a:srgbClr val="00B050"/>
              </a:buClr>
              <a:buFont typeface="Wingdings" pitchFamily="2" charset="2"/>
              <a:buChar char="ü"/>
            </a:pPr>
            <a:r>
              <a:rPr lang="en-US" dirty="0"/>
              <a:t>You can reuse individual components more easily.</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Over time a mediator can evolve into a </a:t>
            </a:r>
            <a:r>
              <a:rPr lang="en-US" b="1" dirty="0">
                <a:hlinkClick r:id="rId3"/>
              </a:rPr>
              <a:t>God Object</a:t>
            </a:r>
            <a:r>
              <a:rPr lang="en-US" dirty="0"/>
              <a:t>.</a:t>
            </a: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pPr lvl="1"/>
            <a:r>
              <a:rPr lang="en-US" dirty="0"/>
              <a:t>Lets you save and restore the previous state of an object without revealing the details of its implementation.</a:t>
            </a:r>
          </a:p>
          <a:p>
            <a:r>
              <a:rPr lang="en-US" b="1" dirty="0"/>
              <a:t>Problem</a:t>
            </a:r>
          </a:p>
          <a:p>
            <a:pPr lvl="1"/>
            <a:r>
              <a:rPr lang="en-US" dirty="0"/>
              <a:t>Your business logic must implement a storage for instance’s state.</a:t>
            </a:r>
            <a:br>
              <a:rPr lang="en-US" dirty="0"/>
            </a:br>
            <a:endParaRPr lang="it-IT" dirty="0"/>
          </a:p>
        </p:txBody>
      </p:sp>
      <p:sp>
        <p:nvSpPr>
          <p:cNvPr id="5" name="Titolo 4"/>
          <p:cNvSpPr>
            <a:spLocks noGrp="1"/>
          </p:cNvSpPr>
          <p:nvPr>
            <p:ph type="title"/>
          </p:nvPr>
        </p:nvSpPr>
        <p:spPr/>
        <p:txBody>
          <a:bodyPr/>
          <a:lstStyle/>
          <a:p>
            <a:r>
              <a:rPr lang="it-IT" dirty="0"/>
              <a:t>Memento</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Memento - </a:t>
            </a:r>
            <a:r>
              <a:rPr lang="it-IT" dirty="0" err="1"/>
              <a:t>Structure</a:t>
            </a:r>
            <a:endParaRPr lang="it-IT" dirty="0"/>
          </a:p>
        </p:txBody>
      </p:sp>
      <p:pic>
        <p:nvPicPr>
          <p:cNvPr id="164866" name="Picture 2" descr="Memento Design Pattern"/>
          <p:cNvPicPr>
            <a:picLocks noGrp="1" noChangeAspect="1" noChangeArrowheads="1"/>
          </p:cNvPicPr>
          <p:nvPr>
            <p:ph idx="1"/>
          </p:nvPr>
        </p:nvPicPr>
        <p:blipFill>
          <a:blip r:embed="rId3" cstate="print"/>
          <a:srcRect/>
          <a:stretch>
            <a:fillRect/>
          </a:stretch>
        </p:blipFill>
        <p:spPr bwMode="auto">
          <a:xfrm>
            <a:off x="836900" y="2204864"/>
            <a:ext cx="7470200"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a:t>You can produce snapshots of the object’s state without violating its encapsulation.</a:t>
            </a:r>
          </a:p>
          <a:p>
            <a:pPr>
              <a:buClr>
                <a:srgbClr val="00B050"/>
              </a:buClr>
              <a:buFont typeface="Wingdings" pitchFamily="2" charset="2"/>
              <a:buChar char="ü"/>
            </a:pPr>
            <a:r>
              <a:rPr lang="en-US" dirty="0"/>
              <a:t>You can simplify the originator’s code by letting the caretaker maintain the history of the originator’s state.</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app might consume lots of RAM if clients create mementos too often.</a:t>
            </a:r>
          </a:p>
          <a:p>
            <a:pPr>
              <a:buClr>
                <a:srgbClr val="FF0000"/>
              </a:buClr>
              <a:buFont typeface="Calibri" pitchFamily="34" charset="0"/>
              <a:buChar char="×"/>
            </a:pPr>
            <a:r>
              <a:rPr lang="en-US" dirty="0"/>
              <a:t>Caretakers should track the originator’s lifecycle to be able to destroy obsolete mementos.</a:t>
            </a:r>
          </a:p>
          <a:p>
            <a:pPr>
              <a:buClr>
                <a:srgbClr val="FF0000"/>
              </a:buClr>
              <a:buFont typeface="Calibri" pitchFamily="34" charset="0"/>
              <a:buChar char="×"/>
            </a:pP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define a subscription mechanism to notify multiple objects about any events that happen to the object they’re observing.</a:t>
            </a:r>
          </a:p>
          <a:p>
            <a:r>
              <a:rPr lang="en-US" b="1" dirty="0"/>
              <a:t>Problem</a:t>
            </a:r>
          </a:p>
          <a:p>
            <a:pPr lvl="1"/>
            <a:r>
              <a:rPr lang="en-US" dirty="0"/>
              <a:t>You must manage a change of state in an object by method in other object.</a:t>
            </a:r>
            <a:br>
              <a:rPr lang="en-US" dirty="0"/>
            </a:br>
            <a:endParaRPr lang="it-IT" dirty="0"/>
          </a:p>
        </p:txBody>
      </p:sp>
      <p:sp>
        <p:nvSpPr>
          <p:cNvPr id="4" name="Titolo 3"/>
          <p:cNvSpPr>
            <a:spLocks noGrp="1"/>
          </p:cNvSpPr>
          <p:nvPr>
            <p:ph type="title"/>
          </p:nvPr>
        </p:nvSpPr>
        <p:spPr/>
        <p:txBody>
          <a:bodyPr/>
          <a:lstStyle/>
          <a:p>
            <a:r>
              <a:rPr lang="it-IT" dirty="0" err="1"/>
              <a:t>Observer</a:t>
            </a:r>
            <a:endParaRPr lang="it-IT"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Observer</a:t>
            </a:r>
            <a:r>
              <a:rPr lang="it-IT" dirty="0"/>
              <a:t> - </a:t>
            </a:r>
            <a:r>
              <a:rPr lang="it-IT" dirty="0" err="1"/>
              <a:t>Structure</a:t>
            </a:r>
            <a:endParaRPr lang="it-IT" dirty="0"/>
          </a:p>
        </p:txBody>
      </p:sp>
      <p:pic>
        <p:nvPicPr>
          <p:cNvPr id="172034" name="Picture 2" descr="Observer Design Pattern In Java - Programmer Girl"/>
          <p:cNvPicPr>
            <a:picLocks noGrp="1" noChangeAspect="1" noChangeArrowheads="1"/>
          </p:cNvPicPr>
          <p:nvPr>
            <p:ph idx="1"/>
          </p:nvPr>
        </p:nvPicPr>
        <p:blipFill>
          <a:blip r:embed="rId3" cstate="print"/>
          <a:srcRect/>
          <a:stretch>
            <a:fillRect/>
          </a:stretch>
        </p:blipFill>
        <p:spPr bwMode="auto">
          <a:xfrm>
            <a:off x="939810" y="2204864"/>
            <a:ext cx="7264380" cy="30721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a:t>You can produce snapshots of the object’s state without violating its encapsulation.</a:t>
            </a:r>
          </a:p>
          <a:p>
            <a:pPr>
              <a:buClr>
                <a:srgbClr val="00B050"/>
              </a:buClr>
              <a:buFont typeface="Wingdings" pitchFamily="2" charset="2"/>
              <a:buChar char="ü"/>
            </a:pPr>
            <a:r>
              <a:rPr lang="en-US" dirty="0"/>
              <a:t>You can simplify the originator’s code by letting the caretaker maintain the history of the originator’s state.</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The app might consume lots of RAM if clients create mementos too often.</a:t>
            </a:r>
          </a:p>
          <a:p>
            <a:pPr>
              <a:buClr>
                <a:srgbClr val="FF0000"/>
              </a:buClr>
              <a:buFont typeface="Calibri" pitchFamily="34" charset="0"/>
              <a:buChar char="×"/>
            </a:pPr>
            <a:r>
              <a:rPr lang="en-US" dirty="0"/>
              <a:t>Caretakers should track the originator’s lifecycle to be able to destroy obsolete mementos.</a:t>
            </a:r>
          </a:p>
          <a:p>
            <a:pPr>
              <a:buClr>
                <a:srgbClr val="FF0000"/>
              </a:buClr>
              <a:buFont typeface="Calibri" pitchFamily="34" charset="0"/>
              <a:buChar char="×"/>
            </a:pPr>
            <a:endParaRPr lang="it-IT" dirty="0"/>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p:cNvSpPr>
            <a:spLocks noGrp="1"/>
          </p:cNvSpPr>
          <p:nvPr>
            <p:ph idx="1"/>
          </p:nvPr>
        </p:nvSpPr>
        <p:spPr/>
        <p:txBody>
          <a:bodyPr/>
          <a:lstStyle/>
          <a:p>
            <a:r>
              <a:rPr lang="en-US" b="1" dirty="0"/>
              <a:t>Intent</a:t>
            </a:r>
          </a:p>
          <a:p>
            <a:pPr lvl="1"/>
            <a:r>
              <a:rPr lang="en-US" dirty="0"/>
              <a:t>Lets an object alter its behavior when its internal state changes. It appears as if the object changed its class.</a:t>
            </a:r>
          </a:p>
          <a:p>
            <a:r>
              <a:rPr lang="it-IT" dirty="0" err="1"/>
              <a:t>Problem</a:t>
            </a:r>
            <a:endParaRPr lang="it-IT" dirty="0"/>
          </a:p>
          <a:p>
            <a:pPr lvl="1"/>
            <a:r>
              <a:rPr lang="en-US" dirty="0"/>
              <a:t>The State pattern is closely related to the concept of a </a:t>
            </a:r>
            <a:r>
              <a:rPr lang="en-US" b="1" dirty="0">
                <a:hlinkClick r:id="rId2"/>
              </a:rPr>
              <a:t>Finite-State Machine</a:t>
            </a:r>
            <a:r>
              <a:rPr lang="en-US" dirty="0"/>
              <a:t>.</a:t>
            </a:r>
            <a:br>
              <a:rPr lang="en-US" dirty="0"/>
            </a:br>
            <a:endParaRPr lang="it-IT" dirty="0"/>
          </a:p>
        </p:txBody>
      </p:sp>
      <p:sp>
        <p:nvSpPr>
          <p:cNvPr id="5" name="Titolo 4"/>
          <p:cNvSpPr>
            <a:spLocks noGrp="1"/>
          </p:cNvSpPr>
          <p:nvPr>
            <p:ph type="title"/>
          </p:nvPr>
        </p:nvSpPr>
        <p:spPr/>
        <p:txBody>
          <a:bodyPr/>
          <a:lstStyle/>
          <a:p>
            <a:r>
              <a:rPr lang="it-IT" dirty="0"/>
              <a:t>State</a:t>
            </a:r>
          </a:p>
        </p:txBody>
      </p:sp>
      <p:pic>
        <p:nvPicPr>
          <p:cNvPr id="179202" name="Picture 2" descr="Finite-State Machine"/>
          <p:cNvPicPr>
            <a:picLocks noChangeAspect="1" noChangeArrowheads="1"/>
          </p:cNvPicPr>
          <p:nvPr/>
        </p:nvPicPr>
        <p:blipFill>
          <a:blip r:embed="rId3" cstate="print"/>
          <a:srcRect/>
          <a:stretch>
            <a:fillRect/>
          </a:stretch>
        </p:blipFill>
        <p:spPr bwMode="auto">
          <a:xfrm>
            <a:off x="4932040" y="4005064"/>
            <a:ext cx="3048000" cy="209550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fontScale="85000" lnSpcReduction="20000"/>
          </a:bodyPr>
          <a:lstStyle/>
          <a:p>
            <a:r>
              <a:rPr lang="it-IT" dirty="0"/>
              <a:t>UML (</a:t>
            </a:r>
            <a:r>
              <a:rPr lang="it-IT" dirty="0" err="1"/>
              <a:t>unified</a:t>
            </a:r>
            <a:r>
              <a:rPr lang="it-IT" dirty="0"/>
              <a:t> </a:t>
            </a:r>
            <a:r>
              <a:rPr lang="it-IT" dirty="0" err="1"/>
              <a:t>modeling</a:t>
            </a:r>
            <a:r>
              <a:rPr lang="it-IT" dirty="0"/>
              <a:t> </a:t>
            </a:r>
            <a:r>
              <a:rPr lang="it-IT" dirty="0" err="1"/>
              <a:t>language</a:t>
            </a:r>
            <a:r>
              <a:rPr lang="it-IT" dirty="0"/>
              <a:t> è un linguaggio di modellazione e specifica basato sul paradigma orientato agli oggetti</a:t>
            </a:r>
          </a:p>
          <a:p>
            <a:pPr lvl="1"/>
            <a:r>
              <a:rPr lang="it-IT" dirty="0"/>
              <a:t>Il nucleo del linguaggio fu definito nel 1996 da </a:t>
            </a:r>
            <a:r>
              <a:rPr lang="it-IT" dirty="0" err="1"/>
              <a:t>Grady</a:t>
            </a:r>
            <a:r>
              <a:rPr lang="it-IT" dirty="0"/>
              <a:t> </a:t>
            </a:r>
            <a:r>
              <a:rPr lang="it-IT" dirty="0" err="1"/>
              <a:t>Booch</a:t>
            </a:r>
            <a:r>
              <a:rPr lang="it-IT" dirty="0"/>
              <a:t>, Jim </a:t>
            </a:r>
            <a:r>
              <a:rPr lang="it-IT" dirty="0" err="1"/>
              <a:t>Rumbaugh</a:t>
            </a:r>
            <a:r>
              <a:rPr lang="it-IT" dirty="0"/>
              <a:t> e </a:t>
            </a:r>
            <a:r>
              <a:rPr lang="it-IT" dirty="0" err="1"/>
              <a:t>Ivar</a:t>
            </a:r>
            <a:r>
              <a:rPr lang="it-IT" dirty="0"/>
              <a:t> </a:t>
            </a:r>
            <a:r>
              <a:rPr lang="it-IT" dirty="0" err="1"/>
              <a:t>Jacobson</a:t>
            </a:r>
            <a:r>
              <a:rPr lang="it-IT" dirty="0"/>
              <a:t> (detti "i tre </a:t>
            </a:r>
            <a:r>
              <a:rPr lang="it-IT" dirty="0" err="1"/>
              <a:t>amigos</a:t>
            </a:r>
            <a:r>
              <a:rPr lang="it-IT" dirty="0"/>
              <a:t>") sotto l'egida dell'</a:t>
            </a:r>
            <a:r>
              <a:rPr lang="it-IT" dirty="0" err="1"/>
              <a:t>Object</a:t>
            </a:r>
            <a:r>
              <a:rPr lang="it-IT" dirty="0"/>
              <a:t> Management Group, consorzio che tuttora gestisce lo standard UML</a:t>
            </a:r>
          </a:p>
          <a:p>
            <a:pPr lvl="1"/>
            <a:r>
              <a:rPr lang="it-IT" dirty="0"/>
              <a:t>Il linguaggio nacque con l'intento di unificare approcci precedenti (dovuti ai tre padri di UML e altri), raccogliendo le migliori prassi nel settore e definendo così uno standard industriale unificato.</a:t>
            </a:r>
          </a:p>
          <a:p>
            <a:r>
              <a:rPr lang="it-IT" dirty="0"/>
              <a:t>UML svolge un'importantissima funzione di "lingua franca" nella comunità della progettazione e programmazione a oggetti.</a:t>
            </a:r>
          </a:p>
          <a:p>
            <a:pPr lvl="1"/>
            <a:r>
              <a:rPr lang="it-IT" dirty="0"/>
              <a:t>Gran parte della letteratura di settore usa UML per descrivere soluzioni analitiche e progettuali in modo sintetico e comprensibile a un vasto pubblico.</a:t>
            </a:r>
          </a:p>
          <a:p>
            <a:endParaRPr lang="it-IT" dirty="0"/>
          </a:p>
        </p:txBody>
      </p:sp>
      <p:sp>
        <p:nvSpPr>
          <p:cNvPr id="4" name="Titolo 3"/>
          <p:cNvSpPr>
            <a:spLocks noGrp="1"/>
          </p:cNvSpPr>
          <p:nvPr>
            <p:ph type="title"/>
          </p:nvPr>
        </p:nvSpPr>
        <p:spPr/>
        <p:txBody>
          <a:bodyPr/>
          <a:lstStyle/>
          <a:p>
            <a:r>
              <a:rPr lang="it-IT" dirty="0"/>
              <a:t>UML</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State - </a:t>
            </a:r>
            <a:r>
              <a:rPr lang="it-IT" dirty="0" err="1"/>
              <a:t>Structure</a:t>
            </a:r>
            <a:endParaRPr lang="it-IT" dirty="0"/>
          </a:p>
        </p:txBody>
      </p:sp>
      <p:pic>
        <p:nvPicPr>
          <p:cNvPr id="187394" name="Picture 2" descr="State pattern - Wikipedia"/>
          <p:cNvPicPr>
            <a:picLocks noGrp="1" noChangeAspect="1" noChangeArrowheads="1"/>
          </p:cNvPicPr>
          <p:nvPr>
            <p:ph idx="1"/>
          </p:nvPr>
        </p:nvPicPr>
        <p:blipFill>
          <a:blip r:embed="rId3" cstate="print"/>
          <a:srcRect/>
          <a:stretch>
            <a:fillRect/>
          </a:stretch>
        </p:blipFill>
        <p:spPr bwMode="auto">
          <a:xfrm>
            <a:off x="588130" y="2276873"/>
            <a:ext cx="7967740" cy="292814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i="1" dirty="0"/>
              <a:t>Single Responsibility Principle</a:t>
            </a:r>
            <a:r>
              <a:rPr lang="en-US" dirty="0"/>
              <a:t>. Organize the code related to particular states into separate classes.</a:t>
            </a:r>
          </a:p>
          <a:p>
            <a:pPr>
              <a:buClr>
                <a:srgbClr val="00B050"/>
              </a:buClr>
              <a:buFont typeface="Wingdings" pitchFamily="2" charset="2"/>
              <a:buChar char="ü"/>
            </a:pPr>
            <a:r>
              <a:rPr lang="en-US" i="1" dirty="0"/>
              <a:t>Open/Closed Principle</a:t>
            </a:r>
            <a:r>
              <a:rPr lang="en-US" dirty="0"/>
              <a:t>. Introduce new states without changing existing state classes or the context.</a:t>
            </a:r>
          </a:p>
          <a:p>
            <a:pPr>
              <a:buClr>
                <a:srgbClr val="00B050"/>
              </a:buClr>
              <a:buFont typeface="Wingdings" pitchFamily="2" charset="2"/>
              <a:buChar char="ü"/>
            </a:pPr>
            <a:r>
              <a:rPr lang="en-US" dirty="0"/>
              <a:t>Simplify the code of the context by eliminating bulky state machine conditionals.</a:t>
            </a:r>
          </a:p>
        </p:txBody>
      </p:sp>
      <p:sp>
        <p:nvSpPr>
          <p:cNvPr id="5" name="Segnaposto contenuto 4"/>
          <p:cNvSpPr>
            <a:spLocks noGrp="1"/>
          </p:cNvSpPr>
          <p:nvPr>
            <p:ph sz="half" idx="2"/>
          </p:nvPr>
        </p:nvSpPr>
        <p:spPr/>
        <p:txBody>
          <a:bodyPr>
            <a:normAutofit/>
          </a:bodyPr>
          <a:lstStyle/>
          <a:p>
            <a:pPr>
              <a:buClr>
                <a:srgbClr val="FF0000"/>
              </a:buClr>
              <a:buFont typeface="Calibri" pitchFamily="34" charset="0"/>
              <a:buChar char="×"/>
            </a:pPr>
            <a:r>
              <a:rPr lang="en-US" dirty="0"/>
              <a:t>Applying the pattern can be overkill if a state machine has only a few states or rarely changes. </a:t>
            </a:r>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define a family of algorithms, put each of them into a separate class, and make their objects interchangeable.</a:t>
            </a:r>
          </a:p>
          <a:p>
            <a:r>
              <a:rPr lang="en-US" dirty="0"/>
              <a:t>Problem</a:t>
            </a:r>
          </a:p>
          <a:p>
            <a:pPr lvl="1"/>
            <a:r>
              <a:rPr lang="en-US" dirty="0"/>
              <a:t>You must implement an application that must “decide” a way of solution.</a:t>
            </a:r>
          </a:p>
        </p:txBody>
      </p:sp>
      <p:sp>
        <p:nvSpPr>
          <p:cNvPr id="4" name="Titolo 3"/>
          <p:cNvSpPr>
            <a:spLocks noGrp="1"/>
          </p:cNvSpPr>
          <p:nvPr>
            <p:ph type="title"/>
          </p:nvPr>
        </p:nvSpPr>
        <p:spPr/>
        <p:txBody>
          <a:bodyPr/>
          <a:lstStyle/>
          <a:p>
            <a:r>
              <a:rPr lang="it-IT" dirty="0" err="1"/>
              <a:t>Strategy</a:t>
            </a:r>
            <a:endParaRPr lang="it-IT"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Strategy</a:t>
            </a:r>
            <a:r>
              <a:rPr lang="it-IT" dirty="0"/>
              <a:t> - </a:t>
            </a:r>
            <a:r>
              <a:rPr lang="it-IT" dirty="0" err="1"/>
              <a:t>Structure</a:t>
            </a:r>
            <a:endParaRPr lang="it-IT" dirty="0"/>
          </a:p>
        </p:txBody>
      </p:sp>
      <p:pic>
        <p:nvPicPr>
          <p:cNvPr id="188418" name="Picture 2" descr="Strategy Design Pattern In Java - Programmer Girl"/>
          <p:cNvPicPr>
            <a:picLocks noGrp="1" noChangeAspect="1" noChangeArrowheads="1"/>
          </p:cNvPicPr>
          <p:nvPr>
            <p:ph idx="1"/>
          </p:nvPr>
        </p:nvPicPr>
        <p:blipFill>
          <a:blip r:embed="rId3" cstate="print"/>
          <a:srcRect/>
          <a:stretch>
            <a:fillRect/>
          </a:stretch>
        </p:blipFill>
        <p:spPr bwMode="auto">
          <a:xfrm>
            <a:off x="912313" y="2060848"/>
            <a:ext cx="7319374" cy="336019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Real</a:t>
            </a:r>
            <a:r>
              <a:rPr lang="it-IT" dirty="0"/>
              <a:t> World </a:t>
            </a:r>
            <a:r>
              <a:rPr lang="it-IT" dirty="0" err="1"/>
              <a:t>Analogy</a:t>
            </a:r>
            <a:endParaRPr lang="it-IT" dirty="0"/>
          </a:p>
        </p:txBody>
      </p:sp>
      <p:pic>
        <p:nvPicPr>
          <p:cNvPr id="195586" name="Picture 2" descr="Various transportation strategies"/>
          <p:cNvPicPr>
            <a:picLocks noGrp="1" noChangeAspect="1" noChangeArrowheads="1"/>
          </p:cNvPicPr>
          <p:nvPr>
            <p:ph idx="1"/>
          </p:nvPr>
        </p:nvPicPr>
        <p:blipFill>
          <a:blip r:embed="rId2" cstate="print"/>
          <a:srcRect/>
          <a:stretch>
            <a:fillRect/>
          </a:stretch>
        </p:blipFill>
        <p:spPr bwMode="auto">
          <a:xfrm>
            <a:off x="1524000" y="2312194"/>
            <a:ext cx="6096000" cy="2857500"/>
          </a:xfrm>
          <a:prstGeom prst="rect">
            <a:avLst/>
          </a:prstGeom>
          <a:noFill/>
        </p:spPr>
      </p:pic>
      <p:sp>
        <p:nvSpPr>
          <p:cNvPr id="5" name="CasellaDiTesto 4"/>
          <p:cNvSpPr txBox="1"/>
          <p:nvPr/>
        </p:nvSpPr>
        <p:spPr>
          <a:xfrm>
            <a:off x="1259634" y="5085184"/>
            <a:ext cx="6624734" cy="369332"/>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Various strategies for getting to the airport.</a:t>
            </a:r>
            <a:endParaRPr lang="it-IT"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10000"/>
          </a:bodyPr>
          <a:lstStyle/>
          <a:p>
            <a:pPr>
              <a:buClr>
                <a:srgbClr val="00B050"/>
              </a:buClr>
              <a:buFont typeface="Wingdings" pitchFamily="2" charset="2"/>
              <a:buChar char="ü"/>
            </a:pPr>
            <a:r>
              <a:rPr lang="en-US" dirty="0"/>
              <a:t>You can swap algorithms used inside an object at runtime.</a:t>
            </a:r>
          </a:p>
          <a:p>
            <a:pPr>
              <a:buClr>
                <a:srgbClr val="00B050"/>
              </a:buClr>
              <a:buFont typeface="Wingdings" pitchFamily="2" charset="2"/>
              <a:buChar char="ü"/>
            </a:pPr>
            <a:r>
              <a:rPr lang="en-US" dirty="0"/>
              <a:t>You can isolate the implementation details of an algorithm from the code that uses it.</a:t>
            </a:r>
          </a:p>
          <a:p>
            <a:pPr>
              <a:buClr>
                <a:srgbClr val="00B050"/>
              </a:buClr>
              <a:buFont typeface="Wingdings" pitchFamily="2" charset="2"/>
              <a:buChar char="ü"/>
            </a:pPr>
            <a:r>
              <a:rPr lang="en-US" dirty="0"/>
              <a:t>You can replace inheritance with composition.</a:t>
            </a:r>
          </a:p>
          <a:p>
            <a:pPr>
              <a:buClr>
                <a:srgbClr val="00B050"/>
              </a:buClr>
              <a:buFont typeface="Wingdings" pitchFamily="2" charset="2"/>
              <a:buChar char="ü"/>
            </a:pPr>
            <a:r>
              <a:rPr lang="en-US" i="1" dirty="0"/>
              <a:t>Open/Closed Principle</a:t>
            </a:r>
            <a:r>
              <a:rPr lang="en-US" dirty="0"/>
              <a:t>. You can introduce new strategies without having to change the context.</a:t>
            </a:r>
          </a:p>
        </p:txBody>
      </p:sp>
      <p:sp>
        <p:nvSpPr>
          <p:cNvPr id="5" name="Segnaposto contenuto 4"/>
          <p:cNvSpPr>
            <a:spLocks noGrp="1"/>
          </p:cNvSpPr>
          <p:nvPr>
            <p:ph sz="half" idx="2"/>
          </p:nvPr>
        </p:nvSpPr>
        <p:spPr/>
        <p:txBody>
          <a:bodyPr>
            <a:normAutofit fontScale="70000" lnSpcReduction="20000"/>
          </a:bodyPr>
          <a:lstStyle/>
          <a:p>
            <a:pPr>
              <a:buClr>
                <a:srgbClr val="FF0000"/>
              </a:buClr>
              <a:buFont typeface="Calibri" pitchFamily="34" charset="0"/>
              <a:buChar char="×"/>
            </a:pPr>
            <a:r>
              <a:rPr lang="en-US" dirty="0"/>
              <a:t> If you only have a couple of algorithms and they rarely change, there’s no real reason to overcomplicate the program with new classes and interfaces that come along with the pattern.</a:t>
            </a:r>
          </a:p>
          <a:p>
            <a:pPr>
              <a:buClr>
                <a:srgbClr val="FF0000"/>
              </a:buClr>
              <a:buFont typeface="Calibri" pitchFamily="34" charset="0"/>
              <a:buChar char="×"/>
            </a:pPr>
            <a:r>
              <a:rPr lang="en-US" dirty="0"/>
              <a:t>Clients must be aware of the differences between strategies to be able to select a proper one.</a:t>
            </a:r>
          </a:p>
          <a:p>
            <a:pPr>
              <a:buClr>
                <a:srgbClr val="FF0000"/>
              </a:buClr>
              <a:buFont typeface="Calibri" pitchFamily="34" charset="0"/>
              <a:buChar char="×"/>
            </a:pPr>
            <a:r>
              <a:rPr lang="en-US" dirty="0"/>
              <a:t>A lot of modern programming languages have functional type support that lets you implement different versions of an algorithm inside a set of anonymous functions.</a:t>
            </a:r>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Defines the skeleton of an algorithm in the </a:t>
            </a:r>
            <a:r>
              <a:rPr lang="en-US" dirty="0" err="1"/>
              <a:t>superclass</a:t>
            </a:r>
            <a:r>
              <a:rPr lang="en-US" dirty="0"/>
              <a:t> but lets subclasses override specific steps of the algorithm without changing its structure.</a:t>
            </a:r>
          </a:p>
          <a:p>
            <a:r>
              <a:rPr lang="en-US" dirty="0"/>
              <a:t>Problem</a:t>
            </a:r>
          </a:p>
          <a:p>
            <a:pPr lvl="1"/>
            <a:r>
              <a:rPr lang="en-US" dirty="0"/>
              <a:t>Manage a lot of different objects in the same algorithm.</a:t>
            </a:r>
          </a:p>
          <a:p>
            <a:endParaRPr lang="it-IT" dirty="0"/>
          </a:p>
        </p:txBody>
      </p:sp>
      <p:sp>
        <p:nvSpPr>
          <p:cNvPr id="4" name="Titolo 3"/>
          <p:cNvSpPr>
            <a:spLocks noGrp="1"/>
          </p:cNvSpPr>
          <p:nvPr>
            <p:ph type="title"/>
          </p:nvPr>
        </p:nvSpPr>
        <p:spPr/>
        <p:txBody>
          <a:bodyPr/>
          <a:lstStyle/>
          <a:p>
            <a:r>
              <a:rPr lang="it-IT" dirty="0" err="1"/>
              <a:t>Template</a:t>
            </a:r>
            <a:r>
              <a:rPr lang="it-IT" dirty="0"/>
              <a:t> </a:t>
            </a:r>
            <a:r>
              <a:rPr lang="it-IT" dirty="0" err="1"/>
              <a:t>Method</a:t>
            </a:r>
            <a:endParaRPr lang="it-IT"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err="1"/>
              <a:t>Template</a:t>
            </a:r>
            <a:r>
              <a:rPr lang="it-IT" dirty="0"/>
              <a:t> </a:t>
            </a:r>
            <a:r>
              <a:rPr lang="it-IT" dirty="0" err="1"/>
              <a:t>Method</a:t>
            </a:r>
            <a:r>
              <a:rPr lang="it-IT" dirty="0"/>
              <a:t> - </a:t>
            </a:r>
            <a:r>
              <a:rPr lang="it-IT" dirty="0" err="1"/>
              <a:t>Structure</a:t>
            </a:r>
            <a:endParaRPr lang="it-IT" dirty="0"/>
          </a:p>
        </p:txBody>
      </p:sp>
      <p:pic>
        <p:nvPicPr>
          <p:cNvPr id="196610" name="Picture 2" descr="Template Method Design Pattern"/>
          <p:cNvPicPr>
            <a:picLocks noGrp="1" noChangeAspect="1" noChangeArrowheads="1"/>
          </p:cNvPicPr>
          <p:nvPr>
            <p:ph idx="1"/>
          </p:nvPr>
        </p:nvPicPr>
        <p:blipFill>
          <a:blip r:embed="rId3" cstate="print"/>
          <a:srcRect/>
          <a:stretch>
            <a:fillRect/>
          </a:stretch>
        </p:blipFill>
        <p:spPr bwMode="auto">
          <a:xfrm>
            <a:off x="2267743" y="1916832"/>
            <a:ext cx="4608514" cy="474274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a:bodyPr>
          <a:lstStyle/>
          <a:p>
            <a:pPr>
              <a:buClr>
                <a:srgbClr val="00B050"/>
              </a:buClr>
              <a:buFont typeface="Wingdings" pitchFamily="2" charset="2"/>
              <a:buChar char="ü"/>
            </a:pPr>
            <a:r>
              <a:rPr lang="en-US" dirty="0"/>
              <a:t>You can let clients override only certain parts of a large algorithm, making them less affected by changes that happen to other parts of the algorithm.</a:t>
            </a:r>
          </a:p>
          <a:p>
            <a:pPr>
              <a:buClr>
                <a:srgbClr val="00B050"/>
              </a:buClr>
              <a:buFont typeface="Wingdings" pitchFamily="2" charset="2"/>
              <a:buChar char="ü"/>
            </a:pPr>
            <a:r>
              <a:rPr lang="en-US" dirty="0"/>
              <a:t>You can pull the duplicate code into a </a:t>
            </a:r>
            <a:r>
              <a:rPr lang="en-US" dirty="0" err="1"/>
              <a:t>superclass</a:t>
            </a:r>
            <a:r>
              <a:rPr lang="en-US" dirty="0"/>
              <a:t>.</a:t>
            </a:r>
          </a:p>
        </p:txBody>
      </p:sp>
      <p:sp>
        <p:nvSpPr>
          <p:cNvPr id="5" name="Segnaposto contenuto 4"/>
          <p:cNvSpPr>
            <a:spLocks noGrp="1"/>
          </p:cNvSpPr>
          <p:nvPr>
            <p:ph sz="half" idx="2"/>
          </p:nvPr>
        </p:nvSpPr>
        <p:spPr/>
        <p:txBody>
          <a:bodyPr>
            <a:normAutofit fontScale="92500" lnSpcReduction="20000"/>
          </a:bodyPr>
          <a:lstStyle/>
          <a:p>
            <a:pPr>
              <a:buClr>
                <a:srgbClr val="FF0000"/>
              </a:buClr>
              <a:buFont typeface="Calibri" pitchFamily="34" charset="0"/>
              <a:buChar char="×"/>
            </a:pPr>
            <a:r>
              <a:rPr lang="en-US" dirty="0"/>
              <a:t>Some clients may be limited by the provided skeleton of an algorithm.</a:t>
            </a:r>
          </a:p>
          <a:p>
            <a:pPr>
              <a:buClr>
                <a:srgbClr val="FF0000"/>
              </a:buClr>
              <a:buFont typeface="Calibri" pitchFamily="34" charset="0"/>
              <a:buChar char="×"/>
            </a:pPr>
            <a:r>
              <a:rPr lang="en-US" dirty="0"/>
              <a:t>You might violate the </a:t>
            </a:r>
            <a:r>
              <a:rPr lang="en-US" i="1" dirty="0" err="1"/>
              <a:t>Liskov</a:t>
            </a:r>
            <a:r>
              <a:rPr lang="en-US" i="1" dirty="0"/>
              <a:t> Substitution Principle</a:t>
            </a:r>
            <a:r>
              <a:rPr lang="en-US" dirty="0"/>
              <a:t> by suppressing a default step implementation via a subclass.</a:t>
            </a:r>
          </a:p>
          <a:p>
            <a:pPr>
              <a:buClr>
                <a:srgbClr val="FF0000"/>
              </a:buClr>
              <a:buFont typeface="Calibri" pitchFamily="34" charset="0"/>
              <a:buChar char="×"/>
            </a:pPr>
            <a:r>
              <a:rPr lang="en-US" dirty="0"/>
              <a:t>Template methods tend to be harder to maintain the more steps they have.</a:t>
            </a:r>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lstStyle/>
          <a:p>
            <a:r>
              <a:rPr lang="en-US" b="1" dirty="0"/>
              <a:t>Intent</a:t>
            </a:r>
          </a:p>
          <a:p>
            <a:pPr lvl="1"/>
            <a:r>
              <a:rPr lang="en-US" dirty="0"/>
              <a:t>Lets you separate algorithms from the objects on which they operate.</a:t>
            </a:r>
          </a:p>
          <a:p>
            <a:r>
              <a:rPr lang="en-US" b="1" dirty="0"/>
              <a:t>Problem</a:t>
            </a:r>
          </a:p>
          <a:p>
            <a:pPr lvl="1"/>
            <a:r>
              <a:rPr lang="en-US" dirty="0"/>
              <a:t>You must process same data with more algorithms.</a:t>
            </a:r>
            <a:br>
              <a:rPr lang="en-US" dirty="0"/>
            </a:br>
            <a:endParaRPr lang="it-IT" dirty="0"/>
          </a:p>
        </p:txBody>
      </p:sp>
      <p:sp>
        <p:nvSpPr>
          <p:cNvPr id="4" name="Titolo 3"/>
          <p:cNvSpPr>
            <a:spLocks noGrp="1"/>
          </p:cNvSpPr>
          <p:nvPr>
            <p:ph type="title"/>
          </p:nvPr>
        </p:nvSpPr>
        <p:spPr/>
        <p:txBody>
          <a:bodyPr/>
          <a:lstStyle/>
          <a:p>
            <a:r>
              <a:rPr lang="it-IT" dirty="0"/>
              <a:t>Visitor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UML - SAMPLE</a:t>
            </a:r>
          </a:p>
        </p:txBody>
      </p:sp>
      <p:pic>
        <p:nvPicPr>
          <p:cNvPr id="4" name="Picture 2"/>
          <p:cNvPicPr>
            <a:picLocks noGrp="1" noChangeAspect="1" noChangeArrowheads="1"/>
          </p:cNvPicPr>
          <p:nvPr>
            <p:ph idx="1"/>
          </p:nvPr>
        </p:nvPicPr>
        <p:blipFill>
          <a:blip r:embed="rId2" cstate="print"/>
          <a:srcRect l="4721" t="3384" r="4720" b="4770"/>
          <a:stretch>
            <a:fillRect/>
          </a:stretch>
        </p:blipFill>
        <p:spPr bwMode="auto">
          <a:xfrm>
            <a:off x="2411760" y="1650715"/>
            <a:ext cx="4320480" cy="4132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Visitor - </a:t>
            </a:r>
            <a:r>
              <a:rPr lang="it-IT" dirty="0" err="1"/>
              <a:t>Structure</a:t>
            </a:r>
            <a:endParaRPr lang="it-IT" dirty="0"/>
          </a:p>
        </p:txBody>
      </p:sp>
      <p:pic>
        <p:nvPicPr>
          <p:cNvPr id="203778" name="Picture 2" descr="Visitor pattern - Wikipedia"/>
          <p:cNvPicPr>
            <a:picLocks noGrp="1" noChangeAspect="1" noChangeArrowheads="1"/>
          </p:cNvPicPr>
          <p:nvPr>
            <p:ph idx="1"/>
          </p:nvPr>
        </p:nvPicPr>
        <p:blipFill>
          <a:blip r:embed="rId3" cstate="print"/>
          <a:srcRect/>
          <a:stretch>
            <a:fillRect/>
          </a:stretch>
        </p:blipFill>
        <p:spPr bwMode="auto">
          <a:xfrm>
            <a:off x="2195736" y="1412776"/>
            <a:ext cx="4752530" cy="484094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half" idx="1"/>
          </p:nvPr>
        </p:nvSpPr>
        <p:spPr/>
        <p:txBody>
          <a:bodyPr>
            <a:normAutofit fontScale="85000" lnSpcReduction="20000"/>
          </a:bodyPr>
          <a:lstStyle/>
          <a:p>
            <a:pPr>
              <a:buClr>
                <a:srgbClr val="00B050"/>
              </a:buClr>
              <a:buFont typeface="Wingdings" pitchFamily="2" charset="2"/>
              <a:buChar char="ü"/>
            </a:pPr>
            <a:r>
              <a:rPr lang="en-US" i="1" dirty="0"/>
              <a:t>Open/Closed Principle</a:t>
            </a:r>
            <a:r>
              <a:rPr lang="en-US" dirty="0"/>
              <a:t>. You can introduce a new behavior that can work with objects of different classes without changing these classes.</a:t>
            </a:r>
          </a:p>
          <a:p>
            <a:pPr>
              <a:buClr>
                <a:srgbClr val="00B050"/>
              </a:buClr>
              <a:buFont typeface="Wingdings" pitchFamily="2" charset="2"/>
              <a:buChar char="ü"/>
            </a:pPr>
            <a:r>
              <a:rPr lang="en-US" i="1" dirty="0"/>
              <a:t>Single Responsibility Principle</a:t>
            </a:r>
            <a:r>
              <a:rPr lang="en-US" dirty="0"/>
              <a:t>. You can move multiple versions of the same behavior into the same class.</a:t>
            </a:r>
          </a:p>
          <a:p>
            <a:pPr>
              <a:buClr>
                <a:srgbClr val="00B050"/>
              </a:buClr>
              <a:buFont typeface="Wingdings" pitchFamily="2" charset="2"/>
              <a:buChar char="ü"/>
            </a:pPr>
            <a:r>
              <a:rPr lang="en-US" dirty="0"/>
              <a:t>A visitor object can accumulate some useful information while working with various objects. </a:t>
            </a:r>
          </a:p>
        </p:txBody>
      </p:sp>
      <p:sp>
        <p:nvSpPr>
          <p:cNvPr id="5" name="Segnaposto contenuto 4"/>
          <p:cNvSpPr>
            <a:spLocks noGrp="1"/>
          </p:cNvSpPr>
          <p:nvPr>
            <p:ph sz="half" idx="2"/>
          </p:nvPr>
        </p:nvSpPr>
        <p:spPr/>
        <p:txBody>
          <a:bodyPr>
            <a:normAutofit lnSpcReduction="10000"/>
          </a:bodyPr>
          <a:lstStyle/>
          <a:p>
            <a:pPr>
              <a:buClr>
                <a:srgbClr val="FF0000"/>
              </a:buClr>
              <a:buFont typeface="Calibri" pitchFamily="34" charset="0"/>
              <a:buChar char="×"/>
            </a:pPr>
            <a:r>
              <a:rPr lang="en-US" dirty="0"/>
              <a:t>You need to update all visitors each time a class gets added to or removed from the element hierarchy. </a:t>
            </a:r>
          </a:p>
          <a:p>
            <a:pPr>
              <a:buClr>
                <a:srgbClr val="FF0000"/>
              </a:buClr>
              <a:buFont typeface="Calibri" pitchFamily="34" charset="0"/>
              <a:buChar char="×"/>
            </a:pPr>
            <a:r>
              <a:rPr lang="en-US" dirty="0"/>
              <a:t>Visitors might lack the necessary access to the private fields and methods of the elements that they’re supposed to work with.</a:t>
            </a:r>
          </a:p>
        </p:txBody>
      </p:sp>
      <p:sp>
        <p:nvSpPr>
          <p:cNvPr id="2" name="Titolo 1"/>
          <p:cNvSpPr>
            <a:spLocks noGrp="1"/>
          </p:cNvSpPr>
          <p:nvPr>
            <p:ph type="title"/>
          </p:nvPr>
        </p:nvSpPr>
        <p:spPr/>
        <p:txBody>
          <a:bodyPr/>
          <a:lstStyle/>
          <a:p>
            <a:r>
              <a:rPr lang="it-IT" dirty="0" err="1"/>
              <a:t>Pros</a:t>
            </a:r>
            <a:r>
              <a:rPr lang="it-IT" dirty="0"/>
              <a:t> and </a:t>
            </a:r>
            <a:r>
              <a:rPr lang="it-IT" dirty="0" err="1"/>
              <a:t>Cons</a:t>
            </a:r>
            <a:endParaRPr lang="it-IT" dirty="0"/>
          </a:p>
        </p:txBody>
      </p:sp>
    </p:spTree>
  </p:cSld>
  <p:clrMapOvr>
    <a:masterClrMapping/>
  </p:clrMapOvr>
</p:sld>
</file>

<file path=ppt/theme/theme1.xml><?xml version="1.0" encoding="utf-8"?>
<a:theme xmlns:a="http://schemas.openxmlformats.org/drawingml/2006/main" name="Raccolta">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0_TF66921596" id="{FE135622-6F14-4801-B82B-233BD1C456B2}" vid="{4C626360-ED35-4B3B-A952-BDF93E45A4B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EE</Template>
  <TotalTime>2499</TotalTime>
  <Words>13908</Words>
  <Application>Microsoft Office PowerPoint</Application>
  <PresentationFormat>Presentazione su schermo (4:3)</PresentationFormat>
  <Paragraphs>798</Paragraphs>
  <Slides>91</Slides>
  <Notes>48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91</vt:i4>
      </vt:variant>
    </vt:vector>
  </HeadingPairs>
  <TitlesOfParts>
    <vt:vector size="96" baseType="lpstr">
      <vt:lpstr>Arial</vt:lpstr>
      <vt:lpstr>Calibri</vt:lpstr>
      <vt:lpstr>Gill Sans MT</vt:lpstr>
      <vt:lpstr>Wingdings</vt:lpstr>
      <vt:lpstr>Raccolta</vt:lpstr>
      <vt:lpstr>Design Patterns  </vt:lpstr>
      <vt:lpstr>SOLID</vt:lpstr>
      <vt:lpstr>Single Responsability PRINCIPLE</vt:lpstr>
      <vt:lpstr>Open-Closed Principle</vt:lpstr>
      <vt:lpstr>Liskov Substitution Principle</vt:lpstr>
      <vt:lpstr>Interface Segregation Principle</vt:lpstr>
      <vt:lpstr>Dependency Inversion Principle</vt:lpstr>
      <vt:lpstr>UML</vt:lpstr>
      <vt:lpstr>UML - SAMPLE</vt:lpstr>
      <vt:lpstr>Design Patterns</vt:lpstr>
      <vt:lpstr>What’s a Design Pattern?</vt:lpstr>
      <vt:lpstr>pattern</vt:lpstr>
      <vt:lpstr>Hystory of Patterns</vt:lpstr>
      <vt:lpstr>Why Learn Patterns</vt:lpstr>
      <vt:lpstr>Criticism of Patterns</vt:lpstr>
      <vt:lpstr>Classification of Patterns</vt:lpstr>
      <vt:lpstr>Classification of Patterns</vt:lpstr>
      <vt:lpstr>Classification of Patterns</vt:lpstr>
      <vt:lpstr>Creational Design Patterns</vt:lpstr>
      <vt:lpstr>Factory Method</vt:lpstr>
      <vt:lpstr>Factory Method - Structure</vt:lpstr>
      <vt:lpstr>Pros and Cons</vt:lpstr>
      <vt:lpstr>Abstract Factory</vt:lpstr>
      <vt:lpstr>Abstract Factory - Structure</vt:lpstr>
      <vt:lpstr>Pros and Cons</vt:lpstr>
      <vt:lpstr>Builder</vt:lpstr>
      <vt:lpstr>Builder - Structure</vt:lpstr>
      <vt:lpstr>Pros and Cons</vt:lpstr>
      <vt:lpstr>Prototype</vt:lpstr>
      <vt:lpstr>Prototype - Structure</vt:lpstr>
      <vt:lpstr>Pros and Cons</vt:lpstr>
      <vt:lpstr>Singleton</vt:lpstr>
      <vt:lpstr>Singleton - Structure</vt:lpstr>
      <vt:lpstr>Pros and Cons</vt:lpstr>
      <vt:lpstr>Structural Design Patterns</vt:lpstr>
      <vt:lpstr>Adapter</vt:lpstr>
      <vt:lpstr>Adapter - Structure</vt:lpstr>
      <vt:lpstr>Pros and Cons</vt:lpstr>
      <vt:lpstr>Bridge</vt:lpstr>
      <vt:lpstr>Abstract and Implementation</vt:lpstr>
      <vt:lpstr>Bridge - Structure</vt:lpstr>
      <vt:lpstr>Pros and Cons</vt:lpstr>
      <vt:lpstr>Composite</vt:lpstr>
      <vt:lpstr>COMPOSIT – Real World Analogy</vt:lpstr>
      <vt:lpstr>Composite - Structure</vt:lpstr>
      <vt:lpstr>Pros and Cons</vt:lpstr>
      <vt:lpstr>Decorator</vt:lpstr>
      <vt:lpstr> Real World Analogy</vt:lpstr>
      <vt:lpstr>Decorator - Structure</vt:lpstr>
      <vt:lpstr>Pros and Cons</vt:lpstr>
      <vt:lpstr>Facade</vt:lpstr>
      <vt:lpstr>Facade - Structure</vt:lpstr>
      <vt:lpstr>Pros and Cons</vt:lpstr>
      <vt:lpstr>Flyweight </vt:lpstr>
      <vt:lpstr>Flyweight - Structure</vt:lpstr>
      <vt:lpstr>Pros and Cons</vt:lpstr>
      <vt:lpstr>Proxy</vt:lpstr>
      <vt:lpstr>Proxy - Structure</vt:lpstr>
      <vt:lpstr>Pros and Cons</vt:lpstr>
      <vt:lpstr>Behavioral Design Patterns</vt:lpstr>
      <vt:lpstr>Chain of Responsability</vt:lpstr>
      <vt:lpstr>Chain of Responsability - Structure</vt:lpstr>
      <vt:lpstr>Pros and Cons</vt:lpstr>
      <vt:lpstr>Command</vt:lpstr>
      <vt:lpstr>Command - Structure</vt:lpstr>
      <vt:lpstr>Pros and Cons</vt:lpstr>
      <vt:lpstr>Iterator</vt:lpstr>
      <vt:lpstr>Iterator - Structure</vt:lpstr>
      <vt:lpstr>Pros and Cons</vt:lpstr>
      <vt:lpstr>Mediator</vt:lpstr>
      <vt:lpstr>Mediator - Structure</vt:lpstr>
      <vt:lpstr>Pros and Cons</vt:lpstr>
      <vt:lpstr>Memento</vt:lpstr>
      <vt:lpstr>Memento - Structure</vt:lpstr>
      <vt:lpstr>Pros and Cons</vt:lpstr>
      <vt:lpstr>Observer</vt:lpstr>
      <vt:lpstr>Observer - Structure</vt:lpstr>
      <vt:lpstr>Pros and Cons</vt:lpstr>
      <vt:lpstr>State</vt:lpstr>
      <vt:lpstr>State - Structure</vt:lpstr>
      <vt:lpstr>Pros and Cons</vt:lpstr>
      <vt:lpstr>Strategy</vt:lpstr>
      <vt:lpstr>Strategy - Structure</vt:lpstr>
      <vt:lpstr>Real World Analogy</vt:lpstr>
      <vt:lpstr>Pros and Cons</vt:lpstr>
      <vt:lpstr>Template Method</vt:lpstr>
      <vt:lpstr>Template Method - Structure</vt:lpstr>
      <vt:lpstr>Pros and Cons</vt:lpstr>
      <vt:lpstr>Visitor</vt:lpstr>
      <vt:lpstr>Visitor - Structure</vt:lpstr>
      <vt:lpstr>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Utente</dc:creator>
  <cp:lastModifiedBy>Antonio Rizzo</cp:lastModifiedBy>
  <cp:revision>272</cp:revision>
  <dcterms:created xsi:type="dcterms:W3CDTF">2021-04-23T11:35:24Z</dcterms:created>
  <dcterms:modified xsi:type="dcterms:W3CDTF">2021-09-27T06:39:43Z</dcterms:modified>
</cp:coreProperties>
</file>