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278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279" r:id="rId44"/>
    <p:sldId id="328" r:id="rId45"/>
    <p:sldId id="329" r:id="rId46"/>
    <p:sldId id="330" r:id="rId47"/>
    <p:sldId id="331" r:id="rId48"/>
    <p:sldId id="332" r:id="rId49"/>
    <p:sldId id="333" r:id="rId50"/>
    <p:sldId id="334" r:id="rId51"/>
    <p:sldId id="280" r:id="rId52"/>
    <p:sldId id="281" r:id="rId53"/>
    <p:sldId id="335" r:id="rId54"/>
    <p:sldId id="336" r:id="rId55"/>
    <p:sldId id="337" r:id="rId56"/>
    <p:sldId id="338" r:id="rId57"/>
    <p:sldId id="339" r:id="rId58"/>
    <p:sldId id="340" r:id="rId59"/>
    <p:sldId id="341" r:id="rId60"/>
    <p:sldId id="342" r:id="rId61"/>
    <p:sldId id="282" r:id="rId62"/>
    <p:sldId id="284" r:id="rId63"/>
    <p:sldId id="283" r:id="rId64"/>
    <p:sldId id="285" r:id="rId65"/>
    <p:sldId id="286" r:id="rId66"/>
    <p:sldId id="287" r:id="rId67"/>
    <p:sldId id="288" r:id="rId68"/>
    <p:sldId id="289" r:id="rId69"/>
    <p:sldId id="290" r:id="rId70"/>
    <p:sldId id="291" r:id="rId71"/>
    <p:sldId id="292" r:id="rId72"/>
    <p:sldId id="293" r:id="rId73"/>
    <p:sldId id="294" r:id="rId74"/>
    <p:sldId id="295" r:id="rId75"/>
    <p:sldId id="296" r:id="rId76"/>
    <p:sldId id="297" r:id="rId77"/>
    <p:sldId id="298" r:id="rId78"/>
    <p:sldId id="299" r:id="rId79"/>
    <p:sldId id="300" r:id="rId80"/>
    <p:sldId id="302" r:id="rId81"/>
    <p:sldId id="301" r:id="rId82"/>
    <p:sldId id="303" r:id="rId83"/>
    <p:sldId id="304" r:id="rId84"/>
    <p:sldId id="305" r:id="rId85"/>
    <p:sldId id="306" r:id="rId86"/>
    <p:sldId id="307" r:id="rId87"/>
    <p:sldId id="308" r:id="rId8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35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232E0-43F5-422F-BE89-3939B8A37B15}" type="datetimeFigureOut">
              <a:rPr lang="it-IT" smtClean="0"/>
              <a:pPr/>
              <a:t>23/03/2025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4798D-11D5-4C1B-B9DF-6BB107707B84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2" name="Rettangolo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ttangolo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ttangolo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ttangolo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ttangolo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56" name="Rettangolo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ttangolo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ttangolo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ttangolo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232E0-43F5-422F-BE89-3939B8A37B15}" type="datetimeFigureOut">
              <a:rPr lang="it-IT" smtClean="0"/>
              <a:pPr/>
              <a:t>23/03/2025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4798D-11D5-4C1B-B9DF-6BB107707B8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232E0-43F5-422F-BE89-3939B8A37B15}" type="datetimeFigureOut">
              <a:rPr lang="it-IT" smtClean="0"/>
              <a:pPr/>
              <a:t>23/03/2025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4798D-11D5-4C1B-B9DF-6BB107707B8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232E0-43F5-422F-BE89-3939B8A37B15}" type="datetimeFigureOut">
              <a:rPr lang="it-IT" smtClean="0"/>
              <a:pPr/>
              <a:t>23/03/2025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4798D-11D5-4C1B-B9DF-6BB107707B8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igura a mano libera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igura a mano libera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igura a mano libera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igura a mano libera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igura a mano libera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igura a mano libera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igura a mano libera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igura a mano libera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igura a mano libera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igura a mano libera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igura a mano libera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igura a mano libera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igura a mano libera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igura a mano libera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igura a mano libera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232E0-43F5-422F-BE89-3939B8A37B15}" type="datetimeFigureOut">
              <a:rPr lang="it-IT" smtClean="0"/>
              <a:pPr/>
              <a:t>23/03/2025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4798D-11D5-4C1B-B9DF-6BB107707B84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8" name="Rettangolo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ttangolo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ttangolo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ttangolo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232E0-43F5-422F-BE89-3939B8A37B15}" type="datetimeFigureOut">
              <a:rPr lang="it-IT" smtClean="0"/>
              <a:pPr/>
              <a:t>23/03/2025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4798D-11D5-4C1B-B9DF-6BB107707B8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232E0-43F5-422F-BE89-3939B8A37B15}" type="datetimeFigureOut">
              <a:rPr lang="it-IT" smtClean="0"/>
              <a:pPr/>
              <a:t>23/03/2025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4798D-11D5-4C1B-B9DF-6BB107707B84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6" name="Rettangolo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ttangolo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ttangolo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ttangolo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ttangolo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ttangolo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ttangolo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ttangolo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ttangolo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232E0-43F5-422F-BE89-3939B8A37B15}" type="datetimeFigureOut">
              <a:rPr lang="it-IT" smtClean="0"/>
              <a:pPr/>
              <a:t>23/03/2025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4798D-11D5-4C1B-B9DF-6BB107707B8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232E0-43F5-422F-BE89-3939B8A37B15}" type="datetimeFigureOut">
              <a:rPr lang="it-IT" smtClean="0"/>
              <a:pPr/>
              <a:t>23/03/2025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4798D-11D5-4C1B-B9DF-6BB107707B8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232E0-43F5-422F-BE89-3939B8A37B15}" type="datetimeFigureOut">
              <a:rPr lang="it-IT" smtClean="0"/>
              <a:pPr/>
              <a:t>23/03/2025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4798D-11D5-4C1B-B9DF-6BB107707B8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Connettore 1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po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Connettore 1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it-IT" smtClean="0"/>
              <a:t>Fare clic sull'icona per inserire un'immagine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grpSp>
        <p:nvGrpSpPr>
          <p:cNvPr id="14" name="Gruppo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Connettore 1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o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Connettore 1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97A232E0-43F5-422F-BE89-3939B8A37B15}" type="datetimeFigureOut">
              <a:rPr lang="it-IT" smtClean="0"/>
              <a:pPr/>
              <a:t>23/03/2025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C814798D-11D5-4C1B-B9DF-6BB107707B8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tangolo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tangolo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ttangolo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ttangolo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ttangolo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ttangolo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7A232E0-43F5-422F-BE89-3939B8A37B15}" type="datetimeFigureOut">
              <a:rPr lang="it-IT" smtClean="0"/>
              <a:pPr/>
              <a:t>23/03/2025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C814798D-11D5-4C1B-B9DF-6BB107707B84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Angular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 smtClean="0"/>
              <a:t>Framework</a:t>
            </a:r>
            <a:r>
              <a:rPr lang="it-IT" dirty="0" smtClean="0"/>
              <a:t> per Applicazioni Web a Pagina Singola</a:t>
            </a:r>
            <a:endParaRPr lang="it-I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Pattern Utilizzati in </a:t>
            </a:r>
            <a:r>
              <a:rPr lang="it-IT" dirty="0" err="1" smtClean="0"/>
              <a:t>Angular</a:t>
            </a:r>
            <a:endParaRPr lang="it-IT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Pattern Utilizzati in </a:t>
            </a:r>
            <a:r>
              <a:rPr lang="it-IT" dirty="0" err="1" smtClean="0"/>
              <a:t>Angular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smtClean="0"/>
              <a:t>Concetto di Pattern</a:t>
            </a:r>
          </a:p>
          <a:p>
            <a:pPr lvl="1"/>
            <a:r>
              <a:rPr lang="it-IT" dirty="0" smtClean="0"/>
              <a:t>Soluzione collaudata per problemi comuni nello sviluppo software</a:t>
            </a:r>
          </a:p>
          <a:p>
            <a:pPr lvl="1"/>
            <a:r>
              <a:rPr lang="it-IT" dirty="0" smtClean="0"/>
              <a:t>Non sono </a:t>
            </a:r>
            <a:r>
              <a:rPr lang="it-IT" dirty="0" err="1" smtClean="0"/>
              <a:t>snippet</a:t>
            </a:r>
            <a:r>
              <a:rPr lang="it-IT" dirty="0" smtClean="0"/>
              <a:t> di codice</a:t>
            </a:r>
          </a:p>
          <a:p>
            <a:pPr lvl="1"/>
            <a:r>
              <a:rPr lang="it-IT" dirty="0" smtClean="0"/>
              <a:t>Sono rappresentazioni di come configurare i componenti dell’architettura al fine di migliorare il disaccoppiamento tra componenti e la comunicazione tra essi</a:t>
            </a:r>
          </a:p>
          <a:p>
            <a:r>
              <a:rPr lang="it-IT" dirty="0" smtClean="0"/>
              <a:t>Bibliografia</a:t>
            </a:r>
          </a:p>
          <a:p>
            <a:pPr lvl="1"/>
            <a:r>
              <a:rPr lang="it-IT" dirty="0" smtClean="0">
                <a:solidFill>
                  <a:srgbClr val="FF0000"/>
                </a:solidFill>
              </a:rPr>
              <a:t>Design </a:t>
            </a:r>
            <a:r>
              <a:rPr lang="it-IT" dirty="0" err="1" smtClean="0">
                <a:solidFill>
                  <a:srgbClr val="FF0000"/>
                </a:solidFill>
              </a:rPr>
              <a:t>Patterns</a:t>
            </a:r>
            <a:r>
              <a:rPr lang="it-IT" dirty="0" smtClean="0">
                <a:solidFill>
                  <a:srgbClr val="FF0000"/>
                </a:solidFill>
              </a:rPr>
              <a:t>: </a:t>
            </a:r>
            <a:r>
              <a:rPr lang="it-IT" dirty="0" err="1" smtClean="0">
                <a:solidFill>
                  <a:srgbClr val="FF0000"/>
                </a:solidFill>
              </a:rPr>
              <a:t>Elements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of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Reusable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Object-Oriented</a:t>
            </a:r>
            <a:r>
              <a:rPr lang="it-IT" dirty="0" smtClean="0">
                <a:solidFill>
                  <a:srgbClr val="FF0000"/>
                </a:solidFill>
              </a:rPr>
              <a:t> Software</a:t>
            </a:r>
          </a:p>
          <a:p>
            <a:pPr lvl="2"/>
            <a:r>
              <a:rPr lang="it-IT" dirty="0" smtClean="0"/>
              <a:t>Erich Gamme, Richard </a:t>
            </a:r>
            <a:r>
              <a:rPr lang="it-IT" dirty="0" err="1" smtClean="0"/>
              <a:t>Helm</a:t>
            </a:r>
            <a:r>
              <a:rPr lang="it-IT" dirty="0" smtClean="0"/>
              <a:t>, Ralph </a:t>
            </a:r>
            <a:r>
              <a:rPr lang="it-IT" dirty="0" err="1" smtClean="0"/>
              <a:t>Helm</a:t>
            </a:r>
            <a:r>
              <a:rPr lang="it-IT" dirty="0" smtClean="0"/>
              <a:t>, John </a:t>
            </a:r>
            <a:r>
              <a:rPr lang="it-IT" dirty="0" err="1" smtClean="0"/>
              <a:t>Vlissides</a:t>
            </a:r>
            <a:endParaRPr lang="it-IT" dirty="0"/>
          </a:p>
          <a:p>
            <a:pPr lvl="2"/>
            <a:r>
              <a:rPr lang="it-IT" dirty="0" smtClean="0"/>
              <a:t>Pubblicato nel 1994</a:t>
            </a:r>
          </a:p>
          <a:p>
            <a:pPr lvl="1"/>
            <a:r>
              <a:rPr lang="it-IT" dirty="0" smtClean="0">
                <a:solidFill>
                  <a:srgbClr val="FF0000"/>
                </a:solidFill>
              </a:rPr>
              <a:t>https://refactoring.guru/design-patterns</a:t>
            </a:r>
            <a:endParaRPr lang="it-IT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Model-View-Controller</a:t>
            </a:r>
            <a:r>
              <a:rPr lang="it-IT" dirty="0" smtClean="0"/>
              <a:t> (MVC)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b="1" dirty="0" smtClean="0">
                <a:solidFill>
                  <a:srgbClr val="92D050"/>
                </a:solidFill>
              </a:rPr>
              <a:t>MVC</a:t>
            </a:r>
            <a:endParaRPr lang="it-IT" dirty="0">
              <a:solidFill>
                <a:srgbClr val="92D050"/>
              </a:solidFill>
            </a:endParaRPr>
          </a:p>
          <a:p>
            <a:pPr lvl="1"/>
            <a:r>
              <a:rPr lang="it-IT" b="1" dirty="0" err="1" smtClean="0">
                <a:solidFill>
                  <a:srgbClr val="92D050"/>
                </a:solidFill>
              </a:rPr>
              <a:t>Model</a:t>
            </a:r>
            <a:endParaRPr lang="it-IT" b="1" dirty="0" smtClean="0">
              <a:solidFill>
                <a:srgbClr val="92D050"/>
              </a:solidFill>
            </a:endParaRPr>
          </a:p>
          <a:p>
            <a:pPr lvl="2"/>
            <a:r>
              <a:rPr lang="it-IT" dirty="0" smtClean="0"/>
              <a:t>Formato del dato</a:t>
            </a:r>
            <a:endParaRPr lang="it-IT" dirty="0"/>
          </a:p>
          <a:p>
            <a:pPr lvl="1"/>
            <a:r>
              <a:rPr lang="it-IT" b="1" dirty="0" err="1" smtClean="0">
                <a:solidFill>
                  <a:srgbClr val="92D050"/>
                </a:solidFill>
              </a:rPr>
              <a:t>View</a:t>
            </a:r>
            <a:endParaRPr lang="it-IT" b="1" dirty="0" smtClean="0">
              <a:solidFill>
                <a:srgbClr val="92D050"/>
              </a:solidFill>
            </a:endParaRPr>
          </a:p>
          <a:p>
            <a:pPr lvl="2"/>
            <a:r>
              <a:rPr lang="it-IT" dirty="0" smtClean="0"/>
              <a:t>Presentazione dell’informazione</a:t>
            </a:r>
            <a:endParaRPr lang="it-IT" dirty="0"/>
          </a:p>
          <a:p>
            <a:pPr lvl="1"/>
            <a:r>
              <a:rPr lang="it-IT" b="1" dirty="0" smtClean="0">
                <a:solidFill>
                  <a:srgbClr val="92D050"/>
                </a:solidFill>
              </a:rPr>
              <a:t>Controller</a:t>
            </a:r>
          </a:p>
          <a:p>
            <a:pPr lvl="2"/>
            <a:r>
              <a:rPr lang="it-IT" dirty="0" smtClean="0"/>
              <a:t>Logica: ottiene il </a:t>
            </a:r>
            <a:r>
              <a:rPr lang="it-IT" dirty="0" err="1" smtClean="0"/>
              <a:t>model</a:t>
            </a:r>
            <a:r>
              <a:rPr lang="it-IT" dirty="0" smtClean="0"/>
              <a:t> e lo rende disponibile per la </a:t>
            </a:r>
            <a:r>
              <a:rPr lang="it-IT" dirty="0" err="1" smtClean="0"/>
              <a:t>view</a:t>
            </a:r>
            <a:endParaRPr lang="it-IT" dirty="0"/>
          </a:p>
          <a:p>
            <a:r>
              <a:rPr lang="it-IT" b="1" dirty="0"/>
              <a:t>Come </a:t>
            </a:r>
            <a:r>
              <a:rPr lang="it-IT" b="1" dirty="0" err="1"/>
              <a:t>Angular</a:t>
            </a:r>
            <a:r>
              <a:rPr lang="it-IT" b="1" dirty="0"/>
              <a:t> implementa MVC</a:t>
            </a:r>
            <a:r>
              <a:rPr lang="it-IT" dirty="0"/>
              <a:t>:</a:t>
            </a:r>
          </a:p>
          <a:p>
            <a:pPr lvl="1"/>
            <a:r>
              <a:rPr lang="it-IT" dirty="0" err="1" smtClean="0">
                <a:solidFill>
                  <a:srgbClr val="92D050"/>
                </a:solidFill>
              </a:rPr>
              <a:t>View</a:t>
            </a:r>
            <a:r>
              <a:rPr lang="it-IT" dirty="0" smtClean="0">
                <a:solidFill>
                  <a:srgbClr val="92D050"/>
                </a:solidFill>
              </a:rPr>
              <a:t> ↔ </a:t>
            </a:r>
            <a:r>
              <a:rPr lang="it-IT" dirty="0" err="1" smtClean="0">
                <a:solidFill>
                  <a:srgbClr val="92D050"/>
                </a:solidFill>
              </a:rPr>
              <a:t>Component</a:t>
            </a:r>
            <a:r>
              <a:rPr lang="it-IT" dirty="0" smtClean="0">
                <a:solidFill>
                  <a:srgbClr val="92D050"/>
                </a:solidFill>
              </a:rPr>
              <a:t>,</a:t>
            </a:r>
          </a:p>
          <a:p>
            <a:pPr lvl="1"/>
            <a:r>
              <a:rPr lang="it-IT" dirty="0" err="1" smtClean="0">
                <a:solidFill>
                  <a:srgbClr val="92D050"/>
                </a:solidFill>
              </a:rPr>
              <a:t>Model</a:t>
            </a:r>
            <a:r>
              <a:rPr lang="it-IT" dirty="0" smtClean="0">
                <a:solidFill>
                  <a:srgbClr val="92D050"/>
                </a:solidFill>
              </a:rPr>
              <a:t> ↔ Servizi</a:t>
            </a:r>
          </a:p>
          <a:p>
            <a:pPr lvl="1"/>
            <a:r>
              <a:rPr lang="it-IT" dirty="0" smtClean="0">
                <a:solidFill>
                  <a:srgbClr val="92D050"/>
                </a:solidFill>
              </a:rPr>
              <a:t>Controller ↔ Classe di </a:t>
            </a:r>
            <a:r>
              <a:rPr lang="it-IT" dirty="0" err="1" smtClean="0">
                <a:solidFill>
                  <a:srgbClr val="92D050"/>
                </a:solidFill>
              </a:rPr>
              <a:t>code-behind</a:t>
            </a:r>
            <a:endParaRPr lang="it-IT" dirty="0">
              <a:solidFill>
                <a:srgbClr val="92D050"/>
              </a:solidFill>
            </a:endParaRPr>
          </a:p>
          <a:p>
            <a:endParaRPr lang="it-IT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Component-Based</a:t>
            </a:r>
            <a:r>
              <a:rPr lang="it-IT" dirty="0" smtClean="0"/>
              <a:t> </a:t>
            </a:r>
            <a:r>
              <a:rPr lang="it-IT" dirty="0" err="1" smtClean="0"/>
              <a:t>Architecture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Architettura basata su componenti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Tutto è un </a:t>
            </a:r>
            <a:r>
              <a:rPr lang="it-IT" dirty="0" smtClean="0"/>
              <a:t>componente</a:t>
            </a:r>
          </a:p>
          <a:p>
            <a:pPr lvl="2"/>
            <a:r>
              <a:rPr lang="it-IT" dirty="0" err="1" smtClean="0"/>
              <a:t>header</a:t>
            </a:r>
            <a:r>
              <a:rPr lang="it-IT" dirty="0"/>
              <a:t>, </a:t>
            </a:r>
            <a:r>
              <a:rPr lang="it-IT" dirty="0" err="1"/>
              <a:t>footer</a:t>
            </a:r>
            <a:r>
              <a:rPr lang="it-IT" dirty="0"/>
              <a:t>, </a:t>
            </a:r>
            <a:r>
              <a:rPr lang="it-IT" dirty="0" err="1"/>
              <a:t>sidebar</a:t>
            </a:r>
            <a:r>
              <a:rPr lang="it-IT" dirty="0"/>
              <a:t>, </a:t>
            </a:r>
            <a:r>
              <a:rPr lang="it-IT" dirty="0" smtClean="0"/>
              <a:t>ecc.</a:t>
            </a:r>
            <a:endParaRPr lang="it-IT" dirty="0"/>
          </a:p>
          <a:p>
            <a:pPr lvl="1"/>
            <a:r>
              <a:rPr lang="it-IT" dirty="0"/>
              <a:t>Vantaggi</a:t>
            </a:r>
            <a:r>
              <a:rPr lang="it-IT" dirty="0" smtClean="0"/>
              <a:t>:</a:t>
            </a:r>
          </a:p>
          <a:p>
            <a:pPr lvl="2"/>
            <a:r>
              <a:rPr lang="it-IT" dirty="0" smtClean="0"/>
              <a:t>riutilizzo</a:t>
            </a:r>
            <a:r>
              <a:rPr lang="it-IT" dirty="0"/>
              <a:t>, </a:t>
            </a:r>
            <a:endParaRPr lang="it-IT" dirty="0" smtClean="0"/>
          </a:p>
          <a:p>
            <a:pPr lvl="2"/>
            <a:r>
              <a:rPr lang="it-IT" dirty="0" smtClean="0"/>
              <a:t>modularità</a:t>
            </a:r>
            <a:r>
              <a:rPr lang="it-IT" dirty="0"/>
              <a:t>, </a:t>
            </a:r>
            <a:endParaRPr lang="it-IT" dirty="0" smtClean="0"/>
          </a:p>
          <a:p>
            <a:pPr lvl="2"/>
            <a:r>
              <a:rPr lang="it-IT" dirty="0" err="1" smtClean="0"/>
              <a:t>manutenibilità</a:t>
            </a:r>
            <a:endParaRPr lang="it-IT" dirty="0"/>
          </a:p>
          <a:p>
            <a:endParaRPr lang="it-IT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Dependency</a:t>
            </a:r>
            <a:r>
              <a:rPr lang="it-IT" dirty="0" smtClean="0"/>
              <a:t> </a:t>
            </a:r>
            <a:r>
              <a:rPr lang="it-IT" dirty="0" err="1" smtClean="0"/>
              <a:t>Injection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Cos'è la </a:t>
            </a:r>
            <a:r>
              <a:rPr lang="it-IT" b="1" dirty="0" err="1">
                <a:solidFill>
                  <a:srgbClr val="92D050"/>
                </a:solidFill>
                <a:latin typeface="+mj-lt"/>
              </a:rPr>
              <a:t>Dependency</a:t>
            </a:r>
            <a:r>
              <a:rPr lang="it-IT" b="1" dirty="0">
                <a:solidFill>
                  <a:srgbClr val="92D050"/>
                </a:solidFill>
                <a:latin typeface="+mj-lt"/>
              </a:rPr>
              <a:t> </a:t>
            </a:r>
            <a:r>
              <a:rPr lang="it-IT" b="1" dirty="0" err="1">
                <a:solidFill>
                  <a:srgbClr val="92D050"/>
                </a:solidFill>
                <a:latin typeface="+mj-lt"/>
              </a:rPr>
              <a:t>Injection</a:t>
            </a:r>
            <a:r>
              <a:rPr lang="it-IT" b="1" dirty="0">
                <a:solidFill>
                  <a:srgbClr val="92D050"/>
                </a:solidFill>
                <a:latin typeface="+mj-lt"/>
              </a:rPr>
              <a:t> </a:t>
            </a:r>
            <a:r>
              <a:rPr lang="it-IT" b="1" dirty="0"/>
              <a:t>(</a:t>
            </a:r>
            <a:r>
              <a:rPr lang="it-IT" b="1" dirty="0" err="1">
                <a:solidFill>
                  <a:srgbClr val="92D050"/>
                </a:solidFill>
                <a:latin typeface="+mj-lt"/>
              </a:rPr>
              <a:t>DI</a:t>
            </a:r>
            <a:r>
              <a:rPr lang="it-IT" b="1" dirty="0"/>
              <a:t>)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Meccanismo per fornire le dipendenze a un componente o </a:t>
            </a:r>
            <a:r>
              <a:rPr lang="it-IT" dirty="0" smtClean="0"/>
              <a:t>servizio</a:t>
            </a:r>
          </a:p>
          <a:p>
            <a:pPr lvl="1"/>
            <a:r>
              <a:rPr lang="it-IT" dirty="0" smtClean="0"/>
              <a:t>Avviene attraverso il processo di 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Inversion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 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of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 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Control</a:t>
            </a:r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pPr lvl="2"/>
            <a:r>
              <a:rPr lang="it-IT" dirty="0" smtClean="0"/>
              <a:t>Come in </a:t>
            </a:r>
            <a:r>
              <a:rPr lang="it-IT" dirty="0" err="1" smtClean="0"/>
              <a:t>Spring</a:t>
            </a:r>
            <a:r>
              <a:rPr lang="it-IT" dirty="0" smtClean="0"/>
              <a:t> e nella maggior parte dei </a:t>
            </a:r>
            <a:r>
              <a:rPr lang="it-IT" dirty="0" err="1" smtClean="0"/>
              <a:t>framework</a:t>
            </a:r>
            <a:r>
              <a:rPr lang="it-IT" dirty="0" smtClean="0"/>
              <a:t> di back-end!!!</a:t>
            </a:r>
            <a:endParaRPr lang="it-IT" dirty="0"/>
          </a:p>
          <a:p>
            <a:endParaRPr lang="it-IT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di </a:t>
            </a:r>
            <a:r>
              <a:rPr lang="it-IT" dirty="0" err="1" smtClean="0"/>
              <a:t>DI</a:t>
            </a:r>
            <a:endParaRPr lang="it-IT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460647" y="2204864"/>
            <a:ext cx="6679906" cy="3730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Reactive</a:t>
            </a:r>
            <a:r>
              <a:rPr lang="it-IT" dirty="0" smtClean="0"/>
              <a:t> </a:t>
            </a:r>
            <a:r>
              <a:rPr lang="it-IT" dirty="0" err="1" smtClean="0"/>
              <a:t>Programming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Introduzione a </a:t>
            </a:r>
            <a:r>
              <a:rPr lang="it-IT" b="1" dirty="0" err="1">
                <a:solidFill>
                  <a:srgbClr val="92D050"/>
                </a:solidFill>
              </a:rPr>
              <a:t>RxJS</a:t>
            </a:r>
            <a:r>
              <a:rPr lang="it-IT" b="1" dirty="0"/>
              <a:t> e </a:t>
            </a:r>
            <a:r>
              <a:rPr lang="it-IT" b="1" dirty="0" err="1">
                <a:solidFill>
                  <a:srgbClr val="92D050"/>
                </a:solidFill>
              </a:rPr>
              <a:t>Observable</a:t>
            </a:r>
            <a:r>
              <a:rPr lang="it-IT" dirty="0"/>
              <a:t>:</a:t>
            </a:r>
          </a:p>
          <a:p>
            <a:pPr lvl="1"/>
            <a:r>
              <a:rPr lang="it-IT" dirty="0" err="1" smtClean="0">
                <a:solidFill>
                  <a:srgbClr val="92D050"/>
                </a:solidFill>
              </a:rPr>
              <a:t>Observable</a:t>
            </a:r>
            <a:endParaRPr lang="it-IT" dirty="0" smtClean="0">
              <a:solidFill>
                <a:srgbClr val="92D050"/>
              </a:solidFill>
            </a:endParaRPr>
          </a:p>
          <a:p>
            <a:pPr lvl="2"/>
            <a:r>
              <a:rPr lang="it-IT" dirty="0" smtClean="0"/>
              <a:t>rappresenta </a:t>
            </a:r>
            <a:r>
              <a:rPr lang="it-IT" dirty="0"/>
              <a:t>un flusso di dati </a:t>
            </a:r>
            <a:r>
              <a:rPr lang="it-IT" dirty="0" smtClean="0"/>
              <a:t>asincroni</a:t>
            </a:r>
            <a:endParaRPr lang="it-IT" dirty="0"/>
          </a:p>
          <a:p>
            <a:pPr lvl="1"/>
            <a:r>
              <a:rPr lang="it-IT" dirty="0" smtClean="0"/>
              <a:t>Operatori</a:t>
            </a:r>
          </a:p>
          <a:p>
            <a:pPr lvl="2"/>
            <a:r>
              <a:rPr lang="it-IT" dirty="0" err="1" smtClean="0">
                <a:solidFill>
                  <a:srgbClr val="92D050"/>
                </a:solidFill>
                <a:latin typeface="+mj-lt"/>
              </a:rPr>
              <a:t>map</a:t>
            </a:r>
            <a:r>
              <a:rPr lang="it-IT" dirty="0"/>
              <a:t>, </a:t>
            </a:r>
            <a:r>
              <a:rPr lang="it-IT" dirty="0" err="1">
                <a:solidFill>
                  <a:srgbClr val="92D050"/>
                </a:solidFill>
                <a:latin typeface="+mj-lt"/>
              </a:rPr>
              <a:t>filter</a:t>
            </a:r>
            <a:r>
              <a:rPr lang="it-IT" dirty="0"/>
              <a:t>, 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switchMap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Unidirectional</a:t>
            </a:r>
            <a:r>
              <a:rPr lang="it-IT" dirty="0" smtClean="0"/>
              <a:t> Data Flow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Flusso di dati unidirezionale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Dati fluiscono dall'alto verso il </a:t>
            </a:r>
            <a:r>
              <a:rPr lang="it-IT" dirty="0" smtClean="0"/>
              <a:t>basso</a:t>
            </a:r>
          </a:p>
          <a:p>
            <a:pPr lvl="2"/>
            <a:r>
              <a:rPr lang="it-IT" dirty="0" smtClean="0"/>
              <a:t>dai </a:t>
            </a:r>
            <a:r>
              <a:rPr lang="it-IT" dirty="0"/>
              <a:t>componenti padre ai </a:t>
            </a:r>
            <a:r>
              <a:rPr lang="it-IT" dirty="0" smtClean="0"/>
              <a:t>figli</a:t>
            </a:r>
            <a:endParaRPr lang="it-IT" dirty="0"/>
          </a:p>
          <a:p>
            <a:pPr lvl="1"/>
            <a:r>
              <a:rPr lang="it-IT" dirty="0" smtClean="0"/>
              <a:t>Vantaggi</a:t>
            </a:r>
          </a:p>
          <a:p>
            <a:pPr lvl="2"/>
            <a:r>
              <a:rPr lang="it-IT" dirty="0" smtClean="0"/>
              <a:t>Prevedibilità</a:t>
            </a:r>
          </a:p>
          <a:p>
            <a:pPr lvl="2"/>
            <a:r>
              <a:rPr lang="it-IT" dirty="0" smtClean="0"/>
              <a:t>Facilità </a:t>
            </a:r>
            <a:r>
              <a:rPr lang="it-IT" dirty="0"/>
              <a:t>di </a:t>
            </a:r>
            <a:r>
              <a:rPr lang="it-IT" dirty="0" err="1" smtClean="0"/>
              <a:t>debug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Change</a:t>
            </a:r>
            <a:r>
              <a:rPr lang="it-IT" dirty="0" smtClean="0"/>
              <a:t> Detection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Come </a:t>
            </a:r>
            <a:r>
              <a:rPr lang="it-IT" b="1" dirty="0" err="1"/>
              <a:t>Angular</a:t>
            </a:r>
            <a:r>
              <a:rPr lang="it-IT" b="1" dirty="0"/>
              <a:t> rileva i cambiamenti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Strategie di </a:t>
            </a:r>
            <a:r>
              <a:rPr lang="it-IT" i="1" dirty="0" err="1"/>
              <a:t>change</a:t>
            </a:r>
            <a:r>
              <a:rPr lang="it-IT" dirty="0"/>
              <a:t> </a:t>
            </a:r>
            <a:r>
              <a:rPr lang="it-IT" i="1" dirty="0" smtClean="0"/>
              <a:t>detection</a:t>
            </a:r>
          </a:p>
          <a:p>
            <a:pPr lvl="2"/>
            <a:r>
              <a:rPr lang="it-IT" dirty="0" smtClean="0">
                <a:solidFill>
                  <a:srgbClr val="92D050"/>
                </a:solidFill>
              </a:rPr>
              <a:t>Default</a:t>
            </a:r>
          </a:p>
          <a:p>
            <a:pPr lvl="3"/>
            <a:r>
              <a:rPr lang="it-IT" dirty="0" smtClean="0"/>
              <a:t>controlla tutto</a:t>
            </a:r>
          </a:p>
          <a:p>
            <a:pPr lvl="2"/>
            <a:r>
              <a:rPr lang="it-IT" dirty="0" err="1" smtClean="0">
                <a:solidFill>
                  <a:srgbClr val="92D050"/>
                </a:solidFill>
              </a:rPr>
              <a:t>OnPush</a:t>
            </a:r>
            <a:endParaRPr lang="it-IT" dirty="0" smtClean="0">
              <a:solidFill>
                <a:srgbClr val="92D050"/>
              </a:solidFill>
            </a:endParaRPr>
          </a:p>
          <a:p>
            <a:pPr lvl="3"/>
            <a:r>
              <a:rPr lang="it-IT" dirty="0" smtClean="0"/>
              <a:t>controlla </a:t>
            </a:r>
            <a:r>
              <a:rPr lang="it-IT" dirty="0"/>
              <a:t>solo se gli input </a:t>
            </a:r>
            <a:r>
              <a:rPr lang="it-IT" dirty="0" smtClean="0"/>
              <a:t>cambiano</a:t>
            </a:r>
            <a:endParaRPr lang="it-IT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Componenti</a:t>
            </a:r>
            <a:endParaRPr 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Cos’è </a:t>
            </a:r>
            <a:r>
              <a:rPr lang="it-IT" dirty="0" err="1" smtClean="0"/>
              <a:t>Angular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err="1" smtClean="0"/>
              <a:t>front-end</a:t>
            </a:r>
            <a:r>
              <a:rPr lang="it-IT" dirty="0" smtClean="0"/>
              <a:t> per applicazioni web dinamiche e </a:t>
            </a:r>
            <a:r>
              <a:rPr lang="it-IT" dirty="0" err="1" smtClean="0"/>
              <a:t>single-page</a:t>
            </a:r>
            <a:r>
              <a:rPr lang="it-IT" dirty="0" smtClean="0"/>
              <a:t> (</a:t>
            </a:r>
            <a:r>
              <a:rPr lang="it-IT" dirty="0" smtClean="0">
                <a:solidFill>
                  <a:srgbClr val="92D050"/>
                </a:solidFill>
              </a:rPr>
              <a:t>SPA</a:t>
            </a:r>
            <a:r>
              <a:rPr lang="it-IT" dirty="0" smtClean="0"/>
              <a:t>)</a:t>
            </a:r>
          </a:p>
          <a:p>
            <a:r>
              <a:rPr lang="it-IT" dirty="0" smtClean="0"/>
              <a:t>Vantaggi</a:t>
            </a:r>
          </a:p>
          <a:p>
            <a:pPr lvl="1"/>
            <a:r>
              <a:rPr lang="it-IT" dirty="0" smtClean="0"/>
              <a:t>Modularità</a:t>
            </a:r>
          </a:p>
          <a:p>
            <a:pPr lvl="2"/>
            <a:r>
              <a:rPr lang="it-IT" dirty="0" smtClean="0"/>
              <a:t>Organizzazione del codice in moduli</a:t>
            </a:r>
          </a:p>
          <a:p>
            <a:pPr lvl="1"/>
            <a:r>
              <a:rPr lang="it-IT" dirty="0" err="1" smtClean="0"/>
              <a:t>TypeScript</a:t>
            </a:r>
            <a:endParaRPr lang="it-IT" dirty="0" smtClean="0"/>
          </a:p>
          <a:p>
            <a:pPr lvl="2"/>
            <a:r>
              <a:rPr lang="it-IT" dirty="0" smtClean="0"/>
              <a:t>Tipizzazione statica per maggiore sicurezza e </a:t>
            </a:r>
            <a:r>
              <a:rPr lang="it-IT" dirty="0" err="1" smtClean="0"/>
              <a:t>manutenibilità</a:t>
            </a:r>
            <a:endParaRPr lang="it-IT" dirty="0" smtClean="0"/>
          </a:p>
          <a:p>
            <a:pPr lvl="1"/>
            <a:r>
              <a:rPr lang="it-IT" dirty="0" err="1" smtClean="0"/>
              <a:t>Two-way</a:t>
            </a:r>
            <a:r>
              <a:rPr lang="it-IT" dirty="0" smtClean="0"/>
              <a:t> data </a:t>
            </a:r>
            <a:r>
              <a:rPr lang="it-IT" dirty="0" err="1" smtClean="0"/>
              <a:t>binding</a:t>
            </a:r>
            <a:endParaRPr lang="it-IT" dirty="0" smtClean="0"/>
          </a:p>
          <a:p>
            <a:pPr lvl="2"/>
            <a:r>
              <a:rPr lang="it-IT" dirty="0" smtClean="0"/>
              <a:t>Sincronizzazione automatica tra </a:t>
            </a:r>
            <a:r>
              <a:rPr lang="it-IT" dirty="0" err="1" smtClean="0"/>
              <a:t>view</a:t>
            </a:r>
            <a:r>
              <a:rPr lang="it-IT" dirty="0" smtClean="0"/>
              <a:t> e </a:t>
            </a:r>
            <a:r>
              <a:rPr lang="it-IT" dirty="0" err="1" smtClean="0"/>
              <a:t>model</a:t>
            </a:r>
            <a:endParaRPr lang="it-IT" dirty="0" smtClean="0"/>
          </a:p>
          <a:p>
            <a:pPr lvl="1"/>
            <a:r>
              <a:rPr lang="it-IT" dirty="0" err="1" smtClean="0"/>
              <a:t>Dependency</a:t>
            </a:r>
            <a:r>
              <a:rPr lang="it-IT" dirty="0" smtClean="0"/>
              <a:t> </a:t>
            </a:r>
            <a:r>
              <a:rPr lang="it-IT" dirty="0" err="1" smtClean="0"/>
              <a:t>Injection</a:t>
            </a:r>
            <a:endParaRPr lang="it-IT" dirty="0"/>
          </a:p>
          <a:p>
            <a:pPr lvl="2"/>
            <a:r>
              <a:rPr lang="it-IT" dirty="0" smtClean="0"/>
              <a:t>Gestione delle dipendenze in modo efficiente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Introduzione ai Componenti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 smtClean="0"/>
              <a:t>Cosa </a:t>
            </a:r>
            <a:r>
              <a:rPr lang="it-IT" b="1" dirty="0"/>
              <a:t>sono i </a:t>
            </a:r>
            <a:r>
              <a:rPr lang="it-IT" b="1" dirty="0" smtClean="0"/>
              <a:t>componenti</a:t>
            </a:r>
          </a:p>
          <a:p>
            <a:pPr lvl="1"/>
            <a:r>
              <a:rPr lang="it-IT" dirty="0" smtClean="0"/>
              <a:t>Blocchi </a:t>
            </a:r>
            <a:r>
              <a:rPr lang="it-IT" dirty="0"/>
              <a:t>fondamentali di un'</a:t>
            </a:r>
            <a:r>
              <a:rPr lang="it-IT" dirty="0" err="1"/>
              <a:t>app</a:t>
            </a:r>
            <a:r>
              <a:rPr lang="it-IT" dirty="0"/>
              <a:t> </a:t>
            </a:r>
            <a:r>
              <a:rPr lang="it-IT" dirty="0" err="1" smtClean="0"/>
              <a:t>Angular</a:t>
            </a:r>
            <a:endParaRPr lang="it-IT" dirty="0"/>
          </a:p>
          <a:p>
            <a:r>
              <a:rPr lang="it-IT" b="1" dirty="0"/>
              <a:t>Struttura di un componente</a:t>
            </a:r>
            <a:r>
              <a:rPr lang="it-IT" dirty="0"/>
              <a:t>:</a:t>
            </a:r>
          </a:p>
          <a:p>
            <a:pPr lvl="1"/>
            <a:r>
              <a:rPr lang="it-IT" b="1" dirty="0" err="1" smtClean="0"/>
              <a:t>Template</a:t>
            </a:r>
            <a:endParaRPr lang="it-IT" b="1" dirty="0" smtClean="0"/>
          </a:p>
          <a:p>
            <a:pPr lvl="2"/>
            <a:r>
              <a:rPr lang="it-IT" dirty="0" smtClean="0"/>
              <a:t>Vista HTML</a:t>
            </a:r>
            <a:endParaRPr lang="it-IT" dirty="0"/>
          </a:p>
          <a:p>
            <a:pPr lvl="1"/>
            <a:r>
              <a:rPr lang="it-IT" b="1" dirty="0" smtClean="0"/>
              <a:t>Classe</a:t>
            </a:r>
          </a:p>
          <a:p>
            <a:pPr lvl="2"/>
            <a:r>
              <a:rPr lang="it-IT" dirty="0" smtClean="0"/>
              <a:t>Logica </a:t>
            </a:r>
            <a:r>
              <a:rPr lang="it-IT" dirty="0" err="1" smtClean="0"/>
              <a:t>TypeScript</a:t>
            </a:r>
            <a:endParaRPr lang="it-IT" dirty="0"/>
          </a:p>
          <a:p>
            <a:pPr lvl="1"/>
            <a:r>
              <a:rPr lang="it-IT" b="1" dirty="0" err="1" smtClean="0"/>
              <a:t>Metadata</a:t>
            </a:r>
            <a:endParaRPr lang="it-IT" b="1" dirty="0" smtClean="0"/>
          </a:p>
          <a:p>
            <a:pPr lvl="2"/>
            <a:r>
              <a:rPr lang="it-IT" dirty="0" smtClean="0"/>
              <a:t>Decoratore</a:t>
            </a:r>
            <a:r>
              <a:rPr lang="it-IT" dirty="0"/>
              <a:t> </a:t>
            </a:r>
            <a:r>
              <a:rPr lang="it-IT" dirty="0" err="1">
                <a:solidFill>
                  <a:srgbClr val="92D050"/>
                </a:solidFill>
                <a:latin typeface="+mj-lt"/>
              </a:rPr>
              <a:t>@Component</a:t>
            </a:r>
            <a:endParaRPr lang="it-IT" dirty="0">
              <a:solidFill>
                <a:srgbClr val="92D050"/>
              </a:solidFill>
              <a:latin typeface="+mj-lt"/>
            </a:endParaRPr>
          </a:p>
          <a:p>
            <a:endParaRPr lang="it-IT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Creazione di un Componente</a:t>
            </a:r>
            <a:endParaRPr lang="it-IT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88840"/>
            <a:ext cx="6085396" cy="652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3140968"/>
            <a:ext cx="6041089" cy="230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Template</a:t>
            </a:r>
            <a:r>
              <a:rPr lang="it-IT" dirty="0" smtClean="0"/>
              <a:t> e Interpolazione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Template</a:t>
            </a:r>
            <a:endParaRPr lang="it-IT" dirty="0" smtClean="0"/>
          </a:p>
          <a:p>
            <a:pPr lvl="1"/>
            <a:r>
              <a:rPr lang="it-IT" dirty="0" smtClean="0"/>
              <a:t>Un </a:t>
            </a:r>
            <a:r>
              <a:rPr lang="it-IT" dirty="0" err="1" smtClean="0"/>
              <a:t>template</a:t>
            </a:r>
            <a:r>
              <a:rPr lang="it-IT" dirty="0" smtClean="0"/>
              <a:t> in </a:t>
            </a:r>
            <a:r>
              <a:rPr lang="it-IT" dirty="0" err="1" smtClean="0"/>
              <a:t>Angular</a:t>
            </a:r>
            <a:r>
              <a:rPr lang="it-IT" dirty="0" smtClean="0"/>
              <a:t> è un frammento di HTML che definisce la vista di un </a:t>
            </a:r>
            <a:r>
              <a:rPr lang="it-IT" dirty="0" smtClean="0"/>
              <a:t>componente</a:t>
            </a:r>
          </a:p>
          <a:p>
            <a:pPr lvl="1"/>
            <a:r>
              <a:rPr lang="it-IT" dirty="0" smtClean="0"/>
              <a:t>Collega la logica del componente (classe </a:t>
            </a:r>
            <a:r>
              <a:rPr lang="it-IT" dirty="0" err="1" smtClean="0"/>
              <a:t>TypeScript</a:t>
            </a:r>
            <a:r>
              <a:rPr lang="it-IT" dirty="0" smtClean="0"/>
              <a:t>) alla vista (HTML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Estende l'HTML con direttive e </a:t>
            </a:r>
            <a:r>
              <a:rPr lang="it-IT" dirty="0" err="1" smtClean="0"/>
              <a:t>binding</a:t>
            </a:r>
            <a:r>
              <a:rPr lang="it-IT" dirty="0" smtClean="0"/>
              <a:t> per renderlo dinamico.</a:t>
            </a:r>
            <a:endParaRPr lang="it-IT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Interpolazione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L'interpolazione è una sintassi che permette di visualizzare dati dinamici nel </a:t>
            </a:r>
            <a:r>
              <a:rPr lang="it-IT" dirty="0" err="1" smtClean="0"/>
              <a:t>template</a:t>
            </a:r>
            <a:endParaRPr lang="it-IT" dirty="0" smtClean="0"/>
          </a:p>
          <a:p>
            <a:r>
              <a:rPr lang="it-IT" dirty="0" smtClean="0"/>
              <a:t>Utilizza </a:t>
            </a:r>
            <a:r>
              <a:rPr lang="it-IT" dirty="0" smtClean="0"/>
              <a:t>le doppie parentesi graffe 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{{ 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}}</a:t>
            </a:r>
          </a:p>
          <a:p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pPr lvl="1"/>
            <a:r>
              <a:rPr lang="it-IT" dirty="0" smtClean="0"/>
              <a:t>Se 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title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 = '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Angular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'</a:t>
            </a:r>
            <a:r>
              <a:rPr lang="it-IT" dirty="0" smtClean="0"/>
              <a:t>, il risultato sarà: 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&lt;h1&gt;Benvenuto in 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Angular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!&lt;/h1&gt;</a:t>
            </a:r>
            <a:endParaRPr lang="it-IT" dirty="0">
              <a:solidFill>
                <a:srgbClr val="92D050"/>
              </a:solidFill>
              <a:latin typeface="+mj-lt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573016"/>
            <a:ext cx="5883116" cy="57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Interpolazione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Meccanismo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Angular</a:t>
            </a:r>
            <a:r>
              <a:rPr lang="it-IT" dirty="0" smtClean="0"/>
              <a:t> cerca la proprietà 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title</a:t>
            </a:r>
            <a:r>
              <a:rPr lang="it-IT" dirty="0" smtClean="0"/>
              <a:t> nella classe del </a:t>
            </a:r>
            <a:r>
              <a:rPr lang="it-IT" dirty="0" smtClean="0"/>
              <a:t>componente</a:t>
            </a:r>
            <a:endParaRPr lang="it-IT" dirty="0" smtClean="0"/>
          </a:p>
          <a:p>
            <a:pPr lvl="1"/>
            <a:r>
              <a:rPr lang="it-IT" dirty="0" smtClean="0"/>
              <a:t>Valuta l'espressione all'interno di 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{{ 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}}</a:t>
            </a:r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pPr lvl="1"/>
            <a:r>
              <a:rPr lang="it-IT" dirty="0" smtClean="0"/>
              <a:t>Sostituisce 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{{ 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title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 }}</a:t>
            </a:r>
            <a:r>
              <a:rPr lang="it-IT" dirty="0" smtClean="0"/>
              <a:t> con il valore della </a:t>
            </a:r>
            <a:r>
              <a:rPr lang="it-IT" dirty="0" smtClean="0"/>
              <a:t>proprietà</a:t>
            </a:r>
            <a:endParaRPr lang="it-IT" dirty="0" smtClean="0"/>
          </a:p>
          <a:p>
            <a:endParaRPr lang="it-IT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4566118"/>
            <a:ext cx="4402063" cy="1684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Interpolazione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Cosa può essere inserito in </a:t>
            </a:r>
            <a:r>
              <a:rPr lang="it-IT" b="1" dirty="0" smtClean="0">
                <a:solidFill>
                  <a:srgbClr val="92D050"/>
                </a:solidFill>
                <a:latin typeface="+mj-lt"/>
              </a:rPr>
              <a:t>{{ }}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Proprietà della classe del </a:t>
            </a:r>
            <a:r>
              <a:rPr lang="it-IT" dirty="0" smtClean="0"/>
              <a:t>componente</a:t>
            </a:r>
            <a:endParaRPr lang="it-IT" dirty="0" smtClean="0"/>
          </a:p>
          <a:p>
            <a:pPr lvl="1"/>
            <a:r>
              <a:rPr lang="it-IT" dirty="0" smtClean="0"/>
              <a:t>Chiamate a metodi </a:t>
            </a:r>
            <a:r>
              <a:rPr lang="it-IT" dirty="0" smtClean="0"/>
              <a:t>della classe del </a:t>
            </a:r>
            <a:r>
              <a:rPr lang="it-IT" dirty="0" smtClean="0"/>
              <a:t>componente che restituiscano informazioni da presentare</a:t>
            </a:r>
            <a:endParaRPr lang="it-IT" dirty="0" smtClean="0"/>
          </a:p>
          <a:p>
            <a:pPr lvl="1"/>
            <a:r>
              <a:rPr lang="it-IT" dirty="0" smtClean="0"/>
              <a:t>Espressioni </a:t>
            </a:r>
            <a:r>
              <a:rPr lang="it-IT" dirty="0" err="1" smtClean="0"/>
              <a:t>JavaScript</a:t>
            </a:r>
            <a:r>
              <a:rPr lang="it-IT" dirty="0" smtClean="0"/>
              <a:t> </a:t>
            </a:r>
            <a:r>
              <a:rPr lang="it-IT" dirty="0" smtClean="0"/>
              <a:t>semplici</a:t>
            </a:r>
          </a:p>
          <a:p>
            <a:pPr lvl="2"/>
            <a:r>
              <a:rPr lang="it-IT" dirty="0" smtClean="0"/>
              <a:t>Es</a:t>
            </a:r>
            <a:r>
              <a:rPr lang="it-IT" dirty="0" smtClean="0"/>
              <a:t>. operazioni matematiche, concatenazione di </a:t>
            </a:r>
            <a:r>
              <a:rPr lang="it-IT" dirty="0" smtClean="0"/>
              <a:t>stringhe</a:t>
            </a:r>
            <a:endParaRPr lang="it-IT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5085184"/>
            <a:ext cx="6458442" cy="916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Interpolazione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FF0000"/>
                </a:solidFill>
              </a:rPr>
              <a:t>Attenzione: </a:t>
            </a:r>
            <a:r>
              <a:rPr lang="it-IT" dirty="0" smtClean="0">
                <a:solidFill>
                  <a:srgbClr val="FF0000"/>
                </a:solidFill>
              </a:rPr>
              <a:t>i </a:t>
            </a:r>
            <a:r>
              <a:rPr lang="it-IT" dirty="0" smtClean="0">
                <a:solidFill>
                  <a:srgbClr val="FF0000"/>
                </a:solidFill>
              </a:rPr>
              <a:t>metodi chiamati nell'interpolazione vengono eseguiti ad ogni ciclo di </a:t>
            </a:r>
            <a:r>
              <a:rPr lang="it-IT" dirty="0" err="1" smtClean="0">
                <a:solidFill>
                  <a:srgbClr val="FF0000"/>
                </a:solidFill>
              </a:rPr>
              <a:t>change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smtClean="0">
                <a:solidFill>
                  <a:srgbClr val="FF0000"/>
                </a:solidFill>
              </a:rPr>
              <a:t>detection</a:t>
            </a:r>
          </a:p>
          <a:p>
            <a:pPr lvl="1"/>
            <a:r>
              <a:rPr lang="it-IT" dirty="0" smtClean="0"/>
              <a:t>Nel seguente codice, la funzione 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getRandomNumber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()</a:t>
            </a:r>
            <a:r>
              <a:rPr lang="it-IT" dirty="0" smtClean="0"/>
              <a:t> viene eseguita ogni volta che </a:t>
            </a:r>
            <a:r>
              <a:rPr lang="it-IT" dirty="0" err="1" smtClean="0"/>
              <a:t>Angular</a:t>
            </a:r>
            <a:r>
              <a:rPr lang="it-IT" dirty="0" smtClean="0"/>
              <a:t> rileva un cambiamento</a:t>
            </a:r>
            <a:endParaRPr lang="it-IT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4673302"/>
            <a:ext cx="46767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Interpolazione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È possibile accedere alle proprietà di oggetti attraverso la classica notazione puntata</a:t>
            </a:r>
            <a:endParaRPr lang="it-IT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5437" y="3244999"/>
            <a:ext cx="6432226" cy="2488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Interpolazione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È utilizzabile anche su </a:t>
            </a:r>
            <a:r>
              <a:rPr lang="it-IT" dirty="0" err="1" smtClean="0"/>
              <a:t>array</a:t>
            </a:r>
            <a:endParaRPr lang="it-IT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068960"/>
            <a:ext cx="6623098" cy="2157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Interpolazione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Comodo è l’uso dell’operatore ternario</a:t>
            </a:r>
            <a:endParaRPr lang="it-IT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195149"/>
            <a:ext cx="6624736" cy="47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b="1" dirty="0" smtClean="0"/>
              <a:t>Componenti</a:t>
            </a:r>
            <a:endParaRPr lang="it-IT" dirty="0" smtClean="0"/>
          </a:p>
          <a:p>
            <a:pPr lvl="1"/>
            <a:r>
              <a:rPr lang="it-IT" dirty="0" smtClean="0"/>
              <a:t>Blocchi </a:t>
            </a:r>
            <a:r>
              <a:rPr lang="it-IT" dirty="0"/>
              <a:t>fondamentali dell'interfaccia </a:t>
            </a:r>
            <a:r>
              <a:rPr lang="it-IT" dirty="0" smtClean="0"/>
              <a:t>utente</a:t>
            </a:r>
            <a:endParaRPr lang="it-IT" dirty="0"/>
          </a:p>
          <a:p>
            <a:r>
              <a:rPr lang="it-IT" b="1" dirty="0" smtClean="0"/>
              <a:t>Moduli</a:t>
            </a:r>
          </a:p>
          <a:p>
            <a:pPr lvl="1"/>
            <a:r>
              <a:rPr lang="it-IT" dirty="0" smtClean="0"/>
              <a:t>Raccolta </a:t>
            </a:r>
            <a:r>
              <a:rPr lang="it-IT" dirty="0"/>
              <a:t>di componenti, direttive, pipe e </a:t>
            </a:r>
            <a:r>
              <a:rPr lang="it-IT" dirty="0" smtClean="0"/>
              <a:t>servizi</a:t>
            </a:r>
            <a:endParaRPr lang="it-IT" dirty="0"/>
          </a:p>
          <a:p>
            <a:r>
              <a:rPr lang="it-IT" b="1" dirty="0" smtClean="0"/>
              <a:t>Servizi</a:t>
            </a:r>
          </a:p>
          <a:p>
            <a:pPr lvl="1"/>
            <a:r>
              <a:rPr lang="it-IT" dirty="0" smtClean="0"/>
              <a:t>Logica </a:t>
            </a:r>
            <a:r>
              <a:rPr lang="it-IT" dirty="0"/>
              <a:t>di business e gestione dei </a:t>
            </a:r>
            <a:r>
              <a:rPr lang="it-IT" dirty="0" smtClean="0"/>
              <a:t>dati</a:t>
            </a:r>
            <a:endParaRPr lang="it-IT" dirty="0"/>
          </a:p>
          <a:p>
            <a:r>
              <a:rPr lang="it-IT" b="1" dirty="0" smtClean="0"/>
              <a:t>Direttive</a:t>
            </a:r>
          </a:p>
          <a:p>
            <a:pPr lvl="1"/>
            <a:r>
              <a:rPr lang="it-IT" dirty="0" smtClean="0"/>
              <a:t>Estendono </a:t>
            </a:r>
            <a:r>
              <a:rPr lang="it-IT" dirty="0"/>
              <a:t>il comportamento degli elementi </a:t>
            </a:r>
            <a:r>
              <a:rPr lang="it-IT" dirty="0" smtClean="0"/>
              <a:t>HTML</a:t>
            </a:r>
            <a:endParaRPr lang="it-IT" dirty="0"/>
          </a:p>
          <a:p>
            <a:r>
              <a:rPr lang="it-IT" b="1" dirty="0" smtClean="0"/>
              <a:t>Pipe</a:t>
            </a:r>
          </a:p>
          <a:p>
            <a:pPr lvl="1"/>
            <a:r>
              <a:rPr lang="it-IT" dirty="0" smtClean="0"/>
              <a:t>Trasformano </a:t>
            </a:r>
            <a:r>
              <a:rPr lang="it-IT" dirty="0"/>
              <a:t>i dati direttamente nel </a:t>
            </a:r>
            <a:r>
              <a:rPr lang="it-IT" dirty="0" err="1" smtClean="0"/>
              <a:t>template</a:t>
            </a:r>
            <a:endParaRPr lang="it-IT" dirty="0"/>
          </a:p>
          <a:p>
            <a:endParaRPr lang="it-IT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Interpolazione</a:t>
            </a:r>
            <a:endParaRPr lang="it-IT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340768"/>
            <a:ext cx="4727378" cy="4619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4365104"/>
            <a:ext cx="3905442" cy="17281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Interpolazione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Best </a:t>
            </a:r>
            <a:r>
              <a:rPr lang="it-IT" dirty="0" err="1" smtClean="0"/>
              <a:t>practices</a:t>
            </a:r>
            <a:endParaRPr lang="it-IT" dirty="0" smtClean="0"/>
          </a:p>
          <a:p>
            <a:pPr lvl="1"/>
            <a:r>
              <a:rPr lang="it-IT" b="1" dirty="0" smtClean="0"/>
              <a:t>Mantieni le espressioni </a:t>
            </a:r>
            <a:r>
              <a:rPr lang="it-IT" b="1" dirty="0" smtClean="0"/>
              <a:t>semplici</a:t>
            </a:r>
          </a:p>
          <a:p>
            <a:pPr lvl="2"/>
            <a:r>
              <a:rPr lang="it-IT" dirty="0" smtClean="0"/>
              <a:t>Evita </a:t>
            </a:r>
            <a:r>
              <a:rPr lang="it-IT" dirty="0" smtClean="0"/>
              <a:t>logiche complesse nel </a:t>
            </a:r>
            <a:r>
              <a:rPr lang="it-IT" dirty="0" err="1" smtClean="0"/>
              <a:t>template</a:t>
            </a:r>
            <a:endParaRPr lang="it-IT" dirty="0" smtClean="0"/>
          </a:p>
          <a:p>
            <a:pPr lvl="2"/>
            <a:r>
              <a:rPr lang="it-IT" dirty="0" smtClean="0"/>
              <a:t>Il </a:t>
            </a:r>
            <a:r>
              <a:rPr lang="it-IT" dirty="0" err="1" smtClean="0"/>
              <a:t>template</a:t>
            </a:r>
            <a:r>
              <a:rPr lang="it-IT" dirty="0" smtClean="0"/>
              <a:t> serve solo per presentare le informazioni</a:t>
            </a:r>
            <a:endParaRPr lang="it-IT" dirty="0" smtClean="0"/>
          </a:p>
          <a:p>
            <a:pPr lvl="1"/>
            <a:r>
              <a:rPr lang="it-IT" b="1" dirty="0" smtClean="0"/>
              <a:t>Usa metodi con </a:t>
            </a:r>
            <a:r>
              <a:rPr lang="it-IT" b="1" dirty="0" smtClean="0"/>
              <a:t>cautela</a:t>
            </a:r>
          </a:p>
          <a:p>
            <a:pPr lvl="2"/>
            <a:r>
              <a:rPr lang="it-IT" dirty="0" smtClean="0"/>
              <a:t>I </a:t>
            </a:r>
            <a:r>
              <a:rPr lang="it-IT" dirty="0" smtClean="0"/>
              <a:t>metodi nell'interpolazione possono impattare le prestazioni se eseguiti </a:t>
            </a:r>
            <a:r>
              <a:rPr lang="it-IT" dirty="0" smtClean="0"/>
              <a:t>frequentemente</a:t>
            </a:r>
            <a:endParaRPr lang="it-IT" dirty="0" smtClean="0"/>
          </a:p>
          <a:p>
            <a:pPr lvl="1"/>
            <a:r>
              <a:rPr lang="it-IT" b="1" dirty="0" smtClean="0"/>
              <a:t>Preferisci il </a:t>
            </a:r>
            <a:r>
              <a:rPr lang="it-IT" b="1" dirty="0" err="1" smtClean="0"/>
              <a:t>binding</a:t>
            </a:r>
            <a:r>
              <a:rPr lang="it-IT" b="1" dirty="0" smtClean="0"/>
              <a:t> di </a:t>
            </a:r>
            <a:r>
              <a:rPr lang="it-IT" b="1" dirty="0" smtClean="0"/>
              <a:t>proprietà</a:t>
            </a:r>
          </a:p>
          <a:p>
            <a:pPr lvl="2"/>
            <a:r>
              <a:rPr lang="it-IT" dirty="0" smtClean="0"/>
              <a:t>Per </a:t>
            </a:r>
            <a:r>
              <a:rPr lang="it-IT" dirty="0" smtClean="0"/>
              <a:t>casi complessi, usa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 [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property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]</a:t>
            </a:r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endParaRPr lang="it-IT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Data </a:t>
            </a:r>
            <a:r>
              <a:rPr lang="it-IT" dirty="0" err="1" smtClean="0"/>
              <a:t>Binding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Collegamento dinamico dei dati della classe </a:t>
            </a:r>
            <a:r>
              <a:rPr lang="it-IT" b="1" dirty="0" err="1" smtClean="0"/>
              <a:t>TypeScript</a:t>
            </a:r>
            <a:r>
              <a:rPr lang="it-IT" b="1" dirty="0" smtClean="0"/>
              <a:t> alla vista e viceversa</a:t>
            </a:r>
          </a:p>
          <a:p>
            <a:pPr lvl="1"/>
            <a:r>
              <a:rPr lang="it-IT" b="1" dirty="0" smtClean="0"/>
              <a:t>Con lo scopo di mantenere sincronizzati i dati tra il componente e la vista in modo automatico</a:t>
            </a:r>
            <a:endParaRPr lang="it-IT" b="1" dirty="0" smtClean="0"/>
          </a:p>
          <a:p>
            <a:r>
              <a:rPr lang="it-IT" b="1" dirty="0" smtClean="0"/>
              <a:t>Tipi </a:t>
            </a:r>
            <a:r>
              <a:rPr lang="it-IT" b="1" dirty="0"/>
              <a:t>di data </a:t>
            </a:r>
            <a:r>
              <a:rPr lang="it-IT" b="1" dirty="0" err="1"/>
              <a:t>binding</a:t>
            </a:r>
            <a:r>
              <a:rPr lang="it-IT" dirty="0"/>
              <a:t>:</a:t>
            </a:r>
          </a:p>
          <a:p>
            <a:pPr lvl="1"/>
            <a:r>
              <a:rPr lang="it-IT" b="1" dirty="0"/>
              <a:t>Interpolazione</a:t>
            </a:r>
            <a:r>
              <a:rPr lang="it-IT" dirty="0"/>
              <a:t>:</a:t>
            </a:r>
            <a:r>
              <a:rPr lang="it-IT" dirty="0">
                <a:solidFill>
                  <a:srgbClr val="92D050"/>
                </a:solidFill>
                <a:latin typeface="+mj-lt"/>
              </a:rPr>
              <a:t> {{ 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}}</a:t>
            </a:r>
            <a:endParaRPr lang="it-IT" dirty="0">
              <a:solidFill>
                <a:srgbClr val="92D050"/>
              </a:solidFill>
              <a:latin typeface="+mj-lt"/>
            </a:endParaRPr>
          </a:p>
          <a:p>
            <a:pPr lvl="1"/>
            <a:r>
              <a:rPr lang="it-IT" b="1" dirty="0" err="1"/>
              <a:t>Property</a:t>
            </a:r>
            <a:r>
              <a:rPr lang="it-IT" b="1" dirty="0"/>
              <a:t> </a:t>
            </a:r>
            <a:r>
              <a:rPr lang="it-IT" b="1" dirty="0" err="1"/>
              <a:t>binding</a:t>
            </a:r>
            <a:r>
              <a:rPr lang="it-IT" dirty="0"/>
              <a:t>: </a:t>
            </a:r>
            <a:r>
              <a:rPr lang="it-IT" dirty="0">
                <a:solidFill>
                  <a:srgbClr val="92D050"/>
                </a:solidFill>
                <a:latin typeface="+mj-lt"/>
              </a:rPr>
              <a:t>[ 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]</a:t>
            </a:r>
            <a:endParaRPr lang="it-IT" dirty="0">
              <a:solidFill>
                <a:srgbClr val="92D050"/>
              </a:solidFill>
              <a:latin typeface="+mj-lt"/>
            </a:endParaRPr>
          </a:p>
          <a:p>
            <a:pPr lvl="1"/>
            <a:r>
              <a:rPr lang="it-IT" b="1" dirty="0" err="1"/>
              <a:t>Event</a:t>
            </a:r>
            <a:r>
              <a:rPr lang="it-IT" b="1" dirty="0"/>
              <a:t> </a:t>
            </a:r>
            <a:r>
              <a:rPr lang="it-IT" b="1" dirty="0" err="1"/>
              <a:t>binding</a:t>
            </a:r>
            <a:r>
              <a:rPr lang="it-IT" dirty="0"/>
              <a:t>: </a:t>
            </a:r>
            <a:r>
              <a:rPr lang="it-IT" dirty="0">
                <a:solidFill>
                  <a:srgbClr val="92D050"/>
                </a:solidFill>
                <a:latin typeface="+mj-lt"/>
              </a:rPr>
              <a:t>( 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)</a:t>
            </a:r>
            <a:endParaRPr lang="it-IT" dirty="0">
              <a:solidFill>
                <a:srgbClr val="92D050"/>
              </a:solidFill>
              <a:latin typeface="+mj-lt"/>
            </a:endParaRPr>
          </a:p>
          <a:p>
            <a:pPr lvl="1"/>
            <a:r>
              <a:rPr lang="it-IT" b="1" dirty="0" err="1"/>
              <a:t>Two-way</a:t>
            </a:r>
            <a:r>
              <a:rPr lang="it-IT" b="1" dirty="0"/>
              <a:t> data </a:t>
            </a:r>
            <a:r>
              <a:rPr lang="it-IT" b="1" dirty="0" err="1"/>
              <a:t>binding</a:t>
            </a:r>
            <a:r>
              <a:rPr lang="it-IT" dirty="0"/>
              <a:t>: </a:t>
            </a:r>
            <a:r>
              <a:rPr lang="it-IT" dirty="0">
                <a:solidFill>
                  <a:srgbClr val="92D050"/>
                </a:solidFill>
                <a:latin typeface="+mj-lt"/>
              </a:rPr>
              <a:t>[( 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)]</a:t>
            </a:r>
            <a:endParaRPr lang="it-IT" dirty="0">
              <a:solidFill>
                <a:srgbClr val="92D050"/>
              </a:solidFill>
              <a:latin typeface="+mj-lt"/>
            </a:endParaRPr>
          </a:p>
          <a:p>
            <a:endParaRPr lang="it-IT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Data </a:t>
            </a:r>
            <a:r>
              <a:rPr lang="it-IT" dirty="0" err="1" smtClean="0"/>
              <a:t>Binding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 err="1" smtClean="0"/>
              <a:t>Property</a:t>
            </a:r>
            <a:r>
              <a:rPr lang="it-IT" b="1" dirty="0" smtClean="0"/>
              <a:t> </a:t>
            </a:r>
            <a:r>
              <a:rPr lang="it-IT" b="1" dirty="0" err="1" smtClean="0"/>
              <a:t>Binding</a:t>
            </a:r>
            <a:endParaRPr lang="it-IT" dirty="0" smtClean="0"/>
          </a:p>
          <a:p>
            <a:pPr lvl="1"/>
            <a:r>
              <a:rPr lang="it-IT" dirty="0" smtClean="0"/>
              <a:t>Permette </a:t>
            </a:r>
            <a:r>
              <a:rPr lang="it-IT" dirty="0" smtClean="0"/>
              <a:t>di impostare il valore di una proprietà HTML o di una direttiva </a:t>
            </a:r>
            <a:r>
              <a:rPr lang="it-IT" dirty="0" err="1" smtClean="0"/>
              <a:t>Angular</a:t>
            </a:r>
            <a:r>
              <a:rPr lang="it-IT" dirty="0" smtClean="0"/>
              <a:t> utilizzando i dati del </a:t>
            </a:r>
            <a:r>
              <a:rPr lang="it-IT" dirty="0" smtClean="0"/>
              <a:t>componente</a:t>
            </a:r>
            <a:endParaRPr lang="it-IT" dirty="0" smtClean="0"/>
          </a:p>
          <a:p>
            <a:pPr lvl="1"/>
            <a:r>
              <a:rPr lang="it-IT" b="1" dirty="0" smtClean="0"/>
              <a:t>Sintassi</a:t>
            </a:r>
            <a:r>
              <a:rPr lang="it-IT" dirty="0" smtClean="0"/>
              <a:t>: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 [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property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]="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expression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"</a:t>
            </a:r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pPr lvl="1"/>
            <a:r>
              <a:rPr lang="it-IT" b="1" dirty="0" smtClean="0"/>
              <a:t>Esempio Base</a:t>
            </a:r>
            <a:r>
              <a:rPr lang="it-IT" dirty="0" smtClean="0"/>
              <a:t>:</a:t>
            </a:r>
          </a:p>
          <a:p>
            <a:pPr lvl="2">
              <a:buNone/>
            </a:pP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&lt;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img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 [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src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]="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imageUrl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" 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alt=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"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Angular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 Logo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"&gt;</a:t>
            </a:r>
            <a:endParaRPr lang="it-IT" sz="2000" dirty="0" smtClean="0">
              <a:solidFill>
                <a:srgbClr val="92D05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Data </a:t>
            </a:r>
            <a:r>
              <a:rPr lang="it-IT" dirty="0" err="1" smtClean="0"/>
              <a:t>Binding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Property</a:t>
            </a:r>
            <a:r>
              <a:rPr lang="it-IT" dirty="0" smtClean="0"/>
              <a:t> </a:t>
            </a:r>
            <a:r>
              <a:rPr lang="it-IT" dirty="0" err="1" smtClean="0"/>
              <a:t>Binding</a:t>
            </a:r>
            <a:endParaRPr lang="it-IT" dirty="0" smtClean="0"/>
          </a:p>
          <a:p>
            <a:pPr lvl="1"/>
            <a:r>
              <a:rPr lang="it-IT" b="1" dirty="0" smtClean="0"/>
              <a:t>Meccanismo</a:t>
            </a:r>
            <a:r>
              <a:rPr lang="it-IT" dirty="0" smtClean="0"/>
              <a:t>:</a:t>
            </a:r>
          </a:p>
          <a:p>
            <a:pPr lvl="2"/>
            <a:r>
              <a:rPr lang="it-IT" dirty="0" err="1" smtClean="0"/>
              <a:t>Angular</a:t>
            </a:r>
            <a:r>
              <a:rPr lang="it-IT" dirty="0" smtClean="0"/>
              <a:t> valuta l'espressione all'interno di 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[ 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]</a:t>
            </a:r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pPr lvl="2"/>
            <a:r>
              <a:rPr lang="it-IT" dirty="0" smtClean="0"/>
              <a:t>Aggiorna la proprietà HTML o la direttiva con il risultato </a:t>
            </a:r>
            <a:r>
              <a:rPr lang="it-IT" dirty="0" smtClean="0"/>
              <a:t>dell'espressione</a:t>
            </a:r>
            <a:endParaRPr lang="it-IT" dirty="0" smtClean="0"/>
          </a:p>
          <a:p>
            <a:pPr lvl="1"/>
            <a:endParaRPr lang="it-IT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Data </a:t>
            </a:r>
            <a:r>
              <a:rPr lang="it-IT" dirty="0" err="1" smtClean="0"/>
              <a:t>Binding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 err="1" smtClean="0"/>
              <a:t>Property</a:t>
            </a:r>
            <a:r>
              <a:rPr lang="it-IT" b="1" dirty="0" smtClean="0"/>
              <a:t> </a:t>
            </a:r>
            <a:r>
              <a:rPr lang="it-IT" b="1" dirty="0" err="1" smtClean="0"/>
              <a:t>Binding</a:t>
            </a:r>
            <a:r>
              <a:rPr lang="it-IT" b="1" dirty="0" smtClean="0"/>
              <a:t> con Attributi HTML</a:t>
            </a:r>
            <a:endParaRPr lang="it-IT" dirty="0" smtClean="0"/>
          </a:p>
          <a:p>
            <a:pPr lvl="1"/>
            <a:r>
              <a:rPr lang="it-IT" dirty="0" smtClean="0"/>
              <a:t>Collegamento </a:t>
            </a:r>
            <a:r>
              <a:rPr lang="it-IT" dirty="0" smtClean="0"/>
              <a:t>a </a:t>
            </a:r>
            <a:r>
              <a:rPr lang="it-IT" dirty="0" err="1" smtClean="0"/>
              <a:t>class</a:t>
            </a:r>
            <a:r>
              <a:rPr lang="it-IT" dirty="0" smtClean="0"/>
              <a:t>:</a:t>
            </a:r>
          </a:p>
          <a:p>
            <a:pPr lvl="2">
              <a:buNone/>
            </a:pP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&lt;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div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 [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class.active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]="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isActive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"&gt;Contenuto&lt;/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div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&gt;</a:t>
            </a:r>
          </a:p>
          <a:p>
            <a:pPr lvl="3"/>
            <a:r>
              <a:rPr lang="it-IT" dirty="0" smtClean="0"/>
              <a:t>Se</a:t>
            </a:r>
            <a:r>
              <a:rPr lang="it-IT" dirty="0" smtClean="0"/>
              <a:t> 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isActive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 = 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true</a:t>
            </a:r>
            <a:r>
              <a:rPr lang="it-IT" dirty="0" smtClean="0"/>
              <a:t>, il risultato sarà: 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&lt;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div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 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class=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"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active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"&gt;Contenuto&lt;/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div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&gt;</a:t>
            </a:r>
            <a:endParaRPr lang="it-IT" sz="2000" dirty="0" smtClean="0">
              <a:solidFill>
                <a:srgbClr val="92D050"/>
              </a:solidFill>
              <a:latin typeface="+mj-lt"/>
            </a:endParaRPr>
          </a:p>
          <a:p>
            <a:pPr lvl="1"/>
            <a:r>
              <a:rPr lang="it-IT" dirty="0" smtClean="0"/>
              <a:t>Collegamento a style:</a:t>
            </a:r>
          </a:p>
          <a:p>
            <a:pPr lvl="2">
              <a:buNone/>
            </a:pP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&lt;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p [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style.color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]="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textColor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"&gt;Testo colorato&lt;/p&gt;</a:t>
            </a:r>
          </a:p>
          <a:p>
            <a:pPr lvl="3"/>
            <a:r>
              <a:rPr lang="it-IT" dirty="0" smtClean="0"/>
              <a:t>Se</a:t>
            </a:r>
            <a:r>
              <a:rPr lang="it-IT" dirty="0" smtClean="0"/>
              <a:t> 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textColor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 = '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red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'</a:t>
            </a:r>
            <a:r>
              <a:rPr lang="it-IT" dirty="0" smtClean="0"/>
              <a:t>, il risultato sarà: 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&lt;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p 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style=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"color: 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red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;"&gt;Testo colorato&lt;/p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&gt;</a:t>
            </a:r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endParaRPr lang="it-IT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Data </a:t>
            </a:r>
            <a:r>
              <a:rPr lang="it-IT" dirty="0" err="1" smtClean="0"/>
              <a:t>Binding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b="1" dirty="0" err="1" smtClean="0"/>
              <a:t>Property</a:t>
            </a:r>
            <a:r>
              <a:rPr lang="it-IT" b="1" dirty="0" smtClean="0"/>
              <a:t> </a:t>
            </a:r>
            <a:r>
              <a:rPr lang="it-IT" b="1" dirty="0" err="1" smtClean="0"/>
              <a:t>Binding</a:t>
            </a:r>
            <a:r>
              <a:rPr lang="it-IT" b="1" dirty="0" smtClean="0"/>
              <a:t> con Direttive </a:t>
            </a:r>
            <a:r>
              <a:rPr lang="it-IT" b="1" dirty="0" err="1" smtClean="0"/>
              <a:t>Angular</a:t>
            </a:r>
            <a:endParaRPr lang="it-IT" dirty="0" smtClean="0"/>
          </a:p>
          <a:p>
            <a:pPr lvl="1"/>
            <a:r>
              <a:rPr lang="it-IT" b="1" dirty="0" err="1" smtClean="0"/>
              <a:t>ngClass</a:t>
            </a:r>
            <a:r>
              <a:rPr lang="it-IT" dirty="0" smtClean="0"/>
              <a:t>:</a:t>
            </a:r>
          </a:p>
          <a:p>
            <a:pPr lvl="2">
              <a:buNone/>
            </a:pPr>
            <a:r>
              <a:rPr lang="it-IT" sz="2200" dirty="0" smtClean="0">
                <a:solidFill>
                  <a:srgbClr val="92D050"/>
                </a:solidFill>
                <a:latin typeface="+mj-lt"/>
              </a:rPr>
              <a:t>&lt;</a:t>
            </a:r>
            <a:r>
              <a:rPr lang="it-IT" sz="2200" dirty="0" err="1" smtClean="0">
                <a:solidFill>
                  <a:srgbClr val="92D050"/>
                </a:solidFill>
                <a:latin typeface="+mj-lt"/>
              </a:rPr>
              <a:t>div</a:t>
            </a:r>
            <a:r>
              <a:rPr lang="it-IT" sz="2200" dirty="0" smtClean="0">
                <a:solidFill>
                  <a:srgbClr val="92D050"/>
                </a:solidFill>
                <a:latin typeface="+mj-lt"/>
              </a:rPr>
              <a:t> [</a:t>
            </a:r>
            <a:r>
              <a:rPr lang="it-IT" sz="2200" dirty="0" err="1" smtClean="0">
                <a:solidFill>
                  <a:srgbClr val="92D050"/>
                </a:solidFill>
                <a:latin typeface="+mj-lt"/>
              </a:rPr>
              <a:t>ngClass</a:t>
            </a:r>
            <a:r>
              <a:rPr lang="it-IT" sz="2200" dirty="0" smtClean="0">
                <a:solidFill>
                  <a:srgbClr val="92D050"/>
                </a:solidFill>
                <a:latin typeface="+mj-lt"/>
              </a:rPr>
              <a:t>]="{'</a:t>
            </a:r>
            <a:r>
              <a:rPr lang="it-IT" sz="2200" dirty="0" err="1" smtClean="0">
                <a:solidFill>
                  <a:srgbClr val="92D050"/>
                </a:solidFill>
                <a:latin typeface="+mj-lt"/>
              </a:rPr>
              <a:t>active</a:t>
            </a:r>
            <a:r>
              <a:rPr lang="it-IT" sz="2200" dirty="0" smtClean="0">
                <a:solidFill>
                  <a:srgbClr val="92D050"/>
                </a:solidFill>
                <a:latin typeface="+mj-lt"/>
              </a:rPr>
              <a:t>': </a:t>
            </a:r>
            <a:r>
              <a:rPr lang="it-IT" sz="2200" dirty="0" err="1" smtClean="0">
                <a:solidFill>
                  <a:srgbClr val="92D050"/>
                </a:solidFill>
                <a:latin typeface="+mj-lt"/>
              </a:rPr>
              <a:t>isActive</a:t>
            </a:r>
            <a:r>
              <a:rPr lang="it-IT" sz="2200" dirty="0" smtClean="0">
                <a:solidFill>
                  <a:srgbClr val="92D050"/>
                </a:solidFill>
                <a:latin typeface="+mj-lt"/>
              </a:rPr>
              <a:t>, '</a:t>
            </a:r>
            <a:r>
              <a:rPr lang="it-IT" sz="2200" dirty="0" err="1" smtClean="0">
                <a:solidFill>
                  <a:srgbClr val="92D050"/>
                </a:solidFill>
                <a:latin typeface="+mj-lt"/>
              </a:rPr>
              <a:t>disabled</a:t>
            </a:r>
            <a:r>
              <a:rPr lang="it-IT" sz="2200" dirty="0" smtClean="0">
                <a:solidFill>
                  <a:srgbClr val="92D050"/>
                </a:solidFill>
                <a:latin typeface="+mj-lt"/>
              </a:rPr>
              <a:t>': </a:t>
            </a:r>
            <a:r>
              <a:rPr lang="it-IT" sz="2200" dirty="0" err="1" smtClean="0">
                <a:solidFill>
                  <a:srgbClr val="92D050"/>
                </a:solidFill>
                <a:latin typeface="+mj-lt"/>
              </a:rPr>
              <a:t>isDisabled</a:t>
            </a:r>
            <a:r>
              <a:rPr lang="it-IT" sz="2200" dirty="0" smtClean="0">
                <a:solidFill>
                  <a:srgbClr val="92D050"/>
                </a:solidFill>
                <a:latin typeface="+mj-lt"/>
              </a:rPr>
              <a:t>}"&gt;Contenuto&lt;/</a:t>
            </a:r>
            <a:r>
              <a:rPr lang="it-IT" sz="2200" dirty="0" err="1" smtClean="0">
                <a:solidFill>
                  <a:srgbClr val="92D050"/>
                </a:solidFill>
                <a:latin typeface="+mj-lt"/>
              </a:rPr>
              <a:t>div</a:t>
            </a:r>
            <a:r>
              <a:rPr lang="it-IT" sz="2200" dirty="0" smtClean="0">
                <a:solidFill>
                  <a:srgbClr val="92D050"/>
                </a:solidFill>
                <a:latin typeface="+mj-lt"/>
              </a:rPr>
              <a:t>&gt;</a:t>
            </a:r>
          </a:p>
          <a:p>
            <a:pPr lvl="3"/>
            <a:r>
              <a:rPr lang="it-IT" dirty="0" smtClean="0"/>
              <a:t>Se</a:t>
            </a:r>
            <a:r>
              <a:rPr lang="it-IT" dirty="0" smtClean="0"/>
              <a:t> 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isActive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 = 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true</a:t>
            </a:r>
            <a:r>
              <a:rPr lang="it-IT" dirty="0" smtClean="0"/>
              <a:t> e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 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isDisabled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 = false</a:t>
            </a:r>
            <a:r>
              <a:rPr lang="it-IT" dirty="0" smtClean="0"/>
              <a:t>, il risultato sarà: 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>
                <a:solidFill>
                  <a:srgbClr val="92D050"/>
                </a:solidFill>
                <a:latin typeface="+mj-lt"/>
              </a:rPr>
              <a:t>&lt;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div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 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class=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"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active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"&gt;Contenuto&lt;/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div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&gt;</a:t>
            </a:r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pPr lvl="1"/>
            <a:r>
              <a:rPr lang="it-IT" b="1" dirty="0" err="1" smtClean="0"/>
              <a:t>ngStyle</a:t>
            </a:r>
            <a:r>
              <a:rPr lang="it-IT" dirty="0" smtClean="0"/>
              <a:t>:</a:t>
            </a:r>
          </a:p>
          <a:p>
            <a:pPr lvl="2">
              <a:buNone/>
            </a:pPr>
            <a:r>
              <a:rPr lang="it-IT" sz="2200" dirty="0" smtClean="0">
                <a:solidFill>
                  <a:srgbClr val="92D050"/>
                </a:solidFill>
                <a:latin typeface="+mj-lt"/>
              </a:rPr>
              <a:t>&lt;</a:t>
            </a:r>
            <a:r>
              <a:rPr lang="it-IT" sz="2200" dirty="0" smtClean="0">
                <a:solidFill>
                  <a:srgbClr val="92D050"/>
                </a:solidFill>
                <a:latin typeface="+mj-lt"/>
              </a:rPr>
              <a:t>p [</a:t>
            </a:r>
            <a:r>
              <a:rPr lang="it-IT" sz="2200" dirty="0" err="1" smtClean="0">
                <a:solidFill>
                  <a:srgbClr val="92D050"/>
                </a:solidFill>
                <a:latin typeface="+mj-lt"/>
              </a:rPr>
              <a:t>ngStyle</a:t>
            </a:r>
            <a:r>
              <a:rPr lang="it-IT" sz="2200" dirty="0" smtClean="0">
                <a:solidFill>
                  <a:srgbClr val="92D050"/>
                </a:solidFill>
                <a:latin typeface="+mj-lt"/>
              </a:rPr>
              <a:t>]="{'color': </a:t>
            </a:r>
            <a:r>
              <a:rPr lang="it-IT" sz="2200" dirty="0" err="1" smtClean="0">
                <a:solidFill>
                  <a:srgbClr val="92D050"/>
                </a:solidFill>
                <a:latin typeface="+mj-lt"/>
              </a:rPr>
              <a:t>textColor</a:t>
            </a:r>
            <a:r>
              <a:rPr lang="it-IT" sz="2200" dirty="0" smtClean="0">
                <a:solidFill>
                  <a:srgbClr val="92D050"/>
                </a:solidFill>
                <a:latin typeface="+mj-lt"/>
              </a:rPr>
              <a:t>, '</a:t>
            </a:r>
            <a:r>
              <a:rPr lang="it-IT" sz="2200" dirty="0" err="1" smtClean="0">
                <a:solidFill>
                  <a:srgbClr val="92D050"/>
                </a:solidFill>
                <a:latin typeface="+mj-lt"/>
              </a:rPr>
              <a:t>font-size</a:t>
            </a:r>
            <a:r>
              <a:rPr lang="it-IT" sz="2200" dirty="0" smtClean="0">
                <a:solidFill>
                  <a:srgbClr val="92D050"/>
                </a:solidFill>
                <a:latin typeface="+mj-lt"/>
              </a:rPr>
              <a:t>': </a:t>
            </a:r>
            <a:r>
              <a:rPr lang="it-IT" sz="2200" dirty="0" err="1" smtClean="0">
                <a:solidFill>
                  <a:srgbClr val="92D050"/>
                </a:solidFill>
                <a:latin typeface="+mj-lt"/>
              </a:rPr>
              <a:t>fontSize</a:t>
            </a:r>
            <a:r>
              <a:rPr lang="it-IT" sz="2200" dirty="0" smtClean="0">
                <a:solidFill>
                  <a:srgbClr val="92D050"/>
                </a:solidFill>
                <a:latin typeface="+mj-lt"/>
              </a:rPr>
              <a:t> + '</a:t>
            </a:r>
            <a:r>
              <a:rPr lang="it-IT" sz="2200" dirty="0" err="1" smtClean="0">
                <a:solidFill>
                  <a:srgbClr val="92D050"/>
                </a:solidFill>
                <a:latin typeface="+mj-lt"/>
              </a:rPr>
              <a:t>px</a:t>
            </a:r>
            <a:r>
              <a:rPr lang="it-IT" sz="2200" dirty="0" smtClean="0">
                <a:solidFill>
                  <a:srgbClr val="92D050"/>
                </a:solidFill>
                <a:latin typeface="+mj-lt"/>
              </a:rPr>
              <a:t>'}"&gt;Testo personalizzato&lt;/p&gt;</a:t>
            </a:r>
          </a:p>
          <a:p>
            <a:pPr lvl="3"/>
            <a:r>
              <a:rPr lang="it-IT" dirty="0" smtClean="0"/>
              <a:t>Se</a:t>
            </a:r>
            <a:r>
              <a:rPr lang="it-IT" dirty="0" smtClean="0"/>
              <a:t> 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textColor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 = '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blue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' </a:t>
            </a:r>
            <a:r>
              <a:rPr lang="it-IT" dirty="0" smtClean="0"/>
              <a:t>e 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fontSize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 = 20</a:t>
            </a:r>
            <a:r>
              <a:rPr lang="it-IT" dirty="0" smtClean="0"/>
              <a:t>, il risultato sarà: 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1900" dirty="0" smtClean="0">
                <a:solidFill>
                  <a:srgbClr val="92D050"/>
                </a:solidFill>
                <a:latin typeface="+mj-lt"/>
              </a:rPr>
              <a:t>&lt;</a:t>
            </a:r>
            <a:r>
              <a:rPr lang="it-IT" sz="1900" dirty="0" smtClean="0">
                <a:solidFill>
                  <a:srgbClr val="92D050"/>
                </a:solidFill>
                <a:latin typeface="+mj-lt"/>
              </a:rPr>
              <a:t>p </a:t>
            </a:r>
            <a:r>
              <a:rPr lang="it-IT" sz="1900" dirty="0" err="1" smtClean="0">
                <a:solidFill>
                  <a:srgbClr val="92D050"/>
                </a:solidFill>
                <a:latin typeface="+mj-lt"/>
              </a:rPr>
              <a:t>style=</a:t>
            </a:r>
            <a:r>
              <a:rPr lang="it-IT" sz="1900" dirty="0" smtClean="0">
                <a:solidFill>
                  <a:srgbClr val="92D050"/>
                </a:solidFill>
                <a:latin typeface="+mj-lt"/>
              </a:rPr>
              <a:t>"color: </a:t>
            </a:r>
            <a:r>
              <a:rPr lang="it-IT" sz="1900" dirty="0" err="1" smtClean="0">
                <a:solidFill>
                  <a:srgbClr val="92D050"/>
                </a:solidFill>
                <a:latin typeface="+mj-lt"/>
              </a:rPr>
              <a:t>blue</a:t>
            </a:r>
            <a:r>
              <a:rPr lang="it-IT" sz="1900" dirty="0" smtClean="0">
                <a:solidFill>
                  <a:srgbClr val="92D050"/>
                </a:solidFill>
                <a:latin typeface="+mj-lt"/>
              </a:rPr>
              <a:t>; </a:t>
            </a:r>
            <a:r>
              <a:rPr lang="it-IT" sz="1900" dirty="0" err="1" smtClean="0">
                <a:solidFill>
                  <a:srgbClr val="92D050"/>
                </a:solidFill>
                <a:latin typeface="+mj-lt"/>
              </a:rPr>
              <a:t>font-size</a:t>
            </a:r>
            <a:r>
              <a:rPr lang="it-IT" sz="1900" dirty="0" smtClean="0">
                <a:solidFill>
                  <a:srgbClr val="92D050"/>
                </a:solidFill>
                <a:latin typeface="+mj-lt"/>
              </a:rPr>
              <a:t>: 20px;"&gt;Testo personalizzato&lt;/p</a:t>
            </a:r>
            <a:r>
              <a:rPr lang="it-IT" sz="1900" dirty="0" smtClean="0">
                <a:solidFill>
                  <a:srgbClr val="92D050"/>
                </a:solidFill>
                <a:latin typeface="+mj-lt"/>
              </a:rPr>
              <a:t>&gt;</a:t>
            </a:r>
            <a:endParaRPr lang="it-IT" sz="1900" dirty="0" smtClean="0">
              <a:solidFill>
                <a:srgbClr val="92D050"/>
              </a:solidFill>
              <a:latin typeface="+mj-lt"/>
            </a:endParaRPr>
          </a:p>
          <a:p>
            <a:endParaRPr lang="it-IT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Data </a:t>
            </a:r>
            <a:r>
              <a:rPr lang="it-IT" dirty="0" err="1" smtClean="0"/>
              <a:t>Binding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 err="1" smtClean="0"/>
              <a:t>Event</a:t>
            </a:r>
            <a:r>
              <a:rPr lang="it-IT" b="1" dirty="0" smtClean="0"/>
              <a:t> </a:t>
            </a:r>
            <a:r>
              <a:rPr lang="it-IT" b="1" dirty="0" err="1" smtClean="0"/>
              <a:t>Binding</a:t>
            </a:r>
            <a:endParaRPr lang="it-IT" dirty="0" smtClean="0"/>
          </a:p>
          <a:p>
            <a:pPr lvl="1"/>
            <a:r>
              <a:rPr lang="it-IT" dirty="0" smtClean="0"/>
              <a:t>Permette </a:t>
            </a:r>
            <a:r>
              <a:rPr lang="it-IT" dirty="0" smtClean="0"/>
              <a:t>di reagire agli eventi del DOM (es. click, input, </a:t>
            </a:r>
            <a:r>
              <a:rPr lang="it-IT" dirty="0" err="1" smtClean="0"/>
              <a:t>hover</a:t>
            </a:r>
            <a:r>
              <a:rPr lang="it-IT" dirty="0" smtClean="0"/>
              <a:t>) eseguendo metodi del </a:t>
            </a:r>
            <a:r>
              <a:rPr lang="it-IT" dirty="0" smtClean="0"/>
              <a:t>componente</a:t>
            </a:r>
            <a:endParaRPr lang="it-IT" dirty="0" smtClean="0"/>
          </a:p>
          <a:p>
            <a:pPr lvl="1"/>
            <a:r>
              <a:rPr lang="it-IT" b="1" dirty="0" smtClean="0"/>
              <a:t>Sintassi</a:t>
            </a:r>
            <a:r>
              <a:rPr lang="it-IT" dirty="0" smtClean="0"/>
              <a:t>: 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(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event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)="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expression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"</a:t>
            </a:r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pPr lvl="1"/>
            <a:r>
              <a:rPr lang="it-IT" b="1" dirty="0" smtClean="0"/>
              <a:t>Esempio Base</a:t>
            </a:r>
            <a:r>
              <a:rPr lang="it-IT" dirty="0" smtClean="0"/>
              <a:t>:</a:t>
            </a:r>
          </a:p>
          <a:p>
            <a:pPr lvl="2">
              <a:buNone/>
            </a:pP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&lt;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button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 (click)="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onClick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()"&gt;Clicca qui&lt;/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button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&gt;</a:t>
            </a:r>
          </a:p>
          <a:p>
            <a:pPr lvl="3"/>
            <a:r>
              <a:rPr lang="it-IT" dirty="0" smtClean="0"/>
              <a:t>Quando </a:t>
            </a:r>
            <a:r>
              <a:rPr lang="it-IT" dirty="0" smtClean="0"/>
              <a:t>il pulsante viene cliccato, viene eseguito il metodo 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onClick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()</a:t>
            </a:r>
            <a:r>
              <a:rPr lang="it-IT" dirty="0" smtClean="0"/>
              <a:t> del </a:t>
            </a:r>
            <a:r>
              <a:rPr lang="it-IT" dirty="0" smtClean="0"/>
              <a:t>componente</a:t>
            </a:r>
            <a:endParaRPr lang="it-IT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Data </a:t>
            </a:r>
            <a:r>
              <a:rPr lang="it-IT" dirty="0" err="1" smtClean="0"/>
              <a:t>Binding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Come Funziona l'</a:t>
            </a:r>
            <a:r>
              <a:rPr lang="it-IT" b="1" dirty="0" err="1" smtClean="0"/>
              <a:t>Event</a:t>
            </a:r>
            <a:r>
              <a:rPr lang="it-IT" b="1" dirty="0" smtClean="0"/>
              <a:t> </a:t>
            </a:r>
            <a:r>
              <a:rPr lang="it-IT" b="1" dirty="0" err="1" smtClean="0"/>
              <a:t>Binding</a:t>
            </a:r>
            <a:endParaRPr lang="it-IT" dirty="0" smtClean="0"/>
          </a:p>
          <a:p>
            <a:pPr lvl="1"/>
            <a:r>
              <a:rPr lang="it-IT" dirty="0" err="1" smtClean="0"/>
              <a:t>Angular</a:t>
            </a:r>
            <a:r>
              <a:rPr lang="it-IT" dirty="0" smtClean="0"/>
              <a:t> </a:t>
            </a:r>
            <a:r>
              <a:rPr lang="it-IT" dirty="0" smtClean="0"/>
              <a:t>ascolta l'evento specificato (es. click</a:t>
            </a:r>
            <a:r>
              <a:rPr lang="it-IT" dirty="0" smtClean="0"/>
              <a:t>)</a:t>
            </a:r>
            <a:endParaRPr lang="it-IT" dirty="0" smtClean="0"/>
          </a:p>
          <a:p>
            <a:pPr lvl="1"/>
            <a:r>
              <a:rPr lang="it-IT" dirty="0" smtClean="0"/>
              <a:t>Esegue l'espressione (es. chiamata di un metodo) quando l'evento si </a:t>
            </a:r>
            <a:r>
              <a:rPr lang="it-IT" dirty="0" smtClean="0"/>
              <a:t>verifica</a:t>
            </a:r>
            <a:endParaRPr lang="it-IT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861048"/>
            <a:ext cx="6507708" cy="2516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Data </a:t>
            </a:r>
            <a:r>
              <a:rPr lang="it-IT" dirty="0" err="1" smtClean="0"/>
              <a:t>Binding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 err="1" smtClean="0"/>
              <a:t>Event</a:t>
            </a:r>
            <a:r>
              <a:rPr lang="it-IT" b="1" dirty="0" smtClean="0"/>
              <a:t> </a:t>
            </a:r>
            <a:r>
              <a:rPr lang="it-IT" b="1" dirty="0" err="1" smtClean="0"/>
              <a:t>Binding</a:t>
            </a:r>
            <a:r>
              <a:rPr lang="it-IT" b="1" dirty="0" smtClean="0"/>
              <a:t> con Parametri</a:t>
            </a:r>
            <a:endParaRPr lang="it-IT" dirty="0" smtClean="0"/>
          </a:p>
          <a:p>
            <a:pPr lvl="1"/>
            <a:r>
              <a:rPr lang="it-IT" b="1" dirty="0" smtClean="0"/>
              <a:t>Passaggio di parametri</a:t>
            </a:r>
            <a:r>
              <a:rPr lang="it-IT" dirty="0" smtClean="0"/>
              <a:t>:</a:t>
            </a:r>
          </a:p>
          <a:p>
            <a:pPr lvl="2">
              <a:buNone/>
            </a:pP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&lt;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button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 (click)="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onButtonClick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('Ciao')"&gt;Clicca qui&lt;/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button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&gt;</a:t>
            </a:r>
          </a:p>
          <a:p>
            <a:pPr lvl="1"/>
            <a:r>
              <a:rPr lang="it-IT" dirty="0" smtClean="0"/>
              <a:t>Metodo </a:t>
            </a:r>
            <a:r>
              <a:rPr lang="it-IT" dirty="0" smtClean="0"/>
              <a:t>nel </a:t>
            </a:r>
            <a:r>
              <a:rPr lang="it-IT" dirty="0" smtClean="0"/>
              <a:t>componente </a:t>
            </a:r>
            <a:r>
              <a:rPr lang="it-IT" dirty="0" err="1" smtClean="0"/>
              <a:t>typescript</a:t>
            </a:r>
            <a:endParaRPr lang="it-IT" dirty="0" smtClean="0"/>
          </a:p>
          <a:p>
            <a:pPr lvl="2">
              <a:buNone/>
            </a:pP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onButtonClick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(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message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: 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string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) 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/>
            </a:r>
            <a:br>
              <a:rPr lang="it-IT" sz="2000" dirty="0" smtClean="0">
                <a:solidFill>
                  <a:srgbClr val="92D050"/>
                </a:solidFill>
                <a:latin typeface="+mj-lt"/>
              </a:rPr>
            </a:b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{ </a:t>
            </a:r>
            <a:br>
              <a:rPr lang="it-IT" sz="2000" dirty="0" smtClean="0">
                <a:solidFill>
                  <a:srgbClr val="92D050"/>
                </a:solidFill>
                <a:latin typeface="+mj-lt"/>
              </a:rPr>
            </a:b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	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alert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(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message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); </a:t>
            </a:r>
            <a:br>
              <a:rPr lang="it-IT" sz="2000" dirty="0" smtClean="0">
                <a:solidFill>
                  <a:srgbClr val="92D050"/>
                </a:solidFill>
                <a:latin typeface="+mj-lt"/>
              </a:rPr>
            </a:b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}</a:t>
            </a:r>
            <a:endParaRPr lang="it-IT" sz="2000" dirty="0" smtClean="0">
              <a:solidFill>
                <a:srgbClr val="92D050"/>
              </a:solidFill>
              <a:latin typeface="+mj-lt"/>
            </a:endParaRPr>
          </a:p>
          <a:p>
            <a:pPr lvl="3"/>
            <a:r>
              <a:rPr lang="it-IT" dirty="0" smtClean="0"/>
              <a:t>Risultato: Mostra un </a:t>
            </a:r>
            <a:r>
              <a:rPr lang="it-IT" dirty="0" err="1" smtClean="0"/>
              <a:t>alert</a:t>
            </a:r>
            <a:r>
              <a:rPr lang="it-IT" dirty="0" smtClean="0"/>
              <a:t> con il messaggio 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"Ciao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"</a:t>
            </a:r>
            <a:endParaRPr lang="it-IT" dirty="0">
              <a:solidFill>
                <a:srgbClr val="92D05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Differenze con Altri </a:t>
            </a:r>
            <a:r>
              <a:rPr lang="it-IT" dirty="0" err="1" smtClean="0"/>
              <a:t>Framework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b="1" dirty="0" err="1" smtClean="0"/>
              <a:t>React</a:t>
            </a:r>
            <a:endParaRPr lang="it-IT" b="1" dirty="0" smtClean="0"/>
          </a:p>
          <a:p>
            <a:pPr lvl="1"/>
            <a:r>
              <a:rPr lang="it-IT" dirty="0" smtClean="0"/>
              <a:t>Libreria</a:t>
            </a:r>
            <a:r>
              <a:rPr lang="it-IT" dirty="0"/>
              <a:t>, non </a:t>
            </a:r>
            <a:r>
              <a:rPr lang="it-IT" dirty="0" err="1" smtClean="0"/>
              <a:t>framework</a:t>
            </a:r>
            <a:endParaRPr lang="it-IT" dirty="0" smtClean="0"/>
          </a:p>
          <a:p>
            <a:pPr lvl="1"/>
            <a:r>
              <a:rPr lang="it-IT" dirty="0" smtClean="0"/>
              <a:t>Più flessibile</a:t>
            </a:r>
            <a:endParaRPr lang="it-IT" dirty="0"/>
          </a:p>
          <a:p>
            <a:r>
              <a:rPr lang="it-IT" b="1" dirty="0" err="1" smtClean="0"/>
              <a:t>Vue.js</a:t>
            </a:r>
            <a:endParaRPr lang="it-IT" b="1" dirty="0" smtClean="0"/>
          </a:p>
          <a:p>
            <a:pPr lvl="1"/>
            <a:r>
              <a:rPr lang="it-IT" dirty="0" smtClean="0"/>
              <a:t>Più </a:t>
            </a:r>
            <a:r>
              <a:rPr lang="it-IT" dirty="0"/>
              <a:t>leggero e </a:t>
            </a:r>
            <a:r>
              <a:rPr lang="it-IT" dirty="0" smtClean="0"/>
              <a:t>semplice</a:t>
            </a:r>
          </a:p>
          <a:p>
            <a:pPr lvl="1"/>
            <a:r>
              <a:rPr lang="it-IT" dirty="0" smtClean="0"/>
              <a:t>Meno </a:t>
            </a:r>
            <a:r>
              <a:rPr lang="it-IT" dirty="0"/>
              <a:t>adatto per progetti </a:t>
            </a:r>
            <a:r>
              <a:rPr lang="it-IT" dirty="0" smtClean="0"/>
              <a:t>complessi</a:t>
            </a:r>
            <a:endParaRPr lang="it-IT" dirty="0"/>
          </a:p>
          <a:p>
            <a:r>
              <a:rPr lang="it-IT" b="1" dirty="0" err="1" smtClean="0"/>
              <a:t>Angular</a:t>
            </a:r>
            <a:endParaRPr lang="it-IT" b="1" dirty="0" smtClean="0"/>
          </a:p>
          <a:p>
            <a:pPr lvl="1"/>
            <a:r>
              <a:rPr lang="it-IT" dirty="0" smtClean="0"/>
              <a:t>Completo</a:t>
            </a:r>
          </a:p>
          <a:p>
            <a:pPr lvl="1"/>
            <a:r>
              <a:rPr lang="it-IT" dirty="0" smtClean="0"/>
              <a:t>Ideale </a:t>
            </a:r>
            <a:r>
              <a:rPr lang="it-IT" dirty="0"/>
              <a:t>per progetti </a:t>
            </a:r>
            <a:r>
              <a:rPr lang="it-IT" dirty="0" err="1" smtClean="0"/>
              <a:t>enterprise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Data </a:t>
            </a:r>
            <a:r>
              <a:rPr lang="it-IT" dirty="0" err="1" smtClean="0"/>
              <a:t>Binding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b="1" dirty="0" err="1" smtClean="0"/>
              <a:t>Two-Way</a:t>
            </a:r>
            <a:r>
              <a:rPr lang="it-IT" b="1" dirty="0" smtClean="0"/>
              <a:t> Data </a:t>
            </a:r>
            <a:r>
              <a:rPr lang="it-IT" b="1" dirty="0" err="1" smtClean="0"/>
              <a:t>Binding</a:t>
            </a:r>
            <a:endParaRPr lang="it-IT" dirty="0" smtClean="0"/>
          </a:p>
          <a:p>
            <a:pPr lvl="1"/>
            <a:r>
              <a:rPr lang="it-IT" dirty="0" smtClean="0"/>
              <a:t>Permette </a:t>
            </a:r>
            <a:r>
              <a:rPr lang="it-IT" dirty="0" smtClean="0"/>
              <a:t>di sincronizzare i dati tra il componente e la vista in entrambe le </a:t>
            </a:r>
            <a:r>
              <a:rPr lang="it-IT" dirty="0" smtClean="0"/>
              <a:t>direzioni</a:t>
            </a:r>
            <a:endParaRPr lang="it-IT" dirty="0" smtClean="0"/>
          </a:p>
          <a:p>
            <a:pPr lvl="1"/>
            <a:r>
              <a:rPr lang="it-IT" b="1" dirty="0" smtClean="0"/>
              <a:t>Sintassi</a:t>
            </a:r>
            <a:r>
              <a:rPr lang="it-IT" dirty="0" smtClean="0"/>
              <a:t>: 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[(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ngModel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)]="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property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"</a:t>
            </a:r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pPr lvl="1"/>
            <a:r>
              <a:rPr lang="it-IT" b="1" dirty="0" smtClean="0"/>
              <a:t>Requisiti</a:t>
            </a:r>
            <a:r>
              <a:rPr lang="it-IT" dirty="0" smtClean="0"/>
              <a:t>: Importare </a:t>
            </a:r>
            <a:r>
              <a:rPr lang="it-IT" u="sng" dirty="0" err="1" smtClean="0">
                <a:solidFill>
                  <a:srgbClr val="92D050"/>
                </a:solidFill>
                <a:latin typeface="+mj-lt"/>
              </a:rPr>
              <a:t>FormsModule</a:t>
            </a:r>
            <a:r>
              <a:rPr lang="it-IT" dirty="0" smtClean="0"/>
              <a:t> </a:t>
            </a:r>
          </a:p>
          <a:p>
            <a:pPr lvl="1"/>
            <a:r>
              <a:rPr lang="it-IT" b="1" dirty="0" smtClean="0"/>
              <a:t>Esempio Base</a:t>
            </a:r>
            <a:r>
              <a:rPr lang="it-IT" dirty="0" smtClean="0"/>
              <a:t>:</a:t>
            </a:r>
          </a:p>
          <a:p>
            <a:pPr lvl="2">
              <a:buNone/>
            </a:pP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&lt;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input [(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ngModel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)]="username" 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placeholder=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"Inserisci il nome"&gt; 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/>
            </a:r>
            <a:br>
              <a:rPr lang="it-IT" sz="2000" dirty="0" smtClean="0">
                <a:solidFill>
                  <a:srgbClr val="92D050"/>
                </a:solidFill>
                <a:latin typeface="+mj-lt"/>
              </a:rPr>
            </a:b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&lt;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p&gt;Il nome inserito è: {{ username }}&lt;/p&gt;</a:t>
            </a:r>
          </a:p>
          <a:p>
            <a:pPr lvl="3"/>
            <a:r>
              <a:rPr lang="it-IT" dirty="0" smtClean="0"/>
              <a:t>Se </a:t>
            </a:r>
            <a:r>
              <a:rPr lang="it-IT" dirty="0" smtClean="0"/>
              <a:t>l'utente digita 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"Mario"</a:t>
            </a:r>
            <a:r>
              <a:rPr lang="it-IT" dirty="0" smtClean="0"/>
              <a:t>, 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username</a:t>
            </a:r>
            <a:r>
              <a:rPr lang="it-IT" dirty="0" smtClean="0"/>
              <a:t> viene aggiornato e il </a:t>
            </a:r>
            <a:r>
              <a:rPr lang="it-IT" dirty="0" err="1" smtClean="0"/>
              <a:t>template</a:t>
            </a:r>
            <a:r>
              <a:rPr lang="it-IT" dirty="0" smtClean="0"/>
              <a:t> mostra: 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>
                <a:solidFill>
                  <a:srgbClr val="92D050"/>
                </a:solidFill>
                <a:latin typeface="+mj-lt"/>
              </a:rPr>
              <a:t>&lt;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p&gt;Il nome inserito è: Mario&lt;/p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&gt;</a:t>
            </a:r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endParaRPr lang="it-IT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Data </a:t>
            </a:r>
            <a:r>
              <a:rPr lang="it-IT" dirty="0" err="1" smtClean="0"/>
              <a:t>Binding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Come Funziona il </a:t>
            </a:r>
            <a:r>
              <a:rPr lang="it-IT" b="1" dirty="0" err="1" smtClean="0"/>
              <a:t>Two-Way</a:t>
            </a:r>
            <a:r>
              <a:rPr lang="it-IT" b="1" dirty="0" smtClean="0"/>
              <a:t> Data </a:t>
            </a:r>
            <a:r>
              <a:rPr lang="it-IT" b="1" dirty="0" err="1" smtClean="0"/>
              <a:t>Binding</a:t>
            </a:r>
            <a:endParaRPr lang="it-IT" dirty="0" smtClean="0"/>
          </a:p>
          <a:p>
            <a:pPr lvl="1"/>
            <a:r>
              <a:rPr lang="it-IT" dirty="0" smtClean="0"/>
              <a:t>Aggiorna </a:t>
            </a:r>
            <a:r>
              <a:rPr lang="it-IT" dirty="0" smtClean="0"/>
              <a:t>la proprietà del componente quando l'input cambia (</a:t>
            </a:r>
            <a:r>
              <a:rPr lang="it-IT" dirty="0" err="1" smtClean="0"/>
              <a:t>event</a:t>
            </a:r>
            <a:r>
              <a:rPr lang="it-IT" dirty="0" smtClean="0"/>
              <a:t> </a:t>
            </a:r>
            <a:r>
              <a:rPr lang="it-IT" dirty="0" err="1" smtClean="0"/>
              <a:t>binding</a:t>
            </a:r>
            <a:r>
              <a:rPr lang="it-IT" dirty="0" smtClean="0"/>
              <a:t>)</a:t>
            </a:r>
            <a:endParaRPr lang="it-IT" dirty="0" smtClean="0"/>
          </a:p>
          <a:p>
            <a:pPr lvl="1"/>
            <a:r>
              <a:rPr lang="it-IT" dirty="0" smtClean="0"/>
              <a:t>Aggiorna la vista quando la proprietà del componente cambia (</a:t>
            </a:r>
            <a:r>
              <a:rPr lang="it-IT" dirty="0" err="1" smtClean="0"/>
              <a:t>property</a:t>
            </a:r>
            <a:r>
              <a:rPr lang="it-IT" dirty="0" smtClean="0"/>
              <a:t> </a:t>
            </a:r>
            <a:r>
              <a:rPr lang="it-IT" dirty="0" err="1" smtClean="0"/>
              <a:t>binding</a:t>
            </a:r>
            <a:r>
              <a:rPr lang="it-IT" dirty="0" smtClean="0"/>
              <a:t>)</a:t>
            </a:r>
            <a:endParaRPr lang="it-IT" dirty="0" smtClean="0"/>
          </a:p>
          <a:p>
            <a:endParaRPr lang="it-IT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Data </a:t>
            </a:r>
            <a:r>
              <a:rPr lang="it-IT" dirty="0" err="1" smtClean="0"/>
              <a:t>Binding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Best </a:t>
            </a:r>
            <a:r>
              <a:rPr lang="it-IT" b="1" dirty="0" err="1" smtClean="0"/>
              <a:t>Practices</a:t>
            </a:r>
            <a:endParaRPr lang="it-IT" dirty="0" smtClean="0"/>
          </a:p>
          <a:p>
            <a:pPr lvl="1"/>
            <a:r>
              <a:rPr lang="it-IT" b="1" dirty="0" smtClean="0"/>
              <a:t>Usa il </a:t>
            </a:r>
            <a:r>
              <a:rPr lang="it-IT" b="1" dirty="0" err="1" smtClean="0"/>
              <a:t>property</a:t>
            </a:r>
            <a:r>
              <a:rPr lang="it-IT" b="1" dirty="0" smtClean="0"/>
              <a:t> </a:t>
            </a:r>
            <a:r>
              <a:rPr lang="it-IT" b="1" dirty="0" err="1" smtClean="0"/>
              <a:t>binding</a:t>
            </a:r>
            <a:r>
              <a:rPr lang="it-IT" dirty="0" smtClean="0"/>
              <a:t> per impostare valori dinamici negli attributi </a:t>
            </a:r>
            <a:r>
              <a:rPr lang="it-IT" dirty="0" smtClean="0"/>
              <a:t>HTML</a:t>
            </a:r>
            <a:endParaRPr lang="it-IT" dirty="0" smtClean="0"/>
          </a:p>
          <a:p>
            <a:pPr lvl="1"/>
            <a:r>
              <a:rPr lang="it-IT" b="1" dirty="0" smtClean="0"/>
              <a:t>Usa l'</a:t>
            </a:r>
            <a:r>
              <a:rPr lang="it-IT" b="1" dirty="0" err="1" smtClean="0"/>
              <a:t>event</a:t>
            </a:r>
            <a:r>
              <a:rPr lang="it-IT" b="1" dirty="0" smtClean="0"/>
              <a:t> </a:t>
            </a:r>
            <a:r>
              <a:rPr lang="it-IT" b="1" dirty="0" err="1" smtClean="0"/>
              <a:t>binding</a:t>
            </a:r>
            <a:r>
              <a:rPr lang="it-IT" dirty="0" smtClean="0"/>
              <a:t> per gestire le interazioni </a:t>
            </a:r>
            <a:r>
              <a:rPr lang="it-IT" dirty="0" smtClean="0"/>
              <a:t>dell'utente</a:t>
            </a:r>
            <a:endParaRPr lang="it-IT" dirty="0" smtClean="0"/>
          </a:p>
          <a:p>
            <a:pPr lvl="1"/>
            <a:r>
              <a:rPr lang="it-IT" b="1" dirty="0" smtClean="0"/>
              <a:t>Usa il </a:t>
            </a:r>
            <a:r>
              <a:rPr lang="it-IT" b="1" dirty="0" err="1" smtClean="0"/>
              <a:t>two-way</a:t>
            </a:r>
            <a:r>
              <a:rPr lang="it-IT" b="1" dirty="0" smtClean="0"/>
              <a:t> </a:t>
            </a:r>
            <a:r>
              <a:rPr lang="it-IT" b="1" dirty="0" err="1" smtClean="0"/>
              <a:t>binding</a:t>
            </a:r>
            <a:r>
              <a:rPr lang="it-IT" dirty="0" smtClean="0"/>
              <a:t> con </a:t>
            </a:r>
            <a:r>
              <a:rPr lang="it-IT" dirty="0" smtClean="0"/>
              <a:t>cautela</a:t>
            </a:r>
          </a:p>
          <a:p>
            <a:pPr lvl="2"/>
            <a:r>
              <a:rPr lang="it-IT" dirty="0" smtClean="0"/>
              <a:t>Perché può </a:t>
            </a:r>
            <a:r>
              <a:rPr lang="it-IT" dirty="0" smtClean="0"/>
              <a:t>rendere il flusso di dati meno prevedibile in applicazioni </a:t>
            </a:r>
            <a:r>
              <a:rPr lang="it-IT" dirty="0" smtClean="0"/>
              <a:t>complesse</a:t>
            </a:r>
            <a:endParaRPr lang="it-IT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Input e Output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Comunicazione tra componenti</a:t>
            </a:r>
            <a:r>
              <a:rPr lang="it-IT" dirty="0"/>
              <a:t>:</a:t>
            </a:r>
          </a:p>
          <a:p>
            <a:pPr lvl="1"/>
            <a:r>
              <a:rPr lang="it-IT" dirty="0" err="1">
                <a:solidFill>
                  <a:srgbClr val="92D050"/>
                </a:solidFill>
                <a:latin typeface="+mj-lt"/>
              </a:rPr>
              <a:t>@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Input</a:t>
            </a:r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pPr lvl="2"/>
            <a:r>
              <a:rPr lang="it-IT" dirty="0" smtClean="0"/>
              <a:t>Passaggio </a:t>
            </a:r>
            <a:r>
              <a:rPr lang="it-IT" dirty="0"/>
              <a:t>di dati da un componente padre a un </a:t>
            </a:r>
            <a:r>
              <a:rPr lang="it-IT" dirty="0" smtClean="0"/>
              <a:t>figlio</a:t>
            </a:r>
            <a:endParaRPr lang="it-IT" dirty="0"/>
          </a:p>
          <a:p>
            <a:pPr lvl="1"/>
            <a:r>
              <a:rPr lang="it-IT" dirty="0" err="1">
                <a:solidFill>
                  <a:srgbClr val="92D050"/>
                </a:solidFill>
                <a:latin typeface="+mj-lt"/>
              </a:rPr>
              <a:t>@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Output</a:t>
            </a:r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pPr lvl="2"/>
            <a:r>
              <a:rPr lang="it-IT" dirty="0" smtClean="0"/>
              <a:t>Emissione </a:t>
            </a:r>
            <a:r>
              <a:rPr lang="it-IT" dirty="0"/>
              <a:t>di eventi da un componente figlio a un </a:t>
            </a:r>
            <a:r>
              <a:rPr lang="it-IT" dirty="0" smtClean="0"/>
              <a:t>padre</a:t>
            </a:r>
            <a:endParaRPr lang="it-IT" dirty="0"/>
          </a:p>
          <a:p>
            <a:endParaRPr lang="it-IT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Input e Output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Input e Output sono meccanismi per la comunicazione tra componenti in </a:t>
            </a:r>
            <a:r>
              <a:rPr lang="it-IT" dirty="0" err="1" smtClean="0"/>
              <a:t>Angular</a:t>
            </a:r>
            <a:endParaRPr lang="it-IT" dirty="0" smtClean="0"/>
          </a:p>
          <a:p>
            <a:pPr lvl="1"/>
            <a:r>
              <a:rPr lang="it-IT" b="1" dirty="0" smtClean="0"/>
              <a:t>Input</a:t>
            </a:r>
            <a:r>
              <a:rPr lang="it-IT" dirty="0" smtClean="0"/>
              <a:t>: Permette a un componente padre di passare dati a un componente </a:t>
            </a:r>
            <a:r>
              <a:rPr lang="it-IT" dirty="0" smtClean="0"/>
              <a:t>figlio</a:t>
            </a:r>
            <a:endParaRPr lang="it-IT" dirty="0" smtClean="0"/>
          </a:p>
          <a:p>
            <a:pPr lvl="1"/>
            <a:r>
              <a:rPr lang="it-IT" b="1" dirty="0" smtClean="0"/>
              <a:t>Output</a:t>
            </a:r>
            <a:r>
              <a:rPr lang="it-IT" dirty="0" smtClean="0"/>
              <a:t>: Permette a un componente figlio di inviare eventi al componente </a:t>
            </a:r>
            <a:r>
              <a:rPr lang="it-IT" dirty="0" smtClean="0"/>
              <a:t>padre</a:t>
            </a:r>
            <a:endParaRPr lang="it-IT" dirty="0" smtClean="0"/>
          </a:p>
          <a:p>
            <a:r>
              <a:rPr lang="it-IT" b="1" dirty="0" smtClean="0"/>
              <a:t>Scopo</a:t>
            </a:r>
            <a:r>
              <a:rPr lang="it-IT" dirty="0" smtClean="0"/>
              <a:t>: Creare componenti riutilizzabili e </a:t>
            </a:r>
            <a:r>
              <a:rPr lang="it-IT" dirty="0" smtClean="0"/>
              <a:t>modulari</a:t>
            </a:r>
            <a:endParaRPr lang="it-IT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Input e Output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smtClean="0"/>
              <a:t>Si utilizza </a:t>
            </a:r>
            <a:r>
              <a:rPr lang="it-IT" dirty="0" smtClean="0"/>
              <a:t>il decoratore </a:t>
            </a:r>
            <a:r>
              <a:rPr lang="it-IT" dirty="0" err="1" smtClean="0"/>
              <a:t>@Input</a:t>
            </a:r>
            <a:r>
              <a:rPr lang="it-IT" dirty="0" smtClean="0"/>
              <a:t>() per definire una proprietà come </a:t>
            </a:r>
            <a:r>
              <a:rPr lang="it-IT" dirty="0" smtClean="0"/>
              <a:t>input</a:t>
            </a:r>
            <a:endParaRPr lang="it-IT" dirty="0" smtClean="0"/>
          </a:p>
          <a:p>
            <a:pPr lvl="1"/>
            <a:r>
              <a:rPr lang="it-IT" b="1" dirty="0" smtClean="0"/>
              <a:t>Esempio Base</a:t>
            </a:r>
            <a:r>
              <a:rPr lang="it-IT" dirty="0" smtClean="0"/>
              <a:t>:</a:t>
            </a:r>
          </a:p>
          <a:p>
            <a:pPr lvl="2"/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// 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Componente Figlio 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@Component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(</a:t>
            </a:r>
            <a:br>
              <a:rPr lang="it-IT" sz="2000" dirty="0" smtClean="0">
                <a:solidFill>
                  <a:srgbClr val="92D050"/>
                </a:solidFill>
                <a:latin typeface="+mj-lt"/>
              </a:rPr>
            </a:b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{ 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selector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: '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app-child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', 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/>
            </a:r>
            <a:br>
              <a:rPr lang="it-IT" sz="2000" dirty="0" smtClean="0">
                <a:solidFill>
                  <a:srgbClr val="92D050"/>
                </a:solidFill>
                <a:latin typeface="+mj-lt"/>
              </a:rPr>
            </a:b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template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: `&lt;p&gt;{{ 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message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 }}&lt;/p&gt;` }) 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/>
            </a:r>
            <a:br>
              <a:rPr lang="it-IT" sz="2000" dirty="0" smtClean="0">
                <a:solidFill>
                  <a:srgbClr val="92D050"/>
                </a:solidFill>
                <a:latin typeface="+mj-lt"/>
              </a:rPr>
            </a:b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export 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class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 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ChildComponent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 { 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/>
            </a:r>
            <a:br>
              <a:rPr lang="it-IT" sz="2000" dirty="0" smtClean="0">
                <a:solidFill>
                  <a:srgbClr val="92D050"/>
                </a:solidFill>
                <a:latin typeface="+mj-lt"/>
              </a:rPr>
            </a:b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@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Input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() 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message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: 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string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; 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/>
            </a:r>
            <a:br>
              <a:rPr lang="it-IT" sz="2000" dirty="0" smtClean="0">
                <a:solidFill>
                  <a:srgbClr val="92D050"/>
                </a:solidFill>
                <a:latin typeface="+mj-lt"/>
              </a:rPr>
            </a:b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}</a:t>
            </a:r>
            <a:endParaRPr lang="it-IT" sz="2000" dirty="0" smtClean="0">
              <a:solidFill>
                <a:srgbClr val="92D050"/>
              </a:solidFill>
              <a:latin typeface="+mj-lt"/>
            </a:endParaRPr>
          </a:p>
          <a:p>
            <a:pPr lvl="2"/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&lt;!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--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 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Componente Padre 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--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&gt; 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/>
            </a:r>
            <a:br>
              <a:rPr lang="it-IT" sz="2000" dirty="0" smtClean="0">
                <a:solidFill>
                  <a:srgbClr val="92D050"/>
                </a:solidFill>
                <a:latin typeface="+mj-lt"/>
              </a:rPr>
            </a:b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&lt;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app-child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 [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message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]="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parentMessage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"&gt;&lt;/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app-child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&gt;</a:t>
            </a:r>
          </a:p>
          <a:p>
            <a:pPr lvl="3"/>
            <a:r>
              <a:rPr lang="it-IT" dirty="0" smtClean="0"/>
              <a:t>Se</a:t>
            </a:r>
            <a:r>
              <a:rPr lang="it-IT" dirty="0" smtClean="0"/>
              <a:t> 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parentMessage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 = 'Ciao dal padre'</a:t>
            </a:r>
            <a:r>
              <a:rPr lang="it-IT" dirty="0" smtClean="0"/>
              <a:t>, il componente figlio visualizzerà: 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&lt;p&gt;Ciao dal padre&lt;/p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&gt;</a:t>
            </a:r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endParaRPr lang="it-IT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Input e Output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b="1" dirty="0" smtClean="0"/>
              <a:t>Meccanismo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Il componente padre passa un valore alla proprietà </a:t>
            </a:r>
            <a:r>
              <a:rPr lang="it-IT" dirty="0" err="1" smtClean="0"/>
              <a:t>message</a:t>
            </a:r>
            <a:r>
              <a:rPr lang="it-IT" dirty="0" smtClean="0"/>
              <a:t> del componente </a:t>
            </a:r>
            <a:r>
              <a:rPr lang="it-IT" dirty="0" smtClean="0"/>
              <a:t>figlio</a:t>
            </a:r>
            <a:endParaRPr lang="it-IT" dirty="0" smtClean="0"/>
          </a:p>
          <a:p>
            <a:pPr lvl="1"/>
            <a:r>
              <a:rPr lang="it-IT" dirty="0" smtClean="0"/>
              <a:t>Il componente figlio riceve il valore e lo utilizza nel </a:t>
            </a:r>
            <a:r>
              <a:rPr lang="it-IT" dirty="0" err="1" smtClean="0"/>
              <a:t>template</a:t>
            </a:r>
            <a:endParaRPr lang="it-IT" dirty="0" smtClean="0"/>
          </a:p>
          <a:p>
            <a:pPr lvl="2"/>
            <a:r>
              <a:rPr lang="it-IT" b="1" dirty="0" smtClean="0"/>
              <a:t>Esempio Tecnico</a:t>
            </a:r>
            <a:r>
              <a:rPr lang="it-IT" dirty="0" smtClean="0"/>
              <a:t>:</a:t>
            </a:r>
          </a:p>
          <a:p>
            <a:pPr lvl="3">
              <a:buNone/>
            </a:pPr>
            <a:r>
              <a:rPr lang="it-IT" sz="1500" dirty="0" smtClean="0">
                <a:solidFill>
                  <a:srgbClr val="92D050"/>
                </a:solidFill>
                <a:latin typeface="+mj-lt"/>
              </a:rPr>
              <a:t>// </a:t>
            </a:r>
            <a:r>
              <a:rPr lang="it-IT" sz="1500" dirty="0" smtClean="0">
                <a:solidFill>
                  <a:srgbClr val="92D050"/>
                </a:solidFill>
                <a:latin typeface="+mj-lt"/>
              </a:rPr>
              <a:t>Componente Padre </a:t>
            </a:r>
            <a:r>
              <a:rPr lang="it-IT" sz="1500" dirty="0" smtClean="0">
                <a:solidFill>
                  <a:srgbClr val="92D050"/>
                </a:solidFill>
                <a:latin typeface="+mj-lt"/>
              </a:rPr>
              <a:t/>
            </a:r>
            <a:br>
              <a:rPr lang="it-IT" sz="1500" dirty="0" smtClean="0">
                <a:solidFill>
                  <a:srgbClr val="92D050"/>
                </a:solidFill>
                <a:latin typeface="+mj-lt"/>
              </a:rPr>
            </a:br>
            <a:r>
              <a:rPr lang="it-IT" sz="1500" dirty="0" err="1" smtClean="0">
                <a:solidFill>
                  <a:srgbClr val="92D050"/>
                </a:solidFill>
                <a:latin typeface="+mj-lt"/>
              </a:rPr>
              <a:t>@</a:t>
            </a:r>
            <a:r>
              <a:rPr lang="it-IT" sz="1500" dirty="0" err="1" smtClean="0">
                <a:solidFill>
                  <a:srgbClr val="92D050"/>
                </a:solidFill>
                <a:latin typeface="+mj-lt"/>
              </a:rPr>
              <a:t>Component</a:t>
            </a:r>
            <a:r>
              <a:rPr lang="it-IT" sz="1500" dirty="0" smtClean="0">
                <a:solidFill>
                  <a:srgbClr val="92D050"/>
                </a:solidFill>
                <a:latin typeface="+mj-lt"/>
              </a:rPr>
              <a:t>({ </a:t>
            </a:r>
            <a:r>
              <a:rPr lang="it-IT" sz="1500" dirty="0" smtClean="0">
                <a:solidFill>
                  <a:srgbClr val="92D050"/>
                </a:solidFill>
                <a:latin typeface="+mj-lt"/>
              </a:rPr>
              <a:t/>
            </a:r>
            <a:br>
              <a:rPr lang="it-IT" sz="1500" dirty="0" smtClean="0">
                <a:solidFill>
                  <a:srgbClr val="92D050"/>
                </a:solidFill>
                <a:latin typeface="+mj-lt"/>
              </a:rPr>
            </a:br>
            <a:r>
              <a:rPr lang="it-IT" sz="1500" dirty="0" err="1" smtClean="0">
                <a:solidFill>
                  <a:srgbClr val="92D050"/>
                </a:solidFill>
                <a:latin typeface="+mj-lt"/>
              </a:rPr>
              <a:t>selector</a:t>
            </a:r>
            <a:r>
              <a:rPr lang="it-IT" sz="1500" dirty="0" smtClean="0">
                <a:solidFill>
                  <a:srgbClr val="92D050"/>
                </a:solidFill>
                <a:latin typeface="+mj-lt"/>
              </a:rPr>
              <a:t>: '</a:t>
            </a:r>
            <a:r>
              <a:rPr lang="it-IT" sz="1500" dirty="0" err="1" smtClean="0">
                <a:solidFill>
                  <a:srgbClr val="92D050"/>
                </a:solidFill>
                <a:latin typeface="+mj-lt"/>
              </a:rPr>
              <a:t>app-parent</a:t>
            </a:r>
            <a:r>
              <a:rPr lang="it-IT" sz="1500" dirty="0" smtClean="0">
                <a:solidFill>
                  <a:srgbClr val="92D050"/>
                </a:solidFill>
                <a:latin typeface="+mj-lt"/>
              </a:rPr>
              <a:t>', </a:t>
            </a:r>
            <a:r>
              <a:rPr lang="it-IT" sz="1500" dirty="0" smtClean="0">
                <a:solidFill>
                  <a:srgbClr val="92D050"/>
                </a:solidFill>
                <a:latin typeface="+mj-lt"/>
              </a:rPr>
              <a:t/>
            </a:r>
            <a:br>
              <a:rPr lang="it-IT" sz="1500" dirty="0" smtClean="0">
                <a:solidFill>
                  <a:srgbClr val="92D050"/>
                </a:solidFill>
                <a:latin typeface="+mj-lt"/>
              </a:rPr>
            </a:br>
            <a:r>
              <a:rPr lang="it-IT" sz="1500" dirty="0" err="1" smtClean="0">
                <a:solidFill>
                  <a:srgbClr val="92D050"/>
                </a:solidFill>
                <a:latin typeface="+mj-lt"/>
              </a:rPr>
              <a:t>template</a:t>
            </a:r>
            <a:r>
              <a:rPr lang="it-IT" sz="1500" dirty="0" smtClean="0">
                <a:solidFill>
                  <a:srgbClr val="92D050"/>
                </a:solidFill>
                <a:latin typeface="+mj-lt"/>
              </a:rPr>
              <a:t>: `&lt;</a:t>
            </a:r>
            <a:r>
              <a:rPr lang="it-IT" sz="1500" dirty="0" err="1" smtClean="0">
                <a:solidFill>
                  <a:srgbClr val="92D050"/>
                </a:solidFill>
                <a:latin typeface="+mj-lt"/>
              </a:rPr>
              <a:t>app-child</a:t>
            </a:r>
            <a:r>
              <a:rPr lang="it-IT" sz="1500" dirty="0" smtClean="0">
                <a:solidFill>
                  <a:srgbClr val="92D050"/>
                </a:solidFill>
                <a:latin typeface="+mj-lt"/>
              </a:rPr>
              <a:t> [</a:t>
            </a:r>
            <a:r>
              <a:rPr lang="it-IT" sz="1500" dirty="0" err="1" smtClean="0">
                <a:solidFill>
                  <a:srgbClr val="92D050"/>
                </a:solidFill>
                <a:latin typeface="+mj-lt"/>
              </a:rPr>
              <a:t>message</a:t>
            </a:r>
            <a:r>
              <a:rPr lang="it-IT" sz="1500" dirty="0" smtClean="0">
                <a:solidFill>
                  <a:srgbClr val="92D050"/>
                </a:solidFill>
                <a:latin typeface="+mj-lt"/>
              </a:rPr>
              <a:t>]="</a:t>
            </a:r>
            <a:r>
              <a:rPr lang="it-IT" sz="1500" dirty="0" err="1" smtClean="0">
                <a:solidFill>
                  <a:srgbClr val="92D050"/>
                </a:solidFill>
                <a:latin typeface="+mj-lt"/>
              </a:rPr>
              <a:t>parentMessage</a:t>
            </a:r>
            <a:r>
              <a:rPr lang="it-IT" sz="1500" dirty="0" smtClean="0">
                <a:solidFill>
                  <a:srgbClr val="92D050"/>
                </a:solidFill>
                <a:latin typeface="+mj-lt"/>
              </a:rPr>
              <a:t>"&gt;&lt;/</a:t>
            </a:r>
            <a:r>
              <a:rPr lang="it-IT" sz="1500" dirty="0" err="1" smtClean="0">
                <a:solidFill>
                  <a:srgbClr val="92D050"/>
                </a:solidFill>
                <a:latin typeface="+mj-lt"/>
              </a:rPr>
              <a:t>app-child</a:t>
            </a:r>
            <a:r>
              <a:rPr lang="it-IT" sz="1500" dirty="0" smtClean="0">
                <a:solidFill>
                  <a:srgbClr val="92D050"/>
                </a:solidFill>
                <a:latin typeface="+mj-lt"/>
              </a:rPr>
              <a:t>&gt;` }) </a:t>
            </a:r>
            <a:r>
              <a:rPr lang="it-IT" sz="1500" dirty="0" smtClean="0">
                <a:solidFill>
                  <a:srgbClr val="92D050"/>
                </a:solidFill>
                <a:latin typeface="+mj-lt"/>
              </a:rPr>
              <a:t/>
            </a:r>
            <a:br>
              <a:rPr lang="it-IT" sz="1500" dirty="0" smtClean="0">
                <a:solidFill>
                  <a:srgbClr val="92D050"/>
                </a:solidFill>
                <a:latin typeface="+mj-lt"/>
              </a:rPr>
            </a:br>
            <a:r>
              <a:rPr lang="it-IT" sz="1500" dirty="0" smtClean="0">
                <a:solidFill>
                  <a:srgbClr val="92D050"/>
                </a:solidFill>
                <a:latin typeface="+mj-lt"/>
              </a:rPr>
              <a:t>export </a:t>
            </a:r>
            <a:r>
              <a:rPr lang="it-IT" sz="1500" dirty="0" err="1" smtClean="0">
                <a:solidFill>
                  <a:srgbClr val="92D050"/>
                </a:solidFill>
                <a:latin typeface="+mj-lt"/>
              </a:rPr>
              <a:t>class</a:t>
            </a:r>
            <a:r>
              <a:rPr lang="it-IT" sz="1500" dirty="0" smtClean="0">
                <a:solidFill>
                  <a:srgbClr val="92D050"/>
                </a:solidFill>
                <a:latin typeface="+mj-lt"/>
              </a:rPr>
              <a:t> </a:t>
            </a:r>
            <a:r>
              <a:rPr lang="it-IT" sz="1500" dirty="0" err="1" smtClean="0">
                <a:solidFill>
                  <a:srgbClr val="92D050"/>
                </a:solidFill>
                <a:latin typeface="+mj-lt"/>
              </a:rPr>
              <a:t>ParentComponent</a:t>
            </a:r>
            <a:r>
              <a:rPr lang="it-IT" sz="1500" dirty="0" smtClean="0">
                <a:solidFill>
                  <a:srgbClr val="92D050"/>
                </a:solidFill>
                <a:latin typeface="+mj-lt"/>
              </a:rPr>
              <a:t> { </a:t>
            </a:r>
            <a:r>
              <a:rPr lang="it-IT" sz="1500" dirty="0" smtClean="0">
                <a:solidFill>
                  <a:srgbClr val="92D050"/>
                </a:solidFill>
                <a:latin typeface="+mj-lt"/>
              </a:rPr>
              <a:t/>
            </a:r>
            <a:br>
              <a:rPr lang="it-IT" sz="1500" dirty="0" smtClean="0">
                <a:solidFill>
                  <a:srgbClr val="92D050"/>
                </a:solidFill>
                <a:latin typeface="+mj-lt"/>
              </a:rPr>
            </a:br>
            <a:r>
              <a:rPr lang="it-IT" sz="1500" dirty="0" smtClean="0">
                <a:solidFill>
                  <a:srgbClr val="92D050"/>
                </a:solidFill>
                <a:latin typeface="+mj-lt"/>
              </a:rPr>
              <a:t>	</a:t>
            </a:r>
            <a:r>
              <a:rPr lang="it-IT" sz="1500" dirty="0" err="1" smtClean="0">
                <a:solidFill>
                  <a:srgbClr val="92D050"/>
                </a:solidFill>
                <a:latin typeface="+mj-lt"/>
              </a:rPr>
              <a:t>parentMessage</a:t>
            </a:r>
            <a:r>
              <a:rPr lang="it-IT" sz="1500" dirty="0" smtClean="0">
                <a:solidFill>
                  <a:srgbClr val="92D050"/>
                </a:solidFill>
                <a:latin typeface="+mj-lt"/>
              </a:rPr>
              <a:t> </a:t>
            </a:r>
            <a:r>
              <a:rPr lang="it-IT" sz="1500" dirty="0" smtClean="0">
                <a:solidFill>
                  <a:srgbClr val="92D050"/>
                </a:solidFill>
                <a:latin typeface="+mj-lt"/>
              </a:rPr>
              <a:t>= 'Ciao dal padre'; </a:t>
            </a:r>
            <a:r>
              <a:rPr lang="it-IT" sz="1500" dirty="0" smtClean="0">
                <a:solidFill>
                  <a:srgbClr val="92D050"/>
                </a:solidFill>
                <a:latin typeface="+mj-lt"/>
              </a:rPr>
              <a:t/>
            </a:r>
            <a:br>
              <a:rPr lang="it-IT" sz="1500" dirty="0" smtClean="0">
                <a:solidFill>
                  <a:srgbClr val="92D050"/>
                </a:solidFill>
                <a:latin typeface="+mj-lt"/>
              </a:rPr>
            </a:br>
            <a:r>
              <a:rPr lang="it-IT" sz="1500" dirty="0" smtClean="0">
                <a:solidFill>
                  <a:srgbClr val="92D050"/>
                </a:solidFill>
                <a:latin typeface="+mj-lt"/>
              </a:rPr>
              <a:t>}</a:t>
            </a:r>
            <a:endParaRPr lang="it-IT" sz="1500" dirty="0" smtClean="0">
              <a:solidFill>
                <a:srgbClr val="92D050"/>
              </a:solidFill>
              <a:latin typeface="+mj-lt"/>
            </a:endParaRPr>
          </a:p>
          <a:p>
            <a:pPr lvl="1"/>
            <a:r>
              <a:rPr lang="it-IT" dirty="0" smtClean="0"/>
              <a:t>Risultato: Il componente figlio visualizza il messaggio passato dal </a:t>
            </a:r>
            <a:r>
              <a:rPr lang="it-IT" dirty="0" smtClean="0"/>
              <a:t>padre</a:t>
            </a:r>
            <a:endParaRPr lang="it-IT" dirty="0" smtClean="0"/>
          </a:p>
          <a:p>
            <a:endParaRPr lang="it-IT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Input e Output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 smtClean="0"/>
              <a:t>Passaggio </a:t>
            </a:r>
            <a:r>
              <a:rPr lang="it-IT" b="1" dirty="0" smtClean="0"/>
              <a:t>di oggetti</a:t>
            </a:r>
            <a:r>
              <a:rPr lang="it-IT" dirty="0" smtClean="0"/>
              <a:t>:</a:t>
            </a:r>
          </a:p>
          <a:p>
            <a:pPr>
              <a:buNone/>
            </a:pP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>// </a:t>
            </a: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>Componente Figlio </a:t>
            </a: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/>
            </a:r>
            <a:br>
              <a:rPr lang="it-IT" sz="1400" dirty="0" smtClean="0">
                <a:solidFill>
                  <a:srgbClr val="92D050"/>
                </a:solidFill>
                <a:latin typeface="+mj-lt"/>
              </a:rPr>
            </a:br>
            <a:r>
              <a:rPr lang="it-IT" sz="1400" dirty="0" err="1" smtClean="0">
                <a:solidFill>
                  <a:srgbClr val="92D050"/>
                </a:solidFill>
                <a:latin typeface="+mj-lt"/>
              </a:rPr>
              <a:t>@</a:t>
            </a:r>
            <a:r>
              <a:rPr lang="it-IT" sz="1400" dirty="0" err="1" smtClean="0">
                <a:solidFill>
                  <a:srgbClr val="92D050"/>
                </a:solidFill>
                <a:latin typeface="+mj-lt"/>
              </a:rPr>
              <a:t>Component</a:t>
            </a: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>({ </a:t>
            </a: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/>
            </a:r>
            <a:br>
              <a:rPr lang="it-IT" sz="1400" dirty="0" smtClean="0">
                <a:solidFill>
                  <a:srgbClr val="92D050"/>
                </a:solidFill>
                <a:latin typeface="+mj-lt"/>
              </a:rPr>
            </a:br>
            <a:r>
              <a:rPr lang="it-IT" sz="1400" dirty="0" err="1" smtClean="0">
                <a:solidFill>
                  <a:srgbClr val="92D050"/>
                </a:solidFill>
                <a:latin typeface="+mj-lt"/>
              </a:rPr>
              <a:t>selector</a:t>
            </a: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>: '</a:t>
            </a:r>
            <a:r>
              <a:rPr lang="it-IT" sz="1400" dirty="0" err="1" smtClean="0">
                <a:solidFill>
                  <a:srgbClr val="92D050"/>
                </a:solidFill>
                <a:latin typeface="+mj-lt"/>
              </a:rPr>
              <a:t>app-child</a:t>
            </a: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>', </a:t>
            </a: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/>
            </a:r>
            <a:br>
              <a:rPr lang="it-IT" sz="1400" dirty="0" smtClean="0">
                <a:solidFill>
                  <a:srgbClr val="92D050"/>
                </a:solidFill>
                <a:latin typeface="+mj-lt"/>
              </a:rPr>
            </a:br>
            <a:r>
              <a:rPr lang="it-IT" sz="1400" dirty="0" err="1" smtClean="0">
                <a:solidFill>
                  <a:srgbClr val="92D050"/>
                </a:solidFill>
                <a:latin typeface="+mj-lt"/>
              </a:rPr>
              <a:t>template</a:t>
            </a: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>: `&lt;p&gt;{{ </a:t>
            </a:r>
            <a:r>
              <a:rPr lang="it-IT" sz="1400" dirty="0" err="1" smtClean="0">
                <a:solidFill>
                  <a:srgbClr val="92D050"/>
                </a:solidFill>
                <a:latin typeface="+mj-lt"/>
              </a:rPr>
              <a:t>user.name</a:t>
            </a: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> }} ha {{ </a:t>
            </a:r>
            <a:r>
              <a:rPr lang="it-IT" sz="1400" dirty="0" err="1" smtClean="0">
                <a:solidFill>
                  <a:srgbClr val="92D050"/>
                </a:solidFill>
                <a:latin typeface="+mj-lt"/>
              </a:rPr>
              <a:t>user.age</a:t>
            </a: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> }} anni.&lt;/p&gt;` }) export </a:t>
            </a:r>
            <a:r>
              <a:rPr lang="it-IT" sz="1400" dirty="0" err="1" smtClean="0">
                <a:solidFill>
                  <a:srgbClr val="92D050"/>
                </a:solidFill>
                <a:latin typeface="+mj-lt"/>
              </a:rPr>
              <a:t>class</a:t>
            </a: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> </a:t>
            </a:r>
            <a:r>
              <a:rPr lang="it-IT" sz="1400" dirty="0" err="1" smtClean="0">
                <a:solidFill>
                  <a:srgbClr val="92D050"/>
                </a:solidFill>
                <a:latin typeface="+mj-lt"/>
              </a:rPr>
              <a:t>ChildComponent</a:t>
            </a: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> { </a:t>
            </a: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/>
            </a:r>
            <a:br>
              <a:rPr lang="it-IT" sz="1400" dirty="0" smtClean="0">
                <a:solidFill>
                  <a:srgbClr val="92D050"/>
                </a:solidFill>
                <a:latin typeface="+mj-lt"/>
              </a:rPr>
            </a:b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>	</a:t>
            </a:r>
            <a:r>
              <a:rPr lang="it-IT" sz="1400" dirty="0" err="1" smtClean="0">
                <a:solidFill>
                  <a:srgbClr val="92D050"/>
                </a:solidFill>
                <a:latin typeface="+mj-lt"/>
              </a:rPr>
              <a:t>@</a:t>
            </a:r>
            <a:r>
              <a:rPr lang="it-IT" sz="1400" dirty="0" err="1" smtClean="0">
                <a:solidFill>
                  <a:srgbClr val="92D050"/>
                </a:solidFill>
                <a:latin typeface="+mj-lt"/>
              </a:rPr>
              <a:t>Input</a:t>
            </a: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>() </a:t>
            </a:r>
            <a:r>
              <a:rPr lang="it-IT" sz="1400" dirty="0" err="1" smtClean="0">
                <a:solidFill>
                  <a:srgbClr val="92D050"/>
                </a:solidFill>
                <a:latin typeface="+mj-lt"/>
              </a:rPr>
              <a:t>user</a:t>
            </a: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>: { </a:t>
            </a:r>
            <a:r>
              <a:rPr lang="it-IT" sz="1400" dirty="0" err="1" smtClean="0">
                <a:solidFill>
                  <a:srgbClr val="92D050"/>
                </a:solidFill>
                <a:latin typeface="+mj-lt"/>
              </a:rPr>
              <a:t>name</a:t>
            </a: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>: </a:t>
            </a:r>
            <a:r>
              <a:rPr lang="it-IT" sz="1400" dirty="0" err="1" smtClean="0">
                <a:solidFill>
                  <a:srgbClr val="92D050"/>
                </a:solidFill>
                <a:latin typeface="+mj-lt"/>
              </a:rPr>
              <a:t>string</a:t>
            </a: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>, </a:t>
            </a:r>
            <a:r>
              <a:rPr lang="it-IT" sz="1400" dirty="0" err="1" smtClean="0">
                <a:solidFill>
                  <a:srgbClr val="92D050"/>
                </a:solidFill>
                <a:latin typeface="+mj-lt"/>
              </a:rPr>
              <a:t>age</a:t>
            </a: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>: </a:t>
            </a:r>
            <a:r>
              <a:rPr lang="it-IT" sz="1400" dirty="0" err="1" smtClean="0">
                <a:solidFill>
                  <a:srgbClr val="92D050"/>
                </a:solidFill>
                <a:latin typeface="+mj-lt"/>
              </a:rPr>
              <a:t>number</a:t>
            </a: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> }; </a:t>
            </a: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/>
            </a:r>
            <a:br>
              <a:rPr lang="it-IT" sz="1400" dirty="0" smtClean="0">
                <a:solidFill>
                  <a:srgbClr val="92D050"/>
                </a:solidFill>
                <a:latin typeface="+mj-lt"/>
              </a:rPr>
            </a:b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>}</a:t>
            </a:r>
            <a:endParaRPr lang="it-IT" sz="1400" dirty="0" smtClean="0">
              <a:solidFill>
                <a:srgbClr val="92D050"/>
              </a:solidFill>
              <a:latin typeface="+mj-lt"/>
            </a:endParaRPr>
          </a:p>
          <a:p>
            <a:pPr>
              <a:buNone/>
            </a:pP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>&lt;!</a:t>
            </a:r>
            <a:r>
              <a:rPr lang="it-IT" sz="1400" dirty="0" err="1" smtClean="0">
                <a:solidFill>
                  <a:srgbClr val="92D050"/>
                </a:solidFill>
                <a:latin typeface="+mj-lt"/>
              </a:rPr>
              <a:t>--</a:t>
            </a: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> </a:t>
            </a: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>Componente Padre </a:t>
            </a:r>
            <a:r>
              <a:rPr lang="it-IT" sz="1400" dirty="0" err="1" smtClean="0">
                <a:solidFill>
                  <a:srgbClr val="92D050"/>
                </a:solidFill>
                <a:latin typeface="+mj-lt"/>
              </a:rPr>
              <a:t>--</a:t>
            </a: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>&gt; &lt;</a:t>
            </a:r>
            <a:r>
              <a:rPr lang="it-IT" sz="1400" dirty="0" err="1" smtClean="0">
                <a:solidFill>
                  <a:srgbClr val="92D050"/>
                </a:solidFill>
                <a:latin typeface="+mj-lt"/>
              </a:rPr>
              <a:t>app-child</a:t>
            </a: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> [</a:t>
            </a:r>
            <a:r>
              <a:rPr lang="it-IT" sz="1400" dirty="0" err="1" smtClean="0">
                <a:solidFill>
                  <a:srgbClr val="92D050"/>
                </a:solidFill>
                <a:latin typeface="+mj-lt"/>
              </a:rPr>
              <a:t>user</a:t>
            </a: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>]="</a:t>
            </a:r>
            <a:r>
              <a:rPr lang="it-IT" sz="1400" dirty="0" err="1" smtClean="0">
                <a:solidFill>
                  <a:srgbClr val="92D050"/>
                </a:solidFill>
                <a:latin typeface="+mj-lt"/>
              </a:rPr>
              <a:t>parentUser</a:t>
            </a: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>"&gt;&lt;/</a:t>
            </a:r>
            <a:r>
              <a:rPr lang="it-IT" sz="1400" dirty="0" err="1" smtClean="0">
                <a:solidFill>
                  <a:srgbClr val="92D050"/>
                </a:solidFill>
                <a:latin typeface="+mj-lt"/>
              </a:rPr>
              <a:t>app-child</a:t>
            </a: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>&gt;</a:t>
            </a:r>
          </a:p>
          <a:p>
            <a:pPr lvl="1"/>
            <a:r>
              <a:rPr lang="it-IT" dirty="0" smtClean="0"/>
              <a:t>Se</a:t>
            </a:r>
            <a:r>
              <a:rPr lang="it-IT" dirty="0" smtClean="0"/>
              <a:t> 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parentUser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 = { 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name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: 'Mario', 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age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: 30 }</a:t>
            </a:r>
            <a:r>
              <a:rPr lang="it-IT" dirty="0" smtClean="0"/>
              <a:t>, il risultato sarà: </a:t>
            </a:r>
            <a:endParaRPr lang="it-IT" dirty="0" smtClean="0"/>
          </a:p>
          <a:p>
            <a:pPr lvl="1" algn="ctr">
              <a:buNone/>
            </a:pPr>
            <a:r>
              <a:rPr lang="it-IT" sz="1800" dirty="0" smtClean="0">
                <a:latin typeface="+mj-lt"/>
              </a:rPr>
              <a:t>&lt;</a:t>
            </a:r>
            <a:r>
              <a:rPr lang="it-IT" sz="1800" dirty="0" smtClean="0">
                <a:latin typeface="+mj-lt"/>
              </a:rPr>
              <a:t>p&gt;Mario ha 30 anni.&lt;/p</a:t>
            </a:r>
            <a:r>
              <a:rPr lang="it-IT" sz="1800" dirty="0" smtClean="0">
                <a:latin typeface="+mj-lt"/>
              </a:rPr>
              <a:t>&gt;</a:t>
            </a:r>
            <a:endParaRPr lang="it-IT" dirty="0" smtClean="0">
              <a:latin typeface="+mj-lt"/>
            </a:endParaRPr>
          </a:p>
          <a:p>
            <a:endParaRPr lang="it-IT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Input e Output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 Output: </a:t>
            </a:r>
            <a:endParaRPr lang="it-IT" b="1" dirty="0" smtClean="0"/>
          </a:p>
          <a:p>
            <a:pPr lvl="1"/>
            <a:r>
              <a:rPr lang="it-IT" b="1" dirty="0" smtClean="0"/>
              <a:t>Invio </a:t>
            </a:r>
            <a:r>
              <a:rPr lang="it-IT" b="1" dirty="0" smtClean="0"/>
              <a:t>di Eventi da Figlio a Padre</a:t>
            </a:r>
            <a:endParaRPr lang="it-IT" dirty="0" smtClean="0"/>
          </a:p>
          <a:p>
            <a:r>
              <a:rPr lang="it-IT" dirty="0" smtClean="0"/>
              <a:t>Si utilizza </a:t>
            </a:r>
            <a:endParaRPr lang="it-IT" dirty="0" smtClean="0"/>
          </a:p>
          <a:p>
            <a:pPr lvl="1"/>
            <a:r>
              <a:rPr lang="it-IT" dirty="0" smtClean="0"/>
              <a:t>Il decoratore</a:t>
            </a:r>
            <a:r>
              <a:rPr lang="it-IT" dirty="0" smtClean="0"/>
              <a:t> 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@Output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()</a:t>
            </a:r>
          </a:p>
          <a:p>
            <a:pPr lvl="1"/>
            <a:r>
              <a:rPr lang="it-IT" dirty="0" err="1" smtClean="0">
                <a:solidFill>
                  <a:srgbClr val="92D050"/>
                </a:solidFill>
                <a:latin typeface="+mj-lt"/>
              </a:rPr>
              <a:t>EventEmitter</a:t>
            </a:r>
            <a:r>
              <a:rPr lang="it-IT" dirty="0" smtClean="0"/>
              <a:t> per definire un </a:t>
            </a:r>
            <a:r>
              <a:rPr lang="it-IT" dirty="0" smtClean="0"/>
              <a:t>evento</a:t>
            </a:r>
            <a:endParaRPr lang="it-IT" dirty="0" smtClean="0"/>
          </a:p>
          <a:p>
            <a:endParaRPr lang="it-IT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4437112"/>
            <a:ext cx="3888432" cy="198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Best </a:t>
            </a:r>
            <a:r>
              <a:rPr lang="it-IT" dirty="0" err="1" smtClean="0"/>
              <a:t>Practices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Usa </a:t>
            </a:r>
            <a:r>
              <a:rPr lang="it-IT" b="1" dirty="0" err="1" smtClean="0">
                <a:solidFill>
                  <a:srgbClr val="92D050"/>
                </a:solidFill>
                <a:latin typeface="+mj-lt"/>
              </a:rPr>
              <a:t>@Input</a:t>
            </a:r>
            <a:r>
              <a:rPr lang="it-IT" b="1" dirty="0" smtClean="0">
                <a:solidFill>
                  <a:srgbClr val="92D050"/>
                </a:solidFill>
                <a:latin typeface="+mj-lt"/>
              </a:rPr>
              <a:t>() </a:t>
            </a:r>
            <a:r>
              <a:rPr lang="it-IT" b="1" dirty="0" smtClean="0"/>
              <a:t>per passare </a:t>
            </a:r>
            <a:r>
              <a:rPr lang="it-IT" b="1" dirty="0" smtClean="0"/>
              <a:t>dati</a:t>
            </a:r>
            <a:endParaRPr lang="it-IT" dirty="0" smtClean="0"/>
          </a:p>
          <a:p>
            <a:pPr lvl="1"/>
            <a:r>
              <a:rPr lang="it-IT" dirty="0" smtClean="0"/>
              <a:t>Mantieni </a:t>
            </a:r>
            <a:r>
              <a:rPr lang="it-IT" dirty="0" smtClean="0"/>
              <a:t>i componenti figli riutilizzabili e </a:t>
            </a:r>
            <a:r>
              <a:rPr lang="it-IT" dirty="0" smtClean="0"/>
              <a:t>modulari</a:t>
            </a:r>
            <a:endParaRPr lang="it-IT" dirty="0" smtClean="0"/>
          </a:p>
          <a:p>
            <a:r>
              <a:rPr lang="it-IT" b="1" dirty="0" smtClean="0"/>
              <a:t>Usa </a:t>
            </a:r>
            <a:r>
              <a:rPr lang="it-IT" b="1" dirty="0" err="1" smtClean="0">
                <a:solidFill>
                  <a:srgbClr val="92D050"/>
                </a:solidFill>
                <a:latin typeface="+mj-lt"/>
              </a:rPr>
              <a:t>@Output</a:t>
            </a:r>
            <a:r>
              <a:rPr lang="it-IT" b="1" dirty="0" smtClean="0">
                <a:solidFill>
                  <a:srgbClr val="92D050"/>
                </a:solidFill>
                <a:latin typeface="+mj-lt"/>
              </a:rPr>
              <a:t>()</a:t>
            </a:r>
            <a:r>
              <a:rPr lang="it-IT" b="1" dirty="0" smtClean="0"/>
              <a:t> per inviare </a:t>
            </a:r>
            <a:r>
              <a:rPr lang="it-IT" b="1" dirty="0" smtClean="0"/>
              <a:t>eventi</a:t>
            </a:r>
          </a:p>
          <a:p>
            <a:pPr lvl="1"/>
            <a:r>
              <a:rPr lang="it-IT" dirty="0" smtClean="0"/>
              <a:t>Permette </a:t>
            </a:r>
            <a:r>
              <a:rPr lang="it-IT" dirty="0" smtClean="0"/>
              <a:t>ai componenti figli di comunicare con i componenti </a:t>
            </a:r>
            <a:r>
              <a:rPr lang="it-IT" dirty="0" smtClean="0"/>
              <a:t>padre</a:t>
            </a:r>
            <a:endParaRPr lang="it-IT" dirty="0" smtClean="0"/>
          </a:p>
          <a:p>
            <a:r>
              <a:rPr lang="it-IT" b="1" dirty="0" smtClean="0"/>
              <a:t>Evita logiche complesse nei componenti </a:t>
            </a:r>
            <a:r>
              <a:rPr lang="it-IT" b="1" dirty="0" smtClean="0"/>
              <a:t>figli</a:t>
            </a:r>
          </a:p>
          <a:p>
            <a:pPr lvl="1"/>
            <a:r>
              <a:rPr lang="it-IT" dirty="0" smtClean="0"/>
              <a:t>I </a:t>
            </a:r>
            <a:r>
              <a:rPr lang="it-IT" dirty="0" smtClean="0"/>
              <a:t>componenti figli dovrebbero essere "stupidi" e ricevere dati tramite 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@Input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()</a:t>
            </a:r>
            <a:endParaRPr lang="it-IT" dirty="0">
              <a:solidFill>
                <a:srgbClr val="92D05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Ambiente di Sviluppo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Strumenti necessari</a:t>
            </a:r>
            <a:r>
              <a:rPr lang="it-IT" dirty="0"/>
              <a:t>:</a:t>
            </a:r>
          </a:p>
          <a:p>
            <a:pPr lvl="1"/>
            <a:r>
              <a:rPr lang="it-IT" dirty="0" err="1">
                <a:solidFill>
                  <a:srgbClr val="92D050"/>
                </a:solidFill>
              </a:rPr>
              <a:t>Node.js</a:t>
            </a:r>
            <a:r>
              <a:rPr lang="it-IT" dirty="0"/>
              <a:t> e </a:t>
            </a:r>
            <a:r>
              <a:rPr lang="it-IT" dirty="0" err="1" smtClean="0">
                <a:solidFill>
                  <a:srgbClr val="92D050"/>
                </a:solidFill>
              </a:rPr>
              <a:t>npm</a:t>
            </a:r>
            <a:endParaRPr lang="it-IT" dirty="0"/>
          </a:p>
          <a:p>
            <a:pPr lvl="1"/>
            <a:r>
              <a:rPr lang="it-IT" dirty="0" err="1"/>
              <a:t>Angular</a:t>
            </a:r>
            <a:r>
              <a:rPr lang="it-IT" dirty="0"/>
              <a:t> CLI: </a:t>
            </a:r>
            <a:r>
              <a:rPr lang="it-IT" dirty="0" err="1">
                <a:solidFill>
                  <a:srgbClr val="92D050"/>
                </a:solidFill>
                <a:latin typeface="+mj-lt"/>
              </a:rPr>
              <a:t>npm</a:t>
            </a:r>
            <a:r>
              <a:rPr lang="it-IT" dirty="0">
                <a:solidFill>
                  <a:srgbClr val="92D050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92D050"/>
                </a:solidFill>
                <a:latin typeface="+mj-lt"/>
              </a:rPr>
              <a:t>install</a:t>
            </a:r>
            <a:r>
              <a:rPr lang="it-IT" dirty="0">
                <a:solidFill>
                  <a:srgbClr val="92D050"/>
                </a:solidFill>
                <a:latin typeface="+mj-lt"/>
              </a:rPr>
              <a:t> -g </a:t>
            </a:r>
            <a:r>
              <a:rPr lang="it-IT" dirty="0" err="1">
                <a:solidFill>
                  <a:srgbClr val="92D050"/>
                </a:solidFill>
                <a:latin typeface="+mj-lt"/>
              </a:rPr>
              <a:t>@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angular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/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cli</a:t>
            </a:r>
            <a:endParaRPr lang="it-IT" dirty="0"/>
          </a:p>
          <a:p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356992"/>
            <a:ext cx="2193011" cy="1208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3356992"/>
            <a:ext cx="3600400" cy="2861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Ciclo di Vita di un Componente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Il ciclo di vita di un componente </a:t>
            </a:r>
            <a:r>
              <a:rPr lang="it-IT" dirty="0" err="1" smtClean="0"/>
              <a:t>Angular</a:t>
            </a:r>
            <a:r>
              <a:rPr lang="it-IT" dirty="0" smtClean="0"/>
              <a:t> rappresenta le fasi attraverso cui un componente passa, dalla creazione alla </a:t>
            </a:r>
            <a:r>
              <a:rPr lang="it-IT" dirty="0" smtClean="0"/>
              <a:t>distruzione</a:t>
            </a:r>
            <a:endParaRPr lang="it-IT" dirty="0" smtClean="0"/>
          </a:p>
          <a:p>
            <a:r>
              <a:rPr lang="it-IT" dirty="0" smtClean="0"/>
              <a:t>Permette </a:t>
            </a:r>
            <a:r>
              <a:rPr lang="it-IT" dirty="0" smtClean="0"/>
              <a:t>di eseguire logiche specifiche in momenti chiave del ciclo di vita, come l'inizializzazione, l'aggiornamento e la </a:t>
            </a:r>
            <a:r>
              <a:rPr lang="it-IT" dirty="0" smtClean="0"/>
              <a:t>distruzione</a:t>
            </a:r>
            <a:endParaRPr lang="it-IT" dirty="0" smtClean="0"/>
          </a:p>
          <a:p>
            <a:endParaRPr lang="it-IT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Ciclo di Vita di un Componente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t-IT" b="1" dirty="0" err="1" smtClean="0"/>
              <a:t>Hook</a:t>
            </a:r>
            <a:r>
              <a:rPr lang="it-IT" b="1" dirty="0" smtClean="0"/>
              <a:t> del Ciclo di Vita</a:t>
            </a:r>
            <a:endParaRPr lang="it-IT" dirty="0" smtClean="0"/>
          </a:p>
          <a:p>
            <a:pPr lvl="1"/>
            <a:r>
              <a:rPr lang="it-IT" dirty="0" smtClean="0"/>
              <a:t>Metodi </a:t>
            </a:r>
            <a:r>
              <a:rPr lang="it-IT" dirty="0" smtClean="0"/>
              <a:t>speciali che </a:t>
            </a:r>
            <a:r>
              <a:rPr lang="it-IT" dirty="0" err="1" smtClean="0"/>
              <a:t>Angular</a:t>
            </a:r>
            <a:r>
              <a:rPr lang="it-IT" dirty="0" smtClean="0"/>
              <a:t> chiama automaticamente in momenti specifici del ciclo di vita di un </a:t>
            </a:r>
            <a:r>
              <a:rPr lang="it-IT" dirty="0" smtClean="0"/>
              <a:t>componente</a:t>
            </a:r>
            <a:endParaRPr lang="it-IT" dirty="0" smtClean="0"/>
          </a:p>
          <a:p>
            <a:r>
              <a:rPr lang="it-IT" b="1" dirty="0" smtClean="0"/>
              <a:t>Principali </a:t>
            </a:r>
            <a:r>
              <a:rPr lang="it-IT" b="1" dirty="0" err="1" smtClean="0"/>
              <a:t>Hook</a:t>
            </a:r>
            <a:r>
              <a:rPr lang="it-IT" dirty="0" smtClean="0"/>
              <a:t>:</a:t>
            </a:r>
          </a:p>
          <a:p>
            <a:pPr lvl="1"/>
            <a:r>
              <a:rPr lang="it-IT" b="1" dirty="0" err="1" smtClean="0">
                <a:solidFill>
                  <a:srgbClr val="92D050"/>
                </a:solidFill>
                <a:latin typeface="+mj-lt"/>
              </a:rPr>
              <a:t>ngOnChanges</a:t>
            </a:r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pPr lvl="2"/>
            <a:r>
              <a:rPr lang="it-IT" dirty="0" smtClean="0"/>
              <a:t>Chiamato </a:t>
            </a:r>
            <a:r>
              <a:rPr lang="it-IT" dirty="0" smtClean="0"/>
              <a:t>quando </a:t>
            </a:r>
            <a:r>
              <a:rPr lang="it-IT" dirty="0" err="1" smtClean="0"/>
              <a:t>Angular</a:t>
            </a:r>
            <a:r>
              <a:rPr lang="it-IT" dirty="0" smtClean="0"/>
              <a:t> rileva cambiamenti nelle proprietà 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@Input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()</a:t>
            </a:r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pPr lvl="1"/>
            <a:r>
              <a:rPr lang="it-IT" sz="2500" b="1" dirty="0" err="1" smtClean="0">
                <a:solidFill>
                  <a:srgbClr val="92D050"/>
                </a:solidFill>
                <a:latin typeface="+mj-lt"/>
              </a:rPr>
              <a:t>ngOnInit</a:t>
            </a:r>
            <a:endParaRPr lang="it-IT" sz="2500" b="1" dirty="0" smtClean="0">
              <a:solidFill>
                <a:srgbClr val="92D050"/>
              </a:solidFill>
              <a:latin typeface="+mj-lt"/>
            </a:endParaRPr>
          </a:p>
          <a:p>
            <a:pPr lvl="2"/>
            <a:r>
              <a:rPr lang="it-IT" dirty="0" smtClean="0"/>
              <a:t>Chiamato </a:t>
            </a:r>
            <a:r>
              <a:rPr lang="it-IT" dirty="0" smtClean="0"/>
              <a:t>una volta dopo che </a:t>
            </a:r>
            <a:r>
              <a:rPr lang="it-IT" dirty="0" err="1" smtClean="0"/>
              <a:t>Angular</a:t>
            </a:r>
            <a:r>
              <a:rPr lang="it-IT" dirty="0" smtClean="0"/>
              <a:t> ha inizializzato il componente.</a:t>
            </a:r>
          </a:p>
          <a:p>
            <a:pPr lvl="1"/>
            <a:r>
              <a:rPr lang="it-IT" sz="2500" b="1" dirty="0" err="1" smtClean="0">
                <a:solidFill>
                  <a:srgbClr val="92D050"/>
                </a:solidFill>
                <a:latin typeface="+mj-lt"/>
              </a:rPr>
              <a:t>ngDoCheck</a:t>
            </a:r>
            <a:endParaRPr lang="it-IT" sz="2500" b="1" dirty="0" smtClean="0">
              <a:solidFill>
                <a:srgbClr val="92D050"/>
              </a:solidFill>
              <a:latin typeface="+mj-lt"/>
            </a:endParaRPr>
          </a:p>
          <a:p>
            <a:pPr lvl="2"/>
            <a:r>
              <a:rPr lang="it-IT" dirty="0" smtClean="0"/>
              <a:t>Chiamato </a:t>
            </a:r>
            <a:r>
              <a:rPr lang="it-IT" dirty="0" smtClean="0"/>
              <a:t>durante ogni ciclo di </a:t>
            </a:r>
            <a:r>
              <a:rPr lang="it-IT" dirty="0" err="1" smtClean="0"/>
              <a:t>change</a:t>
            </a:r>
            <a:r>
              <a:rPr lang="it-IT" dirty="0" smtClean="0"/>
              <a:t> </a:t>
            </a:r>
            <a:r>
              <a:rPr lang="it-IT" dirty="0" smtClean="0"/>
              <a:t>detection</a:t>
            </a:r>
            <a:endParaRPr lang="it-IT" dirty="0" smtClean="0"/>
          </a:p>
          <a:p>
            <a:pPr lvl="1"/>
            <a:r>
              <a:rPr lang="it-IT" sz="2500" b="1" dirty="0" err="1" smtClean="0">
                <a:solidFill>
                  <a:srgbClr val="92D050"/>
                </a:solidFill>
                <a:latin typeface="+mj-lt"/>
              </a:rPr>
              <a:t>ngAfterContentInit</a:t>
            </a:r>
            <a:endParaRPr lang="it-IT" sz="2500" b="1" dirty="0" smtClean="0">
              <a:solidFill>
                <a:srgbClr val="92D050"/>
              </a:solidFill>
              <a:latin typeface="+mj-lt"/>
            </a:endParaRPr>
          </a:p>
          <a:p>
            <a:pPr lvl="2"/>
            <a:r>
              <a:rPr lang="it-IT" dirty="0" smtClean="0"/>
              <a:t>Chiamato </a:t>
            </a:r>
            <a:r>
              <a:rPr lang="it-IT" dirty="0" smtClean="0"/>
              <a:t>dopo che </a:t>
            </a:r>
            <a:r>
              <a:rPr lang="it-IT" dirty="0" err="1" smtClean="0"/>
              <a:t>Angular</a:t>
            </a:r>
            <a:r>
              <a:rPr lang="it-IT" dirty="0" smtClean="0"/>
              <a:t> ha proiettato contenuto esterno nel </a:t>
            </a:r>
            <a:r>
              <a:rPr lang="it-IT" dirty="0" smtClean="0"/>
              <a:t>componente</a:t>
            </a:r>
            <a:endParaRPr lang="it-IT" dirty="0" smtClean="0"/>
          </a:p>
          <a:p>
            <a:pPr lvl="1"/>
            <a:r>
              <a:rPr lang="it-IT" sz="2500" b="1" dirty="0" err="1" smtClean="0">
                <a:solidFill>
                  <a:srgbClr val="92D050"/>
                </a:solidFill>
                <a:latin typeface="+mj-lt"/>
              </a:rPr>
              <a:t>ngAfterContentChecked</a:t>
            </a:r>
          </a:p>
          <a:p>
            <a:pPr lvl="2"/>
            <a:r>
              <a:rPr lang="it-IT" dirty="0" smtClean="0"/>
              <a:t>Chiamato </a:t>
            </a:r>
            <a:r>
              <a:rPr lang="it-IT" dirty="0" smtClean="0"/>
              <a:t>dopo ogni verifica del contenuto </a:t>
            </a:r>
            <a:r>
              <a:rPr lang="it-IT" dirty="0" smtClean="0"/>
              <a:t>proiettato</a:t>
            </a:r>
            <a:endParaRPr lang="it-IT" dirty="0" smtClean="0"/>
          </a:p>
          <a:p>
            <a:pPr lvl="1"/>
            <a:r>
              <a:rPr lang="it-IT" sz="2500" b="1" dirty="0" err="1" smtClean="0">
                <a:solidFill>
                  <a:srgbClr val="92D050"/>
                </a:solidFill>
                <a:latin typeface="+mj-lt"/>
              </a:rPr>
              <a:t>ngAfterViewInit</a:t>
            </a:r>
            <a:endParaRPr lang="it-IT" sz="2500" b="1" dirty="0" smtClean="0">
              <a:solidFill>
                <a:srgbClr val="92D050"/>
              </a:solidFill>
              <a:latin typeface="+mj-lt"/>
            </a:endParaRPr>
          </a:p>
          <a:p>
            <a:pPr lvl="2"/>
            <a:r>
              <a:rPr lang="it-IT" dirty="0" smtClean="0"/>
              <a:t>Chiamato </a:t>
            </a:r>
            <a:r>
              <a:rPr lang="it-IT" dirty="0" smtClean="0"/>
              <a:t>dopo che </a:t>
            </a:r>
            <a:r>
              <a:rPr lang="it-IT" dirty="0" err="1" smtClean="0"/>
              <a:t>Angular</a:t>
            </a:r>
            <a:r>
              <a:rPr lang="it-IT" dirty="0" smtClean="0"/>
              <a:t> ha inizializzato le viste del </a:t>
            </a:r>
            <a:r>
              <a:rPr lang="it-IT" dirty="0" smtClean="0"/>
              <a:t>componente</a:t>
            </a:r>
            <a:endParaRPr lang="it-IT" dirty="0" smtClean="0"/>
          </a:p>
          <a:p>
            <a:pPr lvl="1"/>
            <a:r>
              <a:rPr lang="it-IT" sz="2500" b="1" dirty="0" err="1" smtClean="0">
                <a:solidFill>
                  <a:srgbClr val="92D050"/>
                </a:solidFill>
                <a:latin typeface="+mj-lt"/>
              </a:rPr>
              <a:t>ngAfterViewChecked</a:t>
            </a:r>
            <a:endParaRPr lang="it-IT" sz="2500" b="1" dirty="0" smtClean="0">
              <a:solidFill>
                <a:srgbClr val="92D050"/>
              </a:solidFill>
              <a:latin typeface="+mj-lt"/>
            </a:endParaRPr>
          </a:p>
          <a:p>
            <a:pPr lvl="2"/>
            <a:r>
              <a:rPr lang="it-IT" dirty="0" smtClean="0"/>
              <a:t>Chiamato </a:t>
            </a:r>
            <a:r>
              <a:rPr lang="it-IT" dirty="0" smtClean="0"/>
              <a:t>dopo ogni verifica delle viste del </a:t>
            </a:r>
            <a:r>
              <a:rPr lang="it-IT" dirty="0" smtClean="0"/>
              <a:t>componente</a:t>
            </a:r>
            <a:endParaRPr lang="it-IT" dirty="0" smtClean="0"/>
          </a:p>
          <a:p>
            <a:pPr lvl="1"/>
            <a:r>
              <a:rPr lang="it-IT" sz="2500" b="1" dirty="0" err="1" smtClean="0">
                <a:solidFill>
                  <a:srgbClr val="92D050"/>
                </a:solidFill>
                <a:latin typeface="+mj-lt"/>
              </a:rPr>
              <a:t>ngOnDestroy</a:t>
            </a:r>
            <a:endParaRPr lang="it-IT" sz="2500" b="1" dirty="0" smtClean="0">
              <a:solidFill>
                <a:srgbClr val="92D050"/>
              </a:solidFill>
              <a:latin typeface="+mj-lt"/>
            </a:endParaRPr>
          </a:p>
          <a:p>
            <a:pPr lvl="2"/>
            <a:r>
              <a:rPr lang="it-IT" dirty="0" smtClean="0"/>
              <a:t>Chiamato </a:t>
            </a:r>
            <a:r>
              <a:rPr lang="it-IT" dirty="0" smtClean="0"/>
              <a:t>prima che </a:t>
            </a:r>
            <a:r>
              <a:rPr lang="it-IT" dirty="0" err="1" smtClean="0"/>
              <a:t>Angular</a:t>
            </a:r>
            <a:r>
              <a:rPr lang="it-IT" dirty="0" smtClean="0"/>
              <a:t> distrugga il componente</a:t>
            </a:r>
            <a:r>
              <a:rPr lang="it-IT" dirty="0" smtClean="0"/>
              <a:t>.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ViewChild</a:t>
            </a:r>
            <a:r>
              <a:rPr lang="it-IT" dirty="0" smtClean="0"/>
              <a:t> e </a:t>
            </a:r>
            <a:r>
              <a:rPr lang="it-IT" dirty="0" err="1" smtClean="0"/>
              <a:t>ContentChild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>
                <a:solidFill>
                  <a:srgbClr val="92D050"/>
                </a:solidFill>
                <a:latin typeface="+mj-lt"/>
              </a:rPr>
              <a:t>ViewChild</a:t>
            </a:r>
            <a:r>
              <a:rPr lang="it-IT" dirty="0" smtClean="0"/>
              <a:t> e 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ContentChild</a:t>
            </a:r>
            <a:r>
              <a:rPr lang="it-IT" dirty="0" smtClean="0"/>
              <a:t> </a:t>
            </a:r>
            <a:endParaRPr lang="it-IT" dirty="0" smtClean="0"/>
          </a:p>
          <a:p>
            <a:pPr lvl="1"/>
            <a:r>
              <a:rPr lang="it-IT" dirty="0" smtClean="0"/>
              <a:t>permettono </a:t>
            </a:r>
            <a:r>
              <a:rPr lang="it-IT" dirty="0" smtClean="0"/>
              <a:t>di accedere a elementi del DOM o a componenti figli direttamente dalla classe del </a:t>
            </a:r>
            <a:r>
              <a:rPr lang="it-IT" dirty="0" smtClean="0"/>
              <a:t>componente</a:t>
            </a:r>
            <a:endParaRPr lang="it-IT" dirty="0" smtClean="0"/>
          </a:p>
          <a:p>
            <a:r>
              <a:rPr lang="it-IT" b="1" dirty="0" smtClean="0"/>
              <a:t>Scopo</a:t>
            </a:r>
            <a:r>
              <a:rPr lang="it-IT" dirty="0" smtClean="0"/>
              <a:t>: </a:t>
            </a:r>
            <a:endParaRPr lang="it-IT" dirty="0" smtClean="0"/>
          </a:p>
          <a:p>
            <a:pPr lvl="1"/>
            <a:r>
              <a:rPr lang="it-IT" dirty="0" smtClean="0"/>
              <a:t>Interagire </a:t>
            </a:r>
            <a:r>
              <a:rPr lang="it-IT" dirty="0" smtClean="0"/>
              <a:t>con elementi specifici del </a:t>
            </a:r>
            <a:r>
              <a:rPr lang="it-IT" dirty="0" err="1" smtClean="0"/>
              <a:t>template</a:t>
            </a:r>
            <a:r>
              <a:rPr lang="it-IT" dirty="0" smtClean="0"/>
              <a:t> o con componenti figli per manipolarli o ottenere </a:t>
            </a:r>
            <a:r>
              <a:rPr lang="it-IT" dirty="0" smtClean="0"/>
              <a:t>dati</a:t>
            </a:r>
            <a:endParaRPr lang="it-IT" dirty="0" smtClean="0"/>
          </a:p>
          <a:p>
            <a:endParaRPr lang="it-IT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ViewChild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Permette </a:t>
            </a:r>
            <a:r>
              <a:rPr lang="it-IT" dirty="0" smtClean="0"/>
              <a:t>di accedere a un elemento del DOM o a un componente figlio definito nel </a:t>
            </a:r>
            <a:r>
              <a:rPr lang="it-IT" dirty="0" err="1" smtClean="0"/>
              <a:t>template</a:t>
            </a:r>
            <a:r>
              <a:rPr lang="it-IT" dirty="0" smtClean="0"/>
              <a:t> del componente </a:t>
            </a:r>
            <a:r>
              <a:rPr lang="it-IT" dirty="0" smtClean="0"/>
              <a:t>corrente</a:t>
            </a:r>
            <a:endParaRPr lang="it-IT" dirty="0" smtClean="0"/>
          </a:p>
          <a:p>
            <a:pPr>
              <a:buNone/>
            </a:pPr>
            <a:r>
              <a:rPr lang="it-IT" sz="2600" dirty="0" err="1" smtClean="0">
                <a:solidFill>
                  <a:srgbClr val="92D050"/>
                </a:solidFill>
                <a:latin typeface="+mj-lt"/>
              </a:rPr>
              <a:t>@</a:t>
            </a:r>
            <a:r>
              <a:rPr lang="it-IT" sz="2600" dirty="0" err="1" smtClean="0">
                <a:solidFill>
                  <a:srgbClr val="92D050"/>
                </a:solidFill>
                <a:latin typeface="+mj-lt"/>
              </a:rPr>
              <a:t>ViewChild</a:t>
            </a:r>
            <a:r>
              <a:rPr lang="it-IT" sz="2600" dirty="0" smtClean="0">
                <a:solidFill>
                  <a:srgbClr val="92D050"/>
                </a:solidFill>
                <a:latin typeface="+mj-lt"/>
              </a:rPr>
              <a:t>(</a:t>
            </a:r>
            <a:r>
              <a:rPr lang="it-IT" sz="2600" dirty="0" err="1" smtClean="0">
                <a:solidFill>
                  <a:srgbClr val="92D050"/>
                </a:solidFill>
                <a:latin typeface="+mj-lt"/>
              </a:rPr>
              <a:t>selector</a:t>
            </a:r>
            <a:r>
              <a:rPr lang="it-IT" sz="2600" dirty="0" smtClean="0">
                <a:solidFill>
                  <a:srgbClr val="92D050"/>
                </a:solidFill>
                <a:latin typeface="+mj-lt"/>
              </a:rPr>
              <a:t>) </a:t>
            </a:r>
            <a:r>
              <a:rPr lang="it-IT" sz="2600" dirty="0" err="1" smtClean="0">
                <a:solidFill>
                  <a:srgbClr val="92D050"/>
                </a:solidFill>
                <a:latin typeface="+mj-lt"/>
              </a:rPr>
              <a:t>propertyName</a:t>
            </a:r>
            <a:r>
              <a:rPr lang="it-IT" sz="2600" dirty="0" smtClean="0">
                <a:solidFill>
                  <a:srgbClr val="92D050"/>
                </a:solidFill>
                <a:latin typeface="+mj-lt"/>
              </a:rPr>
              <a:t>: </a:t>
            </a:r>
            <a:r>
              <a:rPr lang="it-IT" sz="2600" dirty="0" err="1" smtClean="0">
                <a:solidFill>
                  <a:srgbClr val="92D050"/>
                </a:solidFill>
                <a:latin typeface="+mj-lt"/>
              </a:rPr>
              <a:t>Type</a:t>
            </a:r>
            <a:endParaRPr lang="it-IT" sz="2600" dirty="0" smtClean="0">
              <a:solidFill>
                <a:srgbClr val="92D050"/>
              </a:solidFill>
              <a:latin typeface="+mj-lt"/>
            </a:endParaRPr>
          </a:p>
          <a:p>
            <a:r>
              <a:rPr lang="it-IT" b="1" dirty="0" err="1" smtClean="0"/>
              <a:t>Selector</a:t>
            </a:r>
            <a:endParaRPr lang="it-IT" dirty="0" smtClean="0"/>
          </a:p>
          <a:p>
            <a:pPr lvl="1"/>
            <a:r>
              <a:rPr lang="it-IT" dirty="0" smtClean="0"/>
              <a:t>Può </a:t>
            </a:r>
            <a:r>
              <a:rPr lang="it-IT" dirty="0" smtClean="0"/>
              <a:t>essere un riferimento a un elemento del DOM (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#elementRef</a:t>
            </a:r>
            <a:r>
              <a:rPr lang="it-IT" dirty="0" smtClean="0"/>
              <a:t>), </a:t>
            </a:r>
            <a:endParaRPr lang="it-IT" dirty="0" smtClean="0"/>
          </a:p>
          <a:p>
            <a:pPr lvl="1"/>
            <a:r>
              <a:rPr lang="it-IT" dirty="0" smtClean="0"/>
              <a:t>un </a:t>
            </a:r>
            <a:r>
              <a:rPr lang="it-IT" dirty="0" smtClean="0"/>
              <a:t>componente figlio </a:t>
            </a:r>
          </a:p>
          <a:p>
            <a:pPr lvl="1"/>
            <a:r>
              <a:rPr lang="it-IT" dirty="0" smtClean="0"/>
              <a:t>una direttiva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ViewChild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Angular</a:t>
            </a:r>
            <a:r>
              <a:rPr lang="it-IT" dirty="0" smtClean="0"/>
              <a:t> cerca l'elemento o il componente figlio nel </a:t>
            </a:r>
            <a:r>
              <a:rPr lang="it-IT" dirty="0" err="1" smtClean="0"/>
              <a:t>template</a:t>
            </a:r>
            <a:r>
              <a:rPr lang="it-IT" dirty="0" smtClean="0"/>
              <a:t> del componente </a:t>
            </a:r>
            <a:r>
              <a:rPr lang="it-IT" dirty="0" smtClean="0"/>
              <a:t>corrente</a:t>
            </a:r>
            <a:endParaRPr lang="it-IT" dirty="0" smtClean="0"/>
          </a:p>
          <a:p>
            <a:r>
              <a:rPr lang="it-IT" dirty="0" smtClean="0"/>
              <a:t>Assegna l'elemento o il componente alla proprietà definita con 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@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ViewChild</a:t>
            </a:r>
            <a:endParaRPr lang="it-IT" dirty="0">
              <a:solidFill>
                <a:srgbClr val="92D050"/>
              </a:solidFill>
              <a:latin typeface="+mj-lt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4005064"/>
            <a:ext cx="494347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ViewChild</a:t>
            </a:r>
            <a:r>
              <a:rPr lang="it-IT" dirty="0" smtClean="0"/>
              <a:t> con </a:t>
            </a:r>
            <a:r>
              <a:rPr lang="it-IT" dirty="0" err="1" smtClean="0"/>
              <a:t>ChildComponent</a:t>
            </a:r>
            <a:r>
              <a:rPr lang="it-IT" dirty="0" smtClean="0"/>
              <a:t> </a:t>
            </a:r>
            <a:endParaRPr lang="it-IT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6067" y="1628801"/>
            <a:ext cx="6409066" cy="4883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ViewChild</a:t>
            </a:r>
            <a:r>
              <a:rPr lang="it-IT" dirty="0" smtClean="0"/>
              <a:t> con Direttive</a:t>
            </a:r>
            <a:endParaRPr lang="it-IT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5675" y="2031715"/>
            <a:ext cx="4829849" cy="4077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ContentChild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Permette </a:t>
            </a:r>
            <a:r>
              <a:rPr lang="it-IT" dirty="0" smtClean="0"/>
              <a:t>di accedere a un elemento del DOM o a un componente figlio proiettato nel componente corrente tramite 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>
                <a:solidFill>
                  <a:srgbClr val="92D050"/>
                </a:solidFill>
                <a:latin typeface="+mj-lt"/>
              </a:rPr>
              <a:t>&lt;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ng-content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&gt;</a:t>
            </a:r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pPr>
              <a:buNone/>
            </a:pPr>
            <a:r>
              <a:rPr lang="it-IT" sz="2400" dirty="0" err="1" smtClean="0">
                <a:solidFill>
                  <a:srgbClr val="92D050"/>
                </a:solidFill>
                <a:latin typeface="+mj-lt"/>
              </a:rPr>
              <a:t>@</a:t>
            </a:r>
            <a:r>
              <a:rPr lang="it-IT" sz="2400" dirty="0" err="1" smtClean="0">
                <a:solidFill>
                  <a:srgbClr val="92D050"/>
                </a:solidFill>
                <a:latin typeface="+mj-lt"/>
              </a:rPr>
              <a:t>ContentChild</a:t>
            </a:r>
            <a:r>
              <a:rPr lang="it-IT" sz="2400" dirty="0" smtClean="0">
                <a:solidFill>
                  <a:srgbClr val="92D050"/>
                </a:solidFill>
                <a:latin typeface="+mj-lt"/>
              </a:rPr>
              <a:t>(</a:t>
            </a:r>
            <a:r>
              <a:rPr lang="it-IT" sz="2400" dirty="0" err="1" smtClean="0">
                <a:solidFill>
                  <a:srgbClr val="92D050"/>
                </a:solidFill>
                <a:latin typeface="+mj-lt"/>
              </a:rPr>
              <a:t>selector</a:t>
            </a:r>
            <a:r>
              <a:rPr lang="it-IT" sz="2400" dirty="0" smtClean="0">
                <a:solidFill>
                  <a:srgbClr val="92D050"/>
                </a:solidFill>
                <a:latin typeface="+mj-lt"/>
              </a:rPr>
              <a:t>) </a:t>
            </a:r>
            <a:r>
              <a:rPr lang="it-IT" sz="2400" dirty="0" err="1" smtClean="0">
                <a:solidFill>
                  <a:srgbClr val="92D050"/>
                </a:solidFill>
                <a:latin typeface="+mj-lt"/>
              </a:rPr>
              <a:t>propertyName</a:t>
            </a:r>
            <a:r>
              <a:rPr lang="it-IT" sz="2400" dirty="0" smtClean="0">
                <a:solidFill>
                  <a:srgbClr val="92D050"/>
                </a:solidFill>
                <a:latin typeface="+mj-lt"/>
              </a:rPr>
              <a:t>: </a:t>
            </a:r>
            <a:r>
              <a:rPr lang="it-IT" sz="2400" dirty="0" err="1" smtClean="0">
                <a:solidFill>
                  <a:srgbClr val="92D050"/>
                </a:solidFill>
                <a:latin typeface="+mj-lt"/>
              </a:rPr>
              <a:t>Type</a:t>
            </a:r>
            <a:endParaRPr lang="it-IT" sz="2400" dirty="0" smtClean="0"/>
          </a:p>
          <a:p>
            <a:r>
              <a:rPr lang="it-IT" b="1" dirty="0" err="1" smtClean="0"/>
              <a:t>Selector</a:t>
            </a:r>
            <a:r>
              <a:rPr lang="it-IT" dirty="0" smtClean="0"/>
              <a:t>: Può essere un riferimento a un elemento del DOM (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#elementRef</a:t>
            </a:r>
            <a:r>
              <a:rPr lang="it-IT" dirty="0" smtClean="0"/>
              <a:t>), un componente figlio o una </a:t>
            </a:r>
            <a:r>
              <a:rPr lang="it-IT" dirty="0" smtClean="0"/>
              <a:t>direttiva</a:t>
            </a:r>
            <a:endParaRPr lang="it-IT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ContentChild</a:t>
            </a:r>
            <a:endParaRPr lang="it-IT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8048" y="1772817"/>
            <a:ext cx="6205104" cy="4595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 smtClean="0"/>
              <a:t>ViewChild</a:t>
            </a:r>
            <a:r>
              <a:rPr lang="it-IT" b="1" dirty="0" smtClean="0"/>
              <a:t> e </a:t>
            </a:r>
            <a:r>
              <a:rPr lang="it-IT" b="1" dirty="0" err="1" smtClean="0"/>
              <a:t>ContentChild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b="1" dirty="0" smtClean="0"/>
              <a:t>Differenze tra </a:t>
            </a:r>
            <a:r>
              <a:rPr lang="it-IT" b="1" dirty="0" err="1" smtClean="0"/>
              <a:t>ViewChild</a:t>
            </a:r>
            <a:r>
              <a:rPr lang="it-IT" b="1" dirty="0" smtClean="0"/>
              <a:t> e </a:t>
            </a:r>
            <a:r>
              <a:rPr lang="it-IT" b="1" dirty="0" err="1" smtClean="0"/>
              <a:t>ContentChild</a:t>
            </a:r>
            <a:endParaRPr lang="it-IT" dirty="0" smtClean="0"/>
          </a:p>
          <a:p>
            <a:r>
              <a:rPr lang="it-IT" b="1" dirty="0" err="1" smtClean="0"/>
              <a:t>ViewChild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Accede a elementi o componenti definiti nel </a:t>
            </a:r>
            <a:r>
              <a:rPr lang="it-IT" dirty="0" err="1" smtClean="0"/>
              <a:t>template</a:t>
            </a:r>
            <a:r>
              <a:rPr lang="it-IT" dirty="0" smtClean="0"/>
              <a:t> del componente </a:t>
            </a:r>
            <a:r>
              <a:rPr lang="it-IT" dirty="0" smtClean="0"/>
              <a:t>corrente</a:t>
            </a:r>
            <a:endParaRPr lang="it-IT" dirty="0" smtClean="0"/>
          </a:p>
          <a:p>
            <a:pPr lvl="1"/>
            <a:r>
              <a:rPr lang="it-IT" dirty="0" smtClean="0"/>
              <a:t>Disponibile dopo 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ngAfterViewInit</a:t>
            </a:r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r>
              <a:rPr lang="it-IT" b="1" dirty="0" err="1" smtClean="0"/>
              <a:t>ContentChild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Accede a elementi o componenti proiettati nel componente corrente tramite 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&lt;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ng-content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&gt;</a:t>
            </a:r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pPr lvl="1"/>
            <a:r>
              <a:rPr lang="it-IT" dirty="0" smtClean="0"/>
              <a:t>Disponibile dopo 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ngAfterContentInit</a:t>
            </a:r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Angular</a:t>
            </a:r>
            <a:r>
              <a:rPr lang="it-IT" dirty="0" smtClean="0"/>
              <a:t> CLI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Command</a:t>
            </a:r>
            <a:r>
              <a:rPr lang="it-IT" dirty="0" smtClean="0"/>
              <a:t> </a:t>
            </a:r>
            <a:r>
              <a:rPr lang="it-IT" dirty="0" err="1" smtClean="0"/>
              <a:t>Line</a:t>
            </a:r>
            <a:r>
              <a:rPr lang="it-IT" dirty="0" smtClean="0"/>
              <a:t> Interface</a:t>
            </a:r>
          </a:p>
          <a:p>
            <a:pPr lvl="1"/>
            <a:r>
              <a:rPr lang="it-IT" dirty="0" smtClean="0"/>
              <a:t>Comandi principali</a:t>
            </a:r>
          </a:p>
          <a:p>
            <a:pPr lvl="2"/>
            <a:r>
              <a:rPr lang="it-IT" dirty="0">
                <a:solidFill>
                  <a:srgbClr val="92D050"/>
                </a:solidFill>
                <a:latin typeface="+mj-lt"/>
              </a:rPr>
              <a:t>ng generate </a:t>
            </a:r>
            <a:r>
              <a:rPr lang="it-IT" dirty="0" err="1">
                <a:solidFill>
                  <a:srgbClr val="92D050"/>
                </a:solidFill>
                <a:latin typeface="+mj-lt"/>
              </a:rPr>
              <a:t>component</a:t>
            </a:r>
            <a:r>
              <a:rPr lang="it-IT" dirty="0">
                <a:solidFill>
                  <a:srgbClr val="92D050"/>
                </a:solidFill>
                <a:latin typeface="+mj-lt"/>
              </a:rPr>
              <a:t> 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my-component</a:t>
            </a:r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pPr lvl="3"/>
            <a:r>
              <a:rPr lang="it-IT" dirty="0" smtClean="0"/>
              <a:t>Crea </a:t>
            </a:r>
            <a:r>
              <a:rPr lang="it-IT" dirty="0"/>
              <a:t>un nuovo </a:t>
            </a:r>
            <a:r>
              <a:rPr lang="it-IT" dirty="0" smtClean="0"/>
              <a:t>componente</a:t>
            </a:r>
            <a:endParaRPr lang="it-IT" dirty="0"/>
          </a:p>
          <a:p>
            <a:pPr lvl="2"/>
            <a:r>
              <a:rPr lang="it-IT" dirty="0">
                <a:solidFill>
                  <a:srgbClr val="92D050"/>
                </a:solidFill>
                <a:latin typeface="+mj-lt"/>
              </a:rPr>
              <a:t>ng 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serve</a:t>
            </a:r>
          </a:p>
          <a:p>
            <a:pPr lvl="3"/>
            <a:r>
              <a:rPr lang="it-IT" dirty="0" smtClean="0"/>
              <a:t>Avvia </a:t>
            </a:r>
            <a:r>
              <a:rPr lang="it-IT" dirty="0"/>
              <a:t>il server di </a:t>
            </a:r>
            <a:r>
              <a:rPr lang="it-IT" dirty="0" smtClean="0"/>
              <a:t>sviluppo</a:t>
            </a:r>
            <a:endParaRPr lang="it-IT" dirty="0"/>
          </a:p>
          <a:p>
            <a:pPr lvl="2"/>
            <a:r>
              <a:rPr lang="it-IT" dirty="0">
                <a:solidFill>
                  <a:srgbClr val="92D050"/>
                </a:solidFill>
                <a:latin typeface="+mj-lt"/>
              </a:rPr>
              <a:t>ng 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build</a:t>
            </a:r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pPr lvl="3"/>
            <a:r>
              <a:rPr lang="it-IT" dirty="0" smtClean="0"/>
              <a:t>Compila </a:t>
            </a:r>
            <a:r>
              <a:rPr lang="it-IT" dirty="0"/>
              <a:t>il progetto per la </a:t>
            </a:r>
            <a:r>
              <a:rPr lang="it-IT" dirty="0" smtClean="0"/>
              <a:t>produzione</a:t>
            </a:r>
            <a:endParaRPr lang="it-IT" dirty="0"/>
          </a:p>
          <a:p>
            <a:pPr lvl="2"/>
            <a:r>
              <a:rPr lang="it-IT" dirty="0">
                <a:solidFill>
                  <a:srgbClr val="92D050"/>
                </a:solidFill>
                <a:latin typeface="+mj-lt"/>
              </a:rPr>
              <a:t>ng 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test</a:t>
            </a:r>
          </a:p>
          <a:p>
            <a:pPr lvl="3"/>
            <a:r>
              <a:rPr lang="it-IT" dirty="0" smtClean="0"/>
              <a:t>Esegue </a:t>
            </a:r>
            <a:r>
              <a:rPr lang="it-IT" dirty="0"/>
              <a:t>i </a:t>
            </a:r>
            <a:r>
              <a:rPr lang="it-IT" dirty="0" smtClean="0"/>
              <a:t>test</a:t>
            </a:r>
            <a:endParaRPr lang="it-IT" dirty="0"/>
          </a:p>
          <a:p>
            <a:pPr lvl="1"/>
            <a:endParaRPr lang="it-IT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Best </a:t>
            </a:r>
            <a:r>
              <a:rPr lang="it-IT" dirty="0" err="1" smtClean="0"/>
              <a:t>Practices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Usa </a:t>
            </a:r>
            <a:r>
              <a:rPr lang="it-IT" b="1" dirty="0" err="1" smtClean="0">
                <a:solidFill>
                  <a:srgbClr val="92D050"/>
                </a:solidFill>
                <a:latin typeface="+mj-lt"/>
              </a:rPr>
              <a:t>ViewChild</a:t>
            </a:r>
            <a:r>
              <a:rPr lang="it-IT" b="1" dirty="0" smtClean="0"/>
              <a:t> per accedere a elementi del DOM o componenti figli definiti nel </a:t>
            </a:r>
            <a:r>
              <a:rPr lang="it-IT" b="1" dirty="0" err="1" smtClean="0"/>
              <a:t>template</a:t>
            </a:r>
            <a:endParaRPr lang="it-IT" dirty="0" smtClean="0"/>
          </a:p>
          <a:p>
            <a:r>
              <a:rPr lang="it-IT" b="1" dirty="0" smtClean="0"/>
              <a:t>Usa </a:t>
            </a:r>
            <a:r>
              <a:rPr lang="it-IT" b="1" dirty="0" err="1" smtClean="0">
                <a:solidFill>
                  <a:srgbClr val="92D050"/>
                </a:solidFill>
                <a:latin typeface="+mj-lt"/>
              </a:rPr>
              <a:t>ContentChild</a:t>
            </a:r>
            <a:r>
              <a:rPr lang="it-IT" b="1" dirty="0" smtClean="0"/>
              <a:t> per accedere a elementi del DOM o componenti figli proiettati tramite </a:t>
            </a:r>
            <a:r>
              <a:rPr lang="it-IT" b="1" dirty="0" smtClean="0">
                <a:solidFill>
                  <a:srgbClr val="92D050"/>
                </a:solidFill>
                <a:latin typeface="+mj-lt"/>
              </a:rPr>
              <a:t>&lt;</a:t>
            </a:r>
            <a:r>
              <a:rPr lang="it-IT" b="1" dirty="0" err="1" smtClean="0">
                <a:solidFill>
                  <a:srgbClr val="92D050"/>
                </a:solidFill>
                <a:latin typeface="+mj-lt"/>
              </a:rPr>
              <a:t>ng-content</a:t>
            </a:r>
            <a:r>
              <a:rPr lang="it-IT" b="1" dirty="0" smtClean="0">
                <a:solidFill>
                  <a:srgbClr val="92D050"/>
                </a:solidFill>
                <a:latin typeface="+mj-lt"/>
              </a:rPr>
              <a:t>&gt;</a:t>
            </a:r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r>
              <a:rPr lang="it-IT" b="1" dirty="0" smtClean="0"/>
              <a:t>Evita di manipolare direttamente il DOM</a:t>
            </a:r>
            <a:r>
              <a:rPr lang="it-IT" dirty="0" smtClean="0"/>
              <a:t>: </a:t>
            </a:r>
            <a:endParaRPr lang="it-IT" dirty="0" smtClean="0"/>
          </a:p>
          <a:p>
            <a:pPr lvl="1"/>
            <a:r>
              <a:rPr lang="it-IT" dirty="0" smtClean="0"/>
              <a:t>Usa</a:t>
            </a:r>
            <a:r>
              <a:rPr lang="it-IT" dirty="0" smtClean="0"/>
              <a:t> Renderer2 per operazioni sul </a:t>
            </a:r>
            <a:r>
              <a:rPr lang="it-IT" dirty="0" smtClean="0"/>
              <a:t>DOM</a:t>
            </a:r>
            <a:endParaRPr lang="it-IT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Stili e CSS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Gestione degli stili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Stili </a:t>
            </a:r>
            <a:r>
              <a:rPr lang="it-IT" dirty="0" err="1" smtClean="0"/>
              <a:t>inline</a:t>
            </a:r>
            <a:endParaRPr lang="it-IT" dirty="0" smtClean="0"/>
          </a:p>
          <a:p>
            <a:pPr lvl="2"/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styles</a:t>
            </a:r>
            <a:r>
              <a:rPr lang="it-IT" sz="2000" dirty="0">
                <a:solidFill>
                  <a:srgbClr val="92D050"/>
                </a:solidFill>
                <a:latin typeface="+mj-lt"/>
              </a:rPr>
              <a:t>: ['h1 { color: </a:t>
            </a:r>
            <a:r>
              <a:rPr lang="it-IT" sz="2000" dirty="0" err="1">
                <a:solidFill>
                  <a:srgbClr val="92D050"/>
                </a:solidFill>
                <a:latin typeface="+mj-lt"/>
              </a:rPr>
              <a:t>blue</a:t>
            </a:r>
            <a:r>
              <a:rPr lang="it-IT" sz="2000" dirty="0">
                <a:solidFill>
                  <a:srgbClr val="92D050"/>
                </a:solidFill>
                <a:latin typeface="+mj-lt"/>
              </a:rPr>
              <a:t>; 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}']</a:t>
            </a:r>
            <a:endParaRPr lang="it-IT" sz="2000" dirty="0">
              <a:solidFill>
                <a:srgbClr val="92D050"/>
              </a:solidFill>
              <a:latin typeface="+mj-lt"/>
            </a:endParaRPr>
          </a:p>
          <a:p>
            <a:pPr lvl="1"/>
            <a:r>
              <a:rPr lang="it-IT" dirty="0"/>
              <a:t>File </a:t>
            </a:r>
            <a:r>
              <a:rPr lang="it-IT" dirty="0" smtClean="0"/>
              <a:t>CSS</a:t>
            </a:r>
          </a:p>
          <a:p>
            <a:pPr lvl="2"/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styleUrls</a:t>
            </a:r>
            <a:r>
              <a:rPr lang="it-IT" sz="2000" dirty="0">
                <a:solidFill>
                  <a:srgbClr val="92D050"/>
                </a:solidFill>
                <a:latin typeface="+mj-lt"/>
              </a:rPr>
              <a:t>: ['./</a:t>
            </a:r>
            <a:r>
              <a:rPr lang="it-IT" sz="2000" dirty="0" err="1">
                <a:solidFill>
                  <a:srgbClr val="92D050"/>
                </a:solidFill>
                <a:latin typeface="+mj-lt"/>
              </a:rPr>
              <a:t>my-component.component.css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']</a:t>
            </a:r>
            <a:endParaRPr lang="it-IT" sz="2000" dirty="0">
              <a:solidFill>
                <a:srgbClr val="92D05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Direttive</a:t>
            </a:r>
            <a:endParaRPr lang="it-IT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Direttive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Cosa </a:t>
            </a:r>
            <a:r>
              <a:rPr lang="it-IT" b="1" dirty="0"/>
              <a:t>sono le </a:t>
            </a:r>
            <a:r>
              <a:rPr lang="it-IT" b="1" dirty="0" smtClean="0"/>
              <a:t>direttive</a:t>
            </a:r>
          </a:p>
          <a:p>
            <a:pPr lvl="1"/>
            <a:r>
              <a:rPr lang="it-IT" dirty="0" smtClean="0"/>
              <a:t>Estendono </a:t>
            </a:r>
            <a:r>
              <a:rPr lang="it-IT" dirty="0"/>
              <a:t>il comportamento degli elementi </a:t>
            </a:r>
            <a:r>
              <a:rPr lang="it-IT" dirty="0" smtClean="0"/>
              <a:t>HTML</a:t>
            </a:r>
            <a:endParaRPr lang="it-IT" dirty="0"/>
          </a:p>
          <a:p>
            <a:r>
              <a:rPr lang="it-IT" b="1" dirty="0"/>
              <a:t>Tipi di </a:t>
            </a:r>
            <a:r>
              <a:rPr lang="it-IT" b="1" dirty="0" smtClean="0"/>
              <a:t>direttive</a:t>
            </a:r>
          </a:p>
          <a:p>
            <a:pPr lvl="1"/>
            <a:r>
              <a:rPr lang="it-IT" dirty="0" smtClean="0"/>
              <a:t>Strutturali</a:t>
            </a:r>
          </a:p>
          <a:p>
            <a:pPr lvl="1"/>
            <a:r>
              <a:rPr lang="it-IT" dirty="0" smtClean="0"/>
              <a:t>Attributive</a:t>
            </a:r>
          </a:p>
          <a:p>
            <a:pPr lvl="1"/>
            <a:r>
              <a:rPr lang="it-IT" dirty="0" smtClean="0"/>
              <a:t>Personalizzate</a:t>
            </a:r>
            <a:endParaRPr lang="it-IT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Direttive Strutturali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>
                <a:solidFill>
                  <a:srgbClr val="92D050"/>
                </a:solidFill>
                <a:latin typeface="+mj-lt"/>
              </a:rPr>
              <a:t>*ngIf</a:t>
            </a:r>
            <a:r>
              <a:rPr lang="it-IT" dirty="0"/>
              <a:t>: </a:t>
            </a:r>
            <a:r>
              <a:rPr lang="it-IT" dirty="0" smtClean="0"/>
              <a:t>Condizionale</a:t>
            </a:r>
            <a:endParaRPr lang="it-IT" dirty="0"/>
          </a:p>
          <a:p>
            <a:pPr>
              <a:buNone/>
            </a:pPr>
            <a:endParaRPr lang="it-IT" sz="2000" dirty="0" smtClean="0">
              <a:solidFill>
                <a:srgbClr val="92D050"/>
              </a:solidFill>
              <a:latin typeface="+mj-lt"/>
            </a:endParaRPr>
          </a:p>
          <a:p>
            <a:pPr>
              <a:buNone/>
            </a:pP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&lt;</a:t>
            </a:r>
            <a:r>
              <a:rPr lang="it-IT" sz="2000" dirty="0" err="1">
                <a:solidFill>
                  <a:srgbClr val="92D050"/>
                </a:solidFill>
                <a:latin typeface="+mj-lt"/>
              </a:rPr>
              <a:t>div</a:t>
            </a:r>
            <a:r>
              <a:rPr lang="it-IT" sz="2000" dirty="0">
                <a:solidFill>
                  <a:srgbClr val="92D050"/>
                </a:solidFill>
                <a:latin typeface="+mj-lt"/>
              </a:rPr>
              <a:t> *ngIf="</a:t>
            </a:r>
            <a:r>
              <a:rPr lang="it-IT" sz="2000" dirty="0" err="1">
                <a:solidFill>
                  <a:srgbClr val="92D050"/>
                </a:solidFill>
                <a:latin typeface="+mj-lt"/>
              </a:rPr>
              <a:t>isVisible</a:t>
            </a:r>
            <a:r>
              <a:rPr lang="it-IT" sz="2000" dirty="0">
                <a:solidFill>
                  <a:srgbClr val="92D050"/>
                </a:solidFill>
                <a:latin typeface="+mj-lt"/>
              </a:rPr>
              <a:t>"&gt;Contenuto visibile&lt;/</a:t>
            </a:r>
            <a:r>
              <a:rPr lang="it-IT" sz="2000" dirty="0" err="1">
                <a:solidFill>
                  <a:srgbClr val="92D050"/>
                </a:solidFill>
                <a:latin typeface="+mj-lt"/>
              </a:rPr>
              <a:t>div</a:t>
            </a:r>
            <a:r>
              <a:rPr lang="it-IT" sz="2000" dirty="0">
                <a:solidFill>
                  <a:srgbClr val="92D050"/>
                </a:solidFill>
                <a:latin typeface="+mj-lt"/>
              </a:rPr>
              <a:t>&gt;</a:t>
            </a:r>
          </a:p>
          <a:p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r>
              <a:rPr lang="it-IT" dirty="0" err="1" smtClean="0">
                <a:solidFill>
                  <a:srgbClr val="92D050"/>
                </a:solidFill>
                <a:latin typeface="+mj-lt"/>
              </a:rPr>
              <a:t>*</a:t>
            </a:r>
            <a:r>
              <a:rPr lang="it-IT" dirty="0" err="1">
                <a:solidFill>
                  <a:srgbClr val="92D050"/>
                </a:solidFill>
                <a:latin typeface="+mj-lt"/>
              </a:rPr>
              <a:t>ngFor</a:t>
            </a:r>
            <a:r>
              <a:rPr lang="it-IT" dirty="0"/>
              <a:t>: Iterazione su </a:t>
            </a:r>
            <a:r>
              <a:rPr lang="it-IT" dirty="0" err="1" smtClean="0"/>
              <a:t>array</a:t>
            </a:r>
            <a:endParaRPr lang="it-IT" dirty="0"/>
          </a:p>
          <a:p>
            <a:pPr>
              <a:buNone/>
            </a:pP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	</a:t>
            </a:r>
          </a:p>
          <a:p>
            <a:pPr>
              <a:buNone/>
            </a:pP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	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&lt;</a:t>
            </a:r>
            <a:r>
              <a:rPr lang="it-IT" sz="2000" dirty="0" err="1">
                <a:solidFill>
                  <a:srgbClr val="92D050"/>
                </a:solidFill>
                <a:latin typeface="+mj-lt"/>
              </a:rPr>
              <a:t>ul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&gt;</a:t>
            </a:r>
            <a:br>
              <a:rPr lang="it-IT" sz="2000" dirty="0" smtClean="0">
                <a:solidFill>
                  <a:srgbClr val="92D050"/>
                </a:solidFill>
                <a:latin typeface="+mj-lt"/>
              </a:rPr>
            </a:b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	&lt;</a:t>
            </a:r>
            <a:r>
              <a:rPr lang="it-IT" sz="2000" dirty="0">
                <a:solidFill>
                  <a:srgbClr val="92D050"/>
                </a:solidFill>
                <a:latin typeface="+mj-lt"/>
              </a:rPr>
              <a:t>li *ngFor="</a:t>
            </a:r>
            <a:r>
              <a:rPr lang="it-IT" sz="2000" dirty="0" err="1">
                <a:solidFill>
                  <a:srgbClr val="92D050"/>
                </a:solidFill>
                <a:latin typeface="+mj-lt"/>
              </a:rPr>
              <a:t>let</a:t>
            </a:r>
            <a:r>
              <a:rPr lang="it-IT" sz="2000" dirty="0">
                <a:solidFill>
                  <a:srgbClr val="92D050"/>
                </a:solidFill>
                <a:latin typeface="+mj-lt"/>
              </a:rPr>
              <a:t> item </a:t>
            </a:r>
            <a:r>
              <a:rPr lang="it-IT" sz="2000" dirty="0" err="1">
                <a:solidFill>
                  <a:srgbClr val="92D050"/>
                </a:solidFill>
                <a:latin typeface="+mj-lt"/>
              </a:rPr>
              <a:t>of</a:t>
            </a:r>
            <a:r>
              <a:rPr lang="it-IT" sz="2000" dirty="0">
                <a:solidFill>
                  <a:srgbClr val="92D050"/>
                </a:solidFill>
                <a:latin typeface="+mj-lt"/>
              </a:rPr>
              <a:t> </a:t>
            </a:r>
            <a:r>
              <a:rPr lang="it-IT" sz="2000" dirty="0" err="1">
                <a:solidFill>
                  <a:srgbClr val="92D050"/>
                </a:solidFill>
                <a:latin typeface="+mj-lt"/>
              </a:rPr>
              <a:t>items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"&gt;</a:t>
            </a:r>
            <a:br>
              <a:rPr lang="it-IT" sz="2000" dirty="0" smtClean="0">
                <a:solidFill>
                  <a:srgbClr val="92D050"/>
                </a:solidFill>
                <a:latin typeface="+mj-lt"/>
              </a:rPr>
            </a:b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		{{ </a:t>
            </a:r>
            <a:r>
              <a:rPr lang="it-IT" sz="2000" dirty="0">
                <a:solidFill>
                  <a:srgbClr val="92D050"/>
                </a:solidFill>
                <a:latin typeface="+mj-lt"/>
              </a:rPr>
              <a:t>item 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}}</a:t>
            </a:r>
            <a:br>
              <a:rPr lang="it-IT" sz="2000" dirty="0" smtClean="0">
                <a:solidFill>
                  <a:srgbClr val="92D050"/>
                </a:solidFill>
                <a:latin typeface="+mj-lt"/>
              </a:rPr>
            </a:b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	&lt;/</a:t>
            </a:r>
            <a:r>
              <a:rPr lang="it-IT" sz="2000" dirty="0">
                <a:solidFill>
                  <a:srgbClr val="92D050"/>
                </a:solidFill>
                <a:latin typeface="+mj-lt"/>
              </a:rPr>
              <a:t>li&gt; 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/>
            </a:r>
            <a:br>
              <a:rPr lang="it-IT" sz="2000" dirty="0" smtClean="0">
                <a:solidFill>
                  <a:srgbClr val="92D050"/>
                </a:solidFill>
                <a:latin typeface="+mj-lt"/>
              </a:rPr>
            </a:b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&lt;/</a:t>
            </a:r>
            <a:r>
              <a:rPr lang="it-IT" sz="2000" dirty="0">
                <a:solidFill>
                  <a:srgbClr val="92D050"/>
                </a:solidFill>
                <a:latin typeface="+mj-lt"/>
              </a:rPr>
              <a:t>ul&gt;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Direttive Attributive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>
                <a:solidFill>
                  <a:srgbClr val="92D050"/>
                </a:solidFill>
                <a:latin typeface="+mj-lt"/>
              </a:rPr>
              <a:t>ngClass</a:t>
            </a:r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pPr lvl="1"/>
            <a:r>
              <a:rPr lang="it-IT" dirty="0" smtClean="0"/>
              <a:t>Aggiunta </a:t>
            </a:r>
            <a:r>
              <a:rPr lang="it-IT" dirty="0"/>
              <a:t>dinamica di classi CSS.</a:t>
            </a:r>
          </a:p>
          <a:p>
            <a:pPr lvl="2">
              <a:buNone/>
            </a:pPr>
            <a:endParaRPr lang="it-IT" sz="1600" dirty="0" smtClean="0">
              <a:solidFill>
                <a:srgbClr val="92D050"/>
              </a:solidFill>
              <a:latin typeface="+mj-lt"/>
            </a:endParaRPr>
          </a:p>
          <a:p>
            <a:pPr lvl="2">
              <a:buNone/>
            </a:pPr>
            <a:r>
              <a:rPr lang="it-IT" sz="1600" dirty="0" smtClean="0">
                <a:solidFill>
                  <a:srgbClr val="92D050"/>
                </a:solidFill>
                <a:latin typeface="+mj-lt"/>
              </a:rPr>
              <a:t>&lt;</a:t>
            </a:r>
            <a:r>
              <a:rPr lang="it-IT" sz="1600" dirty="0">
                <a:solidFill>
                  <a:srgbClr val="92D050"/>
                </a:solidFill>
                <a:latin typeface="+mj-lt"/>
              </a:rPr>
              <a:t>p [</a:t>
            </a:r>
            <a:r>
              <a:rPr lang="it-IT" sz="1600" dirty="0" err="1">
                <a:solidFill>
                  <a:srgbClr val="92D050"/>
                </a:solidFill>
                <a:latin typeface="+mj-lt"/>
              </a:rPr>
              <a:t>ngClass</a:t>
            </a:r>
            <a:r>
              <a:rPr lang="it-IT" sz="1600" dirty="0">
                <a:solidFill>
                  <a:srgbClr val="92D050"/>
                </a:solidFill>
                <a:latin typeface="+mj-lt"/>
              </a:rPr>
              <a:t>]="{'</a:t>
            </a:r>
            <a:r>
              <a:rPr lang="it-IT" sz="1600" dirty="0" err="1">
                <a:solidFill>
                  <a:srgbClr val="92D050"/>
                </a:solidFill>
                <a:latin typeface="+mj-lt"/>
              </a:rPr>
              <a:t>highlight</a:t>
            </a:r>
            <a:r>
              <a:rPr lang="it-IT" sz="1600" dirty="0">
                <a:solidFill>
                  <a:srgbClr val="92D050"/>
                </a:solidFill>
                <a:latin typeface="+mj-lt"/>
              </a:rPr>
              <a:t>': </a:t>
            </a:r>
            <a:r>
              <a:rPr lang="it-IT" sz="1600" dirty="0" err="1">
                <a:solidFill>
                  <a:srgbClr val="92D050"/>
                </a:solidFill>
                <a:latin typeface="+mj-lt"/>
              </a:rPr>
              <a:t>isActive</a:t>
            </a:r>
            <a:r>
              <a:rPr lang="it-IT" sz="1600" dirty="0">
                <a:solidFill>
                  <a:srgbClr val="92D050"/>
                </a:solidFill>
                <a:latin typeface="+mj-lt"/>
              </a:rPr>
              <a:t>}"&gt;Testo evidenziato&lt;/p&gt;</a:t>
            </a:r>
          </a:p>
          <a:p>
            <a:endParaRPr lang="it-IT" dirty="0" smtClean="0"/>
          </a:p>
          <a:p>
            <a:r>
              <a:rPr lang="it-IT" dirty="0" err="1" smtClean="0">
                <a:solidFill>
                  <a:srgbClr val="92D050"/>
                </a:solidFill>
                <a:latin typeface="+mj-lt"/>
              </a:rPr>
              <a:t>ngStyle</a:t>
            </a:r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pPr lvl="1"/>
            <a:r>
              <a:rPr lang="it-IT" dirty="0" smtClean="0"/>
              <a:t>Applicazione </a:t>
            </a:r>
            <a:r>
              <a:rPr lang="it-IT" dirty="0"/>
              <a:t>dinamica di </a:t>
            </a:r>
            <a:r>
              <a:rPr lang="it-IT" dirty="0" smtClean="0"/>
              <a:t>stili</a:t>
            </a:r>
            <a:endParaRPr lang="it-IT" dirty="0"/>
          </a:p>
          <a:p>
            <a:pPr lvl="2">
              <a:buNone/>
            </a:pPr>
            <a:endParaRPr lang="it-IT" sz="1800" dirty="0" smtClean="0">
              <a:solidFill>
                <a:srgbClr val="92D050"/>
              </a:solidFill>
              <a:latin typeface="+mj-lt"/>
            </a:endParaRPr>
          </a:p>
          <a:p>
            <a:pPr lvl="2">
              <a:buNone/>
            </a:pPr>
            <a:r>
              <a:rPr lang="it-IT" sz="1800" dirty="0" smtClean="0">
                <a:solidFill>
                  <a:srgbClr val="92D050"/>
                </a:solidFill>
                <a:latin typeface="+mj-lt"/>
              </a:rPr>
              <a:t>&lt;</a:t>
            </a:r>
            <a:r>
              <a:rPr lang="it-IT" sz="1800" dirty="0">
                <a:solidFill>
                  <a:srgbClr val="92D050"/>
                </a:solidFill>
                <a:latin typeface="+mj-lt"/>
              </a:rPr>
              <a:t>p [</a:t>
            </a:r>
            <a:r>
              <a:rPr lang="it-IT" sz="1800" dirty="0" err="1">
                <a:solidFill>
                  <a:srgbClr val="92D050"/>
                </a:solidFill>
                <a:latin typeface="+mj-lt"/>
              </a:rPr>
              <a:t>ngStyle</a:t>
            </a:r>
            <a:r>
              <a:rPr lang="it-IT" sz="1800" dirty="0">
                <a:solidFill>
                  <a:srgbClr val="92D050"/>
                </a:solidFill>
                <a:latin typeface="+mj-lt"/>
              </a:rPr>
              <a:t>]="{'color': </a:t>
            </a:r>
            <a:r>
              <a:rPr lang="it-IT" sz="1800" dirty="0" err="1">
                <a:solidFill>
                  <a:srgbClr val="92D050"/>
                </a:solidFill>
                <a:latin typeface="+mj-lt"/>
              </a:rPr>
              <a:t>textColor</a:t>
            </a:r>
            <a:r>
              <a:rPr lang="it-IT" sz="1800" dirty="0">
                <a:solidFill>
                  <a:srgbClr val="92D050"/>
                </a:solidFill>
                <a:latin typeface="+mj-lt"/>
              </a:rPr>
              <a:t>}"&gt;Testo colorato&lt;/p&gt;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Direttive Personalizzate</a:t>
            </a:r>
            <a:endParaRPr lang="it-IT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132856"/>
            <a:ext cx="3920819" cy="353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068960"/>
            <a:ext cx="7358549" cy="22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Pipe</a:t>
            </a:r>
            <a:endParaRPr lang="it-IT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Pipe</a:t>
            </a:r>
            <a:endParaRPr lang="it-IT" dirty="0"/>
          </a:p>
        </p:txBody>
      </p:sp>
      <p:sp>
        <p:nvSpPr>
          <p:cNvPr id="8" name="Segnaposto contenut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/>
              <a:t>Cosa sono le </a:t>
            </a:r>
            <a:r>
              <a:rPr lang="it-IT" b="1" dirty="0" smtClean="0"/>
              <a:t>pipe</a:t>
            </a:r>
          </a:p>
          <a:p>
            <a:pPr lvl="1"/>
            <a:r>
              <a:rPr lang="it-IT" dirty="0" smtClean="0"/>
              <a:t>Trasformano </a:t>
            </a:r>
            <a:r>
              <a:rPr lang="it-IT" dirty="0"/>
              <a:t>i dati direttamente nel </a:t>
            </a:r>
            <a:r>
              <a:rPr lang="it-IT" dirty="0" err="1" smtClean="0"/>
              <a:t>template</a:t>
            </a:r>
            <a:endParaRPr lang="it-IT" dirty="0"/>
          </a:p>
          <a:p>
            <a:r>
              <a:rPr lang="it-IT" b="1" dirty="0"/>
              <a:t>Pipe </a:t>
            </a:r>
            <a:r>
              <a:rPr lang="it-IT" b="1" dirty="0" err="1" smtClean="0"/>
              <a:t>built-in</a:t>
            </a:r>
            <a:endParaRPr lang="it-IT" b="1" dirty="0" smtClean="0"/>
          </a:p>
          <a:p>
            <a:pPr lvl="1"/>
            <a:r>
              <a:rPr lang="it-IT" dirty="0" smtClean="0">
                <a:solidFill>
                  <a:srgbClr val="92D050"/>
                </a:solidFill>
                <a:latin typeface="+mj-lt"/>
              </a:rPr>
              <a:t>date</a:t>
            </a:r>
          </a:p>
          <a:p>
            <a:pPr lvl="1"/>
            <a:r>
              <a:rPr lang="it-IT" dirty="0" err="1" smtClean="0">
                <a:solidFill>
                  <a:srgbClr val="92D050"/>
                </a:solidFill>
                <a:latin typeface="+mj-lt"/>
              </a:rPr>
              <a:t>uppercase</a:t>
            </a:r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pPr lvl="1"/>
            <a:r>
              <a:rPr lang="it-IT" dirty="0" err="1" smtClean="0">
                <a:solidFill>
                  <a:srgbClr val="92D050"/>
                </a:solidFill>
                <a:latin typeface="+mj-lt"/>
              </a:rPr>
              <a:t>lowercase</a:t>
            </a:r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pPr lvl="1"/>
            <a:r>
              <a:rPr lang="it-IT" dirty="0" err="1" smtClean="0">
                <a:solidFill>
                  <a:srgbClr val="92D050"/>
                </a:solidFill>
                <a:latin typeface="+mj-lt"/>
              </a:rPr>
              <a:t>currency</a:t>
            </a:r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pPr lvl="1"/>
            <a:r>
              <a:rPr lang="it-IT" dirty="0" err="1" smtClean="0">
                <a:solidFill>
                  <a:srgbClr val="92D050"/>
                </a:solidFill>
                <a:latin typeface="+mj-lt"/>
              </a:rPr>
              <a:t>json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Pipe Personalizzate</a:t>
            </a:r>
            <a:endParaRPr lang="it-IT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16832"/>
            <a:ext cx="3925036" cy="446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429000"/>
            <a:ext cx="7171109" cy="2336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Moduli in </a:t>
            </a:r>
            <a:r>
              <a:rPr lang="it-IT" dirty="0" err="1" smtClean="0"/>
              <a:t>Angular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b="1" dirty="0"/>
              <a:t>Cos'è un </a:t>
            </a:r>
            <a:r>
              <a:rPr lang="it-IT" b="1" dirty="0" smtClean="0"/>
              <a:t>modulo</a:t>
            </a:r>
          </a:p>
          <a:p>
            <a:pPr lvl="1"/>
            <a:r>
              <a:rPr lang="it-IT" dirty="0" smtClean="0"/>
              <a:t>Raccolta </a:t>
            </a:r>
            <a:r>
              <a:rPr lang="it-IT" dirty="0"/>
              <a:t>di </a:t>
            </a:r>
            <a:r>
              <a:rPr lang="it-IT" dirty="0">
                <a:solidFill>
                  <a:srgbClr val="92D050"/>
                </a:solidFill>
              </a:rPr>
              <a:t>componenti</a:t>
            </a:r>
            <a:r>
              <a:rPr lang="it-IT" dirty="0"/>
              <a:t>, </a:t>
            </a:r>
            <a:r>
              <a:rPr lang="it-IT" dirty="0">
                <a:solidFill>
                  <a:srgbClr val="92D050"/>
                </a:solidFill>
              </a:rPr>
              <a:t>direttive</a:t>
            </a:r>
            <a:r>
              <a:rPr lang="it-IT" dirty="0"/>
              <a:t>, </a:t>
            </a:r>
            <a:r>
              <a:rPr lang="it-IT" dirty="0">
                <a:solidFill>
                  <a:srgbClr val="92D050"/>
                </a:solidFill>
              </a:rPr>
              <a:t>pipe</a:t>
            </a:r>
            <a:r>
              <a:rPr lang="it-IT" dirty="0"/>
              <a:t> e </a:t>
            </a:r>
            <a:r>
              <a:rPr lang="it-IT" dirty="0" smtClean="0">
                <a:solidFill>
                  <a:srgbClr val="92D050"/>
                </a:solidFill>
              </a:rPr>
              <a:t>servizi</a:t>
            </a:r>
            <a:endParaRPr lang="it-IT" dirty="0">
              <a:solidFill>
                <a:srgbClr val="92D050"/>
              </a:solidFill>
            </a:endParaRPr>
          </a:p>
          <a:p>
            <a:r>
              <a:rPr lang="it-IT" b="1" dirty="0"/>
              <a:t>Moduli principali</a:t>
            </a:r>
            <a:r>
              <a:rPr lang="it-IT" dirty="0"/>
              <a:t>:</a:t>
            </a:r>
          </a:p>
          <a:p>
            <a:pPr lvl="1"/>
            <a:r>
              <a:rPr lang="it-IT" dirty="0" err="1" smtClean="0">
                <a:solidFill>
                  <a:srgbClr val="92D050"/>
                </a:solidFill>
                <a:latin typeface="+mj-lt"/>
              </a:rPr>
              <a:t>AppModule</a:t>
            </a:r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pPr lvl="2"/>
            <a:r>
              <a:rPr lang="it-IT" dirty="0" smtClean="0"/>
              <a:t>Modulo </a:t>
            </a:r>
            <a:r>
              <a:rPr lang="it-IT" dirty="0"/>
              <a:t>principale </a:t>
            </a:r>
            <a:r>
              <a:rPr lang="it-IT" dirty="0" smtClean="0"/>
              <a:t>dell'applicazione</a:t>
            </a:r>
            <a:endParaRPr lang="it-IT" dirty="0"/>
          </a:p>
          <a:p>
            <a:pPr lvl="1"/>
            <a:r>
              <a:rPr lang="it-IT" dirty="0" err="1" smtClean="0">
                <a:solidFill>
                  <a:srgbClr val="92D050"/>
                </a:solidFill>
                <a:latin typeface="+mj-lt"/>
              </a:rPr>
              <a:t>BrowserModule</a:t>
            </a:r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pPr lvl="2"/>
            <a:r>
              <a:rPr lang="it-IT" dirty="0" smtClean="0"/>
              <a:t>Fornisce </a:t>
            </a:r>
            <a:r>
              <a:rPr lang="it-IT" dirty="0"/>
              <a:t>funzionalità per il </a:t>
            </a:r>
            <a:r>
              <a:rPr lang="it-IT" dirty="0" smtClean="0"/>
              <a:t>browser</a:t>
            </a:r>
            <a:endParaRPr lang="it-IT" dirty="0"/>
          </a:p>
          <a:p>
            <a:pPr lvl="1"/>
            <a:r>
              <a:rPr lang="it-IT" dirty="0" err="1" smtClean="0">
                <a:solidFill>
                  <a:srgbClr val="92D050"/>
                </a:solidFill>
                <a:latin typeface="+mj-lt"/>
              </a:rPr>
              <a:t>FormsModule</a:t>
            </a:r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pPr lvl="2"/>
            <a:r>
              <a:rPr lang="it-IT" dirty="0" smtClean="0"/>
              <a:t>Gestione </a:t>
            </a:r>
            <a:r>
              <a:rPr lang="it-IT" dirty="0"/>
              <a:t>dei </a:t>
            </a:r>
            <a:r>
              <a:rPr lang="it-IT" dirty="0" err="1" smtClean="0"/>
              <a:t>form</a:t>
            </a:r>
            <a:endParaRPr lang="it-IT" dirty="0"/>
          </a:p>
          <a:p>
            <a:pPr lvl="1"/>
            <a:r>
              <a:rPr lang="it-IT" dirty="0" err="1" smtClean="0">
                <a:solidFill>
                  <a:srgbClr val="92D050"/>
                </a:solidFill>
                <a:latin typeface="+mj-lt"/>
              </a:rPr>
              <a:t>HttpClientModule</a:t>
            </a:r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pPr lvl="2"/>
            <a:r>
              <a:rPr lang="it-IT" dirty="0" smtClean="0"/>
              <a:t>Gestione </a:t>
            </a:r>
            <a:r>
              <a:rPr lang="it-IT" dirty="0"/>
              <a:t>delle richieste </a:t>
            </a:r>
            <a:r>
              <a:rPr lang="it-IT" dirty="0" smtClean="0"/>
              <a:t>HTTP</a:t>
            </a:r>
            <a:endParaRPr lang="it-IT" dirty="0"/>
          </a:p>
          <a:p>
            <a:endParaRPr lang="it-IT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Observable</a:t>
            </a:r>
            <a:r>
              <a:rPr lang="it-IT" dirty="0" smtClean="0"/>
              <a:t> e </a:t>
            </a:r>
            <a:r>
              <a:rPr lang="it-IT" dirty="0" err="1" smtClean="0"/>
              <a:t>RxJS</a:t>
            </a:r>
            <a:endParaRPr lang="it-IT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Introduzione agli </a:t>
            </a:r>
            <a:r>
              <a:rPr lang="it-IT" dirty="0" err="1" smtClean="0"/>
              <a:t>Observable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Cosa </a:t>
            </a:r>
            <a:r>
              <a:rPr lang="it-IT" b="1" dirty="0"/>
              <a:t>sono gli </a:t>
            </a:r>
            <a:r>
              <a:rPr lang="it-IT" b="1" dirty="0" err="1" smtClean="0"/>
              <a:t>Observable</a:t>
            </a:r>
            <a:endParaRPr lang="it-IT" dirty="0" smtClean="0"/>
          </a:p>
          <a:p>
            <a:pPr lvl="1"/>
            <a:r>
              <a:rPr lang="it-IT" dirty="0" smtClean="0"/>
              <a:t>Flussi </a:t>
            </a:r>
            <a:r>
              <a:rPr lang="it-IT" dirty="0"/>
              <a:t>di dati </a:t>
            </a:r>
            <a:r>
              <a:rPr lang="it-IT" dirty="0" smtClean="0"/>
              <a:t>asincroni</a:t>
            </a:r>
            <a:endParaRPr lang="it-IT" dirty="0"/>
          </a:p>
          <a:p>
            <a:r>
              <a:rPr lang="it-IT" b="1" dirty="0"/>
              <a:t>Differenza tra </a:t>
            </a:r>
            <a:r>
              <a:rPr lang="it-IT" b="1" dirty="0">
                <a:solidFill>
                  <a:srgbClr val="92D050"/>
                </a:solidFill>
                <a:latin typeface="+mj-lt"/>
              </a:rPr>
              <a:t>Promise</a:t>
            </a:r>
            <a:r>
              <a:rPr lang="it-IT" b="1" dirty="0"/>
              <a:t> e </a:t>
            </a:r>
            <a:r>
              <a:rPr lang="it-IT" b="1" dirty="0" err="1">
                <a:solidFill>
                  <a:srgbClr val="92D050"/>
                </a:solidFill>
                <a:latin typeface="+mj-lt"/>
              </a:rPr>
              <a:t>Observable</a:t>
            </a:r>
            <a:r>
              <a:rPr lang="it-IT" dirty="0"/>
              <a:t>:</a:t>
            </a:r>
          </a:p>
          <a:p>
            <a:pPr lvl="1"/>
            <a:r>
              <a:rPr lang="it-IT" dirty="0" smtClean="0">
                <a:solidFill>
                  <a:srgbClr val="92D050"/>
                </a:solidFill>
                <a:latin typeface="+mj-lt"/>
              </a:rPr>
              <a:t>Promise</a:t>
            </a:r>
          </a:p>
          <a:p>
            <a:pPr lvl="2"/>
            <a:r>
              <a:rPr lang="it-IT" dirty="0" smtClean="0"/>
              <a:t>Singolo valore</a:t>
            </a:r>
          </a:p>
          <a:p>
            <a:pPr lvl="1"/>
            <a:r>
              <a:rPr lang="it-IT" dirty="0" err="1" smtClean="0">
                <a:solidFill>
                  <a:srgbClr val="92D050"/>
                </a:solidFill>
                <a:latin typeface="+mj-lt"/>
              </a:rPr>
              <a:t>Observable</a:t>
            </a:r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pPr lvl="2"/>
            <a:r>
              <a:rPr lang="it-IT" dirty="0" smtClean="0"/>
              <a:t>Flusso </a:t>
            </a:r>
            <a:r>
              <a:rPr lang="it-IT" dirty="0"/>
              <a:t>di </a:t>
            </a:r>
            <a:r>
              <a:rPr lang="it-IT" dirty="0" smtClean="0"/>
              <a:t>valori</a:t>
            </a:r>
            <a:endParaRPr lang="it-IT" dirty="0"/>
          </a:p>
          <a:p>
            <a:endParaRPr lang="it-IT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Creazione di </a:t>
            </a:r>
            <a:r>
              <a:rPr lang="it-IT" dirty="0" err="1" smtClean="0"/>
              <a:t>Observable</a:t>
            </a:r>
            <a:endParaRPr lang="it-IT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99592" y="2492896"/>
            <a:ext cx="7440838" cy="13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Sottoscrizione e Gestione di Errori</a:t>
            </a:r>
            <a:endParaRPr lang="it-IT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259632" y="2680688"/>
            <a:ext cx="7081936" cy="277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Servizi</a:t>
            </a:r>
            <a:endParaRPr lang="it-IT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Introduzione ai Servizi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Cosa </a:t>
            </a:r>
            <a:r>
              <a:rPr lang="it-IT" b="1" dirty="0"/>
              <a:t>sono i </a:t>
            </a:r>
            <a:r>
              <a:rPr lang="it-IT" b="1" dirty="0" smtClean="0"/>
              <a:t>servizi</a:t>
            </a:r>
          </a:p>
          <a:p>
            <a:pPr lvl="1"/>
            <a:r>
              <a:rPr lang="it-IT" dirty="0" smtClean="0"/>
              <a:t>Classi </a:t>
            </a:r>
            <a:r>
              <a:rPr lang="it-IT" dirty="0"/>
              <a:t>che forniscono funzionalità </a:t>
            </a:r>
            <a:r>
              <a:rPr lang="it-IT" dirty="0" smtClean="0"/>
              <a:t>riutilizzabili</a:t>
            </a:r>
          </a:p>
          <a:p>
            <a:pPr lvl="1"/>
            <a:r>
              <a:rPr lang="it-IT" dirty="0" smtClean="0"/>
              <a:t>Implementano la logica di “produzione” dei dati</a:t>
            </a:r>
            <a:endParaRPr lang="it-IT" dirty="0"/>
          </a:p>
          <a:p>
            <a:pPr lvl="1"/>
            <a:r>
              <a:rPr lang="it-IT" dirty="0" smtClean="0"/>
              <a:t>Vengono iniettati tramite </a:t>
            </a:r>
            <a:r>
              <a:rPr lang="it-IT" dirty="0" err="1" smtClean="0"/>
              <a:t>DI</a:t>
            </a:r>
            <a:endParaRPr lang="it-IT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Creazione </a:t>
            </a:r>
            <a:r>
              <a:rPr lang="it-IT" smtClean="0"/>
              <a:t>di Servizi</a:t>
            </a:r>
            <a:endParaRPr lang="it-IT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403648" y="3068960"/>
            <a:ext cx="6967649" cy="304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700808"/>
            <a:ext cx="4834526" cy="644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Utilizzo di Servizi</a:t>
            </a:r>
            <a:endParaRPr lang="it-IT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259632" y="2564904"/>
            <a:ext cx="7061202" cy="116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Fetching</a:t>
            </a:r>
            <a:endParaRPr lang="it-IT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Fetching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Per effettuare chiamate HTTP si usa </a:t>
            </a:r>
            <a:r>
              <a:rPr lang="it-IT" dirty="0" err="1" smtClean="0"/>
              <a:t>HttpClient</a:t>
            </a:r>
            <a:endParaRPr lang="it-I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852936"/>
            <a:ext cx="532447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4365104"/>
            <a:ext cx="50482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5157192"/>
            <a:ext cx="32289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 smtClean="0"/>
              <a:t>Bootstrapping</a:t>
            </a:r>
            <a:r>
              <a:rPr lang="it-IT" dirty="0" smtClean="0"/>
              <a:t> di Applicazione</a:t>
            </a:r>
            <a:endParaRPr lang="it-IT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115616" y="2708920"/>
            <a:ext cx="7351026" cy="1570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Gestione dello </a:t>
            </a:r>
            <a:r>
              <a:rPr lang="it-IT" dirty="0" err="1" smtClean="0"/>
              <a:t>Store</a:t>
            </a:r>
            <a:endParaRPr lang="it-IT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Concetto di </a:t>
            </a:r>
            <a:r>
              <a:rPr lang="it-IT" dirty="0" err="1" smtClean="0"/>
              <a:t>Store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Un’applicazione </a:t>
            </a:r>
            <a:r>
              <a:rPr lang="it-IT" dirty="0" err="1" smtClean="0"/>
              <a:t>enterprise</a:t>
            </a:r>
            <a:r>
              <a:rPr lang="it-IT" dirty="0" smtClean="0"/>
              <a:t> ha spesso bisogno di condividere delle informazioni di stato tra più componenti</a:t>
            </a:r>
          </a:p>
          <a:p>
            <a:pPr lvl="1"/>
            <a:r>
              <a:rPr lang="it-IT" dirty="0" smtClean="0"/>
              <a:t>Lo </a:t>
            </a:r>
            <a:r>
              <a:rPr lang="it-IT" dirty="0" err="1" smtClean="0"/>
              <a:t>store</a:t>
            </a:r>
            <a:r>
              <a:rPr lang="it-IT" dirty="0" smtClean="0"/>
              <a:t> è un concetto che consente di isolare la gestione dello stato e centralizzarla</a:t>
            </a:r>
          </a:p>
          <a:p>
            <a:pPr lvl="1"/>
            <a:r>
              <a:rPr lang="it-IT" dirty="0" smtClean="0"/>
              <a:t>Viene implementato attraverso librerie popolari:</a:t>
            </a:r>
          </a:p>
          <a:p>
            <a:pPr lvl="2"/>
            <a:r>
              <a:rPr lang="it-IT" dirty="0" err="1" smtClean="0">
                <a:solidFill>
                  <a:srgbClr val="92D050"/>
                </a:solidFill>
              </a:rPr>
              <a:t>NgRx</a:t>
            </a:r>
            <a:endParaRPr lang="it-IT" dirty="0" smtClean="0">
              <a:solidFill>
                <a:srgbClr val="92D050"/>
              </a:solidFill>
            </a:endParaRPr>
          </a:p>
          <a:p>
            <a:pPr lvl="2"/>
            <a:r>
              <a:rPr lang="it-IT" dirty="0" err="1" smtClean="0">
                <a:solidFill>
                  <a:srgbClr val="92D050"/>
                </a:solidFill>
              </a:rPr>
              <a:t>Akita</a:t>
            </a:r>
            <a:endParaRPr lang="it-IT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Componenti principali</a:t>
            </a:r>
            <a:r>
              <a:rPr lang="it-IT" dirty="0" smtClean="0"/>
              <a:t>:</a:t>
            </a:r>
          </a:p>
          <a:p>
            <a:pPr lvl="1"/>
            <a:r>
              <a:rPr lang="it-IT" b="1" dirty="0" err="1" smtClean="0">
                <a:solidFill>
                  <a:srgbClr val="92D050"/>
                </a:solidFill>
              </a:rPr>
              <a:t>Store</a:t>
            </a:r>
            <a:endParaRPr lang="it-IT" b="1" dirty="0" smtClean="0">
              <a:solidFill>
                <a:srgbClr val="92D050"/>
              </a:solidFill>
            </a:endParaRPr>
          </a:p>
          <a:p>
            <a:pPr lvl="2"/>
            <a:r>
              <a:rPr lang="it-IT" dirty="0" smtClean="0"/>
              <a:t>Stato globale</a:t>
            </a:r>
            <a:endParaRPr lang="it-IT" dirty="0" smtClean="0"/>
          </a:p>
          <a:p>
            <a:pPr lvl="1"/>
            <a:r>
              <a:rPr lang="it-IT" b="1" dirty="0" err="1" smtClean="0">
                <a:solidFill>
                  <a:srgbClr val="92D050"/>
                </a:solidFill>
              </a:rPr>
              <a:t>Actions</a:t>
            </a:r>
            <a:endParaRPr lang="it-IT" b="1" dirty="0" smtClean="0">
              <a:solidFill>
                <a:srgbClr val="92D050"/>
              </a:solidFill>
            </a:endParaRPr>
          </a:p>
          <a:p>
            <a:pPr lvl="2"/>
            <a:r>
              <a:rPr lang="it-IT" dirty="0" smtClean="0"/>
              <a:t>Eventi </a:t>
            </a:r>
            <a:r>
              <a:rPr lang="it-IT" dirty="0" smtClean="0"/>
              <a:t>che modificano lo </a:t>
            </a:r>
            <a:r>
              <a:rPr lang="it-IT" dirty="0" smtClean="0"/>
              <a:t>stato</a:t>
            </a:r>
            <a:endParaRPr lang="it-IT" dirty="0" smtClean="0"/>
          </a:p>
          <a:p>
            <a:pPr lvl="1"/>
            <a:r>
              <a:rPr lang="it-IT" b="1" dirty="0" err="1" smtClean="0">
                <a:solidFill>
                  <a:srgbClr val="92D050"/>
                </a:solidFill>
              </a:rPr>
              <a:t>Reducers</a:t>
            </a:r>
            <a:endParaRPr lang="it-IT" b="1" dirty="0" smtClean="0">
              <a:solidFill>
                <a:srgbClr val="92D050"/>
              </a:solidFill>
            </a:endParaRPr>
          </a:p>
          <a:p>
            <a:pPr lvl="2"/>
            <a:r>
              <a:rPr lang="it-IT" dirty="0" smtClean="0"/>
              <a:t>Funzioni </a:t>
            </a:r>
            <a:r>
              <a:rPr lang="it-IT" dirty="0" smtClean="0"/>
              <a:t>che gestiscono le </a:t>
            </a:r>
            <a:r>
              <a:rPr lang="it-IT" dirty="0" smtClean="0"/>
              <a:t>azioni</a:t>
            </a:r>
            <a:endParaRPr lang="it-IT" dirty="0" smtClean="0"/>
          </a:p>
          <a:p>
            <a:pPr lvl="1"/>
            <a:r>
              <a:rPr lang="it-IT" b="1" dirty="0" err="1" smtClean="0">
                <a:solidFill>
                  <a:srgbClr val="92D050"/>
                </a:solidFill>
              </a:rPr>
              <a:t>Effects</a:t>
            </a:r>
            <a:endParaRPr lang="it-IT" b="1" dirty="0" smtClean="0">
              <a:solidFill>
                <a:srgbClr val="92D050"/>
              </a:solidFill>
            </a:endParaRPr>
          </a:p>
          <a:p>
            <a:pPr lvl="2"/>
            <a:r>
              <a:rPr lang="it-IT" dirty="0" smtClean="0"/>
              <a:t>Gestione </a:t>
            </a:r>
            <a:r>
              <a:rPr lang="it-IT" dirty="0" smtClean="0"/>
              <a:t>di side </a:t>
            </a:r>
            <a:r>
              <a:rPr lang="it-IT" dirty="0" err="1" smtClean="0"/>
              <a:t>effects</a:t>
            </a:r>
            <a:r>
              <a:rPr lang="it-IT" dirty="0" smtClean="0"/>
              <a:t> (es. chiamate HTTP</a:t>
            </a:r>
            <a:r>
              <a:rPr lang="it-IT" dirty="0" smtClean="0"/>
              <a:t>)</a:t>
            </a:r>
            <a:endParaRPr lang="it-IT" dirty="0" smtClean="0"/>
          </a:p>
          <a:p>
            <a:endParaRPr lang="it-IT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Creazione dello </a:t>
            </a:r>
            <a:r>
              <a:rPr lang="it-IT" dirty="0" err="1" smtClean="0"/>
              <a:t>Store</a:t>
            </a:r>
            <a:endParaRPr lang="it-IT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72816"/>
            <a:ext cx="7314568" cy="384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492896"/>
            <a:ext cx="5838006" cy="3608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Azioni e </a:t>
            </a:r>
            <a:r>
              <a:rPr lang="it-IT" dirty="0" err="1" smtClean="0"/>
              <a:t>Reducers</a:t>
            </a:r>
            <a:endParaRPr lang="it-IT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16832"/>
            <a:ext cx="6770306" cy="127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861048"/>
            <a:ext cx="7030278" cy="246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Effects</a:t>
            </a:r>
            <a:endParaRPr lang="it-IT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356792" y="1665622"/>
            <a:ext cx="6887616" cy="480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Utilizzo dello </a:t>
            </a:r>
            <a:r>
              <a:rPr lang="it-IT" dirty="0" err="1" smtClean="0"/>
              <a:t>Store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Dispatch</a:t>
            </a:r>
            <a:r>
              <a:rPr lang="it-IT" dirty="0" smtClean="0"/>
              <a:t> di azioni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Accesso ai dati dello </a:t>
            </a:r>
            <a:r>
              <a:rPr lang="it-IT" dirty="0" err="1" smtClean="0"/>
              <a:t>store</a:t>
            </a:r>
            <a:endParaRPr lang="it-IT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348880"/>
            <a:ext cx="497983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4581128"/>
            <a:ext cx="547260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Grazie per l’attenzione</a:t>
            </a:r>
            <a:endParaRPr lang="it-IT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Applicazione di Base</a:t>
            </a:r>
            <a:endParaRPr lang="it-IT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72816"/>
            <a:ext cx="1797031" cy="1033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2996952"/>
            <a:ext cx="5883262" cy="305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466</TotalTime>
  <Words>1529</Words>
  <Application>Microsoft Office PowerPoint</Application>
  <PresentationFormat>Presentazione su schermo (4:3)</PresentationFormat>
  <Paragraphs>439</Paragraphs>
  <Slides>87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87</vt:i4>
      </vt:variant>
    </vt:vector>
  </HeadingPairs>
  <TitlesOfParts>
    <vt:vector size="88" baseType="lpstr">
      <vt:lpstr>Metro</vt:lpstr>
      <vt:lpstr>Angular</vt:lpstr>
      <vt:lpstr>Cos’è Angular</vt:lpstr>
      <vt:lpstr>Architettura</vt:lpstr>
      <vt:lpstr>Differenze con Altri Framework</vt:lpstr>
      <vt:lpstr>Ambiente di Sviluppo</vt:lpstr>
      <vt:lpstr>Angular CLI</vt:lpstr>
      <vt:lpstr>Moduli in Angular</vt:lpstr>
      <vt:lpstr>Bootstrapping di Applicazione</vt:lpstr>
      <vt:lpstr>Applicazione di Base</vt:lpstr>
      <vt:lpstr>Pattern Utilizzati in Angular</vt:lpstr>
      <vt:lpstr>Pattern Utilizzati in Angular</vt:lpstr>
      <vt:lpstr>Model-View-Controller (MVC)</vt:lpstr>
      <vt:lpstr>Component-Based Architecture</vt:lpstr>
      <vt:lpstr>Dependency Injection</vt:lpstr>
      <vt:lpstr>Esempio di DI</vt:lpstr>
      <vt:lpstr>Reactive Programming</vt:lpstr>
      <vt:lpstr>Unidirectional Data Flow</vt:lpstr>
      <vt:lpstr>Change Detection</vt:lpstr>
      <vt:lpstr>Componenti</vt:lpstr>
      <vt:lpstr>Introduzione ai Componenti</vt:lpstr>
      <vt:lpstr>Creazione di un Componente</vt:lpstr>
      <vt:lpstr>Template e Interpolazione</vt:lpstr>
      <vt:lpstr>Interpolazione</vt:lpstr>
      <vt:lpstr>Interpolazione</vt:lpstr>
      <vt:lpstr>Interpolazione</vt:lpstr>
      <vt:lpstr>Interpolazione</vt:lpstr>
      <vt:lpstr>Interpolazione</vt:lpstr>
      <vt:lpstr>Interpolazione</vt:lpstr>
      <vt:lpstr>Interpolazione</vt:lpstr>
      <vt:lpstr>Interpolazione</vt:lpstr>
      <vt:lpstr>Interpolazione</vt:lpstr>
      <vt:lpstr>Data Binding</vt:lpstr>
      <vt:lpstr>Data Binding</vt:lpstr>
      <vt:lpstr>Data Binding</vt:lpstr>
      <vt:lpstr>Data Binding</vt:lpstr>
      <vt:lpstr>Data Binding</vt:lpstr>
      <vt:lpstr>Data Binding</vt:lpstr>
      <vt:lpstr>Data Binding</vt:lpstr>
      <vt:lpstr>Data Binding</vt:lpstr>
      <vt:lpstr>Data Binding</vt:lpstr>
      <vt:lpstr>Data Binding</vt:lpstr>
      <vt:lpstr>Data Binding</vt:lpstr>
      <vt:lpstr>Input e Output</vt:lpstr>
      <vt:lpstr>Input e Output</vt:lpstr>
      <vt:lpstr>Input e Output</vt:lpstr>
      <vt:lpstr>Input e Output</vt:lpstr>
      <vt:lpstr>Input e Output</vt:lpstr>
      <vt:lpstr>Input e Output</vt:lpstr>
      <vt:lpstr>Best Practices</vt:lpstr>
      <vt:lpstr>Ciclo di Vita di un Componente</vt:lpstr>
      <vt:lpstr>Ciclo di Vita di un Componente</vt:lpstr>
      <vt:lpstr>ViewChild e ContentChild</vt:lpstr>
      <vt:lpstr>ViewChild</vt:lpstr>
      <vt:lpstr>ViewChild</vt:lpstr>
      <vt:lpstr>ViewChild con ChildComponent </vt:lpstr>
      <vt:lpstr>ViewChild con Direttive</vt:lpstr>
      <vt:lpstr>ContentChild</vt:lpstr>
      <vt:lpstr>ContentChild</vt:lpstr>
      <vt:lpstr>ViewChild e ContentChild</vt:lpstr>
      <vt:lpstr>Best Practices</vt:lpstr>
      <vt:lpstr>Stili e CSS</vt:lpstr>
      <vt:lpstr>Direttive</vt:lpstr>
      <vt:lpstr>Direttive</vt:lpstr>
      <vt:lpstr>Direttive Strutturali</vt:lpstr>
      <vt:lpstr>Direttive Attributive</vt:lpstr>
      <vt:lpstr>Direttive Personalizzate</vt:lpstr>
      <vt:lpstr>Pipe</vt:lpstr>
      <vt:lpstr>Pipe</vt:lpstr>
      <vt:lpstr>Pipe Personalizzate</vt:lpstr>
      <vt:lpstr>Observable e RxJS</vt:lpstr>
      <vt:lpstr>Introduzione agli Observable</vt:lpstr>
      <vt:lpstr>Creazione di Observable</vt:lpstr>
      <vt:lpstr>Sottoscrizione e Gestione di Errori</vt:lpstr>
      <vt:lpstr>Servizi</vt:lpstr>
      <vt:lpstr>Introduzione ai Servizi</vt:lpstr>
      <vt:lpstr>Creazione di Servizi</vt:lpstr>
      <vt:lpstr>Utilizzo di Servizi</vt:lpstr>
      <vt:lpstr>Fetching</vt:lpstr>
      <vt:lpstr>Fetching</vt:lpstr>
      <vt:lpstr>Gestione dello Store</vt:lpstr>
      <vt:lpstr>Concetto di Store</vt:lpstr>
      <vt:lpstr>NgRx</vt:lpstr>
      <vt:lpstr>Creazione dello Store</vt:lpstr>
      <vt:lpstr>Azioni e Reducers</vt:lpstr>
      <vt:lpstr>Effects</vt:lpstr>
      <vt:lpstr>Utilizzo dello Store</vt:lpstr>
      <vt:lpstr>Grazie per l’attenzione</vt:lpstr>
    </vt:vector>
  </TitlesOfParts>
  <Company>EnnErrE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Nello Rizzo</dc:creator>
  <cp:lastModifiedBy>Nello Rizzo</cp:lastModifiedBy>
  <cp:revision>21</cp:revision>
  <dcterms:created xsi:type="dcterms:W3CDTF">2025-03-22T14:30:31Z</dcterms:created>
  <dcterms:modified xsi:type="dcterms:W3CDTF">2025-03-23T14:37:39Z</dcterms:modified>
</cp:coreProperties>
</file>