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5" r:id="rId3"/>
    <p:sldId id="257" r:id="rId4"/>
    <p:sldId id="258" r:id="rId5"/>
    <p:sldId id="261" r:id="rId6"/>
    <p:sldId id="262" r:id="rId7"/>
    <p:sldId id="263" r:id="rId8"/>
    <p:sldId id="274" r:id="rId9"/>
    <p:sldId id="273" r:id="rId10"/>
    <p:sldId id="287" r:id="rId11"/>
    <p:sldId id="286" r:id="rId12"/>
    <p:sldId id="288"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81" d="100"/>
          <a:sy n="81" d="100"/>
        </p:scale>
        <p:origin x="91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4A1220-84D6-40CF-87F9-875D6D43C7BE}"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4A1220-84D6-40CF-87F9-875D6D43C7BE}"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4A1220-84D6-40CF-87F9-875D6D43C7BE}"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4A1220-84D6-40CF-87F9-875D6D43C7BE}"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A1220-84D6-40CF-87F9-875D6D43C7BE}"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4A1220-84D6-40CF-87F9-875D6D43C7BE}"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4A1220-84D6-40CF-87F9-875D6D43C7BE}"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4A1220-84D6-40CF-87F9-875D6D43C7BE}"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A1220-84D6-40CF-87F9-875D6D43C7BE}"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A1220-84D6-40CF-87F9-875D6D43C7BE}"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A1220-84D6-40CF-87F9-875D6D43C7BE}"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F8BF4-EB3E-4F3C-8B1B-5A050C6E10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A1220-84D6-40CF-87F9-875D6D43C7BE}" type="datetimeFigureOut">
              <a:rPr lang="en-US" smtClean="0"/>
              <a:pPr/>
              <a:t>3/28/2022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F8BF4-EB3E-4F3C-8B1B-5A050C6E10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hatsApp Image 2022-03-25 at 11.47.49 AM.jpeg"/>
          <p:cNvPicPr>
            <a:picLocks noChangeAspect="1"/>
          </p:cNvPicPr>
          <p:nvPr/>
        </p:nvPicPr>
        <p:blipFill>
          <a:blip r:embed="rId2"/>
          <a:stretch>
            <a:fillRect/>
          </a:stretch>
        </p:blipFill>
        <p:spPr>
          <a:xfrm>
            <a:off x="0" y="-20320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7.jpeg"/>
          <p:cNvPicPr/>
          <p:nvPr/>
        </p:nvPicPr>
        <p:blipFill>
          <a:blip r:embed="rId2" cstate="print"/>
          <a:stretch>
            <a:fillRect/>
          </a:stretch>
        </p:blipFill>
        <p:spPr>
          <a:xfrm>
            <a:off x="607191" y="188640"/>
            <a:ext cx="3857652" cy="2583119"/>
          </a:xfrm>
          <a:prstGeom prst="rect">
            <a:avLst/>
          </a:prstGeom>
        </p:spPr>
      </p:pic>
      <p:pic>
        <p:nvPicPr>
          <p:cNvPr id="6" name="image18.jpeg"/>
          <p:cNvPicPr/>
          <p:nvPr/>
        </p:nvPicPr>
        <p:blipFill>
          <a:blip r:embed="rId3" cstate="print"/>
          <a:stretch>
            <a:fillRect/>
          </a:stretch>
        </p:blipFill>
        <p:spPr>
          <a:xfrm>
            <a:off x="571472" y="3286124"/>
            <a:ext cx="3929090" cy="2771783"/>
          </a:xfrm>
          <a:prstGeom prst="rect">
            <a:avLst/>
          </a:prstGeom>
        </p:spPr>
      </p:pic>
      <p:pic>
        <p:nvPicPr>
          <p:cNvPr id="7" name="image19.jpeg"/>
          <p:cNvPicPr/>
          <p:nvPr/>
        </p:nvPicPr>
        <p:blipFill>
          <a:blip r:embed="rId4" cstate="print"/>
          <a:stretch>
            <a:fillRect/>
          </a:stretch>
        </p:blipFill>
        <p:spPr>
          <a:xfrm>
            <a:off x="4679159" y="188640"/>
            <a:ext cx="4000528" cy="2583118"/>
          </a:xfrm>
          <a:prstGeom prst="rect">
            <a:avLst/>
          </a:prstGeom>
        </p:spPr>
      </p:pic>
      <p:sp>
        <p:nvSpPr>
          <p:cNvPr id="9" name="TextBox 8"/>
          <p:cNvSpPr txBox="1"/>
          <p:nvPr/>
        </p:nvSpPr>
        <p:spPr>
          <a:xfrm>
            <a:off x="1475656" y="2786995"/>
            <a:ext cx="1697196" cy="369332"/>
          </a:xfrm>
          <a:prstGeom prst="rect">
            <a:avLst/>
          </a:prstGeom>
          <a:noFill/>
        </p:spPr>
        <p:txBody>
          <a:bodyPr wrap="none" rtlCol="0">
            <a:spAutoFit/>
          </a:bodyPr>
          <a:lstStyle/>
          <a:p>
            <a:r>
              <a:rPr lang="en-US" dirty="0"/>
              <a:t>Restaurant Page</a:t>
            </a:r>
          </a:p>
        </p:txBody>
      </p:sp>
      <p:sp>
        <p:nvSpPr>
          <p:cNvPr id="10" name="TextBox 9"/>
          <p:cNvSpPr txBox="1"/>
          <p:nvPr/>
        </p:nvSpPr>
        <p:spPr>
          <a:xfrm>
            <a:off x="1857356" y="6143644"/>
            <a:ext cx="1117165" cy="369332"/>
          </a:xfrm>
          <a:prstGeom prst="rect">
            <a:avLst/>
          </a:prstGeom>
          <a:noFill/>
        </p:spPr>
        <p:txBody>
          <a:bodyPr wrap="none" rtlCol="0">
            <a:spAutoFit/>
          </a:bodyPr>
          <a:lstStyle/>
          <a:p>
            <a:r>
              <a:rPr lang="en-US" dirty="0"/>
              <a:t>User Page</a:t>
            </a:r>
          </a:p>
        </p:txBody>
      </p:sp>
      <p:sp>
        <p:nvSpPr>
          <p:cNvPr id="11" name="TextBox 10"/>
          <p:cNvSpPr txBox="1"/>
          <p:nvPr/>
        </p:nvSpPr>
        <p:spPr>
          <a:xfrm>
            <a:off x="5959482" y="2771759"/>
            <a:ext cx="1439881" cy="369332"/>
          </a:xfrm>
          <a:prstGeom prst="rect">
            <a:avLst/>
          </a:prstGeom>
          <a:noFill/>
        </p:spPr>
        <p:txBody>
          <a:bodyPr wrap="none" rtlCol="0">
            <a:spAutoFit/>
          </a:bodyPr>
          <a:lstStyle/>
          <a:p>
            <a:r>
              <a:rPr lang="en-US" dirty="0"/>
              <a:t>Register Page</a:t>
            </a:r>
          </a:p>
        </p:txBody>
      </p:sp>
      <p:pic>
        <p:nvPicPr>
          <p:cNvPr id="12" name="image12.jpeg">
            <a:extLst>
              <a:ext uri="{FF2B5EF4-FFF2-40B4-BE49-F238E27FC236}">
                <a16:creationId xmlns:a16="http://schemas.microsoft.com/office/drawing/2014/main" id="{BDFF3D1D-C27D-40DC-98A8-0FCC10149849}"/>
              </a:ext>
            </a:extLst>
          </p:cNvPr>
          <p:cNvPicPr/>
          <p:nvPr/>
        </p:nvPicPr>
        <p:blipFill>
          <a:blip r:embed="rId5" cstate="print"/>
          <a:stretch>
            <a:fillRect/>
          </a:stretch>
        </p:blipFill>
        <p:spPr>
          <a:xfrm>
            <a:off x="4788024" y="3377564"/>
            <a:ext cx="4087819" cy="2766080"/>
          </a:xfrm>
          <a:prstGeom prst="rect">
            <a:avLst/>
          </a:prstGeom>
        </p:spPr>
      </p:pic>
      <p:sp>
        <p:nvSpPr>
          <p:cNvPr id="13" name="TextBox 12">
            <a:extLst>
              <a:ext uri="{FF2B5EF4-FFF2-40B4-BE49-F238E27FC236}">
                <a16:creationId xmlns:a16="http://schemas.microsoft.com/office/drawing/2014/main" id="{88CB605C-0872-42FE-98AF-E4EF07571BDD}"/>
              </a:ext>
            </a:extLst>
          </p:cNvPr>
          <p:cNvSpPr txBox="1"/>
          <p:nvPr/>
        </p:nvSpPr>
        <p:spPr>
          <a:xfrm>
            <a:off x="6300192" y="6143644"/>
            <a:ext cx="1301447" cy="369332"/>
          </a:xfrm>
          <a:prstGeom prst="rect">
            <a:avLst/>
          </a:prstGeom>
          <a:noFill/>
        </p:spPr>
        <p:txBody>
          <a:bodyPr wrap="none" rtlCol="0">
            <a:spAutoFit/>
          </a:bodyPr>
          <a:lstStyle/>
          <a:p>
            <a:r>
              <a:rPr lang="en-US" dirty="0"/>
              <a:t>All Products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3.jpeg"/>
          <p:cNvPicPr/>
          <p:nvPr/>
        </p:nvPicPr>
        <p:blipFill>
          <a:blip r:embed="rId2" cstate="print"/>
          <a:stretch>
            <a:fillRect/>
          </a:stretch>
        </p:blipFill>
        <p:spPr>
          <a:xfrm>
            <a:off x="558077" y="214290"/>
            <a:ext cx="4085361" cy="2786082"/>
          </a:xfrm>
          <a:prstGeom prst="rect">
            <a:avLst/>
          </a:prstGeom>
        </p:spPr>
      </p:pic>
      <p:sp>
        <p:nvSpPr>
          <p:cNvPr id="10" name="TextBox 9"/>
          <p:cNvSpPr txBox="1"/>
          <p:nvPr/>
        </p:nvSpPr>
        <p:spPr>
          <a:xfrm>
            <a:off x="1619672" y="3034900"/>
            <a:ext cx="1559529" cy="369332"/>
          </a:xfrm>
          <a:prstGeom prst="rect">
            <a:avLst/>
          </a:prstGeom>
          <a:noFill/>
        </p:spPr>
        <p:txBody>
          <a:bodyPr wrap="none" rtlCol="0">
            <a:spAutoFit/>
          </a:bodyPr>
          <a:lstStyle/>
          <a:p>
            <a:r>
              <a:rPr lang="en-US" dirty="0"/>
              <a:t>Indian Product</a:t>
            </a:r>
          </a:p>
        </p:txBody>
      </p:sp>
      <p:pic>
        <p:nvPicPr>
          <p:cNvPr id="20" name="Picture 19">
            <a:extLst>
              <a:ext uri="{FF2B5EF4-FFF2-40B4-BE49-F238E27FC236}">
                <a16:creationId xmlns:a16="http://schemas.microsoft.com/office/drawing/2014/main" id="{80DB3C4A-C600-4B18-8F0F-DEE2D7937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472" y="214290"/>
            <a:ext cx="4393528" cy="2710654"/>
          </a:xfrm>
          <a:prstGeom prst="rect">
            <a:avLst/>
          </a:prstGeom>
        </p:spPr>
      </p:pic>
      <p:sp>
        <p:nvSpPr>
          <p:cNvPr id="21" name="TextBox 20">
            <a:extLst>
              <a:ext uri="{FF2B5EF4-FFF2-40B4-BE49-F238E27FC236}">
                <a16:creationId xmlns:a16="http://schemas.microsoft.com/office/drawing/2014/main" id="{2C20225C-B99E-4F83-B39F-F3710C7E2912}"/>
              </a:ext>
            </a:extLst>
          </p:cNvPr>
          <p:cNvSpPr txBox="1"/>
          <p:nvPr/>
        </p:nvSpPr>
        <p:spPr>
          <a:xfrm>
            <a:off x="5220072" y="3034901"/>
            <a:ext cx="3528392" cy="369332"/>
          </a:xfrm>
          <a:prstGeom prst="rect">
            <a:avLst/>
          </a:prstGeom>
          <a:noFill/>
        </p:spPr>
        <p:txBody>
          <a:bodyPr wrap="square" rtlCol="0">
            <a:spAutoFit/>
          </a:bodyPr>
          <a:lstStyle/>
          <a:p>
            <a:r>
              <a:rPr lang="en-IN" dirty="0"/>
              <a:t>After adding products to cart</a:t>
            </a:r>
          </a:p>
        </p:txBody>
      </p:sp>
      <p:pic>
        <p:nvPicPr>
          <p:cNvPr id="23" name="Picture 22">
            <a:extLst>
              <a:ext uri="{FF2B5EF4-FFF2-40B4-BE49-F238E27FC236}">
                <a16:creationId xmlns:a16="http://schemas.microsoft.com/office/drawing/2014/main" id="{C9F4D3AB-41C5-404A-BB70-2D866C3F12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77" y="3430448"/>
            <a:ext cx="4085362" cy="2786082"/>
          </a:xfrm>
          <a:prstGeom prst="rect">
            <a:avLst/>
          </a:prstGeom>
        </p:spPr>
      </p:pic>
      <p:pic>
        <p:nvPicPr>
          <p:cNvPr id="25" name="Picture 24">
            <a:extLst>
              <a:ext uri="{FF2B5EF4-FFF2-40B4-BE49-F238E27FC236}">
                <a16:creationId xmlns:a16="http://schemas.microsoft.com/office/drawing/2014/main" id="{06B315CA-02D2-439E-83B8-15EA991D69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2304" y="3404232"/>
            <a:ext cx="3923928" cy="2786082"/>
          </a:xfrm>
          <a:prstGeom prst="rect">
            <a:avLst/>
          </a:prstGeom>
        </p:spPr>
      </p:pic>
      <p:sp>
        <p:nvSpPr>
          <p:cNvPr id="26" name="TextBox 25">
            <a:extLst>
              <a:ext uri="{FF2B5EF4-FFF2-40B4-BE49-F238E27FC236}">
                <a16:creationId xmlns:a16="http://schemas.microsoft.com/office/drawing/2014/main" id="{705941AF-7E30-43DE-B546-4365608374C4}"/>
              </a:ext>
            </a:extLst>
          </p:cNvPr>
          <p:cNvSpPr txBox="1"/>
          <p:nvPr/>
        </p:nvSpPr>
        <p:spPr>
          <a:xfrm>
            <a:off x="1525163" y="6309320"/>
            <a:ext cx="2110733" cy="369332"/>
          </a:xfrm>
          <a:prstGeom prst="rect">
            <a:avLst/>
          </a:prstGeom>
          <a:noFill/>
        </p:spPr>
        <p:txBody>
          <a:bodyPr wrap="square" rtlCol="0">
            <a:spAutoFit/>
          </a:bodyPr>
          <a:lstStyle/>
          <a:p>
            <a:r>
              <a:rPr lang="en-IN" dirty="0"/>
              <a:t>Card details </a:t>
            </a:r>
          </a:p>
        </p:txBody>
      </p:sp>
      <p:sp>
        <p:nvSpPr>
          <p:cNvPr id="27" name="TextBox 26">
            <a:extLst>
              <a:ext uri="{FF2B5EF4-FFF2-40B4-BE49-F238E27FC236}">
                <a16:creationId xmlns:a16="http://schemas.microsoft.com/office/drawing/2014/main" id="{5DACB7AD-45CA-4325-BE9D-351EB2375E2F}"/>
              </a:ext>
            </a:extLst>
          </p:cNvPr>
          <p:cNvSpPr txBox="1"/>
          <p:nvPr/>
        </p:nvSpPr>
        <p:spPr>
          <a:xfrm>
            <a:off x="5292080" y="6309320"/>
            <a:ext cx="3312368" cy="369332"/>
          </a:xfrm>
          <a:prstGeom prst="rect">
            <a:avLst/>
          </a:prstGeom>
          <a:noFill/>
        </p:spPr>
        <p:txBody>
          <a:bodyPr wrap="square" rtlCol="0">
            <a:spAutoFit/>
          </a:bodyPr>
          <a:lstStyle/>
          <a:p>
            <a:r>
              <a:rPr lang="en-IN" dirty="0"/>
              <a:t>After payment order </a:t>
            </a:r>
            <a:r>
              <a:rPr lang="en-IN" dirty="0" err="1"/>
              <a:t>cofirmed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0.jpeg"/>
          <p:cNvPicPr/>
          <p:nvPr/>
        </p:nvPicPr>
        <p:blipFill>
          <a:blip r:embed="rId2" cstate="print"/>
          <a:stretch>
            <a:fillRect/>
          </a:stretch>
        </p:blipFill>
        <p:spPr>
          <a:xfrm>
            <a:off x="395536" y="3429000"/>
            <a:ext cx="4392488" cy="2664296"/>
          </a:xfrm>
          <a:prstGeom prst="rect">
            <a:avLst/>
          </a:prstGeom>
        </p:spPr>
      </p:pic>
      <p:sp>
        <p:nvSpPr>
          <p:cNvPr id="6" name="TextBox 5"/>
          <p:cNvSpPr txBox="1"/>
          <p:nvPr/>
        </p:nvSpPr>
        <p:spPr>
          <a:xfrm>
            <a:off x="1043608" y="6237312"/>
            <a:ext cx="2541850" cy="369332"/>
          </a:xfrm>
          <a:prstGeom prst="rect">
            <a:avLst/>
          </a:prstGeom>
          <a:noFill/>
        </p:spPr>
        <p:txBody>
          <a:bodyPr wrap="none" rtlCol="0">
            <a:spAutoFit/>
          </a:bodyPr>
          <a:lstStyle/>
          <a:p>
            <a:r>
              <a:rPr lang="en-US" dirty="0"/>
              <a:t>Admin can add a product</a:t>
            </a:r>
          </a:p>
        </p:txBody>
      </p:sp>
      <p:sp>
        <p:nvSpPr>
          <p:cNvPr id="7" name="TextBox 6"/>
          <p:cNvSpPr txBox="1"/>
          <p:nvPr/>
        </p:nvSpPr>
        <p:spPr>
          <a:xfrm>
            <a:off x="5195094" y="2928934"/>
            <a:ext cx="3764850" cy="369332"/>
          </a:xfrm>
          <a:prstGeom prst="rect">
            <a:avLst/>
          </a:prstGeom>
          <a:noFill/>
        </p:spPr>
        <p:txBody>
          <a:bodyPr wrap="square" rtlCol="0">
            <a:spAutoFit/>
          </a:bodyPr>
          <a:lstStyle/>
          <a:p>
            <a:r>
              <a:rPr lang="en-US" dirty="0"/>
              <a:t>Admin Managing the customers</a:t>
            </a:r>
          </a:p>
        </p:txBody>
      </p:sp>
      <p:pic>
        <p:nvPicPr>
          <p:cNvPr id="3" name="Picture 2">
            <a:extLst>
              <a:ext uri="{FF2B5EF4-FFF2-40B4-BE49-F238E27FC236}">
                <a16:creationId xmlns:a16="http://schemas.microsoft.com/office/drawing/2014/main" id="{FF8489B0-3713-49FA-A1D2-2BB7305F52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5093" y="3429000"/>
            <a:ext cx="3626736" cy="2664296"/>
          </a:xfrm>
          <a:prstGeom prst="rect">
            <a:avLst/>
          </a:prstGeom>
        </p:spPr>
      </p:pic>
      <p:pic>
        <p:nvPicPr>
          <p:cNvPr id="9" name="Picture 8">
            <a:extLst>
              <a:ext uri="{FF2B5EF4-FFF2-40B4-BE49-F238E27FC236}">
                <a16:creationId xmlns:a16="http://schemas.microsoft.com/office/drawing/2014/main" id="{6018C78F-5E5B-4FA4-8B10-91990D22F5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0426" y="322436"/>
            <a:ext cx="4056070" cy="2487618"/>
          </a:xfrm>
          <a:prstGeom prst="rect">
            <a:avLst/>
          </a:prstGeom>
        </p:spPr>
      </p:pic>
      <p:sp>
        <p:nvSpPr>
          <p:cNvPr id="10" name="TextBox 9">
            <a:extLst>
              <a:ext uri="{FF2B5EF4-FFF2-40B4-BE49-F238E27FC236}">
                <a16:creationId xmlns:a16="http://schemas.microsoft.com/office/drawing/2014/main" id="{031141DD-3DC1-4C03-8C2E-BDC28843765B}"/>
              </a:ext>
            </a:extLst>
          </p:cNvPr>
          <p:cNvSpPr txBox="1"/>
          <p:nvPr/>
        </p:nvSpPr>
        <p:spPr>
          <a:xfrm>
            <a:off x="5652120" y="6237312"/>
            <a:ext cx="2952328" cy="369332"/>
          </a:xfrm>
          <a:prstGeom prst="rect">
            <a:avLst/>
          </a:prstGeom>
          <a:noFill/>
        </p:spPr>
        <p:txBody>
          <a:bodyPr wrap="square" rtlCol="0">
            <a:spAutoFit/>
          </a:bodyPr>
          <a:lstStyle/>
          <a:p>
            <a:r>
              <a:rPr lang="en-IN" dirty="0"/>
              <a:t>Admin managing the users</a:t>
            </a:r>
          </a:p>
        </p:txBody>
      </p:sp>
      <p:pic>
        <p:nvPicPr>
          <p:cNvPr id="11" name="image16.jpeg">
            <a:extLst>
              <a:ext uri="{FF2B5EF4-FFF2-40B4-BE49-F238E27FC236}">
                <a16:creationId xmlns:a16="http://schemas.microsoft.com/office/drawing/2014/main" id="{E6A2D7BF-BB06-492B-A0B8-DCE0DCA23EB0}"/>
              </a:ext>
            </a:extLst>
          </p:cNvPr>
          <p:cNvPicPr/>
          <p:nvPr/>
        </p:nvPicPr>
        <p:blipFill>
          <a:blip r:embed="rId5" cstate="print"/>
          <a:stretch>
            <a:fillRect/>
          </a:stretch>
        </p:blipFill>
        <p:spPr>
          <a:xfrm>
            <a:off x="571472" y="357166"/>
            <a:ext cx="3929090" cy="2495556"/>
          </a:xfrm>
          <a:prstGeom prst="rect">
            <a:avLst/>
          </a:prstGeom>
        </p:spPr>
      </p:pic>
      <p:pic>
        <p:nvPicPr>
          <p:cNvPr id="12" name="Picture 11">
            <a:extLst>
              <a:ext uri="{FF2B5EF4-FFF2-40B4-BE49-F238E27FC236}">
                <a16:creationId xmlns:a16="http://schemas.microsoft.com/office/drawing/2014/main" id="{0B312A65-ED05-41B4-8118-219B545CA6C0}"/>
              </a:ext>
            </a:extLst>
          </p:cNvPr>
          <p:cNvPicPr>
            <a:picLocks noChangeAspect="1"/>
          </p:cNvPicPr>
          <p:nvPr/>
        </p:nvPicPr>
        <p:blipFill>
          <a:blip r:embed="rId6"/>
          <a:stretch>
            <a:fillRect/>
          </a:stretch>
        </p:blipFill>
        <p:spPr>
          <a:xfrm>
            <a:off x="1837964" y="2860342"/>
            <a:ext cx="1396105" cy="499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b="1" dirty="0">
                <a:latin typeface="Arial Black" pitchFamily="34" charset="0"/>
              </a:rPr>
              <a:t>CONCLUSION</a:t>
            </a:r>
          </a:p>
        </p:txBody>
      </p:sp>
      <p:sp>
        <p:nvSpPr>
          <p:cNvPr id="3" name="Content Placeholder 2"/>
          <p:cNvSpPr>
            <a:spLocks noGrp="1"/>
          </p:cNvSpPr>
          <p:nvPr>
            <p:ph idx="1"/>
          </p:nvPr>
        </p:nvSpPr>
        <p:spPr/>
        <p:txBody>
          <a:bodyPr>
            <a:normAutofit lnSpcReduction="10000"/>
          </a:bodyPr>
          <a:lstStyle/>
          <a:p>
            <a:r>
              <a:rPr lang="en-US" sz="2400" dirty="0">
                <a:cs typeface="Times New Roman" pitchFamily="18" charset="0"/>
              </a:rPr>
              <a:t>An online food ordering system is developed where the customers can make an order for the food and avoid the hassles of waiting for the order to be taken by the waiter. </a:t>
            </a:r>
          </a:p>
          <a:p>
            <a:r>
              <a:rPr lang="en-US" sz="2400" dirty="0">
                <a:cs typeface="Times New Roman" pitchFamily="18" charset="0"/>
              </a:rPr>
              <a:t>Using the application, the end users register online, read the E-menu card and select the food from the e-menu card to order food online. Once the customer selects the required food item the chef will be able to see the results on the screen and start processing the food.</a:t>
            </a:r>
          </a:p>
          <a:p>
            <a:r>
              <a:rPr lang="en-IN" sz="2400" dirty="0"/>
              <a:t>To provide a bug-free Online Food Delivery system to Users as well as </a:t>
            </a:r>
            <a:r>
              <a:rPr lang="en-IN" sz="2400" dirty="0" err="1"/>
              <a:t>Admin.The</a:t>
            </a:r>
            <a:r>
              <a:rPr lang="en-IN" sz="2400" dirty="0"/>
              <a:t> main objective is here to provide a nice and secure platform for Ordering </a:t>
            </a:r>
            <a:r>
              <a:rPr lang="en-IN" sz="2400" dirty="0" err="1"/>
              <a:t>Food.To</a:t>
            </a:r>
            <a:r>
              <a:rPr lang="en-IN" sz="2400" dirty="0"/>
              <a:t> maintain the records of Product, Category available into the system.</a:t>
            </a:r>
            <a:endParaRPr lang="en-US" sz="2400" dirty="0"/>
          </a:p>
          <a:p>
            <a:endParaRPr lang="en-US" sz="2000" dirty="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496"/>
            <a:ext cx="9144000" cy="1143000"/>
          </a:xfrm>
          <a:solidFill>
            <a:schemeClr val="bg2"/>
          </a:solidFill>
        </p:spPr>
        <p:txBody>
          <a:bodyPr/>
          <a:lstStyle/>
          <a:p>
            <a:r>
              <a:rPr lang="en-US" b="1" dirty="0">
                <a:latin typeface="Arial Black"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285860"/>
            <a:ext cx="8472518" cy="5340369"/>
          </a:xfrm>
        </p:spPr>
        <p:txBody>
          <a:bodyPr>
            <a:normAutofit/>
          </a:bodyPr>
          <a:lstStyle/>
          <a:p>
            <a:pPr>
              <a:buAutoNum type="arabicPeriod"/>
            </a:pPr>
            <a:r>
              <a:rPr lang="en-US" sz="2000" dirty="0"/>
              <a:t>Nellore Sri Lavanya   		- 2487065</a:t>
            </a:r>
          </a:p>
          <a:p>
            <a:pPr>
              <a:buFont typeface="Arial" pitchFamily="34" charset="0"/>
              <a:buAutoNum type="arabicPeriod"/>
            </a:pPr>
            <a:r>
              <a:rPr lang="en-IN" sz="2000" b="0" i="0" u="none" strike="noStrike" kern="1200" dirty="0">
                <a:solidFill>
                  <a:srgbClr val="000000"/>
                </a:solidFill>
                <a:effectLst/>
                <a:latin typeface="Times New Roman" panose="02020603050405020304" pitchFamily="18" charset="0"/>
              </a:rPr>
              <a:t>Pallavi A </a:t>
            </a:r>
            <a:r>
              <a:rPr lang="en-IN" sz="2000" b="0" i="0" u="none" strike="noStrike" kern="1200" dirty="0" err="1">
                <a:solidFill>
                  <a:srgbClr val="000000"/>
                </a:solidFill>
                <a:effectLst/>
                <a:latin typeface="Times New Roman" panose="02020603050405020304" pitchFamily="18" charset="0"/>
              </a:rPr>
              <a:t>Sarapure</a:t>
            </a:r>
            <a:r>
              <a:rPr lang="en-IN" sz="2000" b="0" i="0" u="none" strike="noStrike" kern="1200" dirty="0">
                <a:solidFill>
                  <a:srgbClr val="000000"/>
                </a:solidFill>
                <a:effectLst/>
                <a:latin typeface="Times New Roman" panose="02020603050405020304" pitchFamily="18" charset="0"/>
              </a:rPr>
              <a:t>   		-2487133                    </a:t>
            </a:r>
          </a:p>
          <a:p>
            <a:pPr>
              <a:buAutoNum type="arabicPeriod"/>
            </a:pPr>
            <a:r>
              <a:rPr lang="en-IN" sz="2000" dirty="0" err="1">
                <a:solidFill>
                  <a:srgbClr val="000000"/>
                </a:solidFill>
                <a:latin typeface="Times New Roman" panose="02020603050405020304" pitchFamily="18" charset="0"/>
              </a:rPr>
              <a:t>P</a:t>
            </a:r>
            <a:r>
              <a:rPr lang="en-IN" sz="2000" b="0" i="0" u="none" strike="noStrike" kern="1200" dirty="0" err="1">
                <a:solidFill>
                  <a:srgbClr val="000000"/>
                </a:solidFill>
                <a:effectLst/>
                <a:latin typeface="Times New Roman" panose="02020603050405020304" pitchFamily="18" charset="0"/>
              </a:rPr>
              <a:t>asikanti</a:t>
            </a:r>
            <a:r>
              <a:rPr lang="en-IN" sz="2000" b="0" i="0" u="none" strike="noStrike" kern="1200" dirty="0">
                <a:solidFill>
                  <a:srgbClr val="000000"/>
                </a:solidFill>
                <a:effectLst/>
                <a:latin typeface="Times New Roman" panose="02020603050405020304" pitchFamily="18" charset="0"/>
              </a:rPr>
              <a:t> Akanksha		-</a:t>
            </a:r>
            <a:r>
              <a:rPr lang="en-IN" sz="2000" b="0" i="0" u="none" strike="noStrike" dirty="0">
                <a:solidFill>
                  <a:srgbClr val="000000"/>
                </a:solidFill>
                <a:effectLst/>
                <a:latin typeface="Times New Roman" panose="02020603050405020304" pitchFamily="18" charset="0"/>
              </a:rPr>
              <a:t>2484032</a:t>
            </a:r>
          </a:p>
          <a:p>
            <a:pPr>
              <a:buAutoNum type="arabicPeriod"/>
            </a:pPr>
            <a:r>
              <a:rPr lang="en-IN" sz="2000" b="0" i="0" u="none" strike="noStrike" kern="1200" dirty="0" err="1">
                <a:solidFill>
                  <a:srgbClr val="000000"/>
                </a:solidFill>
                <a:effectLst/>
                <a:latin typeface="Times New Roman" panose="02020603050405020304" pitchFamily="18" charset="0"/>
              </a:rPr>
              <a:t>Pokuru</a:t>
            </a:r>
            <a:r>
              <a:rPr lang="en-IN" sz="2000" b="0" i="0" u="none" strike="noStrike" kern="1200" dirty="0">
                <a:solidFill>
                  <a:srgbClr val="000000"/>
                </a:solidFill>
                <a:effectLst/>
                <a:latin typeface="Times New Roman" panose="02020603050405020304" pitchFamily="18" charset="0"/>
              </a:rPr>
              <a:t> Lokesh		-2485815</a:t>
            </a:r>
            <a:endParaRPr lang="en-IN" sz="2000" dirty="0">
              <a:latin typeface="Arial" panose="020B0604020202020204" pitchFamily="34" charset="0"/>
            </a:endParaRPr>
          </a:p>
          <a:p>
            <a:pPr>
              <a:buAutoNum type="arabicPeriod"/>
            </a:pPr>
            <a:r>
              <a:rPr lang="en-IN" sz="2000" b="0" i="0" u="none" strike="noStrike" kern="1200" dirty="0">
                <a:solidFill>
                  <a:srgbClr val="000000"/>
                </a:solidFill>
                <a:effectLst/>
                <a:latin typeface="Times New Roman" panose="02020603050405020304" pitchFamily="18" charset="0"/>
              </a:rPr>
              <a:t>Pooja X			-2487194</a:t>
            </a:r>
            <a:endParaRPr lang="en-IN" sz="2000" b="0" i="0" u="none" strike="noStrike" dirty="0">
              <a:effectLst/>
              <a:latin typeface="Arial" panose="020B0604020202020204" pitchFamily="34" charset="0"/>
            </a:endParaRPr>
          </a:p>
          <a:p>
            <a:pPr>
              <a:buFontTx/>
              <a:buAutoNum type="arabicPeriod"/>
            </a:pPr>
            <a:endParaRPr lang="en-US" sz="2000" dirty="0"/>
          </a:p>
          <a:p>
            <a:pPr>
              <a:buFontTx/>
              <a:buAutoNum type="arabicPeriod"/>
            </a:pPr>
            <a:endParaRPr lang="en-US" sz="2000" dirty="0"/>
          </a:p>
          <a:p>
            <a:pPr>
              <a:buAutoNum type="arabicPeriod"/>
            </a:pPr>
            <a:r>
              <a:rPr lang="en-US" sz="2000" dirty="0"/>
              <a:t>Nikhil </a:t>
            </a:r>
            <a:r>
              <a:rPr lang="en-US" sz="2000" dirty="0" err="1"/>
              <a:t>Chaurasiya</a:t>
            </a:r>
            <a:r>
              <a:rPr lang="en-US" sz="2000" dirty="0"/>
              <a:t>                  	 - 2486837</a:t>
            </a:r>
          </a:p>
          <a:p>
            <a:pPr>
              <a:buAutoNum type="arabicPeriod"/>
            </a:pPr>
            <a:r>
              <a:rPr lang="en-US" sz="2000" dirty="0"/>
              <a:t>Nikhil </a:t>
            </a:r>
            <a:r>
              <a:rPr lang="en-US" sz="2000" dirty="0" err="1"/>
              <a:t>Ravindrabhau</a:t>
            </a:r>
            <a:r>
              <a:rPr lang="en-US" sz="2000" dirty="0"/>
              <a:t> </a:t>
            </a:r>
            <a:r>
              <a:rPr lang="en-US" sz="2000" dirty="0" err="1"/>
              <a:t>Botare</a:t>
            </a:r>
            <a:r>
              <a:rPr lang="en-US" sz="2000" dirty="0"/>
              <a:t>  	 - 2487734</a:t>
            </a:r>
          </a:p>
          <a:p>
            <a:pPr>
              <a:buAutoNum type="arabicPeriod"/>
            </a:pPr>
            <a:r>
              <a:rPr lang="en-US" sz="2000" dirty="0"/>
              <a:t>Nikita </a:t>
            </a:r>
            <a:r>
              <a:rPr lang="en-US" sz="2000" dirty="0" err="1"/>
              <a:t>Pandharinath</a:t>
            </a:r>
            <a:r>
              <a:rPr lang="en-US" sz="2000" dirty="0"/>
              <a:t> </a:t>
            </a:r>
            <a:r>
              <a:rPr lang="en-US" sz="2000" dirty="0" err="1"/>
              <a:t>Patole</a:t>
            </a:r>
            <a:r>
              <a:rPr lang="en-US" sz="2000" dirty="0"/>
              <a:t>   	 - 2487699</a:t>
            </a:r>
          </a:p>
          <a:p>
            <a:pPr>
              <a:buAutoNum type="arabicPeriod"/>
            </a:pPr>
            <a:r>
              <a:rPr lang="en-US" sz="2000" dirty="0"/>
              <a:t>Nithya K J			 - 2487703</a:t>
            </a:r>
          </a:p>
          <a:p>
            <a:pPr>
              <a:buFontTx/>
              <a:buAutoNum type="arabicPeriod"/>
            </a:pPr>
            <a:r>
              <a:rPr lang="en-US" sz="2000" dirty="0" err="1"/>
              <a:t>Panthagani</a:t>
            </a:r>
            <a:r>
              <a:rPr lang="en-US" sz="2000" dirty="0"/>
              <a:t> Vikas Kumar 	 - 2483838</a:t>
            </a:r>
          </a:p>
          <a:p>
            <a:pPr>
              <a:buFontTx/>
              <a:buAutoNum type="arabicPeriod"/>
            </a:pPr>
            <a:endParaRPr lang="en-US" sz="2000" dirty="0"/>
          </a:p>
          <a:p>
            <a:endParaRPr lang="en-US" dirty="0"/>
          </a:p>
        </p:txBody>
      </p:sp>
      <p:sp>
        <p:nvSpPr>
          <p:cNvPr id="4" name="Rectangle 3"/>
          <p:cNvSpPr/>
          <p:nvPr/>
        </p:nvSpPr>
        <p:spPr>
          <a:xfrm>
            <a:off x="0" y="0"/>
            <a:ext cx="9144000" cy="707886"/>
          </a:xfrm>
          <a:prstGeom prst="rect">
            <a:avLst/>
          </a:prstGeom>
          <a:solidFill>
            <a:schemeClr val="bg2"/>
          </a:solidFill>
        </p:spPr>
        <p:txBody>
          <a:bodyPr wrap="square">
            <a:spAutoFit/>
          </a:bodyPr>
          <a:lstStyle/>
          <a:p>
            <a:r>
              <a:rPr lang="en-US" sz="4000" b="1" dirty="0">
                <a:latin typeface="Arial Black" pitchFamily="34" charset="0"/>
              </a:rPr>
              <a:t>         PROJECT MEMBERS</a:t>
            </a:r>
          </a:p>
        </p:txBody>
      </p:sp>
      <p:sp>
        <p:nvSpPr>
          <p:cNvPr id="5" name="Right Arrow 4"/>
          <p:cNvSpPr/>
          <p:nvPr/>
        </p:nvSpPr>
        <p:spPr>
          <a:xfrm>
            <a:off x="5294289" y="21703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429256" y="507207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atsApp Image 2022-03-25 at 11.29.34 AM.jpeg"/>
          <p:cNvPicPr>
            <a:picLocks noChangeAspect="1"/>
          </p:cNvPicPr>
          <p:nvPr/>
        </p:nvPicPr>
        <p:blipFill>
          <a:blip r:embed="rId2" cstate="print"/>
          <a:stretch>
            <a:fillRect/>
          </a:stretch>
        </p:blipFill>
        <p:spPr>
          <a:xfrm>
            <a:off x="6502718" y="4068885"/>
            <a:ext cx="2500330" cy="2428892"/>
          </a:xfrm>
          <a:prstGeom prst="rect">
            <a:avLst/>
          </a:prstGeom>
        </p:spPr>
      </p:pic>
      <p:pic>
        <p:nvPicPr>
          <p:cNvPr id="8" name="Picture 7" descr="WhatsApp Image 2022-03-25 at 11.29.35 AM.jpeg"/>
          <p:cNvPicPr>
            <a:picLocks noChangeAspect="1"/>
          </p:cNvPicPr>
          <p:nvPr/>
        </p:nvPicPr>
        <p:blipFill>
          <a:blip r:embed="rId3"/>
          <a:stretch>
            <a:fillRect/>
          </a:stretch>
        </p:blipFill>
        <p:spPr>
          <a:xfrm>
            <a:off x="6500794" y="1285860"/>
            <a:ext cx="2643206" cy="22536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a:ln>
            <a:solidFill>
              <a:schemeClr val="bg2">
                <a:lumMod val="50000"/>
              </a:schemeClr>
            </a:solidFill>
          </a:ln>
        </p:spPr>
        <p:txBody>
          <a:bodyPr/>
          <a:lstStyle/>
          <a:p>
            <a:pPr algn="l"/>
            <a:r>
              <a:rPr lang="en-US" b="1" dirty="0">
                <a:solidFill>
                  <a:schemeClr val="accent4"/>
                </a:solidFill>
                <a:latin typeface="Algerian" pitchFamily="82" charset="0"/>
                <a:cs typeface="Arial" pitchFamily="34" charset="0"/>
              </a:rPr>
              <a:t>                   </a:t>
            </a:r>
            <a:r>
              <a:rPr lang="en-US" sz="4000" dirty="0">
                <a:latin typeface="Arial Black" pitchFamily="34" charset="0"/>
                <a:cs typeface="Arial" pitchFamily="34" charset="0"/>
              </a:rPr>
              <a:t>ABSTRACT</a:t>
            </a:r>
            <a:r>
              <a:rPr lang="en-US" b="1" dirty="0"/>
              <a:t> </a:t>
            </a:r>
          </a:p>
        </p:txBody>
      </p:sp>
      <p:sp>
        <p:nvSpPr>
          <p:cNvPr id="3" name="Content Placeholder 2"/>
          <p:cNvSpPr>
            <a:spLocks noGrp="1"/>
          </p:cNvSpPr>
          <p:nvPr>
            <p:ph idx="1"/>
          </p:nvPr>
        </p:nvSpPr>
        <p:spPr>
          <a:xfrm>
            <a:off x="0" y="1285860"/>
            <a:ext cx="9144000" cy="4525963"/>
          </a:xfrm>
        </p:spPr>
        <p:txBody>
          <a:bodyPr>
            <a:normAutofit/>
          </a:bodyPr>
          <a:lstStyle/>
          <a:p>
            <a:r>
              <a:rPr lang="en-US" b="1" dirty="0"/>
              <a:t>ONLINE FOOD ORDER SYSTEM </a:t>
            </a:r>
            <a:r>
              <a:rPr lang="en-US" sz="2600" dirty="0">
                <a:latin typeface="Arial" pitchFamily="34" charset="0"/>
                <a:cs typeface="Arial" pitchFamily="34" charset="0"/>
              </a:rPr>
              <a:t>is a website designed primarily for use in the food delivery industry. </a:t>
            </a:r>
          </a:p>
          <a:p>
            <a:r>
              <a:rPr lang="en-US" sz="2600" dirty="0">
                <a:latin typeface="Arial" pitchFamily="34" charset="0"/>
                <a:cs typeface="Arial" pitchFamily="34" charset="0"/>
              </a:rPr>
              <a:t>This system will allow hotels and restaurants to increase scope of business by reducing the </a:t>
            </a:r>
            <a:r>
              <a:rPr lang="en-US" sz="2600" dirty="0" err="1">
                <a:latin typeface="Arial" pitchFamily="34" charset="0"/>
                <a:cs typeface="Arial" pitchFamily="34" charset="0"/>
              </a:rPr>
              <a:t>labour</a:t>
            </a:r>
            <a:r>
              <a:rPr lang="en-US" sz="2600" dirty="0">
                <a:latin typeface="Arial" pitchFamily="34" charset="0"/>
                <a:cs typeface="Arial" pitchFamily="34" charset="0"/>
              </a:rPr>
              <a:t> cost involved.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dirty="0">
                <a:latin typeface="Arial Black" pitchFamily="34" charset="0"/>
              </a:rPr>
              <a:t>INTRODUCTION</a:t>
            </a:r>
          </a:p>
        </p:txBody>
      </p:sp>
      <p:sp>
        <p:nvSpPr>
          <p:cNvPr id="3" name="Content Placeholder 2"/>
          <p:cNvSpPr>
            <a:spLocks noGrp="1"/>
          </p:cNvSpPr>
          <p:nvPr>
            <p:ph idx="1"/>
          </p:nvPr>
        </p:nvSpPr>
        <p:spPr>
          <a:xfrm>
            <a:off x="0" y="1285860"/>
            <a:ext cx="9144000" cy="4525963"/>
          </a:xfrm>
        </p:spPr>
        <p:txBody>
          <a:bodyPr>
            <a:normAutofit/>
          </a:bodyPr>
          <a:lstStyle/>
          <a:p>
            <a:r>
              <a:rPr lang="en-US" sz="2400" dirty="0" err="1"/>
              <a:t>FoodBox</a:t>
            </a:r>
            <a:r>
              <a:rPr lang="en-US" sz="2400" dirty="0"/>
              <a:t> is an online food delivery web application for ordering food items of different cuisines from a restaurant. </a:t>
            </a:r>
          </a:p>
          <a:p>
            <a:r>
              <a:rPr lang="en-US" sz="2400" dirty="0" err="1"/>
              <a:t>FoodBox</a:t>
            </a:r>
            <a:r>
              <a:rPr lang="en-US" sz="2400" dirty="0"/>
              <a:t> is a restaurant chain that delivers food items of different cuisines at affordable prices. </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dirty="0">
                <a:latin typeface="Arial Black" pitchFamily="34" charset="0"/>
              </a:rPr>
              <a:t>TECHNOLOGY USED</a:t>
            </a:r>
          </a:p>
        </p:txBody>
      </p:sp>
      <p:sp>
        <p:nvSpPr>
          <p:cNvPr id="3" name="Content Placeholder 2"/>
          <p:cNvSpPr>
            <a:spLocks noGrp="1"/>
          </p:cNvSpPr>
          <p:nvPr>
            <p:ph idx="1"/>
          </p:nvPr>
        </p:nvSpPr>
        <p:spPr>
          <a:xfrm>
            <a:off x="142844" y="1600200"/>
            <a:ext cx="8858312" cy="4525963"/>
          </a:xfrm>
        </p:spPr>
        <p:txBody>
          <a:bodyPr>
            <a:normAutofit/>
          </a:bodyPr>
          <a:lstStyle/>
          <a:p>
            <a:r>
              <a:rPr lang="en-US" b="1" dirty="0"/>
              <a:t>Front End:                                   </a:t>
            </a:r>
          </a:p>
          <a:p>
            <a:pPr>
              <a:buFont typeface="Wingdings" pitchFamily="2" charset="2"/>
              <a:buChar char="Ø"/>
            </a:pPr>
            <a:r>
              <a:rPr lang="en-US" sz="2400" dirty="0"/>
              <a:t>HTML,CSS3 and Bootstrap4.</a:t>
            </a:r>
          </a:p>
          <a:p>
            <a:pPr>
              <a:buFont typeface="Wingdings" pitchFamily="2" charset="2"/>
              <a:buChar char="Ø"/>
            </a:pPr>
            <a:r>
              <a:rPr lang="en-US" sz="2400" dirty="0"/>
              <a:t>TypeScript  : Angular/NodeJS.</a:t>
            </a:r>
          </a:p>
          <a:p>
            <a:pPr>
              <a:buFont typeface="Wingdings" pitchFamily="2" charset="2"/>
              <a:buChar char="Ø"/>
            </a:pPr>
            <a:r>
              <a:rPr lang="en-US" sz="2400" dirty="0" err="1"/>
              <a:t>Git</a:t>
            </a:r>
            <a:r>
              <a:rPr lang="en-US" sz="2400" dirty="0"/>
              <a:t>.</a:t>
            </a:r>
          </a:p>
          <a:p>
            <a:pPr>
              <a:buFont typeface="Wingdings" pitchFamily="2" charset="2"/>
              <a:buChar char="Ø"/>
            </a:pPr>
            <a:r>
              <a:rPr lang="en-US" sz="2400" dirty="0" err="1"/>
              <a:t>GitHub</a:t>
            </a:r>
            <a:r>
              <a:rPr lang="en-US" sz="2400" dirty="0"/>
              <a:t>.</a:t>
            </a:r>
          </a:p>
          <a:p>
            <a:pPr>
              <a:buNone/>
            </a:pPr>
            <a:endParaRPr lang="en-US" sz="2400" dirty="0"/>
          </a:p>
          <a:p>
            <a:r>
              <a:rPr lang="en-US" b="1" dirty="0"/>
              <a:t>Back End: </a:t>
            </a:r>
          </a:p>
          <a:p>
            <a:pPr>
              <a:buFont typeface="Wingdings" pitchFamily="2" charset="2"/>
              <a:buChar char="Ø"/>
            </a:pPr>
            <a:r>
              <a:rPr lang="en-US" sz="2400" dirty="0"/>
              <a:t>Spring Boot , Hibernate , </a:t>
            </a:r>
            <a:r>
              <a:rPr lang="en-US" sz="2400" dirty="0" err="1"/>
              <a:t>MySQL</a:t>
            </a:r>
            <a:r>
              <a:rPr lang="en-US"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dirty="0">
                <a:latin typeface="Arial Black" pitchFamily="34" charset="0"/>
              </a:rPr>
              <a:t>ENVIRONMENT</a:t>
            </a:r>
          </a:p>
        </p:txBody>
      </p:sp>
      <p:sp>
        <p:nvSpPr>
          <p:cNvPr id="3" name="Content Placeholder 2"/>
          <p:cNvSpPr>
            <a:spLocks noGrp="1"/>
          </p:cNvSpPr>
          <p:nvPr>
            <p:ph idx="1"/>
          </p:nvPr>
        </p:nvSpPr>
        <p:spPr/>
        <p:txBody>
          <a:bodyPr>
            <a:normAutofit/>
          </a:bodyPr>
          <a:lstStyle/>
          <a:p>
            <a:pPr algn="just">
              <a:lnSpc>
                <a:spcPct val="100000"/>
              </a:lnSpc>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 Intel hardware machine (PC P4-2.26 GHz, 512 MB RAM, 40 GB HDD)</a:t>
            </a:r>
          </a:p>
          <a:p>
            <a:pPr algn="just"/>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Angular CLI   </a:t>
            </a:r>
          </a:p>
          <a:p>
            <a:pPr algn="just"/>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fontScale="90000"/>
          </a:bodyPr>
          <a:lstStyle/>
          <a:p>
            <a:r>
              <a:rPr lang="en-US" dirty="0">
                <a:latin typeface="Arial Black" pitchFamily="34" charset="0"/>
              </a:rPr>
              <a:t>MODULES OF ONLINE FOOD DELIVERY SYSTEM</a:t>
            </a:r>
          </a:p>
        </p:txBody>
      </p:sp>
      <p:sp>
        <p:nvSpPr>
          <p:cNvPr id="3" name="Content Placeholder 2"/>
          <p:cNvSpPr>
            <a:spLocks noGrp="1"/>
          </p:cNvSpPr>
          <p:nvPr>
            <p:ph idx="1"/>
          </p:nvPr>
        </p:nvSpPr>
        <p:spPr/>
        <p:txBody>
          <a:bodyPr>
            <a:normAutofit/>
          </a:bodyPr>
          <a:lstStyle/>
          <a:p>
            <a:pPr algn="just"/>
            <a:r>
              <a:rPr lang="en-US" sz="2400" dirty="0"/>
              <a:t>Registration Page. </a:t>
            </a:r>
          </a:p>
          <a:p>
            <a:pPr algn="just"/>
            <a:r>
              <a:rPr lang="en-US" sz="2400" dirty="0"/>
              <a:t>Login Page.</a:t>
            </a:r>
          </a:p>
          <a:p>
            <a:pPr algn="just"/>
            <a:r>
              <a:rPr lang="en-US" sz="2400" dirty="0"/>
              <a:t>User Login/Logout</a:t>
            </a:r>
          </a:p>
          <a:p>
            <a:pPr algn="just"/>
            <a:r>
              <a:rPr lang="en-US" sz="2400" dirty="0"/>
              <a:t>Admin Login. </a:t>
            </a:r>
          </a:p>
          <a:p>
            <a:pPr algn="just"/>
            <a:r>
              <a:rPr lang="en-US" sz="2400" dirty="0"/>
              <a:t>Dashboard. </a:t>
            </a:r>
          </a:p>
          <a:p>
            <a:pPr algn="just"/>
            <a:r>
              <a:rPr lang="en-US" sz="2400" dirty="0"/>
              <a:t>Search Products.</a:t>
            </a:r>
          </a:p>
          <a:p>
            <a:pPr algn="just"/>
            <a:r>
              <a:rPr lang="en-US" sz="2400" dirty="0"/>
              <a:t>Add Cart/View Cart. </a:t>
            </a:r>
          </a:p>
          <a:p>
            <a:pPr algn="just"/>
            <a:r>
              <a:rPr lang="en-US" sz="2400" dirty="0"/>
              <a:t>View Previous Active Orders. </a:t>
            </a:r>
          </a:p>
          <a:p>
            <a:pPr algn="just"/>
            <a:r>
              <a:rPr lang="en-US" sz="2400" dirty="0"/>
              <a:t>Payment Gateway Page. </a:t>
            </a:r>
          </a:p>
          <a:p>
            <a:pPr algn="just"/>
            <a:r>
              <a:rPr lang="en-US" sz="2400" dirty="0"/>
              <a:t>Order Summary Confirmation Page.</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dirty="0">
                <a:latin typeface="Arial Black" pitchFamily="34" charset="0"/>
              </a:rPr>
              <a:t>PROJECT FLOW</a:t>
            </a:r>
          </a:p>
        </p:txBody>
      </p:sp>
      <p:pic>
        <p:nvPicPr>
          <p:cNvPr id="4" name="Content Placeholder 3" descr="WhatsApp Image 2022-03-24 at 12.42.10 PM.jpeg"/>
          <p:cNvPicPr>
            <a:picLocks noGrp="1" noChangeAspect="1"/>
          </p:cNvPicPr>
          <p:nvPr>
            <p:ph idx="1"/>
          </p:nvPr>
        </p:nvPicPr>
        <p:blipFill>
          <a:blip r:embed="rId2"/>
          <a:stretch>
            <a:fillRect/>
          </a:stretch>
        </p:blipFill>
        <p:spPr>
          <a:xfrm>
            <a:off x="2071670" y="1571612"/>
            <a:ext cx="4929222" cy="478634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bg2"/>
          </a:solidFill>
        </p:spPr>
        <p:txBody>
          <a:bodyPr>
            <a:normAutofit/>
          </a:bodyPr>
          <a:lstStyle/>
          <a:p>
            <a:r>
              <a:rPr lang="en-US" sz="4000" b="1" dirty="0">
                <a:latin typeface="Arial Black" pitchFamily="34" charset="0"/>
              </a:rPr>
              <a:t>OUTPUT SCREENSHOTS</a:t>
            </a:r>
          </a:p>
        </p:txBody>
      </p:sp>
      <p:pic>
        <p:nvPicPr>
          <p:cNvPr id="4" name="image7.jpeg"/>
          <p:cNvPicPr>
            <a:picLocks noGrp="1"/>
          </p:cNvPicPr>
          <p:nvPr>
            <p:ph idx="1"/>
          </p:nvPr>
        </p:nvPicPr>
        <p:blipFill>
          <a:blip r:embed="rId2" cstate="print"/>
          <a:stretch>
            <a:fillRect/>
          </a:stretch>
        </p:blipFill>
        <p:spPr>
          <a:xfrm>
            <a:off x="549893" y="1500174"/>
            <a:ext cx="3879231" cy="2143139"/>
          </a:xfrm>
          <a:prstGeom prst="rect">
            <a:avLst/>
          </a:prstGeom>
        </p:spPr>
      </p:pic>
      <p:pic>
        <p:nvPicPr>
          <p:cNvPr id="5" name="image8.jpeg"/>
          <p:cNvPicPr/>
          <p:nvPr/>
        </p:nvPicPr>
        <p:blipFill>
          <a:blip r:embed="rId3" cstate="print"/>
          <a:stretch>
            <a:fillRect/>
          </a:stretch>
        </p:blipFill>
        <p:spPr>
          <a:xfrm>
            <a:off x="5000628" y="1500174"/>
            <a:ext cx="3786214" cy="2071702"/>
          </a:xfrm>
          <a:prstGeom prst="rect">
            <a:avLst/>
          </a:prstGeom>
        </p:spPr>
      </p:pic>
      <p:pic>
        <p:nvPicPr>
          <p:cNvPr id="6" name="image10.jpeg"/>
          <p:cNvPicPr/>
          <p:nvPr/>
        </p:nvPicPr>
        <p:blipFill>
          <a:blip r:embed="rId4" cstate="print"/>
          <a:stretch>
            <a:fillRect/>
          </a:stretch>
        </p:blipFill>
        <p:spPr>
          <a:xfrm>
            <a:off x="500034" y="3929066"/>
            <a:ext cx="3929090" cy="2274002"/>
          </a:xfrm>
          <a:prstGeom prst="rect">
            <a:avLst/>
          </a:prstGeom>
        </p:spPr>
      </p:pic>
      <p:pic>
        <p:nvPicPr>
          <p:cNvPr id="7" name="image11.jpeg"/>
          <p:cNvPicPr/>
          <p:nvPr/>
        </p:nvPicPr>
        <p:blipFill>
          <a:blip r:embed="rId5" cstate="print"/>
          <a:stretch>
            <a:fillRect/>
          </a:stretch>
        </p:blipFill>
        <p:spPr>
          <a:xfrm>
            <a:off x="5000628" y="4000504"/>
            <a:ext cx="3802067" cy="2214578"/>
          </a:xfrm>
          <a:prstGeom prst="rect">
            <a:avLst/>
          </a:prstGeom>
        </p:spPr>
      </p:pic>
      <p:sp>
        <p:nvSpPr>
          <p:cNvPr id="9" name="TextBox 8"/>
          <p:cNvSpPr txBox="1"/>
          <p:nvPr/>
        </p:nvSpPr>
        <p:spPr>
          <a:xfrm>
            <a:off x="3143240" y="1071546"/>
            <a:ext cx="2746457" cy="369332"/>
          </a:xfrm>
          <a:prstGeom prst="rect">
            <a:avLst/>
          </a:prstGeom>
          <a:noFill/>
        </p:spPr>
        <p:txBody>
          <a:bodyPr wrap="none" rtlCol="0">
            <a:spAutoFit/>
          </a:bodyPr>
          <a:lstStyle/>
          <a:p>
            <a:r>
              <a:rPr lang="en-US" dirty="0"/>
              <a:t>Functional Postman Testing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3708</TotalTime>
  <Words>458</Words>
  <Application>Microsoft Office PowerPoint</Application>
  <PresentationFormat>On-screen Show (4:3)</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Calibri</vt:lpstr>
      <vt:lpstr>Times New Roman</vt:lpstr>
      <vt:lpstr>Wingdings</vt:lpstr>
      <vt:lpstr>Office Theme</vt:lpstr>
      <vt:lpstr>PowerPoint Presentation</vt:lpstr>
      <vt:lpstr>PowerPoint Presentation</vt:lpstr>
      <vt:lpstr>                   ABSTRACT </vt:lpstr>
      <vt:lpstr>INTRODUCTION</vt:lpstr>
      <vt:lpstr>TECHNOLOGY USED</vt:lpstr>
      <vt:lpstr>ENVIRONMENT</vt:lpstr>
      <vt:lpstr>MODULES OF ONLINE FOOD DELIVERY SYSTEM</vt:lpstr>
      <vt:lpstr>PROJECT FLOW</vt:lpstr>
      <vt:lpstr>OUTPUT SCREENSHOTS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dc:title>
  <dc:creator>Windows-11</dc:creator>
  <cp:lastModifiedBy>Srilavanya Nellore</cp:lastModifiedBy>
  <cp:revision>111</cp:revision>
  <dcterms:created xsi:type="dcterms:W3CDTF">2022-03-23T06:31:40Z</dcterms:created>
  <dcterms:modified xsi:type="dcterms:W3CDTF">2022-03-29T05:54:37Z</dcterms:modified>
</cp:coreProperties>
</file>