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2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935-6765-4941-ACE8-0DD62C1F1914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CA8D4-177E-44EA-92E5-EF7190161F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79572-A490-49B3-B258-C1A9D16BC6ED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D2012-48BF-4CF6-BC53-74F0BCF645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86C0-BE3A-4CAD-88C5-0B7F840CF236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AB5EC-57B9-4277-9883-58F8E839D6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91B9C-A090-47B0-B857-26F5E91FE30B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8B51-6395-4B86-B4DC-0F37D6AF3D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F40E7-3452-446D-B051-758C1B5019FF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E9E3-E139-433C-9C4C-40BC974F10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B622F-01B6-45F8-BEE4-0EDF4C13B029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1120-9BC0-447C-9B8B-0384B38A08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734D3-A8C4-460D-9CCA-4EC0B3A6594E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751BF-8B73-4387-9CAE-CFB0F8B77F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F419-4CB7-4305-B618-A46C0294A9EA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DF01-37AD-44DB-87C7-078C935A8E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4358E-43F3-4E0D-8080-3F58DA9A8FD1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2F6C-B1DB-4894-965B-1E1576F5F2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506D-466C-4C2B-A3BF-945E1316D945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0F4C9-B9F9-4826-A277-EFD3683BB8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5B8CE-9724-4388-AD17-424C40B1373D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B5A4-46F2-4CD3-AB17-91AF1B1371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536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4A97CC-B945-4D11-8D24-083C07375A53}" type="datetimeFigureOut">
              <a:rPr lang="ru-RU"/>
              <a:pPr>
                <a:defRPr/>
              </a:pPr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43BA13-934B-48F7-ACCD-BE624CEA32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>
          <a:xfrm>
            <a:off x="250825" y="260350"/>
            <a:ext cx="8642350" cy="1223963"/>
          </a:xfrm>
        </p:spPr>
        <p:txBody>
          <a:bodyPr/>
          <a:lstStyle/>
          <a:p>
            <a:pPr algn="r"/>
            <a:r>
              <a:rPr lang="ru-RU" sz="3200" b="1" smtClean="0"/>
              <a:t>Лекция </a:t>
            </a:r>
            <a:r>
              <a:rPr lang="ru-RU" sz="3200" b="1" smtClean="0">
                <a:latin typeface="Arial" charset="0"/>
              </a:rPr>
              <a:t>1</a:t>
            </a:r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850" y="2276475"/>
            <a:ext cx="8569325" cy="2305050"/>
          </a:xfrm>
        </p:spPr>
        <p:txBody>
          <a:bodyPr/>
          <a:lstStyle/>
          <a:p>
            <a:r>
              <a:rPr lang="ru-RU" sz="4400" b="1" smtClean="0">
                <a:solidFill>
                  <a:schemeClr val="tx1"/>
                </a:solidFill>
              </a:rPr>
              <a:t>Стандартизация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>
            <a:noAutofit/>
          </a:bodyPr>
          <a:lstStyle/>
          <a:p>
            <a:pPr marL="0" indent="0" algn="ctr">
              <a:buFont typeface="Arial" charset="0"/>
              <a:buNone/>
            </a:pPr>
            <a:r>
              <a:rPr lang="ru-RU" sz="1800" b="1" smtClean="0"/>
              <a:t>Международная электротехническая комиссия (основана в 1906 г.)</a:t>
            </a:r>
          </a:p>
          <a:p>
            <a:pPr marL="0" indent="0" algn="ctr">
              <a:buFont typeface="Arial" charset="0"/>
              <a:buNone/>
            </a:pPr>
            <a:endParaRPr lang="ru-RU" sz="1800" b="1" smtClean="0"/>
          </a:p>
          <a:p>
            <a:pPr marL="0" indent="0" algn="just"/>
            <a:r>
              <a:rPr lang="ru-RU" sz="1800" smtClean="0"/>
              <a:t>Основная цель — содействие международному сотрудничеству по стан­дартизации и смежным проблемам в области электротехники и радиотехники путем разработки международных стандартов и других документов</a:t>
            </a:r>
          </a:p>
          <a:p>
            <a:pPr marL="0" indent="0" algn="just"/>
            <a:r>
              <a:rPr lang="ru-RU" sz="1800" smtClean="0"/>
              <a:t>Меж­дународные стандарты МЭК: </a:t>
            </a:r>
          </a:p>
          <a:p>
            <a:pPr marL="0" indent="0" algn="just">
              <a:buFont typeface="Calibri" pitchFamily="34" charset="0"/>
              <a:buAutoNum type="arabicPeriod"/>
            </a:pPr>
            <a:r>
              <a:rPr lang="ru-RU" sz="1800" smtClean="0"/>
              <a:t>общетехнические (межотраслевой характер),</a:t>
            </a:r>
          </a:p>
          <a:p>
            <a:pPr marL="0" indent="0" algn="just">
              <a:buFont typeface="Calibri" pitchFamily="34" charset="0"/>
              <a:buAutoNum type="arabicPeriod"/>
            </a:pPr>
            <a:r>
              <a:rPr lang="ru-RU" sz="1800" smtClean="0"/>
              <a:t>содержащие технические требования к конкретной продукции</a:t>
            </a:r>
          </a:p>
          <a:p>
            <a:pPr marL="0" indent="0" algn="just"/>
            <a:r>
              <a:rPr lang="ru-RU" sz="1800" smtClean="0"/>
              <a:t>Основные объекты стандартизации МЭК:</a:t>
            </a:r>
          </a:p>
          <a:p>
            <a:pPr marL="0" indent="0">
              <a:buFont typeface="Calibri" pitchFamily="34" charset="0"/>
              <a:buAutoNum type="arabicPeriod"/>
            </a:pPr>
            <a:r>
              <a:rPr lang="ru-RU" sz="1800" smtClean="0"/>
              <a:t>материалы для электротехнической промышленности;</a:t>
            </a:r>
          </a:p>
          <a:p>
            <a:pPr marL="0" indent="0">
              <a:buFont typeface="Calibri" pitchFamily="34" charset="0"/>
              <a:buAutoNum type="arabicPeriod"/>
            </a:pPr>
            <a:r>
              <a:rPr lang="ru-RU" sz="1800" smtClean="0"/>
              <a:t>электротехническое оборудование;</a:t>
            </a:r>
          </a:p>
          <a:p>
            <a:pPr marL="0" indent="0">
              <a:buFont typeface="Calibri" pitchFamily="34" charset="0"/>
              <a:buAutoNum type="arabicPeriod"/>
            </a:pPr>
            <a:r>
              <a:rPr lang="ru-RU" sz="1800" smtClean="0"/>
              <a:t>электроэнергетическое оборудование;</a:t>
            </a:r>
          </a:p>
          <a:p>
            <a:pPr marL="0" indent="0">
              <a:buFont typeface="Calibri" pitchFamily="34" charset="0"/>
              <a:buAutoNum type="arabicPeriod"/>
            </a:pPr>
            <a:r>
              <a:rPr lang="ru-RU" sz="1800" smtClean="0"/>
              <a:t>изделия электронной промышленности;</a:t>
            </a:r>
          </a:p>
          <a:p>
            <a:pPr marL="0" indent="0">
              <a:buFont typeface="Calibri" pitchFamily="34" charset="0"/>
              <a:buAutoNum type="arabicPeriod"/>
            </a:pPr>
            <a:r>
              <a:rPr lang="ru-RU" sz="1800" smtClean="0"/>
              <a:t>электронное оборудование бытового и производственного назначения;</a:t>
            </a:r>
          </a:p>
          <a:p>
            <a:pPr marL="0" indent="0">
              <a:buFont typeface="Calibri" pitchFamily="34" charset="0"/>
              <a:buAutoNum type="arabicPeriod"/>
            </a:pPr>
            <a:r>
              <a:rPr lang="ru-RU" sz="1800" smtClean="0"/>
              <a:t>электроинструменты;</a:t>
            </a:r>
          </a:p>
          <a:p>
            <a:pPr marL="0" indent="0">
              <a:buFont typeface="Calibri" pitchFamily="34" charset="0"/>
              <a:buAutoNum type="arabicPeriod"/>
            </a:pPr>
            <a:r>
              <a:rPr lang="ru-RU" sz="1800" smtClean="0"/>
              <a:t>оборудование для спутников связи;</a:t>
            </a:r>
          </a:p>
          <a:p>
            <a:pPr marL="0" indent="0">
              <a:buFont typeface="Calibri" pitchFamily="34" charset="0"/>
              <a:buAutoNum type="arabicPeriod"/>
            </a:pPr>
            <a:r>
              <a:rPr lang="ru-RU" sz="1800" smtClean="0"/>
              <a:t>терминология.</a:t>
            </a:r>
          </a:p>
          <a:p>
            <a:pPr marL="0" indent="0" algn="just">
              <a:buFont typeface="Arial" charset="0"/>
              <a:buNone/>
            </a:pPr>
            <a:endParaRPr lang="ru-RU" sz="1800" b="1" smtClean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355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>
            <a:noAutofit/>
          </a:bodyPr>
          <a:lstStyle/>
          <a:p>
            <a:pPr marL="0" indent="0" algn="ctr">
              <a:buFont typeface="Arial" charset="0"/>
              <a:buNone/>
            </a:pPr>
            <a:r>
              <a:rPr lang="ru-RU" sz="1800" b="1" smtClean="0"/>
              <a:t>Другие организации по международной стандартизации:</a:t>
            </a:r>
          </a:p>
          <a:p>
            <a:pPr marL="0" indent="0"/>
            <a:r>
              <a:rPr lang="ru-RU" sz="1800" smtClean="0"/>
              <a:t>Европейская экономическая комиссия ООН (ЕЭК ООН)</a:t>
            </a:r>
          </a:p>
          <a:p>
            <a:pPr marL="0" indent="0"/>
            <a:r>
              <a:rPr lang="ru-RU" sz="1800" smtClean="0"/>
              <a:t>Продовольственная и сельскохозяйственная организация ООН (ФАО);</a:t>
            </a:r>
          </a:p>
          <a:p>
            <a:pPr marL="0" indent="0"/>
            <a:r>
              <a:rPr lang="ru-RU" sz="1800" smtClean="0"/>
              <a:t>Всемирная организация здравоохранения (ВОЗ)</a:t>
            </a:r>
          </a:p>
          <a:p>
            <a:pPr marL="0" indent="0"/>
            <a:r>
              <a:rPr lang="ru-RU" sz="1800" smtClean="0"/>
              <a:t>Международные организации при ООН — ЮНЕСКО, МАГАТЭ и пр.;</a:t>
            </a:r>
          </a:p>
          <a:p>
            <a:pPr marL="0" indent="0"/>
            <a:r>
              <a:rPr lang="ru-RU" sz="1800" smtClean="0"/>
              <a:t>Международная торговая палата (МТП);</a:t>
            </a:r>
          </a:p>
          <a:p>
            <a:pPr marL="0" indent="0"/>
            <a:r>
              <a:rPr lang="ru-RU" sz="1800" smtClean="0"/>
              <a:t>комиссия «Кодекс Алиментариус» по разработке стандартов на продоволь­ственные товары, действующая в рамках Объединенного комитета экспертов ФАО/ВОЗ.</a:t>
            </a:r>
          </a:p>
          <a:p>
            <a:pPr marL="0" indent="0">
              <a:buFont typeface="Arial" charset="0"/>
              <a:buNone/>
            </a:pPr>
            <a:endParaRPr lang="ru-RU" sz="1800" smtClean="0"/>
          </a:p>
          <a:p>
            <a:pPr marL="0" indent="0" algn="ctr">
              <a:buFont typeface="Arial" charset="0"/>
              <a:buNone/>
            </a:pPr>
            <a:r>
              <a:rPr lang="ru-RU" sz="1800" b="1" smtClean="0"/>
              <a:t>Региональные организации по стандартизации:</a:t>
            </a:r>
          </a:p>
          <a:p>
            <a:pPr marL="0" indent="0"/>
            <a:r>
              <a:rPr lang="ru-RU" sz="1800" smtClean="0"/>
              <a:t>Межгосударственная стандартизация в рамках стран СНГ</a:t>
            </a:r>
          </a:p>
          <a:p>
            <a:pPr marL="0" indent="0"/>
            <a:r>
              <a:rPr lang="ru-RU" sz="1800" smtClean="0"/>
              <a:t>Европейский комитет по стандартизации (СЕН)</a:t>
            </a:r>
          </a:p>
          <a:p>
            <a:pPr marL="0" indent="0"/>
            <a:r>
              <a:rPr lang="ru-RU" sz="1800" smtClean="0"/>
              <a:t> Европейский комитет по стандартизации в электротехнике (СЕНЭЛЕК)</a:t>
            </a:r>
          </a:p>
          <a:p>
            <a:pPr marL="0" indent="0"/>
            <a:r>
              <a:rPr lang="ru-RU" sz="1800" smtClean="0"/>
              <a:t>Европейский институт по стандартизации в области электросвязи (ЕТСИ), </a:t>
            </a:r>
          </a:p>
          <a:p>
            <a:pPr marL="0" indent="0"/>
            <a:r>
              <a:rPr lang="ru-RU" sz="1800" smtClean="0"/>
              <a:t>Межскандинавская организация по стандартизации (ИНСТА). </a:t>
            </a:r>
          </a:p>
          <a:p>
            <a:pPr marL="0" indent="0"/>
            <a:r>
              <a:rPr lang="ru-RU" sz="1800" smtClean="0"/>
              <a:t>Международная ассоциация стран Юго-Восточной Азии (АСЕАН);</a:t>
            </a:r>
          </a:p>
          <a:p>
            <a:pPr marL="0" indent="0"/>
            <a:r>
              <a:rPr lang="ru-RU" sz="1800" smtClean="0"/>
              <a:t>Панамериканский комитет стандартов (КОПАНТ), созданный для устране­ния технических барьеров в региональной торговле.</a:t>
            </a:r>
          </a:p>
          <a:p>
            <a:pPr marL="0" indent="0">
              <a:buFont typeface="Arial" charset="0"/>
              <a:buNone/>
            </a:pPr>
            <a:endParaRPr lang="ru-RU" sz="180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458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sz="2200" b="1" smtClean="0">
                <a:solidFill>
                  <a:srgbClr val="0070C0"/>
                </a:solidFill>
              </a:rPr>
              <a:t>Документы в области стандартизации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903913"/>
          </a:xfrm>
        </p:spPr>
        <p:txBody>
          <a:bodyPr>
            <a:normAutofit/>
          </a:bodyPr>
          <a:lstStyle/>
          <a:p>
            <a:r>
              <a:rPr lang="ru-RU" sz="1800" smtClean="0"/>
              <a:t>национальные стандарты;</a:t>
            </a:r>
          </a:p>
          <a:p>
            <a:r>
              <a:rPr lang="ru-RU" sz="1800" smtClean="0"/>
              <a:t>правила стандартизации, нормы и рекомендации в области стандартизации;</a:t>
            </a:r>
          </a:p>
          <a:p>
            <a:r>
              <a:rPr lang="ru-RU" sz="1800" smtClean="0"/>
              <a:t>применяемые в установленном порядке классификации, общероссийские клас­сификаторы технико-экономической и социальной информации;</a:t>
            </a:r>
          </a:p>
          <a:p>
            <a:r>
              <a:rPr lang="ru-RU" sz="1800" smtClean="0"/>
              <a:t>стандарты организаций.</a:t>
            </a:r>
          </a:p>
          <a:p>
            <a:pPr>
              <a:buFont typeface="Arial" charset="0"/>
              <a:buNone/>
            </a:pPr>
            <a:endParaRPr lang="ru-RU" sz="1800" smtClean="0"/>
          </a:p>
          <a:p>
            <a:pPr algn="just">
              <a:buFont typeface="Arial" charset="0"/>
              <a:buNone/>
            </a:pPr>
            <a:r>
              <a:rPr lang="ru-RU" sz="1800" i="1" smtClean="0"/>
              <a:t>Нормативный документ — </a:t>
            </a:r>
            <a:r>
              <a:rPr lang="ru-RU" sz="1800" smtClean="0"/>
              <a:t>документ, устанавливающий правила, общие прин­ципы или характеристики, касающиеся различных видов деятельности или их результатов.</a:t>
            </a:r>
          </a:p>
          <a:p>
            <a:pPr>
              <a:buFont typeface="Arial" charset="0"/>
              <a:buNone/>
            </a:pPr>
            <a:endParaRPr lang="ru-RU" sz="1800" smtClean="0"/>
          </a:p>
          <a:p>
            <a:pPr algn="just">
              <a:buFont typeface="Arial" charset="0"/>
              <a:buNone/>
            </a:pPr>
            <a:r>
              <a:rPr lang="ru-RU" sz="1800" i="1" smtClean="0"/>
              <a:t>Стандарт </a:t>
            </a:r>
            <a:r>
              <a:rPr lang="ru-RU" sz="1800" smtClean="0"/>
              <a:t>— документ, в котором в целях добровольного многократного использования устанавливаются характеристики продукции, правила осуществления и характеристики процессов производства, эксплуатации, хранения, перевозки, реализации и утилизации, выполнения работ или оказания услуг.</a:t>
            </a:r>
          </a:p>
          <a:p>
            <a:pPr algn="just">
              <a:buFont typeface="Arial" charset="0"/>
              <a:buNone/>
            </a:pPr>
            <a:endParaRPr lang="ru-RU" sz="1800" smtClean="0"/>
          </a:p>
          <a:p>
            <a:pPr algn="just">
              <a:buFont typeface="Arial" charset="0"/>
              <a:buNone/>
            </a:pPr>
            <a:r>
              <a:rPr lang="ru-RU" sz="1800" i="1" smtClean="0"/>
              <a:t>Стандарт научно-технического, инженерного общества </a:t>
            </a:r>
            <a:r>
              <a:rPr lang="ru-RU" sz="1800" smtClean="0"/>
              <a:t>(СТО) — стандарт, принятый научно-техническим, инженерным обществом или другим общественным объединением.</a:t>
            </a:r>
          </a:p>
          <a:p>
            <a:pPr algn="just">
              <a:buFont typeface="Arial" charset="0"/>
              <a:buNone/>
            </a:pPr>
            <a:endParaRPr lang="ru-RU" sz="1800" smtClean="0"/>
          </a:p>
          <a:p>
            <a:pPr>
              <a:buFont typeface="Arial" charset="0"/>
              <a:buNone/>
            </a:pPr>
            <a:endParaRPr lang="ru-RU" sz="1800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560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5606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Объект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264275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ru-RU" sz="1800" i="1" smtClean="0"/>
              <a:t>Правила </a:t>
            </a:r>
            <a:r>
              <a:rPr lang="ru-RU" sz="1800" smtClean="0"/>
              <a:t>(ПР) — документ в области стандартизации, устанавливающий обязательные для применения организационно-технические и/или общетехнические положения, порядки (правила, процедуры), методы (способы, приемы) выполнения работ, а также обязательные требования к оформлению результатов этих ра­бот.</a:t>
            </a:r>
          </a:p>
          <a:p>
            <a:pPr marL="0" indent="0" algn="just">
              <a:buFont typeface="Arial" charset="0"/>
              <a:buNone/>
            </a:pPr>
            <a:endParaRPr lang="ru-RU" sz="1000" smtClean="0"/>
          </a:p>
          <a:p>
            <a:pPr marL="0" indent="0" algn="just">
              <a:buFont typeface="Arial" charset="0"/>
              <a:buNone/>
            </a:pPr>
            <a:r>
              <a:rPr lang="ru-RU" sz="1800" i="1" smtClean="0"/>
              <a:t>Рекомендации </a:t>
            </a:r>
            <a:r>
              <a:rPr lang="ru-RU" sz="1800" smtClean="0"/>
              <a:t>(Р) — документ в области стандартизации, содержащий добро­вольные для применения организационно-технические и/или общетехнические положения, порядки (правила, процедуры), методы (способы, приемы) выполнения работ, а также рекомендуемые правила оформления результатов этих работ.</a:t>
            </a:r>
          </a:p>
          <a:p>
            <a:pPr marL="0" indent="0" algn="just">
              <a:buFont typeface="Arial" charset="0"/>
              <a:buNone/>
            </a:pPr>
            <a:endParaRPr lang="ru-RU" sz="1000" i="1" smtClean="0"/>
          </a:p>
          <a:p>
            <a:pPr marL="0" indent="0" algn="just">
              <a:buFont typeface="Arial" charset="0"/>
              <a:buNone/>
            </a:pPr>
            <a:r>
              <a:rPr lang="ru-RU" sz="1800" i="1" smtClean="0"/>
              <a:t>Стандарт отрасли </a:t>
            </a:r>
            <a:r>
              <a:rPr lang="ru-RU" sz="1800" smtClean="0"/>
              <a:t>(ОСТ) — стандарт, принятый государственным органом управления в пределах его компетенции. В настоящее время понятие отрасли ис­чезает в сфере управления экономикой РФ, но в ряде важных сфер деятельности требования ОСТ необходимо учитывать.</a:t>
            </a:r>
          </a:p>
          <a:p>
            <a:pPr marL="0" indent="0" algn="just">
              <a:buFont typeface="Arial" charset="0"/>
              <a:buNone/>
            </a:pPr>
            <a:endParaRPr lang="ru-RU" sz="1000" i="1" smtClean="0"/>
          </a:p>
          <a:p>
            <a:pPr marL="0" indent="0" algn="just">
              <a:buFont typeface="Arial" charset="0"/>
              <a:buNone/>
            </a:pPr>
            <a:r>
              <a:rPr lang="ru-RU" sz="1800" i="1" smtClean="0"/>
              <a:t>Стандарт предприятия </a:t>
            </a:r>
            <a:r>
              <a:rPr lang="ru-RU" sz="1800" smtClean="0"/>
              <a:t>(СТП) — стандарт, утвержденный предприятием и применяемый (соблюдаемый) в основном на данном предприятии.</a:t>
            </a:r>
          </a:p>
          <a:p>
            <a:pPr marL="0" indent="0" algn="just">
              <a:buFont typeface="Arial" charset="0"/>
              <a:buNone/>
            </a:pPr>
            <a:endParaRPr lang="ru-RU" sz="1000" i="1" smtClean="0"/>
          </a:p>
          <a:p>
            <a:pPr marL="0" indent="0" algn="just">
              <a:buFont typeface="Arial" charset="0"/>
              <a:buNone/>
            </a:pPr>
            <a:r>
              <a:rPr lang="ru-RU" sz="1800" i="1" smtClean="0"/>
              <a:t>Стандарты организаций </a:t>
            </a:r>
            <a:r>
              <a:rPr lang="ru-RU" sz="1800" smtClean="0"/>
              <a:t>— стандарты организаций, в том числе коммерческих, общественных, научных организаций, саморегулируемых организаций, объединений юридических лиц, разрабатываемые и утверждаемые ими самостоятельно исходя из необходимости их применения.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662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6629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Объект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264275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ru-RU" sz="1800" i="1" smtClean="0"/>
              <a:t>Комплекс стандартов — </a:t>
            </a:r>
            <a:r>
              <a:rPr lang="ru-RU" sz="1800" smtClean="0"/>
              <a:t>совокупность взаимосвязанных стандартов, объединенных общей целевой направленностью и устанавливающих согласованные требования к взаимосвязанным объектам стандартизации.</a:t>
            </a:r>
          </a:p>
          <a:p>
            <a:pPr marL="0" indent="0">
              <a:buFont typeface="Arial" charset="0"/>
              <a:buNone/>
            </a:pPr>
            <a:endParaRPr lang="ru-RU" sz="1000" i="1" smtClean="0"/>
          </a:p>
          <a:p>
            <a:pPr marL="0" indent="0" algn="just">
              <a:buFont typeface="Arial" charset="0"/>
              <a:buNone/>
            </a:pPr>
            <a:r>
              <a:rPr lang="ru-RU" sz="1800" i="1" smtClean="0"/>
              <a:t>Общероссийский классификатор технико-экономической инфор­мации </a:t>
            </a:r>
            <a:r>
              <a:rPr lang="ru-RU" sz="1800" smtClean="0"/>
              <a:t>(ОКТЭИ) — официальный документ, представляющий собой систе­матизированный свод наименований и кодов классификационных группировок и/или объектов классификации в области технико-экономической информации.</a:t>
            </a:r>
          </a:p>
          <a:p>
            <a:pPr marL="0" indent="0" algn="just">
              <a:buFont typeface="Arial" charset="0"/>
              <a:buNone/>
            </a:pPr>
            <a:endParaRPr lang="ru-RU" sz="1800" smtClean="0"/>
          </a:p>
          <a:p>
            <a:pPr marL="0" indent="0" algn="just">
              <a:buFont typeface="Arial" charset="0"/>
              <a:buNone/>
            </a:pPr>
            <a:r>
              <a:rPr lang="ru-RU" sz="1800" smtClean="0"/>
              <a:t>Нормирование:</a:t>
            </a:r>
          </a:p>
          <a:p>
            <a:pPr marL="0" indent="0" algn="just">
              <a:buFont typeface="Arial" charset="0"/>
              <a:buNone/>
            </a:pPr>
            <a:endParaRPr lang="ru-RU" sz="1800" smtClean="0"/>
          </a:p>
          <a:p>
            <a:pPr marL="0" indent="0" algn="just">
              <a:buFont typeface="Arial" charset="0"/>
              <a:buNone/>
            </a:pPr>
            <a:r>
              <a:rPr lang="ru-RU" sz="1800" i="1" smtClean="0"/>
              <a:t>Параметр </a:t>
            </a:r>
            <a:r>
              <a:rPr lang="ru-RU" sz="1800" smtClean="0"/>
              <a:t>— величина, характеризующая какое-либо свойство изделия. Па­раметры определяют техническую характеристику изделий с точки зрения про­изводительности, основных размеров, конструкции.</a:t>
            </a:r>
          </a:p>
          <a:p>
            <a:pPr marL="0" indent="0" algn="just">
              <a:buFont typeface="Arial" charset="0"/>
              <a:buNone/>
            </a:pPr>
            <a:endParaRPr lang="ru-RU" sz="1000" smtClean="0"/>
          </a:p>
          <a:p>
            <a:pPr marL="0" indent="0" algn="just">
              <a:buFont typeface="Arial" charset="0"/>
              <a:buNone/>
            </a:pPr>
            <a:r>
              <a:rPr lang="ru-RU" sz="1800" i="1" smtClean="0"/>
              <a:t>Параметрический ряд — </a:t>
            </a:r>
            <a:r>
              <a:rPr lang="ru-RU" sz="1800" smtClean="0"/>
              <a:t>последовательный ряд числовых значений парамет­ров, построенный на основе принятой системы градации.</a:t>
            </a:r>
          </a:p>
          <a:p>
            <a:pPr marL="0" indent="0" algn="just">
              <a:buFont typeface="Arial" charset="0"/>
              <a:buNone/>
            </a:pPr>
            <a:endParaRPr lang="ru-RU" sz="1000" smtClean="0"/>
          </a:p>
          <a:p>
            <a:pPr marL="0" indent="0" algn="just">
              <a:buFont typeface="Arial" charset="0"/>
              <a:buNone/>
            </a:pPr>
            <a:r>
              <a:rPr lang="ru-RU" sz="1800" i="1" smtClean="0"/>
              <a:t>Нормирование</a:t>
            </a:r>
            <a:r>
              <a:rPr lang="ru-RU" sz="1800" smtClean="0"/>
              <a:t> - процесс назначения требований к объектам и их параметрам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765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7653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sz="2200" b="1" smtClean="0">
                <a:solidFill>
                  <a:srgbClr val="0070C0"/>
                </a:solidFill>
              </a:rPr>
              <a:t>Национальная система стандартизации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903913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ru-RU" sz="1800" i="1" smtClean="0"/>
              <a:t>Состав НСС: </a:t>
            </a:r>
          </a:p>
          <a:p>
            <a:pPr marL="0" indent="0"/>
            <a:r>
              <a:rPr lang="ru-RU" sz="1800" smtClean="0"/>
              <a:t>Национальные стандарты </a:t>
            </a:r>
          </a:p>
          <a:p>
            <a:pPr marL="0" indent="0"/>
            <a:r>
              <a:rPr lang="ru-RU" sz="1800" smtClean="0"/>
              <a:t>общероссийские классификаторы технико-экономической и социальной информации, в том числе правила их разработки и применения</a:t>
            </a:r>
          </a:p>
          <a:p>
            <a:pPr marL="0" indent="0">
              <a:buFont typeface="Arial" charset="0"/>
              <a:buNone/>
            </a:pPr>
            <a:endParaRPr lang="ru-RU" sz="1800" smtClean="0"/>
          </a:p>
          <a:p>
            <a:pPr marL="0" indent="0">
              <a:buFont typeface="Arial" charset="0"/>
              <a:buNone/>
            </a:pPr>
            <a:r>
              <a:rPr lang="ru-RU" sz="1800" i="1" smtClean="0"/>
              <a:t>Виды стан­дартов НСС</a:t>
            </a:r>
            <a:r>
              <a:rPr lang="ru-RU" sz="1800" smtClean="0"/>
              <a:t>:</a:t>
            </a:r>
          </a:p>
          <a:p>
            <a:pPr marL="0" indent="0"/>
            <a:r>
              <a:rPr lang="ru-RU" sz="1800" smtClean="0"/>
              <a:t>основополагающие;</a:t>
            </a:r>
          </a:p>
          <a:p>
            <a:pPr marL="0" indent="0"/>
            <a:r>
              <a:rPr lang="ru-RU" sz="1800" smtClean="0"/>
              <a:t>на продукцию и услуги;</a:t>
            </a:r>
          </a:p>
          <a:p>
            <a:pPr marL="0" indent="0"/>
            <a:r>
              <a:rPr lang="ru-RU" sz="1800" smtClean="0"/>
              <a:t>на работы (процессы);</a:t>
            </a:r>
          </a:p>
          <a:p>
            <a:pPr marL="0" indent="0"/>
            <a:r>
              <a:rPr lang="ru-RU" sz="1800" smtClean="0"/>
              <a:t>на методы контроля.</a:t>
            </a:r>
          </a:p>
          <a:p>
            <a:pPr marL="0" indent="0">
              <a:buFont typeface="Arial" charset="0"/>
              <a:buNone/>
            </a:pPr>
            <a:endParaRPr lang="ru-RU" sz="1800" smtClean="0"/>
          </a:p>
          <a:p>
            <a:pPr marL="0" indent="0">
              <a:buFont typeface="Arial" charset="0"/>
              <a:buNone/>
            </a:pPr>
            <a:r>
              <a:rPr lang="ru-RU" sz="1800" i="1" smtClean="0"/>
              <a:t>Основополагающий стандарт — </a:t>
            </a:r>
            <a:r>
              <a:rPr lang="ru-RU" sz="1800" smtClean="0"/>
              <a:t>нормативный документ, имеющий широкую область распространения и содержащий общие положения для определенной области. Виды:</a:t>
            </a:r>
          </a:p>
          <a:p>
            <a:pPr marL="0" indent="0"/>
            <a:r>
              <a:rPr lang="ru-RU" sz="1800" smtClean="0"/>
              <a:t>основополагающие организационно-методические стандарты </a:t>
            </a:r>
          </a:p>
          <a:p>
            <a:pPr marL="0" indent="0"/>
            <a:r>
              <a:rPr lang="ru-RU" sz="1800" smtClean="0"/>
              <a:t>основополагающие общетехнические стандарты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867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8678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6192838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ru-RU" sz="1800" i="1" smtClean="0"/>
              <a:t>Стандарты на продукцию (услугу) </a:t>
            </a:r>
            <a:r>
              <a:rPr lang="ru-RU" sz="1800" smtClean="0"/>
              <a:t>устанавливают требования к группам од­нородной продукции (услуги) или конкретной продукции (услуге). Разделы</a:t>
            </a:r>
            <a:r>
              <a:rPr lang="ru-RU" sz="1800" i="1" smtClean="0"/>
              <a:t>: </a:t>
            </a:r>
          </a:p>
          <a:p>
            <a:pPr marL="0" indent="0"/>
            <a:r>
              <a:rPr lang="ru-RU" sz="1800" smtClean="0"/>
              <a:t>классификация; </a:t>
            </a:r>
          </a:p>
          <a:p>
            <a:pPr marL="0" indent="0"/>
            <a:r>
              <a:rPr lang="ru-RU" sz="1800" smtClean="0"/>
              <a:t>основные параметры и/или размеры; </a:t>
            </a:r>
          </a:p>
          <a:p>
            <a:pPr marL="0" indent="0"/>
            <a:r>
              <a:rPr lang="ru-RU" sz="1800" smtClean="0"/>
              <a:t>общие технические требования; </a:t>
            </a:r>
          </a:p>
          <a:p>
            <a:pPr marL="0" indent="0"/>
            <a:r>
              <a:rPr lang="ru-RU" sz="1800" smtClean="0"/>
              <a:t>правила приемки; маркировка; </a:t>
            </a:r>
          </a:p>
          <a:p>
            <a:pPr marL="0" indent="0"/>
            <a:r>
              <a:rPr lang="ru-RU" sz="1800" smtClean="0"/>
              <a:t>упаковка; </a:t>
            </a:r>
          </a:p>
          <a:p>
            <a:pPr marL="0" indent="0"/>
            <a:r>
              <a:rPr lang="ru-RU" sz="1800" smtClean="0"/>
              <a:t>транспортирование и хранение. </a:t>
            </a:r>
          </a:p>
          <a:p>
            <a:pPr marL="0" indent="0">
              <a:buFont typeface="Arial" charset="0"/>
              <a:buNone/>
            </a:pPr>
            <a:endParaRPr lang="ru-RU" sz="1800" smtClean="0"/>
          </a:p>
          <a:p>
            <a:pPr marL="0" indent="0">
              <a:buFont typeface="Arial" charset="0"/>
              <a:buNone/>
            </a:pPr>
            <a:r>
              <a:rPr lang="ru-RU" sz="1800" i="1" smtClean="0"/>
              <a:t>Стандарты на работы (процессы) </a:t>
            </a:r>
            <a:r>
              <a:rPr lang="ru-RU" sz="1800" smtClean="0"/>
              <a:t>устанавливают требования к выполнению различного рода работ на отдельных этапах жизненного цикла продукции (услуги). Могут устанавливать требования к технологическим операциям, имеющим са­мостоятельное значение, а также к совокупности последовательно выполняе­мых технологических операций. Объекты стандартизации:</a:t>
            </a:r>
          </a:p>
          <a:p>
            <a:pPr marL="0" indent="0"/>
            <a:r>
              <a:rPr lang="ru-RU" sz="1800" smtClean="0"/>
              <a:t>методы автоматизированного проектирования продукции и информационно­го обслуживания;</a:t>
            </a:r>
          </a:p>
          <a:p>
            <a:pPr marL="0" indent="0"/>
            <a:r>
              <a:rPr lang="ru-RU" sz="1800" smtClean="0"/>
              <a:t>методы блочно-модульного конструирования;</a:t>
            </a:r>
          </a:p>
          <a:p>
            <a:pPr marL="0" indent="0"/>
            <a:r>
              <a:rPr lang="ru-RU" sz="1800" smtClean="0"/>
              <a:t>принципиальные технологические схемы изготовления продукции и др.</a:t>
            </a:r>
          </a:p>
          <a:p>
            <a:pPr marL="0" indent="0">
              <a:buFont typeface="Arial" charset="0"/>
              <a:buNone/>
            </a:pPr>
            <a:endParaRPr lang="ru-RU" sz="1800" smtClean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970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9701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8125"/>
            <a:ext cx="8229600" cy="6430963"/>
          </a:xfrm>
        </p:spPr>
        <p:txBody>
          <a:bodyPr>
            <a:normAutofit/>
          </a:bodyPr>
          <a:lstStyle/>
          <a:p>
            <a:pPr marL="0" indent="0" algn="just">
              <a:buFont typeface="Arial" charset="0"/>
              <a:buNone/>
            </a:pPr>
            <a:r>
              <a:rPr lang="ru-RU" sz="1800" i="1" smtClean="0"/>
              <a:t>Стандарты на методы контроля (испытания, измерений, анализа) </a:t>
            </a:r>
            <a:r>
              <a:rPr lang="ru-RU" sz="1800" smtClean="0"/>
              <a:t>предназначены для обеспечения всесторонней проверки всех обязательных требований к качеству продукции (услуги). Устанавливают:</a:t>
            </a:r>
          </a:p>
          <a:p>
            <a:pPr marL="0" indent="0"/>
            <a:r>
              <a:rPr lang="ru-RU" sz="1800" smtClean="0"/>
              <a:t>средства испытаний (контроля) и вспомогательные устройства;</a:t>
            </a:r>
          </a:p>
          <a:p>
            <a:pPr marL="0" indent="0"/>
            <a:r>
              <a:rPr lang="ru-RU" sz="1800" smtClean="0"/>
              <a:t>порядок Подготовки к проведению испытаний (контроля);</a:t>
            </a:r>
          </a:p>
          <a:p>
            <a:pPr marL="0" indent="0"/>
            <a:r>
              <a:rPr lang="ru-RU" sz="1800" smtClean="0"/>
              <a:t>порядок проведения испытаний (контроля);</a:t>
            </a:r>
          </a:p>
          <a:p>
            <a:pPr marL="0" indent="0"/>
            <a:r>
              <a:rPr lang="ru-RU" sz="1800" smtClean="0"/>
              <a:t>правила обработки результатов испытаний (контроля);</a:t>
            </a:r>
          </a:p>
          <a:p>
            <a:pPr marL="0" indent="0"/>
            <a:r>
              <a:rPr lang="ru-RU" sz="1800" smtClean="0"/>
              <a:t>правила оформления результатов испытаний (контроля);</a:t>
            </a:r>
          </a:p>
          <a:p>
            <a:pPr marL="0" indent="0"/>
            <a:r>
              <a:rPr lang="ru-RU" sz="1800" smtClean="0"/>
              <a:t>допустимую погрешность испытаний (контроля).</a:t>
            </a:r>
          </a:p>
          <a:p>
            <a:pPr marL="0" indent="0" algn="ctr">
              <a:buFont typeface="Arial" charset="0"/>
              <a:buNone/>
            </a:pPr>
            <a:r>
              <a:rPr lang="ru-RU" sz="1800" b="1" i="1" smtClean="0"/>
              <a:t>Основные категории стандартов</a:t>
            </a:r>
            <a:r>
              <a:rPr lang="ru-RU" sz="1800" smtClean="0"/>
              <a:t>:</a:t>
            </a:r>
          </a:p>
          <a:p>
            <a:pPr marL="0" indent="0" algn="just">
              <a:buFont typeface="Arial" charset="0"/>
              <a:buNone/>
            </a:pPr>
            <a:r>
              <a:rPr lang="ru-RU" sz="1800" i="1" smtClean="0"/>
              <a:t>1. Государственный стандарт Российской Федерации </a:t>
            </a:r>
            <a:r>
              <a:rPr lang="ru-RU" sz="1800" smtClean="0"/>
              <a:t>(ГОСТ Р) — стандарт, при­нятый Государственным комитетом Российской федерации по стандартизации и метрологии (Госстандартом России). В области строительства ГОСТ Р прини­мается Госстроем России. Объекты гос. стандартизации:</a:t>
            </a:r>
          </a:p>
          <a:p>
            <a:pPr marL="0" indent="0"/>
            <a:r>
              <a:rPr lang="ru-RU" sz="1800" smtClean="0"/>
              <a:t>организационно-методические и общетехнические объекты межотраслевого применения;</a:t>
            </a:r>
          </a:p>
          <a:p>
            <a:pPr marL="0" indent="0"/>
            <a:r>
              <a:rPr lang="ru-RU" sz="1800" smtClean="0"/>
              <a:t>продукция, работы и услуги, имеющие межотраслевое значение.</a:t>
            </a:r>
          </a:p>
          <a:p>
            <a:pPr marL="0" indent="0">
              <a:buFont typeface="Arial" charset="0"/>
              <a:buNone/>
            </a:pPr>
            <a:r>
              <a:rPr lang="ru-RU" sz="1800" i="1" smtClean="0"/>
              <a:t>Обозначение</a:t>
            </a:r>
            <a:r>
              <a:rPr lang="ru-RU" sz="1800" smtClean="0"/>
              <a:t>:</a:t>
            </a:r>
          </a:p>
          <a:p>
            <a:pPr marL="0" indent="0" algn="just">
              <a:buFont typeface="Arial" charset="0"/>
              <a:buNone/>
            </a:pPr>
            <a:endParaRPr lang="ru-RU" sz="1800" smtClean="0"/>
          </a:p>
          <a:p>
            <a:pPr marL="0" indent="0" algn="ctr">
              <a:buFont typeface="Arial" charset="0"/>
              <a:buNone/>
            </a:pPr>
            <a:endParaRPr lang="ru-RU" sz="1800" smtClean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072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0725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6413" y="5661025"/>
            <a:ext cx="31099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8125"/>
            <a:ext cx="8229600" cy="6430963"/>
          </a:xfrm>
        </p:spPr>
        <p:txBody>
          <a:bodyPr rtlCol="0">
            <a:normAutofit/>
          </a:bodyPr>
          <a:lstStyle/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i="1" dirty="0" smtClean="0"/>
              <a:t>2. Стандарты </a:t>
            </a:r>
            <a:r>
              <a:rPr lang="ru-RU" sz="1800" i="1" dirty="0"/>
              <a:t>отраслей (ОСТ) </a:t>
            </a:r>
            <a:r>
              <a:rPr lang="ru-RU" sz="1800" dirty="0"/>
              <a:t>могут разрабатываться и приниматься государ­ственными органами управления в пределах их компетенции применительно к продукции, работам и услугам отраслевого </a:t>
            </a:r>
            <a:r>
              <a:rPr lang="ru-RU" sz="1800" dirty="0" smtClean="0"/>
              <a:t>значения. Объекты: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 smtClean="0"/>
              <a:t>организационно-технические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 smtClean="0"/>
              <a:t>общетехнические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 smtClean="0"/>
              <a:t>продукция, процессы </a:t>
            </a:r>
            <a:r>
              <a:rPr lang="ru-RU" sz="1800" dirty="0"/>
              <a:t>и </a:t>
            </a:r>
            <a:r>
              <a:rPr lang="ru-RU" sz="1800" dirty="0" smtClean="0"/>
              <a:t>услуги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i="1" dirty="0" smtClean="0"/>
              <a:t>Обозначение: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i="1" dirty="0"/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i="1" dirty="0" smtClean="0"/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i="1" dirty="0" smtClean="0"/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i="1" dirty="0" smtClean="0"/>
              <a:t>3. Стандарты </a:t>
            </a:r>
            <a:r>
              <a:rPr lang="ru-RU" sz="1800" i="1" dirty="0"/>
              <a:t>научно-технических, инженерных обществ и других общественных объединений </a:t>
            </a:r>
            <a:r>
              <a:rPr lang="ru-RU" sz="1800" dirty="0"/>
              <a:t>(СТО). </a:t>
            </a:r>
            <a:r>
              <a:rPr lang="ru-RU" sz="1800" dirty="0" smtClean="0"/>
              <a:t>Объекты: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принципиально новые виды продукции и услуг;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новые, передовые методы испытаний;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нетрадиционные технологии разработки, изготовления, хранения продукции и новые принципы организации и управления производством.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800" i="1" dirty="0" smtClean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174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1749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2112963"/>
            <a:ext cx="2952750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6150" y="5300663"/>
            <a:ext cx="27813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8125"/>
            <a:ext cx="8229600" cy="6430963"/>
          </a:xfrm>
        </p:spPr>
        <p:txBody>
          <a:bodyPr rtlCol="0">
            <a:noAutofit/>
          </a:bodyPr>
          <a:lstStyle/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i="1" dirty="0" smtClean="0"/>
              <a:t>4. Стандарты </a:t>
            </a:r>
            <a:r>
              <a:rPr lang="ru-RU" sz="1800" i="1" dirty="0"/>
              <a:t>предприятий (СТП) </a:t>
            </a:r>
            <a:r>
              <a:rPr lang="ru-RU" sz="1800" dirty="0"/>
              <a:t>разрабатываются на создаваемые и приме­няемые в основном на данном предприятии продукцию, услуги, процессы. </a:t>
            </a:r>
            <a:r>
              <a:rPr lang="ru-RU" sz="1800" dirty="0" smtClean="0"/>
              <a:t>Объекты: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разрабатываемая на данном предприятии продукция, ее составные части, тех­нологическая оснастка и инструмент;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технологические процессы, общие технологические нормы и требования к ним;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услуги, оказываемые внутри предприятия;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процессы организации и управления производством.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i="1" dirty="0" smtClean="0"/>
              <a:t>5. Технические </a:t>
            </a:r>
            <a:r>
              <a:rPr lang="ru-RU" sz="1800" i="1" dirty="0"/>
              <a:t>условия (ТУ) </a:t>
            </a:r>
            <a:r>
              <a:rPr lang="ru-RU" sz="1800" dirty="0"/>
              <a:t>разрабатывают предприятия и другие субъекты хо­зяйственной деятельности в том случае, когда стандарт создавать нецелесообраз­но. </a:t>
            </a:r>
            <a:endParaRPr lang="ru-RU" sz="1800" dirty="0" smtClean="0"/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800" i="1" dirty="0" smtClean="0"/>
              <a:t>6. Системы </a:t>
            </a:r>
            <a:r>
              <a:rPr lang="ru-RU" sz="1800" i="1" dirty="0"/>
              <a:t>стандартов </a:t>
            </a:r>
            <a:r>
              <a:rPr lang="ru-RU" sz="1800" dirty="0"/>
              <a:t>межот­раслевого </a:t>
            </a:r>
            <a:r>
              <a:rPr lang="ru-RU" sz="1800" dirty="0" smtClean="0"/>
              <a:t>значения - </a:t>
            </a:r>
            <a:r>
              <a:rPr lang="ru-RU" sz="1800" dirty="0"/>
              <a:t>комплекс стандартов, который объединяет взаимосвязанные стандарты, если они имеют общую целе­вую направленность, устанавливают согласованные требования к взаимосвязан­ным объектам </a:t>
            </a:r>
            <a:r>
              <a:rPr lang="ru-RU" sz="1800" dirty="0" smtClean="0"/>
              <a:t>стандартизации. Примеры: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ГОСТ Р 1 — государственная система стандартизации РФ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ГОСТ 2 — единая система конструкторской документации (ЕСКД);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ГОСТ 3 — единая система технологической документации (ЕСТП);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ГОСТ 8 — государственная система обеспечения единства измере­ний (ГСИ);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1800" dirty="0"/>
              <a:t>ГОСТ 12 — система стандартов безопасности труда (</a:t>
            </a:r>
            <a:r>
              <a:rPr lang="ru-RU" sz="1800" dirty="0" smtClean="0"/>
              <a:t>ССБТ).</a:t>
            </a:r>
            <a:endParaRPr lang="ru-RU" sz="1800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277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2773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sz="2200" b="1" smtClean="0">
                <a:solidFill>
                  <a:srgbClr val="0070C0"/>
                </a:solidFill>
              </a:rPr>
              <a:t>Сущность стандартизации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903913"/>
          </a:xfrm>
        </p:spPr>
        <p:txBody>
          <a:bodyPr>
            <a:normAutofit/>
          </a:bodyPr>
          <a:lstStyle/>
          <a:p>
            <a:pPr algn="just"/>
            <a:r>
              <a:rPr lang="ru-RU" sz="1800" i="1" smtClean="0"/>
              <a:t>Объект стандартизации </a:t>
            </a:r>
            <a:r>
              <a:rPr lang="ru-RU" sz="1800" smtClean="0"/>
              <a:t>— продукция, работа, процесс, услуги, подлежащие или подвергшиеся стандартизации. </a:t>
            </a:r>
          </a:p>
          <a:p>
            <a:pPr algn="just"/>
            <a:r>
              <a:rPr lang="ru-RU" sz="1800" i="1" smtClean="0"/>
              <a:t>Область стандартизации </a:t>
            </a:r>
            <a:r>
              <a:rPr lang="ru-RU" sz="1800" smtClean="0"/>
              <a:t>— совокупность взаимосвязанных объектов стандартизации. </a:t>
            </a:r>
          </a:p>
          <a:p>
            <a:pPr algn="just"/>
            <a:r>
              <a:rPr lang="ru-RU" sz="1800" i="1" smtClean="0"/>
              <a:t>Типовая задача стандартизации</a:t>
            </a:r>
            <a:r>
              <a:rPr lang="ru-RU" sz="1800" smtClean="0"/>
              <a:t>:</a:t>
            </a:r>
          </a:p>
          <a:p>
            <a:pPr algn="just">
              <a:buFont typeface="Calibri" pitchFamily="34" charset="0"/>
              <a:buAutoNum type="arabicPeriod"/>
            </a:pPr>
            <a:r>
              <a:rPr lang="ru-RU" sz="1800" smtClean="0"/>
              <a:t>Существует или возможно множество предметов или процессов: </a:t>
            </a:r>
          </a:p>
          <a:p>
            <a:pPr algn="ctr">
              <a:buFont typeface="Arial" charset="0"/>
              <a:buNone/>
            </a:pPr>
            <a:r>
              <a:rPr lang="ru-RU" sz="1800" i="1" smtClean="0"/>
              <a:t>А, В, С, </a:t>
            </a:r>
            <a:r>
              <a:rPr lang="en-US" sz="1800" i="1" smtClean="0"/>
              <a:t>D</a:t>
            </a:r>
            <a:r>
              <a:rPr lang="ru-RU" sz="1800" i="1" smtClean="0"/>
              <a:t>, Е, </a:t>
            </a:r>
            <a:r>
              <a:rPr lang="en-US" sz="1800" i="1" smtClean="0"/>
              <a:t>F</a:t>
            </a:r>
            <a:r>
              <a:rPr lang="ru-RU" sz="1800" i="1" smtClean="0"/>
              <a:t>... </a:t>
            </a:r>
            <a:endParaRPr lang="ru-RU" sz="1800" smtClean="0"/>
          </a:p>
          <a:p>
            <a:pPr algn="just">
              <a:buFont typeface="Calibri" pitchFamily="34" charset="0"/>
              <a:buAutoNum type="arabicPeriod" startAt="2"/>
            </a:pPr>
            <a:r>
              <a:rPr lang="ru-RU" sz="1800" smtClean="0"/>
              <a:t>Некоторые из них в ходе деятельности неоднократно повторяются: </a:t>
            </a:r>
          </a:p>
          <a:p>
            <a:pPr algn="ctr">
              <a:buFont typeface="Arial" charset="0"/>
              <a:buNone/>
            </a:pPr>
            <a:r>
              <a:rPr lang="ru-RU" sz="1800" i="1" smtClean="0"/>
              <a:t>А, </a:t>
            </a:r>
            <a:r>
              <a:rPr lang="en-US" sz="1800" i="1" smtClean="0"/>
              <a:t>B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ru-RU" sz="1800" i="1" smtClean="0"/>
              <a:t>С, В</a:t>
            </a:r>
            <a:r>
              <a:rPr lang="ru-RU" sz="1800" baseline="-25000" smtClean="0"/>
              <a:t>2</a:t>
            </a:r>
            <a:r>
              <a:rPr lang="ru-RU" sz="1800" i="1" smtClean="0"/>
              <a:t>, </a:t>
            </a:r>
            <a:r>
              <a:rPr lang="en-US" sz="1800" i="1" smtClean="0"/>
              <a:t>D</a:t>
            </a:r>
            <a:r>
              <a:rPr lang="ru-RU" sz="1800" i="1" smtClean="0"/>
              <a:t>, </a:t>
            </a:r>
            <a:r>
              <a:rPr lang="en-US" sz="1800" i="1" smtClean="0"/>
              <a:t>E</a:t>
            </a:r>
            <a:r>
              <a:rPr lang="ru-RU" sz="1800" i="1" smtClean="0"/>
              <a:t>, </a:t>
            </a:r>
            <a:r>
              <a:rPr lang="en-US" sz="1800" i="1" smtClean="0"/>
              <a:t>B</a:t>
            </a:r>
            <a:r>
              <a:rPr lang="ru-RU" sz="1800" i="1" baseline="-25000" smtClean="0"/>
              <a:t>3</a:t>
            </a:r>
            <a:r>
              <a:rPr lang="ru-RU" sz="1800" i="1" smtClean="0"/>
              <a:t>, </a:t>
            </a:r>
            <a:r>
              <a:rPr lang="en-US" sz="1800" i="1" smtClean="0"/>
              <a:t>F</a:t>
            </a:r>
            <a:r>
              <a:rPr lang="ru-RU" sz="1800" i="1" smtClean="0"/>
              <a:t>...</a:t>
            </a:r>
          </a:p>
          <a:p>
            <a:pPr algn="just">
              <a:buFont typeface="Calibri" pitchFamily="34" charset="0"/>
              <a:buAutoNum type="arabicPeriod" startAt="3"/>
            </a:pPr>
            <a:r>
              <a:rPr lang="ru-RU" sz="1800" smtClean="0"/>
              <a:t>Из этих вариантов, используя научный анализ, отбирают, а иногда и создают, наилучшие, оптимальные, которые узаконивают в виде стандартов:</a:t>
            </a:r>
          </a:p>
          <a:p>
            <a:pPr algn="just">
              <a:buFont typeface="Calibri" pitchFamily="34" charset="0"/>
              <a:buAutoNum type="arabicPeriod" startAt="3"/>
            </a:pPr>
            <a:endParaRPr lang="ru-RU" sz="1800" smtClean="0"/>
          </a:p>
          <a:p>
            <a:pPr algn="just"/>
            <a:r>
              <a:rPr lang="ru-RU" sz="1800" i="1" smtClean="0"/>
              <a:t>Стандартизации подлежат </a:t>
            </a:r>
            <a:r>
              <a:rPr lang="ru-RU" sz="1800" smtClean="0"/>
              <a:t>предметы и процессы, повторяющиеся в виде вариантов (или имеющие такую возможность).</a:t>
            </a:r>
          </a:p>
          <a:p>
            <a:pPr algn="just"/>
            <a:r>
              <a:rPr lang="ru-RU" sz="1800" i="1" smtClean="0"/>
              <a:t>Стандартизации не подлежат:</a:t>
            </a:r>
            <a:endParaRPr lang="ru-RU" sz="1800" smtClean="0"/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неповторяющаяся задача (предметы или процессы);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повторяющаяся, но не имеющая вариантов задача (предметы или процессы).</a:t>
            </a:r>
          </a:p>
          <a:p>
            <a:pPr algn="just">
              <a:buFont typeface="Calibri" pitchFamily="34" charset="0"/>
              <a:buAutoNum type="arabicPeriod"/>
            </a:pPr>
            <a:endParaRPr lang="ru-RU" sz="1800" smtClean="0"/>
          </a:p>
          <a:p>
            <a:pPr algn="just">
              <a:buFont typeface="Arial" charset="0"/>
              <a:buNone/>
            </a:pPr>
            <a:endParaRPr lang="ru-RU" sz="1800" smtClean="0"/>
          </a:p>
        </p:txBody>
      </p:sp>
      <p:sp>
        <p:nvSpPr>
          <p:cNvPr id="10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8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80" name="Object 56"/>
          <p:cNvGraphicFramePr>
            <a:graphicFrameLocks noChangeAspect="1"/>
          </p:cNvGraphicFramePr>
          <p:nvPr/>
        </p:nvGraphicFramePr>
        <p:xfrm>
          <a:off x="3276600" y="4292600"/>
          <a:ext cx="2603500" cy="288925"/>
        </p:xfrm>
        <a:graphic>
          <a:graphicData uri="http://schemas.openxmlformats.org/presentationml/2006/ole">
            <p:oleObj spid="_x0000_s1080" name="Equation" r:id="rId3" imgW="2159000" imgH="241300" progId="">
              <p:embed/>
            </p:oleObj>
          </a:graphicData>
        </a:graphic>
      </p:graphicFrame>
      <p:sp>
        <p:nvSpPr>
          <p:cNvPr id="1086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Рисунок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188913"/>
            <a:ext cx="5195888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Прямоугольник 8"/>
          <p:cNvSpPr>
            <a:spLocks noChangeArrowheads="1"/>
          </p:cNvSpPr>
          <p:nvPr/>
        </p:nvSpPr>
        <p:spPr bwMode="auto">
          <a:xfrm>
            <a:off x="2411413" y="5300663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Решение типовой задачи стандартизации и решение для единичной ситуации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ъект 2"/>
          <p:cNvSpPr>
            <a:spLocks noGrp="1"/>
          </p:cNvSpPr>
          <p:nvPr>
            <p:ph idx="1"/>
          </p:nvPr>
        </p:nvSpPr>
        <p:spPr>
          <a:xfrm>
            <a:off x="457200" y="44450"/>
            <a:ext cx="8435975" cy="5832475"/>
          </a:xfrm>
        </p:spPr>
        <p:txBody>
          <a:bodyPr/>
          <a:lstStyle/>
          <a:p>
            <a:pPr algn="just"/>
            <a:r>
              <a:rPr lang="ru-RU" sz="1800" i="1" smtClean="0"/>
              <a:t>Алгоритм решения типовой задачи стандартизации: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имеется объект стандартизации, повторяющийся в виде вариантов; 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из вариантов выбирается один; 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выбранный вариант должен быть оптимальным; поиск оптимального варианта производится на научной основе; 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выбранный вариант узаконивается в виде нормативного документа (НД) разработка и оформление НД производится по регламентированному порядку.</a:t>
            </a:r>
          </a:p>
          <a:p>
            <a:pPr algn="just"/>
            <a:r>
              <a:rPr lang="ru-RU" sz="1800" i="1" smtClean="0"/>
              <a:t>Предмет стандартизации</a:t>
            </a:r>
            <a:r>
              <a:rPr lang="ru-RU" sz="1800" smtClean="0"/>
              <a:t> - процесс упорядочения любой деятельности на основе решения повторяющихся задач с различными вариантами исполнения. </a:t>
            </a:r>
          </a:p>
          <a:p>
            <a:pPr algn="just"/>
            <a:r>
              <a:rPr lang="ru-RU" sz="1800" b="1" i="1" smtClean="0"/>
              <a:t>Определение стандартизации</a:t>
            </a:r>
            <a:r>
              <a:rPr lang="ru-RU" sz="1800" i="1" smtClean="0"/>
              <a:t>:</a:t>
            </a:r>
            <a:r>
              <a:rPr lang="ru-RU" sz="1800" smtClean="0"/>
              <a:t> </a:t>
            </a:r>
          </a:p>
          <a:p>
            <a:pPr algn="just">
              <a:buFont typeface="Calibri" pitchFamily="34" charset="0"/>
              <a:buAutoNum type="arabicPeriod"/>
            </a:pPr>
            <a:r>
              <a:rPr lang="ru-RU" sz="1800" smtClean="0"/>
              <a:t>один из методов переработки информации с целью нахождения оптимального обязательного (рекомендательного) решения на определенный период</a:t>
            </a:r>
            <a:r>
              <a:rPr lang="ru-RU" sz="1800" smtClean="0">
                <a:latin typeface="Arial" charset="0"/>
              </a:rPr>
              <a:t> </a:t>
            </a:r>
            <a:r>
              <a:rPr lang="ru-RU" sz="1800" smtClean="0"/>
              <a:t>времени</a:t>
            </a:r>
          </a:p>
          <a:p>
            <a:pPr algn="just">
              <a:buFont typeface="Calibri" pitchFamily="34" charset="0"/>
              <a:buAutoNum type="arabicPeriod"/>
            </a:pPr>
            <a:r>
              <a:rPr lang="ru-RU" sz="1800" smtClean="0"/>
              <a:t>деятельность, направленная на достижение оптимальной степени упорядочения в определенной области посредством установления положений для всеобщего и многократного использования в отношении реально существующих или потенциальных задач.</a:t>
            </a:r>
          </a:p>
          <a:p>
            <a:pPr algn="just">
              <a:buFont typeface="Calibri" pitchFamily="34" charset="0"/>
              <a:buAutoNum type="arabicPeriod"/>
            </a:pPr>
            <a:r>
              <a:rPr lang="ru-RU" sz="1800" smtClean="0"/>
              <a:t>деятельность по установлению правил и характеристик в целях их добровольного и многократного использования, направленная на достижение упорядоченности в сферах производства и обращения продукции и повышение конкурентоспособности продукции, работ, услуг (согласно закону «О техническом регулировании»).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741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7413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sz="2200" b="1" smtClean="0">
                <a:solidFill>
                  <a:srgbClr val="0070C0"/>
                </a:solidFill>
              </a:rPr>
              <a:t>Цели и принципы стандартизации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90391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i="1" smtClean="0"/>
              <a:t>Цели: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повышение уровня безопасности жизни и здоровья граждан, имущества, безопасности жизни или здоровья животных и растений и содействия соблюдению требований технических регламентов;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повышение уровня безопасности объектов с учетом риска возникновения ЧС природного и техногенного характера;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обеспечение научно-технического прогресса;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повышение конкурентоспособности продукции, работ, услуг;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рациональное использование ресурсов;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обеспечение технической и информационной совместимости;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обеспечение сопоставимости результатов исследований (испытаний) и изме­рений, технических и экономико-статистических данных;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обеспечение взаимозаменяемости продукции. </a:t>
            </a:r>
          </a:p>
          <a:p>
            <a:pPr>
              <a:lnSpc>
                <a:spcPct val="90000"/>
              </a:lnSpc>
            </a:pPr>
            <a:r>
              <a:rPr lang="ru-RU" sz="1800" i="1" smtClean="0"/>
              <a:t>Принципы</a:t>
            </a:r>
            <a:r>
              <a:rPr lang="ru-RU" sz="1800" smtClean="0"/>
              <a:t>: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добровольного применения стандартов;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максимального учета при разработке стандартов законных интересов заинте­ресованных лиц;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применения международного стандарта как основы для разработки национального стандарта, за исключением случаев, когда такое применение признано невозможным.</a:t>
            </a:r>
          </a:p>
          <a:p>
            <a:pPr algn="just">
              <a:lnSpc>
                <a:spcPct val="90000"/>
              </a:lnSpc>
              <a:buFont typeface="Calibri" pitchFamily="34" charset="0"/>
              <a:buAutoNum type="arabicPeriod"/>
            </a:pPr>
            <a:endParaRPr lang="ru-RU" sz="1800" smtClean="0"/>
          </a:p>
          <a:p>
            <a:pPr algn="just">
              <a:lnSpc>
                <a:spcPct val="90000"/>
              </a:lnSpc>
              <a:buFont typeface="Arial" charset="0"/>
              <a:buNone/>
            </a:pPr>
            <a:endParaRPr lang="ru-RU" sz="18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843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8438" name="Rectangle 3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>
            <a:normAutofit/>
          </a:bodyPr>
          <a:lstStyle/>
          <a:p>
            <a:pPr algn="just"/>
            <a:r>
              <a:rPr lang="ru-RU" sz="1800" i="1" smtClean="0"/>
              <a:t>Принципы организации и осуществления стандартизации: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Принцип системности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Принцип комплексности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Динамичность и опережающее развитие стандартов</a:t>
            </a:r>
          </a:p>
          <a:p>
            <a:pPr>
              <a:buFont typeface="Arial" charset="0"/>
              <a:buNone/>
            </a:pPr>
            <a:endParaRPr lang="ru-RU" sz="1800" smtClean="0"/>
          </a:p>
          <a:p>
            <a:pPr algn="ctr">
              <a:buFont typeface="Arial" charset="0"/>
              <a:buNone/>
            </a:pPr>
            <a:r>
              <a:rPr lang="ru-RU" sz="2000" b="1" smtClean="0">
                <a:solidFill>
                  <a:srgbClr val="0070C0"/>
                </a:solidFill>
              </a:rPr>
              <a:t>Международная и межгосударственная стандартизация</a:t>
            </a:r>
          </a:p>
          <a:p>
            <a:pPr algn="just">
              <a:buFont typeface="Arial" charset="0"/>
              <a:buNone/>
            </a:pPr>
            <a:endParaRPr lang="ru-RU" sz="1800" smtClean="0"/>
          </a:p>
          <a:p>
            <a:pPr algn="just"/>
            <a:r>
              <a:rPr lang="ru-RU" sz="1800" smtClean="0"/>
              <a:t>Соглашение о проведе­нии согласованной политики в области стандартизации (13 марта 1992 года) – заложены основы системы межгосударственной стандартизации для стран бывшего СССР.</a:t>
            </a:r>
          </a:p>
          <a:p>
            <a:pPr algn="just"/>
            <a:r>
              <a:rPr lang="ru-RU" sz="1800" smtClean="0"/>
              <a:t>Межгосударственный совет по стандартизации, метрологии и сертификации (МГС). Основной рабочий орган МГС — Бюро стандартов, метрологии и сертификации, расположенное в Минске. Рабочими органами МГС являются межгосударствен­ные технические комитеты по стандартизации (МТК).</a:t>
            </a:r>
          </a:p>
          <a:p>
            <a:pPr algn="just"/>
            <a:r>
              <a:rPr lang="ru-RU" sz="1800" smtClean="0"/>
              <a:t>Межгосударственные стандарты и изменения к ним принимаются по реше­нию МГС, заседания которого проходят два раза в год. В качестве проекта ГОСТа национальный орган по стандартизации какого-либо государства может предложить действующий национальный (государственный) стандарт государства — участника Соглашения.</a:t>
            </a:r>
            <a:endParaRPr lang="ru-RU" sz="1800" b="1" smtClean="0">
              <a:solidFill>
                <a:srgbClr val="0070C0"/>
              </a:solidFill>
            </a:endParaRPr>
          </a:p>
          <a:p>
            <a:pPr>
              <a:buFont typeface="Calibri" pitchFamily="34" charset="0"/>
              <a:buAutoNum type="arabicPeriod"/>
            </a:pPr>
            <a:endParaRPr lang="ru-RU" sz="1800" smtClean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946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smtClean="0"/>
              <a:t>Задачи международного научно-технического сотрудничества в области стандартизации: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обеспечение взаимозаменяемости элементов сложной продукции;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сближение уровня качества товаров, производимых в разных странах;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содействие взаимному обмену научно-технической информацией;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ускорение научно-технического прогресса участников международных организаций;</a:t>
            </a:r>
          </a:p>
          <a:p>
            <a:pPr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ru-RU" sz="1800" smtClean="0"/>
              <a:t>содействие международной торговле.</a:t>
            </a:r>
          </a:p>
          <a:p>
            <a:pPr algn="just">
              <a:lnSpc>
                <a:spcPct val="90000"/>
              </a:lnSpc>
            </a:pPr>
            <a:r>
              <a:rPr lang="ru-RU" sz="1800" smtClean="0"/>
              <a:t>Наиболее крупные организации по стандартизации - Международная организация по стандартизации (</a:t>
            </a:r>
            <a:r>
              <a:rPr lang="en-US" sz="1800" smtClean="0"/>
              <a:t>ISO</a:t>
            </a:r>
            <a:r>
              <a:rPr lang="ru-RU" sz="1800" smtClean="0"/>
              <a:t>) и Международная электротехническая комиссия (МЭК).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1800" b="1" smtClean="0"/>
              <a:t>ISO (</a:t>
            </a:r>
            <a:r>
              <a:rPr lang="ru-RU" sz="1800" b="1" smtClean="0"/>
              <a:t>основана в 1947 г.</a:t>
            </a:r>
            <a:r>
              <a:rPr lang="en-US" sz="1800" b="1" smtClean="0"/>
              <a:t>)</a:t>
            </a:r>
          </a:p>
          <a:p>
            <a:pPr algn="just">
              <a:lnSpc>
                <a:spcPct val="90000"/>
              </a:lnSpc>
            </a:pPr>
            <a:r>
              <a:rPr lang="ru-RU" sz="1800" smtClean="0"/>
              <a:t>Занимается вопросами стандартизации во всех областях, кроме электроники, электротехники, связи и приборостроения</a:t>
            </a:r>
          </a:p>
          <a:p>
            <a:pPr>
              <a:lnSpc>
                <a:spcPct val="90000"/>
              </a:lnSpc>
            </a:pPr>
            <a:r>
              <a:rPr lang="ru-RU" sz="1800" smtClean="0"/>
              <a:t>Высший руководящий орган - Генеральная ассамблея, состоящая из официальных лиц и представителей всех категорий участников </a:t>
            </a:r>
            <a:r>
              <a:rPr lang="en-US" sz="1800" smtClean="0"/>
              <a:t>ISO</a:t>
            </a:r>
            <a:r>
              <a:rPr lang="ru-RU" sz="1800" smtClean="0"/>
              <a:t>. Созывается не реже одного раза в три года.</a:t>
            </a:r>
          </a:p>
          <a:p>
            <a:pPr>
              <a:lnSpc>
                <a:spcPct val="90000"/>
              </a:lnSpc>
            </a:pPr>
            <a:r>
              <a:rPr lang="ru-RU" sz="1800" smtClean="0"/>
              <a:t>Генеральная ассамблея определяет общую политику организации, решает основные вопросы ее деятельности.</a:t>
            </a:r>
          </a:p>
          <a:p>
            <a:pPr>
              <a:lnSpc>
                <a:spcPct val="90000"/>
              </a:lnSpc>
            </a:pPr>
            <a:r>
              <a:rPr lang="ru-RU" sz="1800" smtClean="0"/>
              <a:t>Официальные лица: президент, вице-президент, казначей, генеральный секретарь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048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ъект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/>
          <a:lstStyle/>
          <a:p>
            <a:r>
              <a:rPr lang="ru-RU" sz="1800" smtClean="0"/>
              <a:t>Три категории участников: 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комитет-член (полноправный член </a:t>
            </a:r>
            <a:r>
              <a:rPr lang="en-US" sz="1800" smtClean="0"/>
              <a:t>ISO</a:t>
            </a:r>
            <a:r>
              <a:rPr lang="ru-RU" sz="1800" smtClean="0"/>
              <a:t>) - национальные организации по стандартизации, согласные с требованиями Устава и Правил </a:t>
            </a:r>
            <a:r>
              <a:rPr lang="en-US" sz="1800" smtClean="0"/>
              <a:t>ISO</a:t>
            </a:r>
            <a:r>
              <a:rPr lang="ru-RU" sz="1800" smtClean="0"/>
              <a:t>.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член-корреспондент - страны, не имеющие национальной организации по стандартизации.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наблюдатель.</a:t>
            </a:r>
          </a:p>
          <a:p>
            <a:r>
              <a:rPr lang="ru-RU" sz="1800" smtClean="0"/>
              <a:t>Стандарты </a:t>
            </a:r>
            <a:r>
              <a:rPr lang="en-US" sz="1800" smtClean="0"/>
              <a:t>ISO </a:t>
            </a:r>
            <a:r>
              <a:rPr lang="ru-RU" sz="1800" smtClean="0"/>
              <a:t>не имеют статуса обязательных для всех стран-участниц.</a:t>
            </a:r>
          </a:p>
          <a:p>
            <a:r>
              <a:rPr lang="ru-RU" sz="1800" smtClean="0"/>
              <a:t>В период между сессиями Генеральной ассамблеи работой </a:t>
            </a:r>
            <a:r>
              <a:rPr lang="en-US" sz="1800" smtClean="0"/>
              <a:t>ISO </a:t>
            </a:r>
            <a:r>
              <a:rPr lang="ru-RU" sz="1800" smtClean="0"/>
              <a:t>руководит Со­вет, в который входят представители национальных организаций по стандартизации. </a:t>
            </a:r>
            <a:r>
              <a:rPr lang="ru-RU" sz="1800" i="1" smtClean="0"/>
              <a:t>Комитеты совета</a:t>
            </a:r>
            <a:r>
              <a:rPr lang="ru-RU" sz="1800" smtClean="0"/>
              <a:t>:</a:t>
            </a:r>
          </a:p>
          <a:p>
            <a:r>
              <a:rPr lang="ru-RU" sz="1800" smtClean="0"/>
              <a:t>Рабочие группы (РГ) - разрабатывают проекты международных стандартов</a:t>
            </a:r>
          </a:p>
          <a:p>
            <a:r>
              <a:rPr lang="ru-RU" sz="1800" smtClean="0"/>
              <a:t>РГ действуют в рамках технических комитетов (ТК). Количество ТК не ограничено, новый ТК может быть создан по предложению одного комитета-члена при поддержке не менее пяти других.</a:t>
            </a:r>
          </a:p>
          <a:p>
            <a:r>
              <a:rPr lang="ru-RU" sz="1800" smtClean="0"/>
              <a:t>Подкомитеты (ПК) – создаются в рамках ТК, если сфера деятельности последнего охватывает целую отрасль.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150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Объект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/>
          <a:lstStyle/>
          <a:p>
            <a:r>
              <a:rPr lang="ru-RU" sz="1800" smtClean="0"/>
              <a:t>Функции комитетов: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оказывается методическая и информационная помощь Совету </a:t>
            </a:r>
            <a:r>
              <a:rPr lang="en-US" sz="1800" smtClean="0"/>
              <a:t>ISO </a:t>
            </a:r>
            <a:r>
              <a:rPr lang="ru-RU" sz="1800" smtClean="0"/>
              <a:t>по прин­ципам и методике разработки международных стандартов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проводится подготовка предложений по планированию работы </a:t>
            </a:r>
            <a:r>
              <a:rPr lang="en-US" sz="1800" smtClean="0"/>
              <a:t>ISO</a:t>
            </a:r>
            <a:r>
              <a:rPr lang="ru-RU" sz="1800" smtClean="0"/>
              <a:t>, по орга­низации и координации технических сторон работы, по созданию и роспуску ТК, по определению области стандартизации, которой должны заниматься конкретные ТК;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изучаются вопросы, связанные с подтверждением соответствия продукции, услуг, процессов и систем качества требованиям стандартов. Оказывается со­действие взаимному признанию и принятию национальных и региональных систем сертификации.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проводится работа по вопросам научно-технической информации;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изучаются запросы развивающихся стран в области стандартизации и разрабатываются рекомендации по содействию этим странам в данной области;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изучаются вопросы обеспечения интересов потребителей и возможности со­действия этому через стандартизацию, обобщается опыт участия потребителей в создании стандартов и составляются программы по обучению потребителей в области стандартизации</a:t>
            </a:r>
          </a:p>
          <a:p>
            <a:pPr>
              <a:buFont typeface="Calibri" pitchFamily="34" charset="0"/>
              <a:buAutoNum type="arabicPeriod"/>
            </a:pPr>
            <a:r>
              <a:rPr lang="ru-RU" sz="1800" smtClean="0"/>
              <a:t>разрабатываются руководства по вопросам, касающимся стандартных образцов, координируется деятельность </a:t>
            </a:r>
            <a:r>
              <a:rPr lang="en-US" sz="1800" smtClean="0"/>
              <a:t>ISO </a:t>
            </a:r>
            <a:r>
              <a:rPr lang="ru-RU" sz="1800" smtClean="0"/>
              <a:t>по стандартным образцам с междуна­родными метрологическими организациями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253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1698</Words>
  <Application>Microsoft Office PowerPoint</Application>
  <PresentationFormat>Экран (4:3)</PresentationFormat>
  <Paragraphs>204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Calibri</vt:lpstr>
      <vt:lpstr>Arial</vt:lpstr>
      <vt:lpstr>Тема Office</vt:lpstr>
      <vt:lpstr>Equation</vt:lpstr>
      <vt:lpstr>Лекция 1</vt:lpstr>
      <vt:lpstr>Сущность стандартизации</vt:lpstr>
      <vt:lpstr>Слайд 3</vt:lpstr>
      <vt:lpstr>Слайд 4</vt:lpstr>
      <vt:lpstr>Цели и принципы стандартизации</vt:lpstr>
      <vt:lpstr>Слайд 6</vt:lpstr>
      <vt:lpstr>Слайд 7</vt:lpstr>
      <vt:lpstr>Слайд 8</vt:lpstr>
      <vt:lpstr>Слайд 9</vt:lpstr>
      <vt:lpstr>Слайд 10</vt:lpstr>
      <vt:lpstr>Слайд 11</vt:lpstr>
      <vt:lpstr>Документы в области стандартизации</vt:lpstr>
      <vt:lpstr>Слайд 13</vt:lpstr>
      <vt:lpstr>Слайд 14</vt:lpstr>
      <vt:lpstr>Национальная система стандартизации</vt:lpstr>
      <vt:lpstr>Слайд 16</vt:lpstr>
      <vt:lpstr>Слайд 17</vt:lpstr>
      <vt:lpstr>Слайд 18</vt:lpstr>
      <vt:lpstr>Слайд 19</vt:lpstr>
    </vt:vector>
  </TitlesOfParts>
  <Company>VGU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Kostya</dc:creator>
  <cp:lastModifiedBy>Скворцов</cp:lastModifiedBy>
  <cp:revision>129</cp:revision>
  <dcterms:created xsi:type="dcterms:W3CDTF">2014-02-18T06:40:51Z</dcterms:created>
  <dcterms:modified xsi:type="dcterms:W3CDTF">2015-02-09T07:47:33Z</dcterms:modified>
</cp:coreProperties>
</file>