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CCFF"/>
    <a:srgbClr val="FF99CC"/>
    <a:srgbClr val="99CCFF"/>
    <a:srgbClr val="6699FF"/>
    <a:srgbClr val="FF7C80"/>
    <a:srgbClr val="99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9" autoAdjust="0"/>
    <p:restoredTop sz="94939" autoAdjust="0"/>
  </p:normalViewPr>
  <p:slideViewPr>
    <p:cSldViewPr>
      <p:cViewPr varScale="1">
        <p:scale>
          <a:sx n="75" d="100"/>
          <a:sy n="75" d="100"/>
        </p:scale>
        <p:origin x="11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876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52558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4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DFEF2-0287-4CC5-9D85-1C99F2B925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84EF0-FDE0-4763-9291-525FF2D9EF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5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099-F480-465D-AB76-D3A053CAF6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4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63970-9049-4073-8F94-A8A1DC82C4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69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54A61-7F52-4141-B49E-6DAEB8E1D7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97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E5EC5-8405-42D1-825C-26D63D3845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DC43B-F8D6-49F2-BD6D-9F11587EDD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9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D3F92-E966-465A-91C8-CA9377664C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5959A-0D9F-445D-B6D0-26547DD3D5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8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F03AC-F4B5-4ED4-A07F-B92A34AE6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C1FCB-9791-4890-9538-7B5D599639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6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09D9A-06B0-4524-B9FE-334423F2CB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4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B9EC33-808B-4ABA-9061-F87A2AEA69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1138238"/>
            <a:ext cx="7239000" cy="112395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ru-RU" sz="3600" smtClean="0"/>
              <a:t>Электротехника и электроника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054" y="2852936"/>
            <a:ext cx="7239000" cy="1752600"/>
          </a:xfrm>
          <a:noFill/>
        </p:spPr>
        <p:txBody>
          <a:bodyPr lIns="90488" tIns="44450" rIns="90488" bIns="44450"/>
          <a:lstStyle/>
          <a:p>
            <a:pPr marL="342900" indent="-342900" eaLnBrk="1" hangingPunct="1"/>
            <a:r>
              <a:rPr lang="ru-RU" dirty="0" smtClean="0"/>
              <a:t>Контрольная работа №3 – биполярные транзисторы</a:t>
            </a:r>
          </a:p>
        </p:txBody>
      </p:sp>
      <p:pic>
        <p:nvPicPr>
          <p:cNvPr id="3074" name="Picture 2" descr="http://electricalschool.info/uploads/posts/2011-06/1309326770_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77929"/>
            <a:ext cx="4575026" cy="305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каскада по схеме с ОЭ с эмиттерной </a:t>
            </a:r>
            <a:r>
              <a:rPr lang="ru-RU" dirty="0" err="1" smtClean="0"/>
              <a:t>термостабилизацией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2915816" y="2420888"/>
            <a:ext cx="360040" cy="9361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8086" y="2596552"/>
            <a:ext cx="87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</a:t>
            </a:r>
            <a:r>
              <a:rPr lang="ru-RU" sz="3200" baseline="-25000" dirty="0" smtClean="0"/>
              <a:t>б1</a:t>
            </a:r>
            <a:endParaRPr lang="ru-RU" sz="3200" baseline="-25000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3563888" y="3861048"/>
            <a:ext cx="792088" cy="792088"/>
            <a:chOff x="3707904" y="3284984"/>
            <a:chExt cx="792088" cy="792088"/>
          </a:xfrm>
        </p:grpSpPr>
        <p:cxnSp>
          <p:nvCxnSpPr>
            <p:cNvPr id="7" name="Прямая соединительная линия 6"/>
            <p:cNvCxnSpPr/>
            <p:nvPr/>
          </p:nvCxnSpPr>
          <p:spPr bwMode="auto">
            <a:xfrm>
              <a:off x="4067944" y="3356992"/>
              <a:ext cx="0" cy="64807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Прямая соединительная линия 9"/>
            <p:cNvCxnSpPr/>
            <p:nvPr/>
          </p:nvCxnSpPr>
          <p:spPr bwMode="auto">
            <a:xfrm flipH="1">
              <a:off x="4067944" y="3284984"/>
              <a:ext cx="432048" cy="26489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Прямая соединительная линия 11"/>
            <p:cNvCxnSpPr/>
            <p:nvPr/>
          </p:nvCxnSpPr>
          <p:spPr bwMode="auto">
            <a:xfrm flipH="1" flipV="1">
              <a:off x="4067944" y="3789040"/>
              <a:ext cx="432048" cy="28803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med" len="lg"/>
            </a:ln>
            <a:effectLst/>
          </p:spPr>
        </p:cxnSp>
        <p:cxnSp>
          <p:nvCxnSpPr>
            <p:cNvPr id="16" name="Прямая соединительная линия 15"/>
            <p:cNvCxnSpPr/>
            <p:nvPr/>
          </p:nvCxnSpPr>
          <p:spPr bwMode="auto">
            <a:xfrm flipH="1">
              <a:off x="3707904" y="3681028"/>
              <a:ext cx="360039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0" name="Прямая соединительная линия 19"/>
          <p:cNvCxnSpPr/>
          <p:nvPr/>
        </p:nvCxnSpPr>
        <p:spPr bwMode="auto">
          <a:xfrm flipV="1">
            <a:off x="3095836" y="3356992"/>
            <a:ext cx="0" cy="9001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cxnSp>
        <p:nvCxnSpPr>
          <p:cNvPr id="23" name="Прямая соединительная линия 22"/>
          <p:cNvCxnSpPr/>
          <p:nvPr/>
        </p:nvCxnSpPr>
        <p:spPr bwMode="auto">
          <a:xfrm flipH="1" flipV="1">
            <a:off x="2627784" y="4257092"/>
            <a:ext cx="936104" cy="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Прямая соединительная линия 26"/>
          <p:cNvCxnSpPr/>
          <p:nvPr/>
        </p:nvCxnSpPr>
        <p:spPr bwMode="auto">
          <a:xfrm flipV="1">
            <a:off x="2627784" y="4041068"/>
            <a:ext cx="0" cy="43204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Прямая соединительная линия 28"/>
          <p:cNvCxnSpPr/>
          <p:nvPr/>
        </p:nvCxnSpPr>
        <p:spPr bwMode="auto">
          <a:xfrm flipV="1">
            <a:off x="2466950" y="4041068"/>
            <a:ext cx="0" cy="43204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Прямая соединительная линия 29"/>
          <p:cNvCxnSpPr/>
          <p:nvPr/>
        </p:nvCxnSpPr>
        <p:spPr bwMode="auto">
          <a:xfrm flipH="1" flipV="1">
            <a:off x="1530846" y="4257092"/>
            <a:ext cx="936104" cy="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77004" y="3895000"/>
            <a:ext cx="1253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~</a:t>
            </a:r>
            <a:r>
              <a:rPr lang="ru-RU" sz="3200" dirty="0" err="1" smtClean="0"/>
              <a:t>Вх</a:t>
            </a:r>
            <a:endParaRPr lang="ru-RU" sz="3200" baseline="-25000" dirty="0"/>
          </a:p>
        </p:txBody>
      </p:sp>
      <p:cxnSp>
        <p:nvCxnSpPr>
          <p:cNvPr id="32" name="Прямая соединительная линия 31"/>
          <p:cNvCxnSpPr/>
          <p:nvPr/>
        </p:nvCxnSpPr>
        <p:spPr bwMode="auto">
          <a:xfrm flipV="1">
            <a:off x="4343028" y="5877272"/>
            <a:ext cx="0" cy="47301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cxnSp>
        <p:nvCxnSpPr>
          <p:cNvPr id="34" name="Прямая соединительная линия 33"/>
          <p:cNvCxnSpPr/>
          <p:nvPr/>
        </p:nvCxnSpPr>
        <p:spPr bwMode="auto">
          <a:xfrm flipH="1">
            <a:off x="1669174" y="6337016"/>
            <a:ext cx="4405435" cy="4035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Прямоугольник 35"/>
          <p:cNvSpPr/>
          <p:nvPr/>
        </p:nvSpPr>
        <p:spPr bwMode="auto">
          <a:xfrm>
            <a:off x="4139952" y="2420888"/>
            <a:ext cx="360040" cy="9361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37" name="Прямая соединительная линия 36"/>
          <p:cNvCxnSpPr/>
          <p:nvPr/>
        </p:nvCxnSpPr>
        <p:spPr bwMode="auto">
          <a:xfrm flipV="1">
            <a:off x="4343028" y="3356994"/>
            <a:ext cx="0" cy="52848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Прямая соединительная линия 40"/>
          <p:cNvCxnSpPr/>
          <p:nvPr/>
        </p:nvCxnSpPr>
        <p:spPr bwMode="auto">
          <a:xfrm>
            <a:off x="4329708" y="3621238"/>
            <a:ext cx="818356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cxnSp>
        <p:nvCxnSpPr>
          <p:cNvPr id="43" name="Прямая соединительная линия 42"/>
          <p:cNvCxnSpPr/>
          <p:nvPr/>
        </p:nvCxnSpPr>
        <p:spPr bwMode="auto">
          <a:xfrm flipV="1">
            <a:off x="5292080" y="3405214"/>
            <a:ext cx="0" cy="43204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Прямая соединительная линия 43"/>
          <p:cNvCxnSpPr/>
          <p:nvPr/>
        </p:nvCxnSpPr>
        <p:spPr bwMode="auto">
          <a:xfrm flipV="1">
            <a:off x="5131246" y="3405214"/>
            <a:ext cx="0" cy="43204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Прямая соединительная линия 44"/>
          <p:cNvCxnSpPr/>
          <p:nvPr/>
        </p:nvCxnSpPr>
        <p:spPr bwMode="auto">
          <a:xfrm flipH="1">
            <a:off x="5303365" y="3621238"/>
            <a:ext cx="632916" cy="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5914669" y="3297383"/>
            <a:ext cx="1537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~</a:t>
            </a:r>
            <a:r>
              <a:rPr lang="ru-RU" sz="3200" dirty="0" err="1" smtClean="0"/>
              <a:t>Вых</a:t>
            </a:r>
            <a:endParaRPr lang="ru-RU" sz="3200" baseline="-25000" dirty="0"/>
          </a:p>
        </p:txBody>
      </p:sp>
      <p:cxnSp>
        <p:nvCxnSpPr>
          <p:cNvPr id="49" name="Прямая соединительная линия 48"/>
          <p:cNvCxnSpPr/>
          <p:nvPr/>
        </p:nvCxnSpPr>
        <p:spPr bwMode="auto">
          <a:xfrm flipV="1">
            <a:off x="3108164" y="2132856"/>
            <a:ext cx="0" cy="28803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Прямая соединительная линия 50"/>
          <p:cNvCxnSpPr/>
          <p:nvPr/>
        </p:nvCxnSpPr>
        <p:spPr bwMode="auto">
          <a:xfrm>
            <a:off x="4323408" y="2132856"/>
            <a:ext cx="0" cy="2880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cxnSp>
        <p:nvCxnSpPr>
          <p:cNvPr id="53" name="Прямая соединительная линия 52"/>
          <p:cNvCxnSpPr/>
          <p:nvPr/>
        </p:nvCxnSpPr>
        <p:spPr bwMode="auto">
          <a:xfrm flipH="1">
            <a:off x="3108165" y="2107938"/>
            <a:ext cx="2828116" cy="2590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5988090" y="1786228"/>
            <a:ext cx="110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r>
              <a:rPr lang="ru-RU" sz="3200" dirty="0" smtClean="0"/>
              <a:t>п</a:t>
            </a:r>
            <a:endParaRPr lang="ru-RU" sz="32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5988090" y="6005403"/>
            <a:ext cx="110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0</a:t>
            </a:r>
            <a:endParaRPr lang="ru-RU" sz="32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1053627" y="6005403"/>
            <a:ext cx="110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0</a:t>
            </a:r>
            <a:endParaRPr lang="ru-RU" sz="32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4682380" y="2495489"/>
            <a:ext cx="897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</a:t>
            </a:r>
            <a:r>
              <a:rPr lang="ru-RU" sz="3200" baseline="-25000" dirty="0" smtClean="0"/>
              <a:t>к</a:t>
            </a:r>
            <a:endParaRPr lang="ru-RU" sz="32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1749239" y="3527896"/>
            <a:ext cx="897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/>
              <a:t>С</a:t>
            </a:r>
            <a:r>
              <a:rPr lang="ru-RU" sz="3200" baseline="-25000" dirty="0" err="1"/>
              <a:t>б</a:t>
            </a:r>
            <a:endParaRPr lang="ru-RU" sz="32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5292862" y="2973087"/>
            <a:ext cx="897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/>
              <a:t>С</a:t>
            </a:r>
            <a:r>
              <a:rPr lang="ru-RU" sz="3200" baseline="-25000" dirty="0" err="1" smtClean="0"/>
              <a:t>к</a:t>
            </a:r>
            <a:endParaRPr lang="ru-RU" sz="3200" baseline="-25000" dirty="0"/>
          </a:p>
        </p:txBody>
      </p:sp>
      <p:sp>
        <p:nvSpPr>
          <p:cNvPr id="38" name="Прямоугольник 37"/>
          <p:cNvSpPr/>
          <p:nvPr/>
        </p:nvSpPr>
        <p:spPr bwMode="auto">
          <a:xfrm>
            <a:off x="4163008" y="4937014"/>
            <a:ext cx="360040" cy="9361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40" name="Прямая соединительная линия 39"/>
          <p:cNvCxnSpPr/>
          <p:nvPr/>
        </p:nvCxnSpPr>
        <p:spPr bwMode="auto">
          <a:xfrm flipV="1">
            <a:off x="4343028" y="4653136"/>
            <a:ext cx="0" cy="28788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Прямая соединительная линия 41"/>
          <p:cNvCxnSpPr/>
          <p:nvPr/>
        </p:nvCxnSpPr>
        <p:spPr bwMode="auto">
          <a:xfrm flipV="1">
            <a:off x="3070447" y="5877272"/>
            <a:ext cx="0" cy="47301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46" name="Прямоугольник 45"/>
          <p:cNvSpPr/>
          <p:nvPr/>
        </p:nvSpPr>
        <p:spPr bwMode="auto">
          <a:xfrm>
            <a:off x="2890427" y="4937014"/>
            <a:ext cx="360040" cy="9361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47" name="Прямая соединительная линия 46"/>
          <p:cNvCxnSpPr/>
          <p:nvPr/>
        </p:nvCxnSpPr>
        <p:spPr bwMode="auto">
          <a:xfrm flipV="1">
            <a:off x="3084578" y="4257092"/>
            <a:ext cx="0" cy="68393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2018086" y="4986288"/>
            <a:ext cx="87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</a:t>
            </a:r>
            <a:r>
              <a:rPr lang="ru-RU" sz="3200" baseline="-25000" dirty="0" smtClean="0"/>
              <a:t>б2</a:t>
            </a:r>
            <a:endParaRPr lang="ru-RU" sz="32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3493549" y="4941021"/>
            <a:ext cx="87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</a:t>
            </a:r>
            <a:r>
              <a:rPr lang="ru-RU" sz="3200" baseline="-25000" dirty="0"/>
              <a:t>э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61938" y="5148905"/>
            <a:ext cx="4026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U</a:t>
            </a:r>
            <a:r>
              <a:rPr lang="ru-RU" sz="3200" dirty="0" smtClean="0">
                <a:solidFill>
                  <a:srgbClr val="0070C0"/>
                </a:solidFill>
              </a:rPr>
              <a:t>п = 10В</a:t>
            </a:r>
            <a:endParaRPr lang="ru-RU" sz="3200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r>
              <a:rPr lang="ru-RU" sz="3200" dirty="0">
                <a:solidFill>
                  <a:srgbClr val="0070C0"/>
                </a:solidFill>
                <a:sym typeface="Symbol" panose="05050102010706020507" pitchFamily="18" charset="2"/>
              </a:rPr>
              <a:t> = 20..</a:t>
            </a:r>
            <a:r>
              <a:rPr lang="ru-RU" sz="3200" dirty="0" smtClean="0">
                <a:solidFill>
                  <a:srgbClr val="0070C0"/>
                </a:solidFill>
                <a:sym typeface="Symbol" panose="05050102010706020507" pitchFamily="18" charset="2"/>
              </a:rPr>
              <a:t>90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33942" y="4006600"/>
            <a:ext cx="4026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70C0"/>
                </a:solidFill>
              </a:rPr>
              <a:t>Pmax</a:t>
            </a:r>
            <a:r>
              <a:rPr lang="en-US" sz="3200" dirty="0" smtClean="0">
                <a:solidFill>
                  <a:srgbClr val="0070C0"/>
                </a:solidFill>
              </a:rPr>
              <a:t> = 150 </a:t>
            </a:r>
            <a:r>
              <a:rPr lang="ru-RU" sz="3200" dirty="0" smtClean="0">
                <a:solidFill>
                  <a:srgbClr val="0070C0"/>
                </a:solidFill>
              </a:rPr>
              <a:t>мВт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I</a:t>
            </a:r>
            <a:r>
              <a:rPr lang="ru-RU" sz="3200" dirty="0" smtClean="0">
                <a:solidFill>
                  <a:srgbClr val="0070C0"/>
                </a:solidFill>
              </a:rPr>
              <a:t>к</a:t>
            </a:r>
            <a:r>
              <a:rPr lang="en-US" sz="3200" dirty="0" smtClean="0">
                <a:solidFill>
                  <a:srgbClr val="0070C0"/>
                </a:solidFill>
              </a:rPr>
              <a:t>max = </a:t>
            </a:r>
            <a:r>
              <a:rPr lang="ru-RU" sz="3200" dirty="0" smtClean="0">
                <a:solidFill>
                  <a:srgbClr val="0070C0"/>
                </a:solidFill>
              </a:rPr>
              <a:t>150 мА</a:t>
            </a:r>
            <a:endParaRPr lang="ru-RU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6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расчета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844824"/>
            <a:ext cx="8388424" cy="482453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1. Выбираем напряжение </a:t>
            </a:r>
            <a:r>
              <a:rPr lang="en-US" dirty="0" smtClean="0"/>
              <a:t>U</a:t>
            </a:r>
            <a:r>
              <a:rPr lang="ru-RU" dirty="0" err="1" smtClean="0"/>
              <a:t>кэ</a:t>
            </a:r>
            <a:r>
              <a:rPr lang="ru-RU" dirty="0" smtClean="0"/>
              <a:t> для получения максимального размаха неискаженного сигнала: </a:t>
            </a:r>
            <a:r>
              <a:rPr lang="en-US" dirty="0"/>
              <a:t>U</a:t>
            </a:r>
            <a:r>
              <a:rPr lang="ru-RU" dirty="0" smtClean="0"/>
              <a:t>кэ0=</a:t>
            </a:r>
            <a:r>
              <a:rPr lang="en-US" dirty="0" smtClean="0"/>
              <a:t>U</a:t>
            </a:r>
            <a:r>
              <a:rPr lang="ru-RU" dirty="0" smtClean="0"/>
              <a:t>п/2 = 5В.</a:t>
            </a:r>
          </a:p>
          <a:p>
            <a:pPr marL="0" indent="0">
              <a:buNone/>
            </a:pPr>
            <a:r>
              <a:rPr lang="ru-RU" dirty="0" smtClean="0"/>
              <a:t>2. Для расчета берем минимальное значение </a:t>
            </a:r>
            <a:r>
              <a:rPr lang="ru-RU" sz="2800" dirty="0">
                <a:sym typeface="Symbol" panose="05050102010706020507" pitchFamily="18" charset="2"/>
              </a:rPr>
              <a:t> = </a:t>
            </a:r>
            <a:r>
              <a:rPr lang="ru-RU" sz="2800" dirty="0" smtClean="0">
                <a:sym typeface="Symbol" panose="05050102010706020507" pitchFamily="18" charset="2"/>
              </a:rPr>
              <a:t>20.</a:t>
            </a:r>
          </a:p>
          <a:p>
            <a:pPr marL="0" indent="0">
              <a:buNone/>
            </a:pPr>
            <a:r>
              <a:rPr lang="ru-RU" sz="2800" dirty="0" smtClean="0">
                <a:sym typeface="Symbol" panose="05050102010706020507" pitchFamily="18" charset="2"/>
              </a:rPr>
              <a:t>3. Принимаем </a:t>
            </a:r>
            <a:r>
              <a:rPr lang="en-US" sz="2800" dirty="0" smtClean="0">
                <a:sym typeface="Symbol" panose="05050102010706020507" pitchFamily="18" charset="2"/>
              </a:rPr>
              <a:t>P</a:t>
            </a:r>
            <a:r>
              <a:rPr lang="ru-RU" sz="2800" dirty="0" smtClean="0">
                <a:sym typeface="Symbol" panose="05050102010706020507" pitchFamily="18" charset="2"/>
              </a:rPr>
              <a:t>рас.</a:t>
            </a:r>
            <a:r>
              <a:rPr lang="en-US" sz="2800" dirty="0" smtClean="0">
                <a:sym typeface="Symbol" panose="05050102010706020507" pitchFamily="18" charset="2"/>
              </a:rPr>
              <a:t>max = 0,8Pmax = 0,8*150 </a:t>
            </a:r>
            <a:r>
              <a:rPr lang="ru-RU" sz="2800" dirty="0" smtClean="0">
                <a:sym typeface="Symbol" panose="05050102010706020507" pitchFamily="18" charset="2"/>
              </a:rPr>
              <a:t>мВт = 120 мВт</a:t>
            </a:r>
          </a:p>
          <a:p>
            <a:pPr marL="0" indent="0">
              <a:buNone/>
            </a:pPr>
            <a:r>
              <a:rPr lang="ru-RU" sz="2800" dirty="0" smtClean="0">
                <a:sym typeface="Symbol" panose="05050102010706020507" pitchFamily="18" charset="2"/>
              </a:rPr>
              <a:t>4. Ток коллектора в статическом режиме: </a:t>
            </a:r>
            <a:r>
              <a:rPr lang="en-US" sz="2800" dirty="0" smtClean="0">
                <a:sym typeface="Symbol" panose="05050102010706020507" pitchFamily="18" charset="2"/>
              </a:rPr>
              <a:t>I</a:t>
            </a:r>
            <a:r>
              <a:rPr lang="ru-RU" sz="2800" dirty="0" smtClean="0">
                <a:sym typeface="Symbol" panose="05050102010706020507" pitchFamily="18" charset="2"/>
              </a:rPr>
              <a:t>к0 = </a:t>
            </a:r>
            <a:r>
              <a:rPr lang="en-US" sz="3200" dirty="0">
                <a:sym typeface="Symbol" panose="05050102010706020507" pitchFamily="18" charset="2"/>
              </a:rPr>
              <a:t>P</a:t>
            </a:r>
            <a:r>
              <a:rPr lang="ru-RU" sz="3200" dirty="0">
                <a:sym typeface="Symbol" panose="05050102010706020507" pitchFamily="18" charset="2"/>
              </a:rPr>
              <a:t>рас.</a:t>
            </a:r>
            <a:r>
              <a:rPr lang="en-US" sz="3200" dirty="0" smtClean="0">
                <a:sym typeface="Symbol" panose="05050102010706020507" pitchFamily="18" charset="2"/>
              </a:rPr>
              <a:t>max</a:t>
            </a:r>
            <a:r>
              <a:rPr lang="ru-RU" sz="3200" dirty="0" smtClean="0">
                <a:sym typeface="Symbol" panose="05050102010706020507" pitchFamily="18" charset="2"/>
              </a:rPr>
              <a:t>/</a:t>
            </a:r>
            <a:r>
              <a:rPr lang="en-US" dirty="0"/>
              <a:t>U</a:t>
            </a:r>
            <a:r>
              <a:rPr lang="ru-RU" dirty="0" smtClean="0"/>
              <a:t>кэ0 = 120 мВт / 5В = 24 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03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расчета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827212"/>
            <a:ext cx="8388423" cy="503078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5. Сумма сопротивлений </a:t>
            </a:r>
            <a:r>
              <a:rPr lang="en-US" dirty="0" smtClean="0"/>
              <a:t>R</a:t>
            </a:r>
            <a:r>
              <a:rPr lang="ru-RU" dirty="0" smtClean="0"/>
              <a:t>к + </a:t>
            </a:r>
            <a:r>
              <a:rPr lang="en-US" dirty="0" smtClean="0"/>
              <a:t>R</a:t>
            </a:r>
            <a:r>
              <a:rPr lang="ru-RU" dirty="0" smtClean="0"/>
              <a:t>э = (</a:t>
            </a:r>
            <a:r>
              <a:rPr lang="en-US" dirty="0" smtClean="0"/>
              <a:t>U</a:t>
            </a:r>
            <a:r>
              <a:rPr lang="ru-RU" dirty="0" smtClean="0"/>
              <a:t>п-</a:t>
            </a:r>
            <a:r>
              <a:rPr lang="en-US" dirty="0" smtClean="0"/>
              <a:t>U</a:t>
            </a:r>
            <a:r>
              <a:rPr lang="ru-RU" dirty="0" smtClean="0"/>
              <a:t>кэ0)/</a:t>
            </a:r>
            <a:r>
              <a:rPr lang="en-US" dirty="0" smtClean="0"/>
              <a:t>I</a:t>
            </a:r>
            <a:r>
              <a:rPr lang="ru-RU" dirty="0" smtClean="0"/>
              <a:t>к0 = 5 В / 24 мА = 208 Ом</a:t>
            </a:r>
          </a:p>
          <a:p>
            <a:pPr marL="0" indent="0">
              <a:buNone/>
            </a:pPr>
            <a:r>
              <a:rPr lang="ru-RU" dirty="0" smtClean="0"/>
              <a:t>6. Берем соотношение </a:t>
            </a:r>
            <a:r>
              <a:rPr lang="en-US" dirty="0" smtClean="0"/>
              <a:t>R</a:t>
            </a:r>
            <a:r>
              <a:rPr lang="ru-RU" dirty="0" smtClean="0"/>
              <a:t>э и</a:t>
            </a:r>
            <a:r>
              <a:rPr lang="en-US" dirty="0" smtClean="0"/>
              <a:t> R</a:t>
            </a:r>
            <a:r>
              <a:rPr lang="ru-RU" dirty="0"/>
              <a:t>к</a:t>
            </a:r>
            <a:r>
              <a:rPr lang="ru-RU" dirty="0" smtClean="0"/>
              <a:t> равное 1 к 10. Тогда </a:t>
            </a:r>
            <a:r>
              <a:rPr lang="en-US" dirty="0" smtClean="0"/>
              <a:t>R</a:t>
            </a:r>
            <a:r>
              <a:rPr lang="ru-RU" dirty="0" smtClean="0"/>
              <a:t>э = 20 Ом, </a:t>
            </a:r>
            <a:r>
              <a:rPr lang="en-US" dirty="0" smtClean="0"/>
              <a:t>R</a:t>
            </a:r>
            <a:r>
              <a:rPr lang="ru-RU" dirty="0" smtClean="0"/>
              <a:t>к = 200 Ом</a:t>
            </a:r>
          </a:p>
          <a:p>
            <a:pPr marL="0" indent="0">
              <a:buNone/>
            </a:pPr>
            <a:r>
              <a:rPr lang="ru-RU" dirty="0" smtClean="0"/>
              <a:t>7. Максимальный ток базы: </a:t>
            </a:r>
            <a:r>
              <a:rPr lang="en-US" dirty="0" smtClean="0"/>
              <a:t>I</a:t>
            </a:r>
            <a:r>
              <a:rPr lang="ru-RU" dirty="0" smtClean="0"/>
              <a:t>б</a:t>
            </a:r>
            <a:r>
              <a:rPr lang="en-US" dirty="0" smtClean="0"/>
              <a:t>max = U</a:t>
            </a:r>
            <a:r>
              <a:rPr lang="ru-RU" dirty="0" smtClean="0"/>
              <a:t>п/(</a:t>
            </a:r>
            <a:r>
              <a:rPr lang="en-US" dirty="0"/>
              <a:t>R</a:t>
            </a:r>
            <a:r>
              <a:rPr lang="ru-RU" dirty="0"/>
              <a:t>к + </a:t>
            </a:r>
            <a:r>
              <a:rPr lang="en-US" dirty="0"/>
              <a:t>R</a:t>
            </a:r>
            <a:r>
              <a:rPr lang="ru-RU" dirty="0" smtClean="0"/>
              <a:t>э)/</a:t>
            </a:r>
            <a:r>
              <a:rPr lang="ru-RU" sz="3200" dirty="0" smtClean="0">
                <a:sym typeface="Symbol" panose="05050102010706020507" pitchFamily="18" charset="2"/>
              </a:rPr>
              <a:t></a:t>
            </a:r>
            <a:r>
              <a:rPr lang="ru-RU" dirty="0" smtClean="0"/>
              <a:t> = 10В/220 = 2,3 мА</a:t>
            </a:r>
          </a:p>
          <a:p>
            <a:pPr marL="0" indent="0">
              <a:buNone/>
            </a:pPr>
            <a:r>
              <a:rPr lang="ru-RU" dirty="0" smtClean="0"/>
              <a:t>8. Выбираем ток делителя в 10 раз больше тока базы: </a:t>
            </a:r>
            <a:r>
              <a:rPr lang="en-US" dirty="0" smtClean="0"/>
              <a:t>I</a:t>
            </a:r>
            <a:r>
              <a:rPr lang="ru-RU" dirty="0" smtClean="0"/>
              <a:t>д = 10 </a:t>
            </a:r>
            <a:r>
              <a:rPr lang="en-US" dirty="0"/>
              <a:t>I</a:t>
            </a:r>
            <a:r>
              <a:rPr lang="ru-RU" dirty="0"/>
              <a:t>б</a:t>
            </a:r>
            <a:r>
              <a:rPr lang="en-US" dirty="0"/>
              <a:t>max </a:t>
            </a:r>
            <a:r>
              <a:rPr lang="ru-RU" dirty="0" smtClean="0"/>
              <a:t>= 23 мА</a:t>
            </a:r>
          </a:p>
          <a:p>
            <a:pPr marL="0" indent="0">
              <a:buNone/>
            </a:pPr>
            <a:r>
              <a:rPr lang="ru-RU" dirty="0" smtClean="0"/>
              <a:t>9. Полное сопротивление резисторов: </a:t>
            </a:r>
            <a:r>
              <a:rPr lang="en-US" dirty="0" smtClean="0"/>
              <a:t>R</a:t>
            </a:r>
            <a:r>
              <a:rPr lang="ru-RU" baseline="-25000" dirty="0" smtClean="0"/>
              <a:t>б1</a:t>
            </a:r>
            <a:r>
              <a:rPr lang="ru-RU" dirty="0" smtClean="0"/>
              <a:t>+</a:t>
            </a:r>
            <a:r>
              <a:rPr lang="en-US" dirty="0" smtClean="0"/>
              <a:t>R</a:t>
            </a:r>
            <a:r>
              <a:rPr lang="ru-RU" baseline="-25000" dirty="0" smtClean="0"/>
              <a:t>б2</a:t>
            </a:r>
            <a:r>
              <a:rPr lang="ru-RU" dirty="0" smtClean="0"/>
              <a:t> = </a:t>
            </a:r>
            <a:r>
              <a:rPr lang="en-US" dirty="0" smtClean="0"/>
              <a:t>U</a:t>
            </a:r>
            <a:r>
              <a:rPr lang="ru-RU" dirty="0" smtClean="0"/>
              <a:t>п/</a:t>
            </a:r>
            <a:r>
              <a:rPr lang="en-US" dirty="0" smtClean="0"/>
              <a:t>I</a:t>
            </a:r>
            <a:r>
              <a:rPr lang="ru-RU" dirty="0" smtClean="0"/>
              <a:t>д = 435 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расчета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827212"/>
                <a:ext cx="8388423" cy="50307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10. Напряжение на эмиттере в режиме покоя: </a:t>
                </a:r>
                <a:r>
                  <a:rPr lang="en-US" dirty="0" smtClean="0"/>
                  <a:t>U</a:t>
                </a:r>
                <a:r>
                  <a:rPr lang="ru-RU" dirty="0" smtClean="0"/>
                  <a:t>э0 = </a:t>
                </a:r>
                <a:r>
                  <a:rPr lang="en-US" dirty="0" smtClean="0"/>
                  <a:t>I</a:t>
                </a:r>
                <a:r>
                  <a:rPr lang="ru-RU" dirty="0" smtClean="0"/>
                  <a:t>к0*</a:t>
                </a:r>
                <a:r>
                  <a:rPr lang="en-US" dirty="0" smtClean="0"/>
                  <a:t>R</a:t>
                </a:r>
                <a:r>
                  <a:rPr lang="ru-RU" dirty="0" smtClean="0"/>
                  <a:t>э = 24 мА * 20 Ом = 0,48 В</a:t>
                </a:r>
              </a:p>
              <a:p>
                <a:pPr marL="0" indent="0">
                  <a:buNone/>
                </a:pPr>
                <a:r>
                  <a:rPr lang="ru-RU" dirty="0" smtClean="0"/>
                  <a:t>11. Принимаем </a:t>
                </a:r>
                <a:r>
                  <a:rPr lang="en-US" dirty="0" smtClean="0"/>
                  <a:t>U</a:t>
                </a:r>
                <a:r>
                  <a:rPr lang="ru-RU" dirty="0" smtClean="0"/>
                  <a:t>бэ0 = 0,66 В. Тогда напряжение на базе </a:t>
                </a:r>
                <a:r>
                  <a:rPr lang="en-US" dirty="0" smtClean="0"/>
                  <a:t>U</a:t>
                </a:r>
                <a:r>
                  <a:rPr lang="ru-RU" dirty="0" smtClean="0"/>
                  <a:t>б0 = </a:t>
                </a:r>
                <a:r>
                  <a:rPr lang="en-US" dirty="0" smtClean="0"/>
                  <a:t>U</a:t>
                </a:r>
                <a:r>
                  <a:rPr lang="ru-RU" dirty="0" smtClean="0"/>
                  <a:t>э0 + </a:t>
                </a:r>
                <a:r>
                  <a:rPr lang="en-US" dirty="0" smtClean="0"/>
                  <a:t>U</a:t>
                </a:r>
                <a:r>
                  <a:rPr lang="ru-RU" dirty="0" smtClean="0"/>
                  <a:t>бэ0 = 0,48 В + 0,66 В = 1,14 В</a:t>
                </a:r>
              </a:p>
              <a:p>
                <a:pPr marL="0" indent="0">
                  <a:buNone/>
                </a:pPr>
                <a:r>
                  <a:rPr lang="ru-RU" dirty="0" smtClean="0"/>
                  <a:t>12. Рассчитываем </a:t>
                </a:r>
                <a:r>
                  <a:rPr lang="en-US" dirty="0" smtClean="0"/>
                  <a:t>R</a:t>
                </a:r>
                <a:r>
                  <a:rPr lang="ru-RU" baseline="-25000" dirty="0" smtClean="0"/>
                  <a:t>б1</a:t>
                </a:r>
                <a:r>
                  <a:rPr lang="ru-RU" dirty="0" smtClean="0"/>
                  <a:t> и </a:t>
                </a:r>
                <a:r>
                  <a:rPr lang="en-US" dirty="0" smtClean="0"/>
                  <a:t>R</a:t>
                </a:r>
                <a:r>
                  <a:rPr lang="ru-RU" baseline="-25000" dirty="0" smtClean="0"/>
                  <a:t>б2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б1+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б2=435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б1+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б2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б2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=1,14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827212"/>
                <a:ext cx="8388423" cy="5030787"/>
              </a:xfrm>
              <a:blipFill rotWithShape="0">
                <a:blip r:embed="rId2"/>
                <a:stretch>
                  <a:fillRect l="-1599" t="-1212" r="-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8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расчета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827212"/>
                <a:ext cx="8388423" cy="50307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б1+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б2=435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б1+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б2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б2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=1,14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б1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435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б2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435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б2+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б2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б2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=1,14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R</a:t>
                </a:r>
                <a:r>
                  <a:rPr lang="ru-RU" baseline="-25000" dirty="0" smtClean="0"/>
                  <a:t>б2</a:t>
                </a:r>
                <a:r>
                  <a:rPr lang="ru-RU" dirty="0" smtClean="0"/>
                  <a:t> = 1,14/10*435 = 49,59</a:t>
                </a:r>
              </a:p>
              <a:p>
                <a:pPr marL="0" indent="0">
                  <a:buNone/>
                </a:pPr>
                <a:r>
                  <a:rPr lang="ru-RU" dirty="0" smtClean="0"/>
                  <a:t>13. Выбираем </a:t>
                </a:r>
                <a:r>
                  <a:rPr lang="en-US" dirty="0" smtClean="0"/>
                  <a:t>R</a:t>
                </a:r>
                <a:r>
                  <a:rPr lang="ru-RU" baseline="-25000" dirty="0" smtClean="0"/>
                  <a:t>б2</a:t>
                </a:r>
                <a:r>
                  <a:rPr lang="ru-RU" dirty="0" smtClean="0"/>
                  <a:t> = 47 Ом</a:t>
                </a:r>
              </a:p>
              <a:p>
                <a:pPr marL="0" indent="0">
                  <a:buNone/>
                </a:pPr>
                <a:r>
                  <a:rPr lang="ru-RU" dirty="0" smtClean="0"/>
                  <a:t>14. Рассчитываем </a:t>
                </a:r>
                <a:r>
                  <a:rPr lang="en-US" dirty="0" smtClean="0"/>
                  <a:t>R</a:t>
                </a:r>
                <a:r>
                  <a:rPr lang="ru-RU" dirty="0" smtClean="0"/>
                  <a:t>б1 = 435 – 47 = 388 Ом. Выбираем </a:t>
                </a:r>
                <a:r>
                  <a:rPr lang="en-US" dirty="0" smtClean="0"/>
                  <a:t>R</a:t>
                </a:r>
                <a:r>
                  <a:rPr lang="ru-RU" dirty="0" smtClean="0"/>
                  <a:t>б2 = 390 Ом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827212"/>
                <a:ext cx="8388423" cy="5030787"/>
              </a:xfrm>
              <a:blipFill rotWithShape="0">
                <a:blip r:embed="rId2"/>
                <a:stretch>
                  <a:fillRect l="-1599" b="-19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9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расчета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8604448" cy="496855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15. Принимаем </a:t>
            </a:r>
            <a:r>
              <a:rPr lang="en-US" dirty="0" err="1" smtClean="0"/>
              <a:t>Fmin</a:t>
            </a:r>
            <a:r>
              <a:rPr lang="en-US" dirty="0" smtClean="0"/>
              <a:t> = 20 </a:t>
            </a:r>
            <a:r>
              <a:rPr lang="ru-RU" dirty="0" smtClean="0"/>
              <a:t>Гц. Принимаем </a:t>
            </a:r>
            <a:r>
              <a:rPr lang="en-US" dirty="0" err="1" smtClean="0"/>
              <a:t>Xc</a:t>
            </a:r>
            <a:r>
              <a:rPr lang="ru-RU" dirty="0" smtClean="0"/>
              <a:t>б</a:t>
            </a:r>
            <a:r>
              <a:rPr lang="en-US" dirty="0" smtClean="0"/>
              <a:t>&lt;0,</a:t>
            </a:r>
            <a:r>
              <a:rPr lang="ru-RU" dirty="0" smtClean="0"/>
              <a:t>3</a:t>
            </a:r>
            <a:r>
              <a:rPr lang="en-US" dirty="0" smtClean="0"/>
              <a:t>R</a:t>
            </a:r>
            <a:r>
              <a:rPr lang="ru-RU" dirty="0" err="1" smtClean="0"/>
              <a:t>вх</a:t>
            </a:r>
            <a:r>
              <a:rPr lang="ru-RU" dirty="0" smtClean="0"/>
              <a:t>, </a:t>
            </a:r>
            <a:r>
              <a:rPr lang="en-US" dirty="0" err="1" smtClean="0"/>
              <a:t>Xc</a:t>
            </a:r>
            <a:r>
              <a:rPr lang="ru-RU" dirty="0" smtClean="0"/>
              <a:t>к</a:t>
            </a:r>
            <a:r>
              <a:rPr lang="en-US" dirty="0" smtClean="0"/>
              <a:t>&lt;0,</a:t>
            </a:r>
            <a:r>
              <a:rPr lang="ru-RU" dirty="0" smtClean="0"/>
              <a:t>3</a:t>
            </a:r>
            <a:r>
              <a:rPr lang="en-US" dirty="0" smtClean="0"/>
              <a:t>R</a:t>
            </a:r>
            <a:r>
              <a:rPr lang="ru-RU" dirty="0" err="1" smtClean="0"/>
              <a:t>вых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R</a:t>
            </a:r>
            <a:r>
              <a:rPr lang="ru-RU" dirty="0" err="1" smtClean="0"/>
              <a:t>вх</a:t>
            </a:r>
            <a:r>
              <a:rPr lang="ru-RU" dirty="0" smtClean="0"/>
              <a:t> = </a:t>
            </a:r>
            <a:r>
              <a:rPr lang="ru-RU" sz="3200" dirty="0" smtClean="0">
                <a:sym typeface="Symbol" panose="05050102010706020507" pitchFamily="18" charset="2"/>
              </a:rPr>
              <a:t></a:t>
            </a:r>
            <a:r>
              <a:rPr lang="en-US" sz="3200" dirty="0" smtClean="0">
                <a:sym typeface="Symbol" panose="05050102010706020507" pitchFamily="18" charset="2"/>
              </a:rPr>
              <a:t>R</a:t>
            </a:r>
            <a:r>
              <a:rPr lang="ru-RU" sz="3200" dirty="0" smtClean="0">
                <a:sym typeface="Symbol" panose="05050102010706020507" pitchFamily="18" charset="2"/>
              </a:rPr>
              <a:t>э = 20*20 = 400</a:t>
            </a:r>
          </a:p>
          <a:p>
            <a:pPr marL="0" indent="0">
              <a:buNone/>
            </a:pPr>
            <a:r>
              <a:rPr lang="en-US" sz="3200" dirty="0" smtClean="0">
                <a:sym typeface="Symbol" panose="05050102010706020507" pitchFamily="18" charset="2"/>
              </a:rPr>
              <a:t>R</a:t>
            </a:r>
            <a:r>
              <a:rPr lang="ru-RU" sz="3200" dirty="0" err="1" smtClean="0">
                <a:sym typeface="Symbol" panose="05050102010706020507" pitchFamily="18" charset="2"/>
              </a:rPr>
              <a:t>вых</a:t>
            </a:r>
            <a:r>
              <a:rPr lang="ru-RU" sz="3200" dirty="0" smtClean="0">
                <a:sym typeface="Symbol" panose="05050102010706020507" pitchFamily="18" charset="2"/>
              </a:rPr>
              <a:t> = </a:t>
            </a:r>
            <a:r>
              <a:rPr lang="en-US" sz="3200" dirty="0" smtClean="0">
                <a:sym typeface="Symbol" panose="05050102010706020507" pitchFamily="18" charset="2"/>
              </a:rPr>
              <a:t>R</a:t>
            </a:r>
            <a:r>
              <a:rPr lang="ru-RU" sz="3200" dirty="0" smtClean="0">
                <a:sym typeface="Symbol" panose="05050102010706020507" pitchFamily="18" charset="2"/>
              </a:rPr>
              <a:t>к = 200</a:t>
            </a:r>
          </a:p>
          <a:p>
            <a:pPr marL="0" indent="0">
              <a:buNone/>
            </a:pPr>
            <a:r>
              <a:rPr lang="en-US" sz="3200" dirty="0" err="1" smtClean="0">
                <a:sym typeface="Symbol" panose="05050102010706020507" pitchFamily="18" charset="2"/>
              </a:rPr>
              <a:t>Xc</a:t>
            </a:r>
            <a:r>
              <a:rPr lang="ru-RU" sz="3200" dirty="0" smtClean="0">
                <a:sym typeface="Symbol" panose="05050102010706020507" pitchFamily="18" charset="2"/>
              </a:rPr>
              <a:t>б </a:t>
            </a:r>
            <a:r>
              <a:rPr lang="en-US" sz="3200" dirty="0" smtClean="0">
                <a:sym typeface="Symbol" panose="05050102010706020507" pitchFamily="18" charset="2"/>
              </a:rPr>
              <a:t>&lt; </a:t>
            </a:r>
            <a:r>
              <a:rPr lang="ru-RU" sz="3200" dirty="0" smtClean="0">
                <a:sym typeface="Symbol" panose="05050102010706020507" pitchFamily="18" charset="2"/>
              </a:rPr>
              <a:t>120</a:t>
            </a:r>
            <a:r>
              <a:rPr lang="en-US" sz="3200" dirty="0" smtClean="0">
                <a:sym typeface="Symbol" panose="05050102010706020507" pitchFamily="18" charset="2"/>
              </a:rPr>
              <a:t>; C</a:t>
            </a:r>
            <a:r>
              <a:rPr lang="ru-RU" sz="3200" dirty="0" smtClean="0">
                <a:sym typeface="Symbol" panose="05050102010706020507" pitchFamily="18" charset="2"/>
              </a:rPr>
              <a:t>б</a:t>
            </a:r>
            <a:r>
              <a:rPr lang="en-US" sz="3200" dirty="0" smtClean="0">
                <a:sym typeface="Symbol" panose="05050102010706020507" pitchFamily="18" charset="2"/>
              </a:rPr>
              <a:t>&gt;1/(</a:t>
            </a:r>
            <a:r>
              <a:rPr lang="ru-RU" sz="3200" dirty="0" smtClean="0">
                <a:sym typeface="Symbol" panose="05050102010706020507" pitchFamily="18" charset="2"/>
              </a:rPr>
              <a:t>6</a:t>
            </a:r>
            <a:r>
              <a:rPr lang="en-US" sz="3200" dirty="0" smtClean="0">
                <a:sym typeface="Symbol" panose="05050102010706020507" pitchFamily="18" charset="2"/>
              </a:rPr>
              <a:t>,</a:t>
            </a:r>
            <a:r>
              <a:rPr lang="ru-RU" sz="3200" dirty="0" smtClean="0">
                <a:sym typeface="Symbol" panose="05050102010706020507" pitchFamily="18" charset="2"/>
              </a:rPr>
              <a:t>28</a:t>
            </a:r>
            <a:r>
              <a:rPr lang="en-US" sz="3200" dirty="0" smtClean="0">
                <a:sym typeface="Symbol" panose="05050102010706020507" pitchFamily="18" charset="2"/>
              </a:rPr>
              <a:t>*20*</a:t>
            </a:r>
            <a:r>
              <a:rPr lang="ru-RU" sz="3200" dirty="0" smtClean="0">
                <a:sym typeface="Symbol" panose="05050102010706020507" pitchFamily="18" charset="2"/>
              </a:rPr>
              <a:t>12</a:t>
            </a:r>
            <a:r>
              <a:rPr lang="en-US" sz="3200" dirty="0" smtClean="0">
                <a:sym typeface="Symbol" panose="05050102010706020507" pitchFamily="18" charset="2"/>
              </a:rPr>
              <a:t>0)=</a:t>
            </a:r>
            <a:r>
              <a:rPr lang="ru-RU" sz="3200" dirty="0" smtClean="0">
                <a:sym typeface="Symbol" panose="05050102010706020507" pitchFamily="18" charset="2"/>
              </a:rPr>
              <a:t>66</a:t>
            </a:r>
            <a:r>
              <a:rPr lang="en-US" sz="3200" dirty="0" smtClean="0">
                <a:sym typeface="Symbol" panose="05050102010706020507" pitchFamily="18" charset="2"/>
              </a:rPr>
              <a:t> </a:t>
            </a:r>
            <a:r>
              <a:rPr lang="ru-RU" sz="3200" dirty="0" smtClean="0">
                <a:sym typeface="Symbol" panose="05050102010706020507" pitchFamily="18" charset="2"/>
              </a:rPr>
              <a:t>мкФ. Выбираем </a:t>
            </a:r>
            <a:r>
              <a:rPr lang="en-US" sz="3200" dirty="0" smtClean="0">
                <a:sym typeface="Symbol" panose="05050102010706020507" pitchFamily="18" charset="2"/>
              </a:rPr>
              <a:t>C</a:t>
            </a:r>
            <a:r>
              <a:rPr lang="ru-RU" sz="3200" dirty="0" smtClean="0">
                <a:sym typeface="Symbol" panose="05050102010706020507" pitchFamily="18" charset="2"/>
              </a:rPr>
              <a:t>б = 100 мкФ</a:t>
            </a:r>
          </a:p>
          <a:p>
            <a:pPr marL="0" indent="0">
              <a:buNone/>
            </a:pPr>
            <a:r>
              <a:rPr lang="en-US" sz="2800" dirty="0" err="1" smtClean="0">
                <a:sym typeface="Symbol" panose="05050102010706020507" pitchFamily="18" charset="2"/>
              </a:rPr>
              <a:t>Xc</a:t>
            </a:r>
            <a:r>
              <a:rPr lang="ru-RU" sz="2800" dirty="0" smtClean="0">
                <a:sym typeface="Symbol" panose="05050102010706020507" pitchFamily="18" charset="2"/>
              </a:rPr>
              <a:t>к </a:t>
            </a:r>
            <a:r>
              <a:rPr lang="en-US" sz="2800" dirty="0">
                <a:sym typeface="Symbol" panose="05050102010706020507" pitchFamily="18" charset="2"/>
              </a:rPr>
              <a:t>&lt; </a:t>
            </a:r>
            <a:r>
              <a:rPr lang="ru-RU" sz="2800" dirty="0" smtClean="0">
                <a:sym typeface="Symbol" panose="05050102010706020507" pitchFamily="18" charset="2"/>
              </a:rPr>
              <a:t>60</a:t>
            </a:r>
            <a:r>
              <a:rPr lang="en-US" sz="2800" dirty="0" smtClean="0">
                <a:sym typeface="Symbol" panose="05050102010706020507" pitchFamily="18" charset="2"/>
              </a:rPr>
              <a:t>; C</a:t>
            </a:r>
            <a:r>
              <a:rPr lang="ru-RU" sz="2800" dirty="0" smtClean="0">
                <a:sym typeface="Symbol" panose="05050102010706020507" pitchFamily="18" charset="2"/>
              </a:rPr>
              <a:t>к</a:t>
            </a:r>
            <a:r>
              <a:rPr lang="en-US" sz="2800" dirty="0" smtClean="0">
                <a:sym typeface="Symbol" panose="05050102010706020507" pitchFamily="18" charset="2"/>
              </a:rPr>
              <a:t>&gt;1</a:t>
            </a:r>
            <a:r>
              <a:rPr lang="en-US" sz="2800" dirty="0">
                <a:sym typeface="Symbol" panose="05050102010706020507" pitchFamily="18" charset="2"/>
              </a:rPr>
              <a:t>/(</a:t>
            </a:r>
            <a:r>
              <a:rPr lang="ru-RU" sz="2800" dirty="0">
                <a:sym typeface="Symbol" panose="05050102010706020507" pitchFamily="18" charset="2"/>
              </a:rPr>
              <a:t>6</a:t>
            </a:r>
            <a:r>
              <a:rPr lang="en-US" sz="2800" dirty="0">
                <a:sym typeface="Symbol" panose="05050102010706020507" pitchFamily="18" charset="2"/>
              </a:rPr>
              <a:t>,</a:t>
            </a:r>
            <a:r>
              <a:rPr lang="ru-RU" sz="2800" dirty="0">
                <a:sym typeface="Symbol" panose="05050102010706020507" pitchFamily="18" charset="2"/>
              </a:rPr>
              <a:t>28</a:t>
            </a:r>
            <a:r>
              <a:rPr lang="en-US" sz="2800" dirty="0" smtClean="0">
                <a:sym typeface="Symbol" panose="05050102010706020507" pitchFamily="18" charset="2"/>
              </a:rPr>
              <a:t>*20*</a:t>
            </a:r>
            <a:r>
              <a:rPr lang="ru-RU" sz="2800" dirty="0" smtClean="0">
                <a:sym typeface="Symbol" panose="05050102010706020507" pitchFamily="18" charset="2"/>
              </a:rPr>
              <a:t>6</a:t>
            </a:r>
            <a:r>
              <a:rPr lang="en-US" sz="2800" dirty="0" smtClean="0">
                <a:sym typeface="Symbol" panose="05050102010706020507" pitchFamily="18" charset="2"/>
              </a:rPr>
              <a:t>0)=</a:t>
            </a:r>
            <a:r>
              <a:rPr lang="ru-RU" sz="2800" dirty="0" smtClean="0">
                <a:sym typeface="Symbol" panose="05050102010706020507" pitchFamily="18" charset="2"/>
              </a:rPr>
              <a:t>132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ru-RU" sz="2800" dirty="0">
                <a:sym typeface="Symbol" panose="05050102010706020507" pitchFamily="18" charset="2"/>
              </a:rPr>
              <a:t>мкФ. Выбираем </a:t>
            </a:r>
            <a:r>
              <a:rPr lang="en-US" sz="2800" dirty="0">
                <a:sym typeface="Symbol" panose="05050102010706020507" pitchFamily="18" charset="2"/>
              </a:rPr>
              <a:t>C</a:t>
            </a:r>
            <a:r>
              <a:rPr lang="ru-RU" sz="2800" dirty="0">
                <a:sym typeface="Symbol" panose="05050102010706020507" pitchFamily="18" charset="2"/>
              </a:rPr>
              <a:t>б = </a:t>
            </a:r>
            <a:r>
              <a:rPr lang="ru-RU" sz="2800" dirty="0" smtClean="0">
                <a:sym typeface="Symbol" panose="05050102010706020507" pitchFamily="18" charset="2"/>
              </a:rPr>
              <a:t>150 мкФ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3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Затмение">
  <a:themeElements>
    <a:clrScheme name="Затмение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Затмение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Затмение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4711</TotalTime>
  <Words>408</Words>
  <Application>Microsoft Office PowerPoint</Application>
  <PresentationFormat>Экран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Cambria Math</vt:lpstr>
      <vt:lpstr>Symbol</vt:lpstr>
      <vt:lpstr>Times New Roman</vt:lpstr>
      <vt:lpstr>Verdana</vt:lpstr>
      <vt:lpstr>Wingdings</vt:lpstr>
      <vt:lpstr>Затмение</vt:lpstr>
      <vt:lpstr>Электротехника и электроника</vt:lpstr>
      <vt:lpstr>Расчет каскада по схеме с ОЭ с эмиттерной термостабилизацией</vt:lpstr>
      <vt:lpstr>Порядок расчета</vt:lpstr>
      <vt:lpstr>Порядок расчета</vt:lpstr>
      <vt:lpstr>Порядок расчета</vt:lpstr>
      <vt:lpstr>Порядок расчета</vt:lpstr>
      <vt:lpstr>Порядок расчета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Вспомогательные элементы и узлы ЭВМ</dc:title>
  <dc:creator>Maxim</dc:creator>
  <cp:lastModifiedBy>Томчук М.Н.</cp:lastModifiedBy>
  <cp:revision>129</cp:revision>
  <dcterms:modified xsi:type="dcterms:W3CDTF">2013-10-31T04:03:19Z</dcterms:modified>
</cp:coreProperties>
</file>